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3" r:id="rId3"/>
    <p:sldId id="267" r:id="rId4"/>
    <p:sldId id="268" r:id="rId5"/>
    <p:sldId id="269" r:id="rId6"/>
    <p:sldId id="270" r:id="rId7"/>
    <p:sldId id="271" r:id="rId8"/>
    <p:sldId id="272" r:id="rId9"/>
    <p:sldId id="274" r:id="rId10"/>
    <p:sldId id="275" r:id="rId11"/>
    <p:sldId id="276" r:id="rId12"/>
    <p:sldId id="277" r:id="rId13"/>
    <p:sldId id="285" r:id="rId14"/>
    <p:sldId id="286" r:id="rId15"/>
    <p:sldId id="278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6" r:id="rId24"/>
    <p:sldId id="264" r:id="rId25"/>
    <p:sldId id="265" r:id="rId26"/>
    <p:sldId id="284" r:id="rId27"/>
    <p:sldId id="281" r:id="rId28"/>
    <p:sldId id="282" r:id="rId29"/>
    <p:sldId id="279" r:id="rId30"/>
    <p:sldId id="283" r:id="rId31"/>
    <p:sldId id="28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75" d="100"/>
          <a:sy n="75" d="100"/>
        </p:scale>
        <p:origin x="90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59C8-47F0-4148-92A0-E903AA0AEFBD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A8D9E-DD24-EA4F-8256-1AF825A2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A8D9E-DD24-EA4F-8256-1AF825A25E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2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Clarify the different storages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A8D9E-DD24-EA4F-8256-1AF825A25E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66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Example: Calculate signature scores across 1000s of samples (same process for each sample)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A8D9E-DD24-EA4F-8256-1AF825A25E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09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A8D9E-DD24-EA4F-8256-1AF825A25E9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4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DF52-AAE4-4BF1-96B5-CE98861A6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D7731-70DB-46F4-9713-263525BCF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8775B-B80C-422E-9198-642F2AA4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BD70-C169-EE4F-AE0D-7C00031A0453}" type="datetime1">
              <a:rPr lang="en-AU" smtClean="0"/>
              <a:t>27/07/2017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EBB7B-3B39-478F-B17D-9544AD681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0FA79-AA66-4C20-9772-A5F577FA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289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F76E-8ABB-451A-BF98-FB76FBA9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AE507-EA57-44D1-A424-35D49B6E6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17FFA-19BF-4A77-BDEF-C6F5CE8C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890D-1061-D549-967B-04E9B46F6844}" type="datetime1">
              <a:rPr lang="en-AU" smtClean="0"/>
              <a:t>27/07/2017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2DA85-FC4A-4B96-85E2-451A9974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CB251-1F6E-4342-B30E-7D4DE0FE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949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9F2F29-9212-4C0B-973C-5BA9CE893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C5F51-29A1-4462-B0EB-844051C82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FA758-44C1-4EC1-B12C-8BC824C06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7C23-B6B4-F848-9574-D714CDE76D99}" type="datetime1">
              <a:rPr lang="en-AU" smtClean="0"/>
              <a:t>27/07/2017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78603-F1EA-4220-BA09-9843FD54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30471-AB6C-4A2D-BFAD-0590FE10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872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3CCC-41D1-4813-BFF6-58202A4A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C119B-0F39-46CD-8CAD-60220D6C2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D99E2-AABA-4189-9BF9-AF037E94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1D3D-5DD0-0F4F-B060-E6738F614076}" type="datetime1">
              <a:rPr lang="en-AU" smtClean="0"/>
              <a:t>27/07/2017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C3766-DAF9-4A0F-AF85-4DE397A8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C1266-08A7-40BC-B361-1848F098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28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8121-4E4B-4082-A16A-AA6972F59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C5024-405F-42FD-B89E-866C2BDF1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5D419-9337-478F-970B-1001D6DA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2BDB-45F5-134D-9850-4BAEE7B174DC}" type="datetime1">
              <a:rPr lang="en-AU" smtClean="0"/>
              <a:t>27/07/2017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2997B-6DAD-45AE-8337-B5DDC31A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D873B-1AD1-4437-8DDA-B790EF3A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895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A342-7CF0-4470-A694-0B10C662F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6EBCE-3F8A-4548-BA32-4234383A7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8D023-490B-43CD-92A2-D3EF784AD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BB4F7-BA15-4816-9247-EC22FAF0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96D7-817C-DA4D-8B4E-40754920AF10}" type="datetime1">
              <a:rPr lang="en-AU" smtClean="0"/>
              <a:t>27/07/2017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736ED-E371-4B49-A286-602D4C5B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06CF6-413A-4D29-B90B-EA95AD4B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83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107C8-816D-4C82-8189-41D6A3CB9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6477F-7F70-4C7E-9DF4-A3508A566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5E32D-865D-4B84-9AF2-A0FEFE7E7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B3536-67F2-4738-A644-C2F214442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E0091-D894-4644-AD15-121BC3D1E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3BA17D-9EB0-47F2-8235-0C575182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F31A-20C5-B545-AA33-6B394EC01457}" type="datetime1">
              <a:rPr lang="en-AU" smtClean="0"/>
              <a:t>27/07/2017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1AD3C-F9C7-406D-869D-1C37FFE7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1F8686-B252-4CFA-923B-E85522AB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79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791CE-7C07-4C82-A754-28341ED2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2BF3F8-567F-4EF9-873A-BC49F085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C01F-5870-D24F-BA8A-F4213FEE327C}" type="datetime1">
              <a:rPr lang="en-AU" smtClean="0"/>
              <a:t>27/07/2017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DA195-FEAD-44E5-AB55-9CEE1366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6F79A-F9B6-42A8-9426-53657AF5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194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EE45C-EDD7-4E7A-9E82-A5F67E16B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6442-F9E4-3A45-BC77-41EBC9D70B75}" type="datetime1">
              <a:rPr lang="en-AU" smtClean="0"/>
              <a:t>27/07/2017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CFB9E-151A-4039-BC79-31F2723A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933F8-E828-44DF-993E-F7246A5B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907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75BA5-167E-4807-BDF6-A897D92B9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430C1-1CB7-455D-8D56-F84701534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47A35-2E45-459A-9C37-2636294F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494C4-9AD3-4768-A18A-F1DA5D0B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C31E-32FA-B44E-9147-BDF257D7328A}" type="datetime1">
              <a:rPr lang="en-AU" smtClean="0"/>
              <a:t>27/07/2017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7414B-5C09-4B68-91AD-EEB76498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39484-89D7-42DA-BB27-D3022EC7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986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80D4-9DF2-42BC-9FC3-018FCBEA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1F453B-2FFB-4F82-9E27-A709CF7F6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C317D-BEC4-4025-AFD7-C1ACB7F83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280EC-0F3C-4A7E-A8CC-FC0E57EC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AABF-4892-604A-8A61-DD9A6F9C430E}" type="datetime1">
              <a:rPr lang="en-AU" smtClean="0"/>
              <a:t>27/07/2017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97355-2F4F-4738-AA78-A902C610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B6910-6EC9-4BC0-9030-1F54BF04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208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0815E-C1ED-4D81-B99D-BA17F97F2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95C07-8347-4DD3-8FFC-487250715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EA4D0-D889-472E-954D-14FFA3EAE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7F074-3B1D-FD42-999E-F241BC395434}" type="datetime1">
              <a:rPr lang="en-AU" smtClean="0"/>
              <a:t>27/07/2017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FB224-ED51-4A58-A2F3-6519C81FD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4080F-78BF-48C6-86D7-B001649E6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315CF-1C63-4A2B-8455-6CD6E5AB9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19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unix01.wehi.edu.au/mailman/listinfo/hp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98C9-6927-4B4F-865B-DD03C0D5B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/>
              <a:t>HPC and Davis lab </a:t>
            </a:r>
            <a:r>
              <a:rPr lang="en-AU" err="1"/>
              <a:t>GitHub</a:t>
            </a:r>
            <a:r>
              <a:rPr lang="en-AU"/>
              <a:t> usage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2041D-10FE-4169-8A0B-D6C386EB4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err="1"/>
              <a:t>Dharmesh</a:t>
            </a:r>
            <a:r>
              <a:rPr lang="en-AU"/>
              <a:t> </a:t>
            </a:r>
            <a:r>
              <a:rPr lang="en-AU" err="1"/>
              <a:t>Bhuva</a:t>
            </a:r>
            <a:r>
              <a:rPr lang="en-AU"/>
              <a:t> &amp; Soroor </a:t>
            </a:r>
            <a:r>
              <a:rPr lang="en-AU" err="1"/>
              <a:t>Hediyeh-zadeh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2046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 actual code - Kraken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solidFill>
                  <a:srgbClr val="767171"/>
                </a:solidFill>
              </a:rPr>
              <a:t>kraken_seqClassify</a:t>
            </a:r>
            <a:r>
              <a:rPr lang="en-US" err="1"/>
              <a:t>.sh</a:t>
            </a:r>
            <a:r>
              <a:rPr lang="en-US"/>
              <a:t> </a:t>
            </a:r>
            <a:r>
              <a:rPr lang="en-US" sz="1800"/>
              <a:t>( I keep this on </a:t>
            </a:r>
            <a:r>
              <a:rPr lang="en-US" sz="1800" err="1"/>
              <a:t>davis_lab</a:t>
            </a:r>
            <a:r>
              <a:rPr lang="en-US" sz="1800"/>
              <a:t>)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10</a:t>
            </a:fld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1141203" y="2471718"/>
            <a:ext cx="9065197" cy="3600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/>
              <a:t>#!/bin/bash</a:t>
            </a:r>
          </a:p>
          <a:p>
            <a:endParaRPr lang="en-US" sz="1400"/>
          </a:p>
          <a:p>
            <a:r>
              <a:rPr lang="en-US" sz="1400" b="1">
                <a:solidFill>
                  <a:schemeClr val="accent1"/>
                </a:solidFill>
              </a:rPr>
              <a:t>module load kraken</a:t>
            </a:r>
          </a:p>
          <a:p>
            <a:endParaRPr lang="en-US" sz="1400"/>
          </a:p>
          <a:p>
            <a:r>
              <a:rPr lang="en-US" sz="1400" err="1"/>
              <a:t>kraken_db</a:t>
            </a:r>
            <a:r>
              <a:rPr lang="en-US" sz="1400"/>
              <a:t>=/</a:t>
            </a:r>
            <a:r>
              <a:rPr lang="en-US" sz="1400" err="1"/>
              <a:t>wehisan</a:t>
            </a:r>
            <a:r>
              <a:rPr lang="en-US" sz="1400"/>
              <a:t>/general/academic/</a:t>
            </a:r>
            <a:r>
              <a:rPr lang="en-US" sz="1400" err="1"/>
              <a:t>lab_davis</a:t>
            </a:r>
            <a:r>
              <a:rPr lang="en-US" sz="1400"/>
              <a:t>/</a:t>
            </a:r>
            <a:r>
              <a:rPr lang="en-US" sz="1400" err="1"/>
              <a:t>ctx</a:t>
            </a:r>
            <a:r>
              <a:rPr lang="en-US" sz="1400"/>
              <a:t>/kraken/</a:t>
            </a:r>
            <a:r>
              <a:rPr lang="en-US" sz="1400" err="1"/>
              <a:t>db</a:t>
            </a:r>
            <a:endParaRPr lang="en-US" sz="1400"/>
          </a:p>
          <a:p>
            <a:r>
              <a:rPr lang="en-US" sz="1400"/>
              <a:t>OUT_DIR=/</a:t>
            </a:r>
            <a:r>
              <a:rPr lang="en-US" sz="1400" err="1"/>
              <a:t>wehisan</a:t>
            </a:r>
            <a:r>
              <a:rPr lang="en-US" sz="1400"/>
              <a:t>/general/academic/</a:t>
            </a:r>
            <a:r>
              <a:rPr lang="en-US" sz="1400" err="1"/>
              <a:t>lab_davis</a:t>
            </a:r>
            <a:r>
              <a:rPr lang="en-US" sz="1400"/>
              <a:t>/ezh2</a:t>
            </a:r>
          </a:p>
          <a:p>
            <a:endParaRPr lang="en-US" sz="1400"/>
          </a:p>
          <a:p>
            <a:r>
              <a:rPr lang="en-US" sz="1400"/>
              <a:t>filename=`</a:t>
            </a:r>
            <a:r>
              <a:rPr lang="en-US" sz="1400" err="1"/>
              <a:t>basename</a:t>
            </a:r>
            <a:r>
              <a:rPr lang="en-US" sz="1400"/>
              <a:t> $1| </a:t>
            </a:r>
            <a:r>
              <a:rPr lang="en-US" sz="1400" err="1"/>
              <a:t>sed</a:t>
            </a:r>
            <a:r>
              <a:rPr lang="en-US" sz="1400"/>
              <a:t> "s/_R1_001.bam//"`</a:t>
            </a:r>
          </a:p>
          <a:p>
            <a:r>
              <a:rPr lang="mr-IN" sz="1400"/>
              <a:t>…</a:t>
            </a:r>
            <a:r>
              <a:rPr lang="en-AU" sz="1400"/>
              <a:t>..</a:t>
            </a:r>
            <a:endParaRPr lang="en-US" sz="1400"/>
          </a:p>
          <a:p>
            <a:endParaRPr lang="en-US" sz="1400"/>
          </a:p>
          <a:p>
            <a:r>
              <a:rPr lang="en-US" sz="1400"/>
              <a:t># kraken</a:t>
            </a:r>
          </a:p>
          <a:p>
            <a:r>
              <a:rPr lang="en-US" sz="1400">
                <a:ln>
                  <a:solidFill>
                    <a:schemeClr val="accent1"/>
                  </a:solidFill>
                </a:ln>
              </a:rPr>
              <a:t>kraken --</a:t>
            </a:r>
            <a:r>
              <a:rPr lang="en-US" sz="1400" err="1">
                <a:ln>
                  <a:solidFill>
                    <a:schemeClr val="accent1"/>
                  </a:solidFill>
                </a:ln>
              </a:rPr>
              <a:t>db</a:t>
            </a:r>
            <a:r>
              <a:rPr lang="en-US" sz="1400">
                <a:ln>
                  <a:solidFill>
                    <a:schemeClr val="accent1"/>
                  </a:solidFill>
                </a:ln>
              </a:rPr>
              <a:t> ${</a:t>
            </a:r>
            <a:r>
              <a:rPr lang="en-US" sz="1400" err="1">
                <a:ln>
                  <a:solidFill>
                    <a:schemeClr val="accent1"/>
                  </a:solidFill>
                </a:ln>
              </a:rPr>
              <a:t>kraken_db</a:t>
            </a:r>
            <a:r>
              <a:rPr lang="en-US" sz="1400">
                <a:ln>
                  <a:solidFill>
                    <a:schemeClr val="accent1"/>
                  </a:solidFill>
                </a:ln>
              </a:rPr>
              <a:t>} --threads 6 --</a:t>
            </a:r>
            <a:r>
              <a:rPr lang="en-US" sz="1400" err="1">
                <a:ln>
                  <a:solidFill>
                    <a:schemeClr val="accent1"/>
                  </a:solidFill>
                </a:ln>
              </a:rPr>
              <a:t>fasta</a:t>
            </a:r>
            <a:r>
              <a:rPr lang="en-US" sz="1400">
                <a:ln>
                  <a:solidFill>
                    <a:schemeClr val="accent1"/>
                  </a:solidFill>
                </a:ln>
              </a:rPr>
              <a:t>-input --quick --min-hits 10 --output $OUT_DIR/</a:t>
            </a:r>
            <a:r>
              <a:rPr lang="en-US" sz="1400" err="1">
                <a:ln>
                  <a:solidFill>
                    <a:schemeClr val="accent1"/>
                  </a:solidFill>
                </a:ln>
              </a:rPr>
              <a:t>kraken_results</a:t>
            </a:r>
            <a:r>
              <a:rPr lang="en-US" sz="1400">
                <a:ln>
                  <a:solidFill>
                    <a:schemeClr val="accent1"/>
                  </a:solidFill>
                </a:ln>
              </a:rPr>
              <a:t>/${filename}_</a:t>
            </a:r>
            <a:r>
              <a:rPr lang="en-US" sz="1400" err="1">
                <a:ln>
                  <a:solidFill>
                    <a:schemeClr val="accent1"/>
                  </a:solidFill>
                </a:ln>
              </a:rPr>
              <a:t>sequences.txt</a:t>
            </a:r>
            <a:r>
              <a:rPr lang="en-US" sz="1400">
                <a:ln>
                  <a:solidFill>
                    <a:schemeClr val="accent1"/>
                  </a:solidFill>
                </a:ln>
              </a:rPr>
              <a:t> --check-names $OUT_DIR/${filename}.</a:t>
            </a:r>
            <a:r>
              <a:rPr lang="en-US" sz="1400" err="1">
                <a:ln>
                  <a:solidFill>
                    <a:schemeClr val="accent1"/>
                  </a:solidFill>
                </a:ln>
              </a:rPr>
              <a:t>fasta</a:t>
            </a:r>
            <a:endParaRPr lang="en-US" sz="1400">
              <a:ln>
                <a:solidFill>
                  <a:schemeClr val="accent1"/>
                </a:solidFill>
              </a:ln>
            </a:endParaRPr>
          </a:p>
          <a:p>
            <a:r>
              <a:rPr lang="en-US" sz="1400">
                <a:ln>
                  <a:solidFill>
                    <a:schemeClr val="accent1"/>
                  </a:solidFill>
                </a:ln>
              </a:rPr>
              <a:t>kraken-translate --</a:t>
            </a:r>
            <a:r>
              <a:rPr lang="en-US" sz="1400" err="1">
                <a:ln>
                  <a:solidFill>
                    <a:schemeClr val="accent1"/>
                  </a:solidFill>
                </a:ln>
              </a:rPr>
              <a:t>db</a:t>
            </a:r>
            <a:r>
              <a:rPr lang="en-US" sz="1400">
                <a:ln>
                  <a:solidFill>
                    <a:schemeClr val="accent1"/>
                  </a:solidFill>
                </a:ln>
              </a:rPr>
              <a:t> ${</a:t>
            </a:r>
            <a:r>
              <a:rPr lang="en-US" sz="1400" err="1">
                <a:ln>
                  <a:solidFill>
                    <a:schemeClr val="accent1"/>
                  </a:solidFill>
                </a:ln>
              </a:rPr>
              <a:t>kraken_db</a:t>
            </a:r>
            <a:r>
              <a:rPr lang="en-US" sz="1400">
                <a:ln>
                  <a:solidFill>
                    <a:schemeClr val="accent1"/>
                  </a:solidFill>
                </a:ln>
              </a:rPr>
              <a:t>} $OUT_DIR/</a:t>
            </a:r>
            <a:r>
              <a:rPr lang="en-US" sz="1400" err="1">
                <a:ln>
                  <a:solidFill>
                    <a:schemeClr val="accent1"/>
                  </a:solidFill>
                </a:ln>
              </a:rPr>
              <a:t>kraken_results</a:t>
            </a:r>
            <a:r>
              <a:rPr lang="en-US" sz="1400">
                <a:ln>
                  <a:solidFill>
                    <a:schemeClr val="accent1"/>
                  </a:solidFill>
                </a:ln>
              </a:rPr>
              <a:t>/${filename}_</a:t>
            </a:r>
            <a:r>
              <a:rPr lang="en-US" sz="1400" err="1">
                <a:ln>
                  <a:solidFill>
                    <a:schemeClr val="accent1"/>
                  </a:solidFill>
                </a:ln>
              </a:rPr>
              <a:t>sequences.txt</a:t>
            </a:r>
            <a:r>
              <a:rPr lang="en-US" sz="1400">
                <a:ln>
                  <a:solidFill>
                    <a:schemeClr val="accent1"/>
                  </a:solidFill>
                </a:ln>
              </a:rPr>
              <a:t> &gt; $DIR_OUT/</a:t>
            </a:r>
            <a:r>
              <a:rPr lang="en-US" sz="1400" err="1">
                <a:ln>
                  <a:solidFill>
                    <a:schemeClr val="accent1"/>
                  </a:solidFill>
                </a:ln>
              </a:rPr>
              <a:t>kraken_results</a:t>
            </a:r>
            <a:r>
              <a:rPr lang="en-US" sz="1400">
                <a:ln>
                  <a:solidFill>
                    <a:schemeClr val="accent1"/>
                  </a:solidFill>
                </a:ln>
              </a:rPr>
              <a:t>/${filename}_</a:t>
            </a:r>
            <a:r>
              <a:rPr lang="en-US" sz="1400" err="1">
                <a:ln>
                  <a:solidFill>
                    <a:schemeClr val="accent1"/>
                  </a:solidFill>
                </a:ln>
              </a:rPr>
              <a:t>labels.txt</a:t>
            </a:r>
            <a:endParaRPr lang="en-US" sz="1400">
              <a:ln>
                <a:solidFill>
                  <a:schemeClr val="accent1"/>
                </a:solidFill>
              </a:ln>
            </a:endParaRPr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45168" y="6266753"/>
            <a:ext cx="734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Don’t forget to do </a:t>
            </a:r>
            <a:r>
              <a:rPr lang="en-US" b="1" err="1"/>
              <a:t>chmod</a:t>
            </a:r>
            <a:r>
              <a:rPr lang="en-US" b="1"/>
              <a:t> +x </a:t>
            </a:r>
            <a:r>
              <a:rPr lang="en-US" b="1" err="1"/>
              <a:t>script.sh</a:t>
            </a:r>
            <a:r>
              <a:rPr lang="en-US" b="1"/>
              <a:t> </a:t>
            </a:r>
            <a:r>
              <a:rPr lang="en-US"/>
              <a:t>to make your script executable</a:t>
            </a:r>
          </a:p>
        </p:txBody>
      </p:sp>
    </p:spTree>
    <p:extLst>
      <p:ext uri="{BB962C8B-B14F-4D97-AF65-F5344CB8AC3E}">
        <p14:creationId xmlns:p14="http://schemas.microsoft.com/office/powerpoint/2010/main" val="1223915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Submission script for Kraken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solidFill>
                  <a:schemeClr val="bg2">
                    <a:lumMod val="50000"/>
                  </a:schemeClr>
                </a:solidFill>
              </a:rPr>
              <a:t>kraken_submit</a:t>
            </a:r>
            <a:r>
              <a:rPr lang="en-US" err="1"/>
              <a:t>.sh</a:t>
            </a:r>
            <a:r>
              <a:rPr lang="en-US"/>
              <a:t> </a:t>
            </a:r>
            <a:r>
              <a:rPr lang="en-US" sz="1800"/>
              <a:t>( I keep this on my </a:t>
            </a:r>
            <a:r>
              <a:rPr lang="en-US" sz="1800" err="1"/>
              <a:t>torquelord</a:t>
            </a:r>
            <a:r>
              <a:rPr lang="en-US" sz="1800"/>
              <a:t> home directory)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11</a:t>
            </a:fld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1948459" y="2635769"/>
            <a:ext cx="7271925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2">
                    <a:lumMod val="75000"/>
                  </a:schemeClr>
                </a:solidFill>
              </a:rPr>
              <a:t>#!/bin/bash</a:t>
            </a:r>
          </a:p>
          <a:p>
            <a:endParaRPr lang="en-US" sz="1200"/>
          </a:p>
          <a:p>
            <a:r>
              <a:rPr lang="en-US" sz="1200"/>
              <a:t>DIRPATH=/</a:t>
            </a:r>
            <a:r>
              <a:rPr lang="en-US" sz="1200" err="1"/>
              <a:t>wehisan</a:t>
            </a:r>
            <a:r>
              <a:rPr lang="en-US" sz="1200"/>
              <a:t>/general/academic/</a:t>
            </a:r>
            <a:r>
              <a:rPr lang="en-US" sz="1200" err="1"/>
              <a:t>lab_davis</a:t>
            </a:r>
            <a:r>
              <a:rPr lang="en-US" sz="1200"/>
              <a:t>/ezh2</a:t>
            </a:r>
          </a:p>
          <a:p>
            <a:endParaRPr lang="en-US" sz="1200"/>
          </a:p>
          <a:p>
            <a:r>
              <a:rPr lang="en-US" sz="1200"/>
              <a:t>BAM_PATH=${DIRPATH}/</a:t>
            </a:r>
            <a:r>
              <a:rPr lang="en-US" sz="1200" err="1"/>
              <a:t>BAM_files</a:t>
            </a:r>
            <a:endParaRPr lang="en-US" sz="1200"/>
          </a:p>
          <a:p>
            <a:r>
              <a:rPr lang="en-US" sz="1200" err="1"/>
              <a:t>BAM_files</a:t>
            </a:r>
            <a:r>
              <a:rPr lang="en-US" sz="1200"/>
              <a:t>=`</a:t>
            </a:r>
            <a:r>
              <a:rPr lang="en-US" sz="1200" err="1"/>
              <a:t>ls</a:t>
            </a:r>
            <a:r>
              <a:rPr lang="en-US" sz="1200"/>
              <a:t> ${BAM_PATH}/*bam | </a:t>
            </a:r>
            <a:r>
              <a:rPr lang="en-US" sz="1200" err="1"/>
              <a:t>grep</a:t>
            </a:r>
            <a:r>
              <a:rPr lang="en-US" sz="1200"/>
              <a:t> -v </a:t>
            </a:r>
            <a:r>
              <a:rPr lang="en-US" sz="1200" err="1"/>
              <a:t>markdup</a:t>
            </a:r>
            <a:r>
              <a:rPr lang="en-US" sz="1200"/>
              <a:t>`</a:t>
            </a:r>
          </a:p>
          <a:p>
            <a:r>
              <a:rPr lang="en-US" sz="1200"/>
              <a:t>SUBMISSION_SCRIPTS=./</a:t>
            </a:r>
            <a:r>
              <a:rPr lang="en-US" sz="1200" err="1"/>
              <a:t>submission_scripts</a:t>
            </a:r>
            <a:endParaRPr lang="en-US" sz="1200"/>
          </a:p>
          <a:p>
            <a:endParaRPr lang="en-US" sz="1200"/>
          </a:p>
          <a:p>
            <a:r>
              <a:rPr lang="en-US" sz="1200" b="1">
                <a:solidFill>
                  <a:schemeClr val="accent2">
                    <a:lumMod val="75000"/>
                  </a:schemeClr>
                </a:solidFill>
              </a:rPr>
              <a:t>for bam in $</a:t>
            </a:r>
            <a:r>
              <a:rPr lang="en-US" sz="1200" b="1" err="1">
                <a:solidFill>
                  <a:schemeClr val="accent2">
                    <a:lumMod val="75000"/>
                  </a:schemeClr>
                </a:solidFill>
              </a:rPr>
              <a:t>BAM_files</a:t>
            </a:r>
            <a:endParaRPr lang="en-US" sz="1200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200" b="1">
                <a:solidFill>
                  <a:schemeClr val="accent2">
                    <a:lumMod val="75000"/>
                  </a:schemeClr>
                </a:solidFill>
              </a:rPr>
              <a:t>do</a:t>
            </a:r>
          </a:p>
          <a:p>
            <a:r>
              <a:rPr lang="en-US" sz="1200"/>
              <a:t>   SCRIPT_NAME=`</a:t>
            </a:r>
            <a:r>
              <a:rPr lang="en-US" sz="1200" err="1"/>
              <a:t>basename</a:t>
            </a:r>
            <a:r>
              <a:rPr lang="en-US" sz="1200"/>
              <a:t> $bam | </a:t>
            </a:r>
            <a:r>
              <a:rPr lang="en-US" sz="1200" err="1"/>
              <a:t>sed</a:t>
            </a:r>
            <a:r>
              <a:rPr lang="en-US" sz="1200"/>
              <a:t> "s/_R1_001.bam//"`</a:t>
            </a:r>
          </a:p>
          <a:p>
            <a:r>
              <a:rPr lang="en-US" sz="1200"/>
              <a:t>   echo ${DIRPATH}/</a:t>
            </a:r>
            <a:r>
              <a:rPr lang="en-US" sz="1200" err="1"/>
              <a:t>kraken_seqClassify.sh</a:t>
            </a:r>
            <a:r>
              <a:rPr lang="en-US" sz="1200"/>
              <a:t> $bam &gt; ${SUBMISSION_SCRIPTS}/kraken_${SCRIPT_NAME}.</a:t>
            </a:r>
            <a:r>
              <a:rPr lang="en-US" sz="1200" err="1"/>
              <a:t>sh</a:t>
            </a:r>
            <a:endParaRPr lang="en-US" sz="1200"/>
          </a:p>
          <a:p>
            <a:r>
              <a:rPr lang="en-US" sz="1200"/>
              <a:t>   </a:t>
            </a:r>
            <a:r>
              <a:rPr lang="en-US" sz="1200" err="1"/>
              <a:t>chmod</a:t>
            </a:r>
            <a:r>
              <a:rPr lang="en-US" sz="1200"/>
              <a:t> +x ${SUBMISSION_SCRIPTS}/kraken_${SCRIPT_NAME}.</a:t>
            </a:r>
            <a:r>
              <a:rPr lang="en-US" sz="1200" err="1"/>
              <a:t>sh</a:t>
            </a:r>
            <a:endParaRPr lang="en-US" sz="1200"/>
          </a:p>
          <a:p>
            <a:r>
              <a:rPr lang="en-US" sz="1200"/>
              <a:t>  </a:t>
            </a:r>
            <a:r>
              <a:rPr lang="en-US" sz="120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err="1">
                <a:solidFill>
                  <a:schemeClr val="accent1">
                    <a:lumMod val="75000"/>
                  </a:schemeClr>
                </a:solidFill>
              </a:rPr>
              <a:t>qsub</a:t>
            </a:r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 -q big ${SUBMISSION_SCRIPTS}/kraken_${SCRIPT_NAME}.</a:t>
            </a:r>
            <a:r>
              <a:rPr lang="en-US" sz="1200" b="1" err="1">
                <a:solidFill>
                  <a:schemeClr val="accent1">
                    <a:lumMod val="75000"/>
                  </a:schemeClr>
                </a:solidFill>
              </a:rPr>
              <a:t>sh</a:t>
            </a:r>
            <a:endParaRPr lang="en-US" sz="1200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200" b="1">
                <a:solidFill>
                  <a:srgbClr val="C55A11"/>
                </a:solidFill>
              </a:rPr>
              <a:t>done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53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things can go wrong </a:t>
            </a:r>
            <a:r>
              <a:rPr lang="mr-IN"/>
              <a:t>–</a:t>
            </a:r>
            <a:r>
              <a:rPr lang="en-US"/>
              <a:t> a (common??) mistake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12</a:t>
            </a:fld>
            <a:endParaRPr lang="en-AU"/>
          </a:p>
        </p:txBody>
      </p:sp>
      <p:pic>
        <p:nvPicPr>
          <p:cNvPr id="5" name="Picture 4" descr="Screen Shot 2017-07-17 at 10.59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39" y="2238704"/>
            <a:ext cx="9904301" cy="337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84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EC03-3AF8-4A58-81C4-512114D83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Quick review of the HPC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4A778-FC21-4977-8478-35259B3641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 promise its quick!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58A9A-E9A8-4498-B421-19BEFEFB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8570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ud 123">
            <a:extLst>
              <a:ext uri="{FF2B5EF4-FFF2-40B4-BE49-F238E27FC236}">
                <a16:creationId xmlns:a16="http://schemas.microsoft.com/office/drawing/2014/main" id="{CE755937-90AF-4A92-9370-230157B99C9E}"/>
              </a:ext>
            </a:extLst>
          </p:cNvPr>
          <p:cNvSpPr/>
          <p:nvPr/>
        </p:nvSpPr>
        <p:spPr>
          <a:xfrm>
            <a:off x="3473448" y="-1013620"/>
            <a:ext cx="12947652" cy="7033419"/>
          </a:xfrm>
          <a:prstGeom prst="cloud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CE29A-5BA2-44A9-9ECD-A31B5E77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27315CF-1C63-4A2B-8455-6CD6E5AB9463}" type="slidenum">
              <a:rPr lang="en-AU" smtClean="0"/>
              <a:t>14</a:t>
            </a:fld>
            <a:endParaRPr lang="en-A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50F056-A184-42AD-8DF5-D1D4B48B7B0E}"/>
              </a:ext>
            </a:extLst>
          </p:cNvPr>
          <p:cNvSpPr/>
          <p:nvPr/>
        </p:nvSpPr>
        <p:spPr>
          <a:xfrm>
            <a:off x="292098" y="562770"/>
            <a:ext cx="1638300" cy="59213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Dharmesh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6B7D3E-71FB-445B-A932-9E78786BFD8E}"/>
              </a:ext>
            </a:extLst>
          </p:cNvPr>
          <p:cNvSpPr/>
          <p:nvPr/>
        </p:nvSpPr>
        <p:spPr>
          <a:xfrm>
            <a:off x="292098" y="1647032"/>
            <a:ext cx="1638300" cy="59213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Soroor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BC3CF9-FE26-471C-8507-C85C491CFAED}"/>
              </a:ext>
            </a:extLst>
          </p:cNvPr>
          <p:cNvSpPr/>
          <p:nvPr/>
        </p:nvSpPr>
        <p:spPr>
          <a:xfrm>
            <a:off x="292098" y="2731294"/>
            <a:ext cx="1638300" cy="59213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Skynet (</a:t>
            </a:r>
            <a:r>
              <a:rPr lang="en-AU" dirty="0" err="1"/>
              <a:t>Shhh</a:t>
            </a:r>
            <a:r>
              <a:rPr lang="en-AU" dirty="0"/>
              <a:t>…)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05A4A8-FD6A-4BB7-ACB7-53624ACCE662}"/>
              </a:ext>
            </a:extLst>
          </p:cNvPr>
          <p:cNvSpPr/>
          <p:nvPr/>
        </p:nvSpPr>
        <p:spPr>
          <a:xfrm>
            <a:off x="5194299" y="161131"/>
            <a:ext cx="1485900" cy="16589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Head node (Fat node)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49734CF-91AE-4601-9F1E-735ACD43513C}"/>
              </a:ext>
            </a:extLst>
          </p:cNvPr>
          <p:cNvGrpSpPr/>
          <p:nvPr/>
        </p:nvGrpSpPr>
        <p:grpSpPr>
          <a:xfrm>
            <a:off x="7778748" y="161131"/>
            <a:ext cx="4210052" cy="4622800"/>
            <a:chOff x="6267448" y="863600"/>
            <a:chExt cx="4210052" cy="46228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7017F3-9CA5-4E8A-9D06-6B36E03F15BB}"/>
                </a:ext>
              </a:extLst>
            </p:cNvPr>
            <p:cNvSpPr/>
            <p:nvPr/>
          </p:nvSpPr>
          <p:spPr>
            <a:xfrm>
              <a:off x="6267448" y="863600"/>
              <a:ext cx="4210052" cy="4622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26 nodes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D8B497E-265E-4B02-9377-1A0B51407449}"/>
                </a:ext>
              </a:extLst>
            </p:cNvPr>
            <p:cNvGrpSpPr/>
            <p:nvPr/>
          </p:nvGrpSpPr>
          <p:grpSpPr>
            <a:xfrm>
              <a:off x="6527799" y="1473200"/>
              <a:ext cx="1117600" cy="1092200"/>
              <a:chOff x="6718300" y="990599"/>
              <a:chExt cx="1117600" cy="10922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7FC34C6-A4C2-4CF5-9A3D-A699732DA657}"/>
                  </a:ext>
                </a:extLst>
              </p:cNvPr>
              <p:cNvSpPr/>
              <p:nvPr/>
            </p:nvSpPr>
            <p:spPr>
              <a:xfrm>
                <a:off x="6718300" y="990599"/>
                <a:ext cx="1117600" cy="1092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AU" sz="1200" dirty="0"/>
                  <a:t>Node (56 procs)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E56E1E6-D95A-495E-86D0-597406C40FB4}"/>
                  </a:ext>
                </a:extLst>
              </p:cNvPr>
              <p:cNvSpPr/>
              <p:nvPr/>
            </p:nvSpPr>
            <p:spPr>
              <a:xfrm>
                <a:off x="6896100" y="1460499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474DEFC-7606-40E4-B97B-6B816BEAF27C}"/>
                  </a:ext>
                </a:extLst>
              </p:cNvPr>
              <p:cNvSpPr/>
              <p:nvPr/>
            </p:nvSpPr>
            <p:spPr>
              <a:xfrm>
                <a:off x="6896100" y="1825625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58C732-555E-42D8-BDE6-90DD3E6E22E3}"/>
                  </a:ext>
                </a:extLst>
              </p:cNvPr>
              <p:cNvSpPr/>
              <p:nvPr/>
            </p:nvSpPr>
            <p:spPr>
              <a:xfrm>
                <a:off x="6896100" y="1643062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E86CFD8-A84D-4807-A915-1A7EFA96957C}"/>
                  </a:ext>
                </a:extLst>
              </p:cNvPr>
              <p:cNvSpPr/>
              <p:nvPr/>
            </p:nvSpPr>
            <p:spPr>
              <a:xfrm>
                <a:off x="7162800" y="1465261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A74E22B-F7AB-498E-BBD8-CD7FA9BAADE0}"/>
                  </a:ext>
                </a:extLst>
              </p:cNvPr>
              <p:cNvSpPr/>
              <p:nvPr/>
            </p:nvSpPr>
            <p:spPr>
              <a:xfrm>
                <a:off x="7162800" y="1832768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95E8403-D5CF-4F3D-ABC4-F7FF6CCF8B9A}"/>
                  </a:ext>
                </a:extLst>
              </p:cNvPr>
              <p:cNvSpPr/>
              <p:nvPr/>
            </p:nvSpPr>
            <p:spPr>
              <a:xfrm>
                <a:off x="7162800" y="1647824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7A180FB-F81F-4821-9162-A94D0B960F6C}"/>
                  </a:ext>
                </a:extLst>
              </p:cNvPr>
              <p:cNvSpPr/>
              <p:nvPr/>
            </p:nvSpPr>
            <p:spPr>
              <a:xfrm>
                <a:off x="7442200" y="1460499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48125A-5467-4B3F-B681-11590CC9168D}"/>
                  </a:ext>
                </a:extLst>
              </p:cNvPr>
              <p:cNvSpPr/>
              <p:nvPr/>
            </p:nvSpPr>
            <p:spPr>
              <a:xfrm>
                <a:off x="7442200" y="1825625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998CA66-8724-4BCF-945C-6F98D4842B31}"/>
                  </a:ext>
                </a:extLst>
              </p:cNvPr>
              <p:cNvSpPr/>
              <p:nvPr/>
            </p:nvSpPr>
            <p:spPr>
              <a:xfrm>
                <a:off x="7442200" y="1643062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2D31491-97AB-472C-A3A6-EA2F33C56068}"/>
                </a:ext>
              </a:extLst>
            </p:cNvPr>
            <p:cNvGrpSpPr/>
            <p:nvPr/>
          </p:nvGrpSpPr>
          <p:grpSpPr>
            <a:xfrm>
              <a:off x="7797799" y="1473200"/>
              <a:ext cx="1117600" cy="1092200"/>
              <a:chOff x="6718300" y="990599"/>
              <a:chExt cx="1117600" cy="10922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0FCE57D-403E-46CF-A534-20848692F872}"/>
                  </a:ext>
                </a:extLst>
              </p:cNvPr>
              <p:cNvSpPr/>
              <p:nvPr/>
            </p:nvSpPr>
            <p:spPr>
              <a:xfrm>
                <a:off x="6718300" y="990599"/>
                <a:ext cx="1117600" cy="1092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AU" sz="1200" dirty="0"/>
                  <a:t>Node (56 procs)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DE058BF-E08D-4030-9D0D-910D671AF2BB}"/>
                  </a:ext>
                </a:extLst>
              </p:cNvPr>
              <p:cNvSpPr/>
              <p:nvPr/>
            </p:nvSpPr>
            <p:spPr>
              <a:xfrm>
                <a:off x="6896100" y="1460499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A6BAC52-31D1-4EFB-BB91-446EE93F6DB6}"/>
                  </a:ext>
                </a:extLst>
              </p:cNvPr>
              <p:cNvSpPr/>
              <p:nvPr/>
            </p:nvSpPr>
            <p:spPr>
              <a:xfrm>
                <a:off x="6896100" y="1825625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421545F-7E23-4717-A198-0654653DFB0E}"/>
                  </a:ext>
                </a:extLst>
              </p:cNvPr>
              <p:cNvSpPr/>
              <p:nvPr/>
            </p:nvSpPr>
            <p:spPr>
              <a:xfrm>
                <a:off x="6896100" y="1643062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C607C49-EC75-4563-A00E-6F82C3D11CE6}"/>
                  </a:ext>
                </a:extLst>
              </p:cNvPr>
              <p:cNvSpPr/>
              <p:nvPr/>
            </p:nvSpPr>
            <p:spPr>
              <a:xfrm>
                <a:off x="7162800" y="1465261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52DE377-9251-4472-8BF6-CB70B70678EB}"/>
                  </a:ext>
                </a:extLst>
              </p:cNvPr>
              <p:cNvSpPr/>
              <p:nvPr/>
            </p:nvSpPr>
            <p:spPr>
              <a:xfrm>
                <a:off x="7162800" y="1830387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6AAAB6B-F0CE-4F00-B432-8F75C7CD4DC9}"/>
                  </a:ext>
                </a:extLst>
              </p:cNvPr>
              <p:cNvSpPr/>
              <p:nvPr/>
            </p:nvSpPr>
            <p:spPr>
              <a:xfrm>
                <a:off x="7162800" y="1647824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F674320-47D1-472E-8D56-5D96D419D71C}"/>
                  </a:ext>
                </a:extLst>
              </p:cNvPr>
              <p:cNvSpPr/>
              <p:nvPr/>
            </p:nvSpPr>
            <p:spPr>
              <a:xfrm>
                <a:off x="7442200" y="1460499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7AE626C-1C72-4DC4-9925-24A1C7243A85}"/>
                  </a:ext>
                </a:extLst>
              </p:cNvPr>
              <p:cNvSpPr/>
              <p:nvPr/>
            </p:nvSpPr>
            <p:spPr>
              <a:xfrm>
                <a:off x="7442200" y="1825625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56C49D1-BA32-4ADE-9D52-E7CFF5CE0AD5}"/>
                  </a:ext>
                </a:extLst>
              </p:cNvPr>
              <p:cNvSpPr/>
              <p:nvPr/>
            </p:nvSpPr>
            <p:spPr>
              <a:xfrm>
                <a:off x="7442200" y="1643062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C297F7F-EEF2-4008-857E-AD099DFE085A}"/>
                </a:ext>
              </a:extLst>
            </p:cNvPr>
            <p:cNvGrpSpPr/>
            <p:nvPr/>
          </p:nvGrpSpPr>
          <p:grpSpPr>
            <a:xfrm>
              <a:off x="9093199" y="1477962"/>
              <a:ext cx="1117600" cy="1092200"/>
              <a:chOff x="6718300" y="990599"/>
              <a:chExt cx="1117600" cy="109220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D3A1255-7FA6-49CE-AA3E-88361D9CE2A3}"/>
                  </a:ext>
                </a:extLst>
              </p:cNvPr>
              <p:cNvSpPr/>
              <p:nvPr/>
            </p:nvSpPr>
            <p:spPr>
              <a:xfrm>
                <a:off x="6718300" y="990599"/>
                <a:ext cx="1117600" cy="1092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AU" sz="1200" dirty="0"/>
                  <a:t>Node (56 procs)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03AD687-FFBA-430F-83CF-104926435FE9}"/>
                  </a:ext>
                </a:extLst>
              </p:cNvPr>
              <p:cNvSpPr/>
              <p:nvPr/>
            </p:nvSpPr>
            <p:spPr>
              <a:xfrm>
                <a:off x="6896100" y="1460499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F20C2BC-370B-49F3-B64E-AF067C0F7162}"/>
                  </a:ext>
                </a:extLst>
              </p:cNvPr>
              <p:cNvSpPr/>
              <p:nvPr/>
            </p:nvSpPr>
            <p:spPr>
              <a:xfrm>
                <a:off x="6896100" y="1825625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3AE508E-36D9-4AB5-85AA-CA2845107B71}"/>
                  </a:ext>
                </a:extLst>
              </p:cNvPr>
              <p:cNvSpPr/>
              <p:nvPr/>
            </p:nvSpPr>
            <p:spPr>
              <a:xfrm>
                <a:off x="6896100" y="1643062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CF0D2D5-F1CF-411F-A9D6-726D534A1082}"/>
                  </a:ext>
                </a:extLst>
              </p:cNvPr>
              <p:cNvSpPr/>
              <p:nvPr/>
            </p:nvSpPr>
            <p:spPr>
              <a:xfrm>
                <a:off x="7162800" y="1465261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A14D191-A06F-4236-BE68-C67ADF477B83}"/>
                  </a:ext>
                </a:extLst>
              </p:cNvPr>
              <p:cNvSpPr/>
              <p:nvPr/>
            </p:nvSpPr>
            <p:spPr>
              <a:xfrm>
                <a:off x="7162800" y="1830387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419B5DD-F801-4787-B383-4B679522D41F}"/>
                  </a:ext>
                </a:extLst>
              </p:cNvPr>
              <p:cNvSpPr/>
              <p:nvPr/>
            </p:nvSpPr>
            <p:spPr>
              <a:xfrm>
                <a:off x="7162800" y="1647824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82B5438-73BA-4AAB-A24B-E4A36F9E11D0}"/>
                  </a:ext>
                </a:extLst>
              </p:cNvPr>
              <p:cNvSpPr/>
              <p:nvPr/>
            </p:nvSpPr>
            <p:spPr>
              <a:xfrm>
                <a:off x="7442200" y="1460499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BE59807-8C06-4192-A0DB-4BE23902E6D7}"/>
                  </a:ext>
                </a:extLst>
              </p:cNvPr>
              <p:cNvSpPr/>
              <p:nvPr/>
            </p:nvSpPr>
            <p:spPr>
              <a:xfrm>
                <a:off x="7442200" y="1825625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EF6B708-9E3C-4974-BA61-BDED35748CFF}"/>
                  </a:ext>
                </a:extLst>
              </p:cNvPr>
              <p:cNvSpPr/>
              <p:nvPr/>
            </p:nvSpPr>
            <p:spPr>
              <a:xfrm>
                <a:off x="7442200" y="1643062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C6A9A87-6FD8-48C8-80E2-D934A22A2DA0}"/>
                </a:ext>
              </a:extLst>
            </p:cNvPr>
            <p:cNvGrpSpPr/>
            <p:nvPr/>
          </p:nvGrpSpPr>
          <p:grpSpPr>
            <a:xfrm>
              <a:off x="6527799" y="2781300"/>
              <a:ext cx="1117600" cy="1092200"/>
              <a:chOff x="6718300" y="990599"/>
              <a:chExt cx="1117600" cy="109220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300D317-EA04-4056-AD10-B9E31D40EEAE}"/>
                  </a:ext>
                </a:extLst>
              </p:cNvPr>
              <p:cNvSpPr/>
              <p:nvPr/>
            </p:nvSpPr>
            <p:spPr>
              <a:xfrm>
                <a:off x="6718300" y="990599"/>
                <a:ext cx="1117600" cy="1092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AU" sz="1200" dirty="0"/>
                  <a:t>Node (56 procs)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DA07E4A-8862-435E-849B-A54A76ED9BB6}"/>
                  </a:ext>
                </a:extLst>
              </p:cNvPr>
              <p:cNvSpPr/>
              <p:nvPr/>
            </p:nvSpPr>
            <p:spPr>
              <a:xfrm>
                <a:off x="6896100" y="1460499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6A96AF4-00AB-46D6-8476-0935A217AE3F}"/>
                  </a:ext>
                </a:extLst>
              </p:cNvPr>
              <p:cNvSpPr/>
              <p:nvPr/>
            </p:nvSpPr>
            <p:spPr>
              <a:xfrm>
                <a:off x="6896100" y="1825625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DE6F6A5-B002-4018-B130-CAEC9F4DE53D}"/>
                  </a:ext>
                </a:extLst>
              </p:cNvPr>
              <p:cNvSpPr/>
              <p:nvPr/>
            </p:nvSpPr>
            <p:spPr>
              <a:xfrm>
                <a:off x="6896100" y="1643062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B6A8FE0-4173-49E6-8E85-6536552E76A8}"/>
                  </a:ext>
                </a:extLst>
              </p:cNvPr>
              <p:cNvSpPr/>
              <p:nvPr/>
            </p:nvSpPr>
            <p:spPr>
              <a:xfrm>
                <a:off x="7162800" y="1465261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8456DD7-8360-4717-A6EA-E1C8CD3773AE}"/>
                  </a:ext>
                </a:extLst>
              </p:cNvPr>
              <p:cNvSpPr/>
              <p:nvPr/>
            </p:nvSpPr>
            <p:spPr>
              <a:xfrm>
                <a:off x="7162800" y="1830387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BA474FC-BE7F-400E-A9D0-70AA2A5B1813}"/>
                  </a:ext>
                </a:extLst>
              </p:cNvPr>
              <p:cNvSpPr/>
              <p:nvPr/>
            </p:nvSpPr>
            <p:spPr>
              <a:xfrm>
                <a:off x="7162800" y="1647824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F2DE21F-32EF-4DE0-BB10-7CCFCBE60508}"/>
                  </a:ext>
                </a:extLst>
              </p:cNvPr>
              <p:cNvSpPr/>
              <p:nvPr/>
            </p:nvSpPr>
            <p:spPr>
              <a:xfrm>
                <a:off x="7442200" y="1460499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AB2BB27-0783-417B-B2CE-344FF526699A}"/>
                  </a:ext>
                </a:extLst>
              </p:cNvPr>
              <p:cNvSpPr/>
              <p:nvPr/>
            </p:nvSpPr>
            <p:spPr>
              <a:xfrm>
                <a:off x="7442200" y="1825625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091FEAF-2D8B-47AD-AFE3-E217A6E25941}"/>
                  </a:ext>
                </a:extLst>
              </p:cNvPr>
              <p:cNvSpPr/>
              <p:nvPr/>
            </p:nvSpPr>
            <p:spPr>
              <a:xfrm>
                <a:off x="7442200" y="1643062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D888494-F570-4DD5-9828-A3ADC256EC5B}"/>
                </a:ext>
              </a:extLst>
            </p:cNvPr>
            <p:cNvGrpSpPr/>
            <p:nvPr/>
          </p:nvGrpSpPr>
          <p:grpSpPr>
            <a:xfrm>
              <a:off x="7797798" y="2781300"/>
              <a:ext cx="1117600" cy="1092200"/>
              <a:chOff x="6718300" y="990599"/>
              <a:chExt cx="1117600" cy="1092200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A55FF8B-EEDF-4A23-A794-C719B54A09D9}"/>
                  </a:ext>
                </a:extLst>
              </p:cNvPr>
              <p:cNvSpPr/>
              <p:nvPr/>
            </p:nvSpPr>
            <p:spPr>
              <a:xfrm>
                <a:off x="6718300" y="990599"/>
                <a:ext cx="1117600" cy="1092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AU" sz="1200" dirty="0"/>
                  <a:t>Node (56 procs)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3A4379E-4AB7-4DF4-A5E6-815BCAE81227}"/>
                  </a:ext>
                </a:extLst>
              </p:cNvPr>
              <p:cNvSpPr/>
              <p:nvPr/>
            </p:nvSpPr>
            <p:spPr>
              <a:xfrm>
                <a:off x="6896100" y="1460499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6F1EBC3-CAEA-4E33-A476-11092A08262C}"/>
                  </a:ext>
                </a:extLst>
              </p:cNvPr>
              <p:cNvSpPr/>
              <p:nvPr/>
            </p:nvSpPr>
            <p:spPr>
              <a:xfrm>
                <a:off x="6896100" y="1825625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1502A91-E4D9-4FD0-8AD4-DC4B17106F2C}"/>
                  </a:ext>
                </a:extLst>
              </p:cNvPr>
              <p:cNvSpPr/>
              <p:nvPr/>
            </p:nvSpPr>
            <p:spPr>
              <a:xfrm>
                <a:off x="6896100" y="1643062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12156B24-0D87-4963-BB41-527F338535D6}"/>
                  </a:ext>
                </a:extLst>
              </p:cNvPr>
              <p:cNvSpPr/>
              <p:nvPr/>
            </p:nvSpPr>
            <p:spPr>
              <a:xfrm>
                <a:off x="7162800" y="1465261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01C8CE0-F13B-4D18-82A2-00DCF26DF90F}"/>
                  </a:ext>
                </a:extLst>
              </p:cNvPr>
              <p:cNvSpPr/>
              <p:nvPr/>
            </p:nvSpPr>
            <p:spPr>
              <a:xfrm>
                <a:off x="7162800" y="1830387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A2C1014-C17E-4ED5-B942-5CF21EC7A990}"/>
                  </a:ext>
                </a:extLst>
              </p:cNvPr>
              <p:cNvSpPr/>
              <p:nvPr/>
            </p:nvSpPr>
            <p:spPr>
              <a:xfrm>
                <a:off x="7162800" y="1647824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CFE4E8F-6EEE-4335-B35F-3EDEE2E7997B}"/>
                  </a:ext>
                </a:extLst>
              </p:cNvPr>
              <p:cNvSpPr/>
              <p:nvPr/>
            </p:nvSpPr>
            <p:spPr>
              <a:xfrm>
                <a:off x="7442200" y="1460499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AFC20F0-9389-4B08-ABE4-F8C15A0661A8}"/>
                  </a:ext>
                </a:extLst>
              </p:cNvPr>
              <p:cNvSpPr/>
              <p:nvPr/>
            </p:nvSpPr>
            <p:spPr>
              <a:xfrm>
                <a:off x="7442200" y="1825625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8EBA348-3956-4D39-8969-22B839D994EE}"/>
                  </a:ext>
                </a:extLst>
              </p:cNvPr>
              <p:cNvSpPr/>
              <p:nvPr/>
            </p:nvSpPr>
            <p:spPr>
              <a:xfrm>
                <a:off x="7442200" y="1643062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8C7F0EB-A601-44DD-B955-5CCB354BC7A7}"/>
                </a:ext>
              </a:extLst>
            </p:cNvPr>
            <p:cNvGrpSpPr/>
            <p:nvPr/>
          </p:nvGrpSpPr>
          <p:grpSpPr>
            <a:xfrm>
              <a:off x="9093199" y="2781300"/>
              <a:ext cx="1117600" cy="1092200"/>
              <a:chOff x="6718300" y="990599"/>
              <a:chExt cx="1117600" cy="109220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35325-4512-4FE4-AED8-75B4D5A6BBEB}"/>
                  </a:ext>
                </a:extLst>
              </p:cNvPr>
              <p:cNvSpPr/>
              <p:nvPr/>
            </p:nvSpPr>
            <p:spPr>
              <a:xfrm>
                <a:off x="6718300" y="990599"/>
                <a:ext cx="1117600" cy="1092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AU" sz="1200" dirty="0"/>
                  <a:t>Node (56 procs)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7EC8FEA-D950-45DE-901A-7592862CA72E}"/>
                  </a:ext>
                </a:extLst>
              </p:cNvPr>
              <p:cNvSpPr/>
              <p:nvPr/>
            </p:nvSpPr>
            <p:spPr>
              <a:xfrm>
                <a:off x="6896100" y="1460499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0D3F08D-6426-446A-83CB-878A713CDBE7}"/>
                  </a:ext>
                </a:extLst>
              </p:cNvPr>
              <p:cNvSpPr/>
              <p:nvPr/>
            </p:nvSpPr>
            <p:spPr>
              <a:xfrm>
                <a:off x="6896100" y="1825625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8D59B5C-E822-46B9-8911-1B313C422AB0}"/>
                  </a:ext>
                </a:extLst>
              </p:cNvPr>
              <p:cNvSpPr/>
              <p:nvPr/>
            </p:nvSpPr>
            <p:spPr>
              <a:xfrm>
                <a:off x="6896100" y="1643062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9639E73-EF1B-4401-806D-5B1F6B17D414}"/>
                  </a:ext>
                </a:extLst>
              </p:cNvPr>
              <p:cNvSpPr/>
              <p:nvPr/>
            </p:nvSpPr>
            <p:spPr>
              <a:xfrm>
                <a:off x="7162800" y="1465261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DAD5856C-7E57-420E-AAB4-65A4562359FF}"/>
                  </a:ext>
                </a:extLst>
              </p:cNvPr>
              <p:cNvSpPr/>
              <p:nvPr/>
            </p:nvSpPr>
            <p:spPr>
              <a:xfrm>
                <a:off x="7162800" y="1830387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B46BD0B-6AEB-4FCA-99DB-C340FFB46E6D}"/>
                  </a:ext>
                </a:extLst>
              </p:cNvPr>
              <p:cNvSpPr/>
              <p:nvPr/>
            </p:nvSpPr>
            <p:spPr>
              <a:xfrm>
                <a:off x="7162800" y="1647824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B9AD895-F370-49F9-86AC-FF4AD18C4C72}"/>
                  </a:ext>
                </a:extLst>
              </p:cNvPr>
              <p:cNvSpPr/>
              <p:nvPr/>
            </p:nvSpPr>
            <p:spPr>
              <a:xfrm>
                <a:off x="7442200" y="1460499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2A8165F-0D04-4218-B35B-BCD2E48E7E3D}"/>
                  </a:ext>
                </a:extLst>
              </p:cNvPr>
              <p:cNvSpPr/>
              <p:nvPr/>
            </p:nvSpPr>
            <p:spPr>
              <a:xfrm>
                <a:off x="7442200" y="1825625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6A6C9A8-6987-4755-BAEC-9B9C8F8322A7}"/>
                  </a:ext>
                </a:extLst>
              </p:cNvPr>
              <p:cNvSpPr/>
              <p:nvPr/>
            </p:nvSpPr>
            <p:spPr>
              <a:xfrm>
                <a:off x="7442200" y="1643062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4DE26EE-43F4-4594-9B72-12E13387F579}"/>
                </a:ext>
              </a:extLst>
            </p:cNvPr>
            <p:cNvGrpSpPr/>
            <p:nvPr/>
          </p:nvGrpSpPr>
          <p:grpSpPr>
            <a:xfrm>
              <a:off x="6527799" y="4084638"/>
              <a:ext cx="1117600" cy="1092200"/>
              <a:chOff x="6718300" y="990599"/>
              <a:chExt cx="1117600" cy="109220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1180B1E-B624-4349-875E-E2A758BEC052}"/>
                  </a:ext>
                </a:extLst>
              </p:cNvPr>
              <p:cNvSpPr/>
              <p:nvPr/>
            </p:nvSpPr>
            <p:spPr>
              <a:xfrm>
                <a:off x="6718300" y="990599"/>
                <a:ext cx="1117600" cy="1092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AU" sz="1200" dirty="0"/>
                  <a:t>Node (56 procs)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72717E31-6944-424C-BA25-AF920AC30C3A}"/>
                  </a:ext>
                </a:extLst>
              </p:cNvPr>
              <p:cNvSpPr/>
              <p:nvPr/>
            </p:nvSpPr>
            <p:spPr>
              <a:xfrm>
                <a:off x="6896100" y="1460499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3CC7F46-8BCC-4C2D-9819-9368F031385A}"/>
                  </a:ext>
                </a:extLst>
              </p:cNvPr>
              <p:cNvSpPr/>
              <p:nvPr/>
            </p:nvSpPr>
            <p:spPr>
              <a:xfrm>
                <a:off x="6896100" y="1825625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6211B24C-01D5-4863-ACAE-403461C72A6F}"/>
                  </a:ext>
                </a:extLst>
              </p:cNvPr>
              <p:cNvSpPr/>
              <p:nvPr/>
            </p:nvSpPr>
            <p:spPr>
              <a:xfrm>
                <a:off x="6896100" y="1643062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169CFE6-5B3C-4305-BCD9-C0FDDAD7DEAD}"/>
                  </a:ext>
                </a:extLst>
              </p:cNvPr>
              <p:cNvSpPr/>
              <p:nvPr/>
            </p:nvSpPr>
            <p:spPr>
              <a:xfrm>
                <a:off x="7162800" y="1465261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9B5429C-74CA-4913-B410-84FA4F4ECA0D}"/>
                  </a:ext>
                </a:extLst>
              </p:cNvPr>
              <p:cNvSpPr/>
              <p:nvPr/>
            </p:nvSpPr>
            <p:spPr>
              <a:xfrm>
                <a:off x="7162800" y="1830387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68017E2-1283-4568-802E-11E81AF9EF9F}"/>
                  </a:ext>
                </a:extLst>
              </p:cNvPr>
              <p:cNvSpPr/>
              <p:nvPr/>
            </p:nvSpPr>
            <p:spPr>
              <a:xfrm>
                <a:off x="7162800" y="1647824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F4FB486-4AE9-46E1-8240-E877A9C70B08}"/>
                  </a:ext>
                </a:extLst>
              </p:cNvPr>
              <p:cNvSpPr/>
              <p:nvPr/>
            </p:nvSpPr>
            <p:spPr>
              <a:xfrm>
                <a:off x="7442200" y="1460499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55EA1DB-AEE6-4397-9997-AD1FB704BC51}"/>
                  </a:ext>
                </a:extLst>
              </p:cNvPr>
              <p:cNvSpPr/>
              <p:nvPr/>
            </p:nvSpPr>
            <p:spPr>
              <a:xfrm>
                <a:off x="7442200" y="1825625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E7111FF-3986-41CF-B2EB-7B9CBA73C463}"/>
                  </a:ext>
                </a:extLst>
              </p:cNvPr>
              <p:cNvSpPr/>
              <p:nvPr/>
            </p:nvSpPr>
            <p:spPr>
              <a:xfrm>
                <a:off x="7442200" y="1643062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8808055F-57F4-495B-93A0-C4BC950562F8}"/>
                </a:ext>
              </a:extLst>
            </p:cNvPr>
            <p:cNvGrpSpPr/>
            <p:nvPr/>
          </p:nvGrpSpPr>
          <p:grpSpPr>
            <a:xfrm>
              <a:off x="7797798" y="4084638"/>
              <a:ext cx="1117600" cy="1092200"/>
              <a:chOff x="6718300" y="990599"/>
              <a:chExt cx="1117600" cy="109220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54FAAA85-6D10-4BE0-AE24-08E7C6782AFA}"/>
                  </a:ext>
                </a:extLst>
              </p:cNvPr>
              <p:cNvSpPr/>
              <p:nvPr/>
            </p:nvSpPr>
            <p:spPr>
              <a:xfrm>
                <a:off x="6718300" y="990599"/>
                <a:ext cx="1117600" cy="1092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AU" sz="1200" dirty="0"/>
                  <a:t>Node (56 procs)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EFBC43D-EF60-4513-ABB9-337D91CB3EEE}"/>
                  </a:ext>
                </a:extLst>
              </p:cNvPr>
              <p:cNvSpPr/>
              <p:nvPr/>
            </p:nvSpPr>
            <p:spPr>
              <a:xfrm>
                <a:off x="6896100" y="1460499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383D5CF-00EB-497B-9740-440CE9059C65}"/>
                  </a:ext>
                </a:extLst>
              </p:cNvPr>
              <p:cNvSpPr/>
              <p:nvPr/>
            </p:nvSpPr>
            <p:spPr>
              <a:xfrm>
                <a:off x="6896100" y="1825625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580078D2-9A39-468D-9223-7CC0D27DBEEA}"/>
                  </a:ext>
                </a:extLst>
              </p:cNvPr>
              <p:cNvSpPr/>
              <p:nvPr/>
            </p:nvSpPr>
            <p:spPr>
              <a:xfrm>
                <a:off x="6896100" y="1643062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7CA62ED-2165-4AE6-B434-D1571296A113}"/>
                  </a:ext>
                </a:extLst>
              </p:cNvPr>
              <p:cNvSpPr/>
              <p:nvPr/>
            </p:nvSpPr>
            <p:spPr>
              <a:xfrm>
                <a:off x="7162800" y="1465261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C18B2C0-0CBF-4F09-94DD-82FB686C7858}"/>
                  </a:ext>
                </a:extLst>
              </p:cNvPr>
              <p:cNvSpPr/>
              <p:nvPr/>
            </p:nvSpPr>
            <p:spPr>
              <a:xfrm>
                <a:off x="7162800" y="1830387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E73E0CC-8F08-4940-ADB9-CAE809E8AD8A}"/>
                  </a:ext>
                </a:extLst>
              </p:cNvPr>
              <p:cNvSpPr/>
              <p:nvPr/>
            </p:nvSpPr>
            <p:spPr>
              <a:xfrm>
                <a:off x="7162800" y="1647824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3A862A06-05AB-4DD3-9CEB-FF56CA17ACAE}"/>
                  </a:ext>
                </a:extLst>
              </p:cNvPr>
              <p:cNvSpPr/>
              <p:nvPr/>
            </p:nvSpPr>
            <p:spPr>
              <a:xfrm>
                <a:off x="7442200" y="1460499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B051F86-829F-4111-92FD-D3CAA29D367B}"/>
                  </a:ext>
                </a:extLst>
              </p:cNvPr>
              <p:cNvSpPr/>
              <p:nvPr/>
            </p:nvSpPr>
            <p:spPr>
              <a:xfrm>
                <a:off x="7442200" y="1825625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5441B83-4AAB-40B3-B987-81D6873296D8}"/>
                  </a:ext>
                </a:extLst>
              </p:cNvPr>
              <p:cNvSpPr/>
              <p:nvPr/>
            </p:nvSpPr>
            <p:spPr>
              <a:xfrm>
                <a:off x="7442200" y="1643062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71AE065-E121-45BC-B8E5-D63438C45574}"/>
                </a:ext>
              </a:extLst>
            </p:cNvPr>
            <p:cNvGrpSpPr/>
            <p:nvPr/>
          </p:nvGrpSpPr>
          <p:grpSpPr>
            <a:xfrm>
              <a:off x="9093199" y="4084638"/>
              <a:ext cx="1117600" cy="1092200"/>
              <a:chOff x="6718300" y="990599"/>
              <a:chExt cx="1117600" cy="1092200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52B918B-0A16-40A1-9346-C7622AF45210}"/>
                  </a:ext>
                </a:extLst>
              </p:cNvPr>
              <p:cNvSpPr/>
              <p:nvPr/>
            </p:nvSpPr>
            <p:spPr>
              <a:xfrm>
                <a:off x="6718300" y="990599"/>
                <a:ext cx="1117600" cy="1092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AU" sz="1200" dirty="0"/>
                  <a:t>Node (56 procs)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1223312-97FA-4445-B354-A9AD13AEE7B9}"/>
                  </a:ext>
                </a:extLst>
              </p:cNvPr>
              <p:cNvSpPr/>
              <p:nvPr/>
            </p:nvSpPr>
            <p:spPr>
              <a:xfrm>
                <a:off x="6896100" y="1460499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663D9800-334C-40B6-8E7A-83739B0B456B}"/>
                  </a:ext>
                </a:extLst>
              </p:cNvPr>
              <p:cNvSpPr/>
              <p:nvPr/>
            </p:nvSpPr>
            <p:spPr>
              <a:xfrm>
                <a:off x="6896100" y="1825625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3AE7A0B-61F5-4AD2-802E-F25DDF896A01}"/>
                  </a:ext>
                </a:extLst>
              </p:cNvPr>
              <p:cNvSpPr/>
              <p:nvPr/>
            </p:nvSpPr>
            <p:spPr>
              <a:xfrm>
                <a:off x="6896100" y="1643062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FE00CD5-FA1C-4BB3-9FAC-7770A257BE74}"/>
                  </a:ext>
                </a:extLst>
              </p:cNvPr>
              <p:cNvSpPr/>
              <p:nvPr/>
            </p:nvSpPr>
            <p:spPr>
              <a:xfrm>
                <a:off x="7162800" y="1465261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653E2832-CE19-4D7A-97C1-EF53C2056CE7}"/>
                  </a:ext>
                </a:extLst>
              </p:cNvPr>
              <p:cNvSpPr/>
              <p:nvPr/>
            </p:nvSpPr>
            <p:spPr>
              <a:xfrm>
                <a:off x="7162800" y="1830387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C1C8A4EF-4840-426A-8635-61F47179B416}"/>
                  </a:ext>
                </a:extLst>
              </p:cNvPr>
              <p:cNvSpPr/>
              <p:nvPr/>
            </p:nvSpPr>
            <p:spPr>
              <a:xfrm>
                <a:off x="7162800" y="1647824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D483CF22-8F32-4521-A246-1CFE52AD3090}"/>
                  </a:ext>
                </a:extLst>
              </p:cNvPr>
              <p:cNvSpPr/>
              <p:nvPr/>
            </p:nvSpPr>
            <p:spPr>
              <a:xfrm>
                <a:off x="7442200" y="1460499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0E81DFD-F0FF-4916-AA86-4F5C1175D8F0}"/>
                  </a:ext>
                </a:extLst>
              </p:cNvPr>
              <p:cNvSpPr/>
              <p:nvPr/>
            </p:nvSpPr>
            <p:spPr>
              <a:xfrm>
                <a:off x="7442200" y="1825625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FC33457-4F84-426D-996B-63702686B63E}"/>
                  </a:ext>
                </a:extLst>
              </p:cNvPr>
              <p:cNvSpPr/>
              <p:nvPr/>
            </p:nvSpPr>
            <p:spPr>
              <a:xfrm>
                <a:off x="7442200" y="1643062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122" name="Flowchart: Magnetic Disk 121">
            <a:extLst>
              <a:ext uri="{FF2B5EF4-FFF2-40B4-BE49-F238E27FC236}">
                <a16:creationId xmlns:a16="http://schemas.microsoft.com/office/drawing/2014/main" id="{39A9713C-2855-43E5-9BB6-540B6A7E0759}"/>
              </a:ext>
            </a:extLst>
          </p:cNvPr>
          <p:cNvSpPr/>
          <p:nvPr/>
        </p:nvSpPr>
        <p:spPr>
          <a:xfrm>
            <a:off x="5194299" y="2899021"/>
            <a:ext cx="1536700" cy="1925638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stornext</a:t>
            </a:r>
            <a:endParaRPr lang="en-AU" dirty="0"/>
          </a:p>
          <a:p>
            <a:pPr algn="ctr"/>
            <a:r>
              <a:rPr lang="en-AU" dirty="0" err="1"/>
              <a:t>HPCScratch</a:t>
            </a:r>
            <a:endParaRPr lang="en-AU" dirty="0"/>
          </a:p>
        </p:txBody>
      </p:sp>
      <p:sp>
        <p:nvSpPr>
          <p:cNvPr id="123" name="Flowchart: Magnetic Disk 122">
            <a:extLst>
              <a:ext uri="{FF2B5EF4-FFF2-40B4-BE49-F238E27FC236}">
                <a16:creationId xmlns:a16="http://schemas.microsoft.com/office/drawing/2014/main" id="{10776C97-7CE9-4C55-8466-056FA7ACF19B}"/>
              </a:ext>
            </a:extLst>
          </p:cNvPr>
          <p:cNvSpPr/>
          <p:nvPr/>
        </p:nvSpPr>
        <p:spPr>
          <a:xfrm>
            <a:off x="301623" y="4325936"/>
            <a:ext cx="3276599" cy="1989932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wehisan</a:t>
            </a:r>
            <a:r>
              <a:rPr lang="en-AU" dirty="0"/>
              <a:t> (your normal files)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78EC537-E402-483B-897F-67B3F892E8B0}"/>
              </a:ext>
            </a:extLst>
          </p:cNvPr>
          <p:cNvGrpSpPr/>
          <p:nvPr/>
        </p:nvGrpSpPr>
        <p:grpSpPr>
          <a:xfrm>
            <a:off x="1930398" y="137878"/>
            <a:ext cx="3263901" cy="2889485"/>
            <a:chOff x="1930398" y="137878"/>
            <a:chExt cx="3263901" cy="2889485"/>
          </a:xfrm>
        </p:grpSpPr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0D2379AA-7242-4161-982B-97FCF143D8A4}"/>
                </a:ext>
              </a:extLst>
            </p:cNvPr>
            <p:cNvCxnSpPr>
              <a:stCxn id="8" idx="6"/>
              <a:endCxn id="16" idx="1"/>
            </p:cNvCxnSpPr>
            <p:nvPr/>
          </p:nvCxnSpPr>
          <p:spPr>
            <a:xfrm>
              <a:off x="1930398" y="858839"/>
              <a:ext cx="3263901" cy="1317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EFA18573-0EAA-42E0-80F4-1AE501DDA3CA}"/>
                </a:ext>
              </a:extLst>
            </p:cNvPr>
            <p:cNvCxnSpPr>
              <a:cxnSpLocks/>
              <a:stCxn id="9" idx="6"/>
              <a:endCxn id="16" idx="1"/>
            </p:cNvCxnSpPr>
            <p:nvPr/>
          </p:nvCxnSpPr>
          <p:spPr>
            <a:xfrm flipV="1">
              <a:off x="1930398" y="990600"/>
              <a:ext cx="3263901" cy="9525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C669CBD2-29ED-4690-83E1-96B1F0ADD529}"/>
                </a:ext>
              </a:extLst>
            </p:cNvPr>
            <p:cNvCxnSpPr>
              <a:cxnSpLocks/>
              <a:stCxn id="10" idx="6"/>
              <a:endCxn id="16" idx="1"/>
            </p:cNvCxnSpPr>
            <p:nvPr/>
          </p:nvCxnSpPr>
          <p:spPr>
            <a:xfrm flipV="1">
              <a:off x="1930398" y="990600"/>
              <a:ext cx="3263901" cy="20367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FA66FA8-3BFB-4A73-AE63-D15A1F86E4EA}"/>
                </a:ext>
              </a:extLst>
            </p:cNvPr>
            <p:cNvSpPr txBox="1"/>
            <p:nvPr/>
          </p:nvSpPr>
          <p:spPr>
            <a:xfrm>
              <a:off x="2009773" y="137878"/>
              <a:ext cx="2406652" cy="64633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1. </a:t>
              </a:r>
              <a:r>
                <a:rPr lang="en-AU" dirty="0" err="1"/>
                <a:t>ssh</a:t>
              </a:r>
              <a:r>
                <a:rPr lang="en-AU" dirty="0"/>
                <a:t> into head node</a:t>
              </a:r>
            </a:p>
            <a:p>
              <a:pPr algn="ctr"/>
              <a:r>
                <a:rPr lang="en-AU" dirty="0"/>
                <a:t>2. </a:t>
              </a:r>
              <a:r>
                <a:rPr lang="en-AU" dirty="0" err="1"/>
                <a:t>qsub</a:t>
              </a:r>
              <a:r>
                <a:rPr lang="en-AU" dirty="0"/>
                <a:t> to submit job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0EE71D2-5D0B-4859-B626-08582C510081}"/>
              </a:ext>
            </a:extLst>
          </p:cNvPr>
          <p:cNvGrpSpPr/>
          <p:nvPr/>
        </p:nvGrpSpPr>
        <p:grpSpPr>
          <a:xfrm>
            <a:off x="6680199" y="342737"/>
            <a:ext cx="3924300" cy="3509332"/>
            <a:chOff x="6680199" y="342737"/>
            <a:chExt cx="3924300" cy="3509332"/>
          </a:xfrm>
        </p:grpSpPr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8A9B8A26-AC6C-4855-9723-E1E47DAA5DAC}"/>
                </a:ext>
              </a:extLst>
            </p:cNvPr>
            <p:cNvCxnSpPr>
              <a:cxnSpLocks/>
              <a:stCxn id="16" idx="3"/>
              <a:endCxn id="45" idx="1"/>
            </p:cNvCxnSpPr>
            <p:nvPr/>
          </p:nvCxnSpPr>
          <p:spPr>
            <a:xfrm>
              <a:off x="6680199" y="990600"/>
              <a:ext cx="3924300" cy="33099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77CADAE5-E49D-4922-B809-9E2B9E084333}"/>
                </a:ext>
              </a:extLst>
            </p:cNvPr>
            <p:cNvCxnSpPr>
              <a:cxnSpLocks/>
              <a:stCxn id="16" idx="3"/>
              <a:endCxn id="56" idx="1"/>
            </p:cNvCxnSpPr>
            <p:nvPr/>
          </p:nvCxnSpPr>
          <p:spPr>
            <a:xfrm>
              <a:off x="6680199" y="990600"/>
              <a:ext cx="1358900" cy="16343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394B3487-DF54-42D8-BD07-28B79F87B93D}"/>
                </a:ext>
              </a:extLst>
            </p:cNvPr>
            <p:cNvCxnSpPr>
              <a:cxnSpLocks/>
              <a:stCxn id="16" idx="3"/>
              <a:endCxn id="90" idx="0"/>
            </p:cNvCxnSpPr>
            <p:nvPr/>
          </p:nvCxnSpPr>
          <p:spPr>
            <a:xfrm>
              <a:off x="6680199" y="990600"/>
              <a:ext cx="1651000" cy="28614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BFC1C469-AA49-46E4-9F54-1CC8D12DDA91}"/>
                </a:ext>
              </a:extLst>
            </p:cNvPr>
            <p:cNvSpPr txBox="1"/>
            <p:nvPr/>
          </p:nvSpPr>
          <p:spPr>
            <a:xfrm>
              <a:off x="6940548" y="342737"/>
              <a:ext cx="2406652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3. Job dispatch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6E1C471-4AB8-407B-B0DC-892EDEBCA624}"/>
              </a:ext>
            </a:extLst>
          </p:cNvPr>
          <p:cNvGrpSpPr/>
          <p:nvPr/>
        </p:nvGrpSpPr>
        <p:grpSpPr>
          <a:xfrm>
            <a:off x="4885667" y="3499945"/>
            <a:ext cx="2893081" cy="1782802"/>
            <a:chOff x="4885667" y="3499945"/>
            <a:chExt cx="2893081" cy="1782802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6BBCB44-6950-4260-8984-5015CE15992B}"/>
                </a:ext>
              </a:extLst>
            </p:cNvPr>
            <p:cNvSpPr txBox="1"/>
            <p:nvPr/>
          </p:nvSpPr>
          <p:spPr>
            <a:xfrm>
              <a:off x="4885667" y="4636416"/>
              <a:ext cx="2406652" cy="6463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4.1. VERY FAST Read/write operations</a:t>
              </a:r>
            </a:p>
          </p:txBody>
        </p:sp>
        <p:sp>
          <p:nvSpPr>
            <p:cNvPr id="157" name="Arrow: Left-Right 156">
              <a:extLst>
                <a:ext uri="{FF2B5EF4-FFF2-40B4-BE49-F238E27FC236}">
                  <a16:creationId xmlns:a16="http://schemas.microsoft.com/office/drawing/2014/main" id="{12E47CD4-585F-4137-9B1D-F8386F1F8119}"/>
                </a:ext>
              </a:extLst>
            </p:cNvPr>
            <p:cNvSpPr/>
            <p:nvPr/>
          </p:nvSpPr>
          <p:spPr>
            <a:xfrm>
              <a:off x="6730999" y="3499945"/>
              <a:ext cx="1047749" cy="825991"/>
            </a:xfrm>
            <a:prstGeom prst="left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BE85073E-2BCB-4C1A-995D-823CB50F2357}"/>
              </a:ext>
            </a:extLst>
          </p:cNvPr>
          <p:cNvGrpSpPr/>
          <p:nvPr/>
        </p:nvGrpSpPr>
        <p:grpSpPr>
          <a:xfrm>
            <a:off x="2009773" y="1993104"/>
            <a:ext cx="5730872" cy="4518136"/>
            <a:chOff x="2009773" y="1993104"/>
            <a:chExt cx="5730872" cy="4518136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2D8BBD1-6023-4DFF-8322-1667117FA158}"/>
                </a:ext>
              </a:extLst>
            </p:cNvPr>
            <p:cNvSpPr txBox="1"/>
            <p:nvPr/>
          </p:nvSpPr>
          <p:spPr>
            <a:xfrm>
              <a:off x="2009773" y="5864909"/>
              <a:ext cx="2406652" cy="6463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4.2. SLOWER Read/write operations</a:t>
              </a:r>
            </a:p>
          </p:txBody>
        </p:sp>
        <p:sp>
          <p:nvSpPr>
            <p:cNvPr id="162" name="Arrow: Left-Up 161">
              <a:extLst>
                <a:ext uri="{FF2B5EF4-FFF2-40B4-BE49-F238E27FC236}">
                  <a16:creationId xmlns:a16="http://schemas.microsoft.com/office/drawing/2014/main" id="{C81D5EE3-B334-49AF-8388-580C68C8CE0F}"/>
                </a:ext>
              </a:extLst>
            </p:cNvPr>
            <p:cNvSpPr/>
            <p:nvPr/>
          </p:nvSpPr>
          <p:spPr>
            <a:xfrm flipH="1" flipV="1">
              <a:off x="2166002" y="1993104"/>
              <a:ext cx="5574643" cy="2297655"/>
            </a:xfrm>
            <a:prstGeom prst="leftUpArrow">
              <a:avLst>
                <a:gd name="adj1" fmla="val 18720"/>
                <a:gd name="adj2" fmla="val 20781"/>
                <a:gd name="adj3" fmla="val 2770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AF6D9772-5880-4026-ACAE-BCE10738B0D5}"/>
              </a:ext>
            </a:extLst>
          </p:cNvPr>
          <p:cNvSpPr txBox="1"/>
          <p:nvPr/>
        </p:nvSpPr>
        <p:spPr>
          <a:xfrm>
            <a:off x="9004298" y="4959581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dirty="0"/>
              <a:t>MILTON</a:t>
            </a:r>
          </a:p>
        </p:txBody>
      </p:sp>
    </p:spTree>
    <p:extLst>
      <p:ext uri="{BB962C8B-B14F-4D97-AF65-F5344CB8AC3E}">
        <p14:creationId xmlns:p14="http://schemas.microsoft.com/office/powerpoint/2010/main" val="189860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78CB6B-7937-4CEE-8D86-961052AC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Bootstrapping computations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0FB840-968E-493B-B30C-1C80ED48D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59A5D-7E79-4160-92D1-B6FDB59CF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5761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Bootstrapping computations with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132192504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Involves a function that needs to be evaluated numerous times with different parameters.</a:t>
            </a:r>
          </a:p>
          <a:p>
            <a:r>
              <a:rPr lang="en-US"/>
              <a:t>It is important that all evaluations are independent of each other.</a:t>
            </a:r>
          </a:p>
          <a:p>
            <a:r>
              <a:rPr lang="en-US"/>
              <a:t>Done by creating a socket cluster</a:t>
            </a:r>
          </a:p>
          <a:p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41964" y="3823855"/>
            <a:ext cx="0" cy="1235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406239" y="3815938"/>
            <a:ext cx="0" cy="1235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558639" y="3823858"/>
            <a:ext cx="0" cy="1235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722914" y="3823855"/>
            <a:ext cx="0" cy="1235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875314" y="3823855"/>
            <a:ext cx="0" cy="1235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27715" y="3823855"/>
            <a:ext cx="0" cy="1235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117772" y="3815937"/>
            <a:ext cx="0" cy="1235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270172" y="3968337"/>
            <a:ext cx="0" cy="1235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422572" y="4120737"/>
            <a:ext cx="0" cy="1235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74972" y="4273137"/>
            <a:ext cx="0" cy="1235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727372" y="4425537"/>
            <a:ext cx="0" cy="1235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879772" y="4577937"/>
            <a:ext cx="0" cy="1235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65025" y="4170127"/>
            <a:ext cx="1215240" cy="121524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925789" y="4243541"/>
            <a:ext cx="1141826" cy="114182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715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 combination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Required packages:</a:t>
            </a:r>
          </a:p>
          <a:p>
            <a:r>
              <a:rPr lang="en-US" dirty="0"/>
              <a:t>parallel</a:t>
            </a:r>
          </a:p>
          <a:p>
            <a:r>
              <a:rPr lang="en-US" dirty="0" err="1"/>
              <a:t>doParallel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parallel back-ends (can use ‘snow’)</a:t>
            </a:r>
          </a:p>
          <a:p>
            <a:r>
              <a:rPr lang="en-US" dirty="0" err="1"/>
              <a:t>foreach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for loop-like implementation of parallelization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Other packages:</a:t>
            </a:r>
          </a:p>
          <a:p>
            <a:r>
              <a:rPr lang="en-US" dirty="0" err="1"/>
              <a:t>doRNG</a:t>
            </a:r>
            <a:r>
              <a:rPr lang="en-US" dirty="0"/>
              <a:t> (Reproducible random numbers)</a:t>
            </a:r>
          </a:p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190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27315CF-1C63-4A2B-8455-6CD6E5AB9463}" type="slidenum">
              <a:rPr lang="en-AU" smtClean="0"/>
              <a:t>18</a:t>
            </a:fld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2135DF-C050-4FE7-9CA0-181BA49C5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1925"/>
            <a:ext cx="8686800" cy="39868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C12AA0-9C88-4F5C-AA26-495C5EBA8C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00"/>
          <a:stretch/>
        </p:blipFill>
        <p:spPr>
          <a:xfrm>
            <a:off x="6096000" y="4509139"/>
            <a:ext cx="4943475" cy="17519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62D499-56C6-4926-B3C3-11711D1DC488}"/>
              </a:ext>
            </a:extLst>
          </p:cNvPr>
          <p:cNvSpPr txBox="1"/>
          <p:nvPr/>
        </p:nvSpPr>
        <p:spPr>
          <a:xfrm>
            <a:off x="6731876" y="137805"/>
            <a:ext cx="4477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NOTE: clusters here are an interface to the physical cluster</a:t>
            </a:r>
          </a:p>
        </p:txBody>
      </p:sp>
    </p:spTree>
    <p:extLst>
      <p:ext uri="{BB962C8B-B14F-4D97-AF65-F5344CB8AC3E}">
        <p14:creationId xmlns:p14="http://schemas.microsoft.com/office/powerpoint/2010/main" val="583867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Socket clusters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With 20 cores, 20 processes are created</a:t>
            </a:r>
          </a:p>
          <a:p>
            <a:r>
              <a:rPr lang="en-US"/>
              <a:t>Copies of ALL variables in the current environment are dispatched to each process</a:t>
            </a:r>
          </a:p>
          <a:p>
            <a:r>
              <a:rPr lang="en-US"/>
              <a:t>Expressions in the </a:t>
            </a:r>
            <a:r>
              <a:rPr lang="en-US" err="1"/>
              <a:t>foreach</a:t>
            </a:r>
            <a:r>
              <a:rPr lang="en-US"/>
              <a:t> loop are then executed by each process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0616" y="3971421"/>
            <a:ext cx="1733798" cy="486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Process 1</a:t>
            </a:r>
          </a:p>
        </p:txBody>
      </p:sp>
      <p:sp>
        <p:nvSpPr>
          <p:cNvPr id="7" name="Rectangle 6"/>
          <p:cNvSpPr/>
          <p:nvPr/>
        </p:nvSpPr>
        <p:spPr>
          <a:xfrm>
            <a:off x="8051655" y="3972719"/>
            <a:ext cx="1733798" cy="486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Process n</a:t>
            </a:r>
          </a:p>
        </p:txBody>
      </p:sp>
      <p:sp>
        <p:nvSpPr>
          <p:cNvPr id="8" name="Rectangle 7"/>
          <p:cNvSpPr/>
          <p:nvPr/>
        </p:nvSpPr>
        <p:spPr>
          <a:xfrm>
            <a:off x="4673434" y="3972719"/>
            <a:ext cx="1733798" cy="486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Process 2</a:t>
            </a:r>
          </a:p>
        </p:txBody>
      </p:sp>
      <p:sp>
        <p:nvSpPr>
          <p:cNvPr id="9" name="Rectangle 8"/>
          <p:cNvSpPr/>
          <p:nvPr/>
        </p:nvSpPr>
        <p:spPr>
          <a:xfrm>
            <a:off x="2560616" y="4856452"/>
            <a:ext cx="1733798" cy="15684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 matrix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73434" y="4856452"/>
            <a:ext cx="1733798" cy="15684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 matrix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51655" y="4857750"/>
            <a:ext cx="1733798" cy="15684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 matrix</a:t>
            </a:r>
          </a:p>
        </p:txBody>
      </p:sp>
      <p:sp>
        <p:nvSpPr>
          <p:cNvPr id="12" name="Striped Right Arrow 11"/>
          <p:cNvSpPr/>
          <p:nvPr/>
        </p:nvSpPr>
        <p:spPr>
          <a:xfrm>
            <a:off x="6700806" y="4856452"/>
            <a:ext cx="1057275" cy="944273"/>
          </a:xfrm>
          <a:prstGeom prst="stripedRightArrow">
            <a:avLst>
              <a:gd name="adj1" fmla="val 528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6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/>
              <a:t>Davis Lab </a:t>
            </a:r>
            <a:r>
              <a:rPr lang="en-US" sz="3600" u="sng" err="1"/>
              <a:t>GitHub</a:t>
            </a:r>
            <a:r>
              <a:rPr lang="en-US" sz="3600" u="sng"/>
              <a:t>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2</a:t>
            </a:fld>
            <a:endParaRPr lang="en-AU"/>
          </a:p>
        </p:txBody>
      </p:sp>
      <p:pic>
        <p:nvPicPr>
          <p:cNvPr id="5" name="Picture 4" descr="Screen Shot 2017-07-17 at 8.58.36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619" y="895987"/>
            <a:ext cx="5101109" cy="52393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6832" y="1809372"/>
            <a:ext cx="48189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An open-source repository for ready-to-publish code and software prepared by members and students of the lab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Learning resources such as </a:t>
            </a:r>
            <a:r>
              <a:rPr lang="en-US" err="1"/>
              <a:t>Git</a:t>
            </a:r>
            <a:r>
              <a:rPr lang="en-US"/>
              <a:t> tutorials, Bioinformatics/R courses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06719" y="6306707"/>
            <a:ext cx="432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</a:t>
            </a:r>
            <a:r>
              <a:rPr lang="en-US" err="1"/>
              <a:t>github.com</a:t>
            </a:r>
            <a:r>
              <a:rPr lang="en-US"/>
              <a:t>/</a:t>
            </a:r>
            <a:r>
              <a:rPr lang="en-US" err="1"/>
              <a:t>DavisLaboratory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18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estimates are important!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matrix and all other variables may be 3Gb</a:t>
            </a:r>
          </a:p>
          <a:p>
            <a:r>
              <a:rPr lang="en-US"/>
              <a:t>With 2Gb results, this would be say 5Gb</a:t>
            </a:r>
          </a:p>
          <a:p>
            <a:r>
              <a:rPr lang="en-US"/>
              <a:t>Request of huge queue made (55 procs, 256 Gb mem)</a:t>
            </a:r>
          </a:p>
          <a:p>
            <a:r>
              <a:rPr lang="en-US"/>
              <a:t>Memory requirement 275 Gb</a:t>
            </a:r>
          </a:p>
          <a:p>
            <a:endParaRPr lang="en-US"/>
          </a:p>
          <a:p>
            <a:r>
              <a:rPr lang="en-US"/>
              <a:t>PROCESS CRASHES AND HOURS WASTED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20</a:t>
            </a:fld>
            <a:endParaRPr lang="en-AU"/>
          </a:p>
        </p:txBody>
      </p:sp>
      <p:pic>
        <p:nvPicPr>
          <p:cNvPr id="2050" name="Picture 2" descr="Image result for angry user cartoon">
            <a:extLst>
              <a:ext uri="{FF2B5EF4-FFF2-40B4-BE49-F238E27FC236}">
                <a16:creationId xmlns:a16="http://schemas.microsoft.com/office/drawing/2014/main" id="{1B2ED4DD-914B-42F5-9AD9-6E511B6C5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752" y="3640665"/>
            <a:ext cx="3239491" cy="267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034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 1: Default queues with modified </a:t>
            </a:r>
            <a:r>
              <a:rPr lang="en-US" err="1"/>
              <a:t>qsub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Format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err="1"/>
              <a:t>qsub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q submit –l nodes=1:ppn=55,mem=275gb job.sh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qsub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q submit –l nodes=2:ppn=50,mem=275gb job.sh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This is always a submission to the default queue (small)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first command will allocate 55 processors and 520Gb of memory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second will allocate 100 processors and 520Gb of memory across 2 nodes (Max per node is 55+1 processors)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7784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 2: OR uses iterators!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Processing 1 column of the matrix per function call?</a:t>
            </a:r>
          </a:p>
          <a:p>
            <a:r>
              <a:rPr lang="en-US"/>
              <a:t>Why copy the entire matrix, just copy iterators (pointer to the column)</a:t>
            </a:r>
          </a:p>
          <a:p>
            <a:r>
              <a:rPr lang="en-US" i="1"/>
              <a:t>iterators</a:t>
            </a:r>
            <a:r>
              <a:rPr lang="en-US"/>
              <a:t> package in R can be used to do so</a:t>
            </a:r>
            <a:endParaRPr lang="en-US" i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22</a:t>
            </a:fld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2713016" y="4123821"/>
            <a:ext cx="1733798" cy="486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Process 1</a:t>
            </a:r>
          </a:p>
        </p:txBody>
      </p:sp>
      <p:sp>
        <p:nvSpPr>
          <p:cNvPr id="6" name="Rectangle 5"/>
          <p:cNvSpPr/>
          <p:nvPr/>
        </p:nvSpPr>
        <p:spPr>
          <a:xfrm>
            <a:off x="8204055" y="4125119"/>
            <a:ext cx="1733798" cy="486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Process n</a:t>
            </a:r>
          </a:p>
        </p:txBody>
      </p:sp>
      <p:sp>
        <p:nvSpPr>
          <p:cNvPr id="7" name="Rectangle 6"/>
          <p:cNvSpPr/>
          <p:nvPr/>
        </p:nvSpPr>
        <p:spPr>
          <a:xfrm>
            <a:off x="4825834" y="4125119"/>
            <a:ext cx="1733798" cy="486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Process 2</a:t>
            </a:r>
          </a:p>
        </p:txBody>
      </p:sp>
      <p:sp>
        <p:nvSpPr>
          <p:cNvPr id="8" name="Rectangle 7"/>
          <p:cNvSpPr/>
          <p:nvPr/>
        </p:nvSpPr>
        <p:spPr>
          <a:xfrm>
            <a:off x="341291" y="5008852"/>
            <a:ext cx="1733798" cy="15684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 matrix</a:t>
            </a:r>
          </a:p>
        </p:txBody>
      </p:sp>
      <p:sp>
        <p:nvSpPr>
          <p:cNvPr id="11" name="Striped Right Arrow 10"/>
          <p:cNvSpPr/>
          <p:nvPr/>
        </p:nvSpPr>
        <p:spPr>
          <a:xfrm>
            <a:off x="6853206" y="5008852"/>
            <a:ext cx="1057275" cy="944273"/>
          </a:xfrm>
          <a:prstGeom prst="stripedRightArrow">
            <a:avLst>
              <a:gd name="adj1" fmla="val 528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600075" y="4001294"/>
            <a:ext cx="100013" cy="10075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54096" y="4001294"/>
            <a:ext cx="100013" cy="10075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1726314" y="3996584"/>
            <a:ext cx="100013" cy="10075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9472" y="35433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i_1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4752" y="355282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i_2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06299" y="356710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i_n</a:t>
            </a:r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3573398" y="5084868"/>
            <a:ext cx="100013" cy="10075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5613374" y="5084868"/>
            <a:ext cx="100013" cy="10075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9028776" y="5080158"/>
            <a:ext cx="100013" cy="10075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12795" y="462687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i_1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4030" y="463639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i_2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908761" y="4650682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i_n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1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 3: Exclude non-relevant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r>
              <a:rPr lang="en-US" dirty="0"/>
              <a:t>Since the entire R environment is copied when using socket clusters, exclude variables not used in the function.</a:t>
            </a:r>
          </a:p>
          <a:p>
            <a:r>
              <a:rPr lang="en-US" dirty="0"/>
              <a:t>In the </a:t>
            </a:r>
            <a:r>
              <a:rPr lang="en-US" i="1" dirty="0" err="1"/>
              <a:t>foreach</a:t>
            </a:r>
            <a:r>
              <a:rPr lang="en-US" dirty="0"/>
              <a:t> context this is done using the .</a:t>
            </a:r>
            <a:r>
              <a:rPr lang="en-US" dirty="0" err="1"/>
              <a:t>noexport</a:t>
            </a:r>
            <a:r>
              <a:rPr lang="en-US" dirty="0"/>
              <a:t> = c(</a:t>
            </a:r>
            <a:r>
              <a:rPr lang="en-US" dirty="0" err="1"/>
              <a:t>list_of_vars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5822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 concepts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Concepts in R apply to python as well</a:t>
            </a:r>
          </a:p>
          <a:p>
            <a:r>
              <a:rPr lang="en-US"/>
              <a:t>Creating the cluster, dispatching jobs and combining results is a bit involving.</a:t>
            </a:r>
          </a:p>
          <a:p>
            <a:r>
              <a:rPr lang="en-US" i="1" err="1"/>
              <a:t>dispy</a:t>
            </a:r>
            <a:r>
              <a:rPr lang="en-US"/>
              <a:t> library used to create clusters and dispatch jobs to it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1462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parallelization is easy!</a:t>
            </a:r>
          </a:p>
          <a:p>
            <a:r>
              <a:rPr lang="en-US" dirty="0"/>
              <a:t>Memory estimates should be made and resource requests should be done accordingly</a:t>
            </a:r>
          </a:p>
          <a:p>
            <a:r>
              <a:rPr lang="en-US" dirty="0"/>
              <a:t>Soon we may need to have time estimates as well. A good way to estimate is to generate a curve with different problem sizes and extrapolate. Contact Dharmesh for more on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25</a:t>
            </a:fld>
            <a:endParaRPr lang="en-AU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F0407956-14CF-427C-A40B-C074D724B131}"/>
              </a:ext>
            </a:extLst>
          </p:cNvPr>
          <p:cNvSpPr/>
          <p:nvPr/>
        </p:nvSpPr>
        <p:spPr>
          <a:xfrm>
            <a:off x="838200" y="5181600"/>
            <a:ext cx="2400300" cy="1539875"/>
          </a:xfrm>
          <a:prstGeom prst="wedgeEllipseCallout">
            <a:avLst>
              <a:gd name="adj1" fmla="val 9326"/>
              <a:gd name="adj2" fmla="val -983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Really soon as Liam mentioned!</a:t>
            </a:r>
          </a:p>
        </p:txBody>
      </p:sp>
    </p:spTree>
    <p:extLst>
      <p:ext uri="{BB962C8B-B14F-4D97-AF65-F5344CB8AC3E}">
        <p14:creationId xmlns:p14="http://schemas.microsoft.com/office/powerpoint/2010/main" val="593148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3B58-2DE7-41DB-94D3-4CC547C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DF907-B3D4-498E-9611-8C1E48007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612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AU" dirty="0"/>
              <a:t>For the large problem (e.g. 10000 data points), scale it down to a very small chunk (e.g. 10 data points)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AU" dirty="0"/>
              <a:t>Estimate resources for chunk (time and memory)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AU" dirty="0"/>
              <a:t>(n=5?) Repeat for varying problem sizes (10, 100, 1000, 1500, 2000)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AU" dirty="0"/>
              <a:t>Plot curve of resource usage and extrapolate to n=10000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AU" dirty="0"/>
              <a:t>I usually add 15-20% on all estimates. 5% if I am VERY confident with my estimates (I’m a terrible estimator </a:t>
            </a:r>
            <a:r>
              <a:rPr lang="en-AU" dirty="0">
                <a:sym typeface="Wingdings" panose="05000000000000000000" pitchFamily="2" charset="2"/>
              </a:rPr>
              <a:t></a:t>
            </a:r>
            <a:r>
              <a:rPr lang="en-AU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3F117-073D-4839-B9D9-7CE63BBB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26</a:t>
            </a:fld>
            <a:endParaRPr lang="en-AU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D87474E-3E6F-4ACA-A952-335690A79E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87544" y="2013744"/>
            <a:ext cx="3389312" cy="2743200"/>
          </a:xfrm>
          <a:prstGeom prst="bentConnector3">
            <a:avLst>
              <a:gd name="adj1" fmla="val 1002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178B023-7199-4F00-A33E-AF170B536728}"/>
              </a:ext>
            </a:extLst>
          </p:cNvPr>
          <p:cNvSpPr/>
          <p:nvPr/>
        </p:nvSpPr>
        <p:spPr>
          <a:xfrm>
            <a:off x="8801100" y="2134394"/>
            <a:ext cx="2552700" cy="2501900"/>
          </a:xfrm>
          <a:custGeom>
            <a:avLst/>
            <a:gdLst>
              <a:gd name="connsiteX0" fmla="*/ 0 w 2552700"/>
              <a:gd name="connsiteY0" fmla="*/ 2501900 h 2501900"/>
              <a:gd name="connsiteX1" fmla="*/ 1511300 w 2552700"/>
              <a:gd name="connsiteY1" fmla="*/ 1612900 h 2501900"/>
              <a:gd name="connsiteX2" fmla="*/ 2552700 w 2552700"/>
              <a:gd name="connsiteY2" fmla="*/ 0 h 250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2700" h="2501900">
                <a:moveTo>
                  <a:pt x="0" y="2501900"/>
                </a:moveTo>
                <a:cubicBezTo>
                  <a:pt x="542925" y="2265891"/>
                  <a:pt x="1085850" y="2029883"/>
                  <a:pt x="1511300" y="1612900"/>
                </a:cubicBezTo>
                <a:cubicBezTo>
                  <a:pt x="1936750" y="1195917"/>
                  <a:pt x="2389717" y="268817"/>
                  <a:pt x="25527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3B756F2C-B093-4DCF-93F8-81A0D2D0156D}"/>
              </a:ext>
            </a:extLst>
          </p:cNvPr>
          <p:cNvSpPr/>
          <p:nvPr/>
        </p:nvSpPr>
        <p:spPr>
          <a:xfrm>
            <a:off x="11074400" y="2463800"/>
            <a:ext cx="101600" cy="1397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469AA3-689B-42CB-A8C6-202C8CA79E64}"/>
              </a:ext>
            </a:extLst>
          </p:cNvPr>
          <p:cNvSpPr txBox="1"/>
          <p:nvPr/>
        </p:nvSpPr>
        <p:spPr>
          <a:xfrm>
            <a:off x="9390852" y="5348843"/>
            <a:ext cx="137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Problem size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EC0646-070F-44E4-B42F-C8804519E7F1}"/>
              </a:ext>
            </a:extLst>
          </p:cNvPr>
          <p:cNvSpPr txBox="1"/>
          <p:nvPr/>
        </p:nvSpPr>
        <p:spPr>
          <a:xfrm rot="16200000">
            <a:off x="7216505" y="3200677"/>
            <a:ext cx="206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Resource (e.g. time)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26801E-CD10-45AE-A975-084D10F6B587}"/>
              </a:ext>
            </a:extLst>
          </p:cNvPr>
          <p:cNvSpPr txBox="1"/>
          <p:nvPr/>
        </p:nvSpPr>
        <p:spPr>
          <a:xfrm>
            <a:off x="10106191" y="2234168"/>
            <a:ext cx="99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Estimate</a:t>
            </a:r>
          </a:p>
        </p:txBody>
      </p:sp>
    </p:spTree>
    <p:extLst>
      <p:ext uri="{BB962C8B-B14F-4D97-AF65-F5344CB8AC3E}">
        <p14:creationId xmlns:p14="http://schemas.microsoft.com/office/powerpoint/2010/main" val="1161909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7ABFD-7669-45D7-8010-80FF6A5A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Quick note: RDP using prkdsh01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E563F-1228-49DD-983F-662D115A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27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BED626-5D32-4B65-AF71-35ABDC30A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3" y="1358174"/>
            <a:ext cx="11142133" cy="49981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7BF7AD-9D41-4F8A-95C1-4691E4CFC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416663"/>
            <a:ext cx="2714625" cy="16287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803BADC-7425-4C23-BE77-41A248816AFD}"/>
              </a:ext>
            </a:extLst>
          </p:cNvPr>
          <p:cNvSpPr/>
          <p:nvPr/>
        </p:nvSpPr>
        <p:spPr>
          <a:xfrm>
            <a:off x="1931437" y="4786604"/>
            <a:ext cx="1912775" cy="1303046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CC5B92-7557-434D-905D-A58E34FE678E}"/>
              </a:ext>
            </a:extLst>
          </p:cNvPr>
          <p:cNvSpPr/>
          <p:nvPr/>
        </p:nvSpPr>
        <p:spPr>
          <a:xfrm>
            <a:off x="6102260" y="3371996"/>
            <a:ext cx="2708364" cy="1673442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D1BF596-9D1A-4E99-B0CC-DA403507CD37}"/>
              </a:ext>
            </a:extLst>
          </p:cNvPr>
          <p:cNvSpPr/>
          <p:nvPr/>
        </p:nvSpPr>
        <p:spPr>
          <a:xfrm rot="19845945">
            <a:off x="4261899" y="4603805"/>
            <a:ext cx="1327868" cy="4416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5754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E4DBB-2C15-486D-844F-D90CC25E7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27315CF-1C63-4A2B-8455-6CD6E5AB9463}" type="slidenum">
              <a:rPr lang="en-US">
                <a:solidFill>
                  <a:srgbClr val="FFFFFF"/>
                </a:solidFill>
              </a:rPr>
              <a:pPr/>
              <a:t>28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54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613C-2E47-4419-8A47-1E6A96E9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prkdsh01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B7A05-B90B-4E9C-856B-AB1C16C32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Works on safari and </a:t>
            </a:r>
            <a:r>
              <a:rPr lang="en-AU" err="1"/>
              <a:t>firefox</a:t>
            </a:r>
            <a:r>
              <a:rPr lang="en-AU"/>
              <a:t> only</a:t>
            </a:r>
          </a:p>
          <a:p>
            <a:r>
              <a:rPr lang="en-AU"/>
              <a:t>Needs access to Java</a:t>
            </a:r>
          </a:p>
          <a:p>
            <a:r>
              <a:rPr lang="en-AU"/>
              <a:t>Java security settings need to be modified to allow connect.wehi.edu.au</a:t>
            </a:r>
          </a:p>
          <a:p>
            <a:r>
              <a:rPr lang="en-AU"/>
              <a:t>To get access to prkdsh01, ask the IT guys to give access</a:t>
            </a:r>
          </a:p>
          <a:p>
            <a:r>
              <a:rPr lang="en-AU"/>
              <a:t>Good for urgent access to WEHI resources (</a:t>
            </a:r>
            <a:r>
              <a:rPr lang="en-AU" err="1"/>
              <a:t>e.g</a:t>
            </a:r>
            <a:r>
              <a:rPr lang="en-AU"/>
              <a:t> monitoring job progress off-site)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6402E-C767-47B6-A1E3-DF3E892B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542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Milton</a:t>
            </a:r>
            <a:r>
              <a:rPr lang="mr-IN"/>
              <a:t>…</a:t>
            </a:r>
            <a:endParaRPr lang="en-US"/>
          </a:p>
        </p:txBody>
      </p:sp>
      <p:pic>
        <p:nvPicPr>
          <p:cNvPr id="5" name="Content Placeholder 4" descr="Milt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555" r="-30555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5977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FB5E2-A406-4A02-9C33-0F21B0E9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FB689-8210-47B0-BA42-A8DFF29C8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DF868-54D0-4BF6-AE5E-289E9806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0199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BDF2-056F-4B39-83E4-C5FE69F7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Iterators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1A77C-1143-4ADE-B727-56E7F26D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31</a:t>
            </a:fld>
            <a:endParaRPr lang="en-AU"/>
          </a:p>
        </p:txBody>
      </p:sp>
      <p:pic>
        <p:nvPicPr>
          <p:cNvPr id="3074" name="Picture 2" descr="Machine generated alternative text:&#10;But this approach will cause the entire newX array to be sent to each of the parallel execution &#10;workers. Since each task needs only one column of the array, we'd like to avoid this extra data &#10;communication. &#10;One way to solve this problem is to use an iterator that iterates over the matrix by column: &#10;&gt; applyKerne1 &lt;— function (newX, FUN, d2, d. call, dn. cal I—NULL &#10;+ bye 'col' ) ) &#10;FUN (array (x, d. call , &#10;&gt; applyKerne1 (matrix (1 : 16, &#10;dn. call), . &#10;Using The foreach Package &#10;4), mean, 4, 4) &#10;10 ">
            <a:extLst>
              <a:ext uri="{FF2B5EF4-FFF2-40B4-BE49-F238E27FC236}">
                <a16:creationId xmlns:a16="http://schemas.microsoft.com/office/drawing/2014/main" id="{F1559482-D86D-4E2F-B60F-354DF8CCA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9538"/>
            <a:ext cx="7772400" cy="535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57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(brain behind) Research Cloud Computing</a:t>
            </a:r>
            <a:r>
              <a:rPr lang="mr-IN"/>
              <a:t>…</a:t>
            </a:r>
            <a:endParaRPr lang="en-US"/>
          </a:p>
        </p:txBody>
      </p:sp>
      <p:pic>
        <p:nvPicPr>
          <p:cNvPr id="5" name="Content Placeholder 4" descr="milton-jakub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555" r="-30555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711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HPC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6621"/>
            <a:ext cx="10515600" cy="4750342"/>
          </a:xfrm>
        </p:spPr>
        <p:txBody>
          <a:bodyPr/>
          <a:lstStyle/>
          <a:p>
            <a:r>
              <a:rPr lang="en-US"/>
              <a:t>User guide on </a:t>
            </a:r>
            <a:r>
              <a:rPr lang="en-US" b="1"/>
              <a:t>Catalyst</a:t>
            </a:r>
          </a:p>
          <a:p>
            <a:r>
              <a:rPr lang="en-US" b="1"/>
              <a:t>Milton Seminars </a:t>
            </a:r>
            <a:r>
              <a:rPr lang="en-US"/>
              <a:t> </a:t>
            </a:r>
            <a:r>
              <a:rPr lang="en-US" sz="1800"/>
              <a:t>sign up to mailing list 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  <a:hlinkClick r:id="rId2"/>
              </a:rPr>
              <a:t>http://unix01.wehi.edu.au/mailman/listinfo/hpc</a:t>
            </a:r>
            <a:endParaRPr lang="en-US" sz="18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/>
              <a:t>Milton on</a:t>
            </a:r>
            <a:r>
              <a:rPr lang="en-US" b="1"/>
              <a:t> Slack</a:t>
            </a:r>
          </a:p>
          <a:p>
            <a:r>
              <a:rPr lang="en-US" b="1"/>
              <a:t>WEHI Research Computing </a:t>
            </a:r>
            <a:r>
              <a:rPr lang="en-US"/>
              <a:t>on </a:t>
            </a:r>
            <a:r>
              <a:rPr lang="en-US" err="1"/>
              <a:t>GitHub</a:t>
            </a:r>
            <a:endParaRPr lang="en-US"/>
          </a:p>
          <a:p>
            <a:pPr lvl="1"/>
            <a:r>
              <a:rPr lang="en-US" err="1">
                <a:solidFill>
                  <a:srgbClr val="767171"/>
                </a:solidFill>
              </a:rPr>
              <a:t>Github.com</a:t>
            </a:r>
            <a:r>
              <a:rPr lang="en-US">
                <a:solidFill>
                  <a:srgbClr val="767171"/>
                </a:solidFill>
              </a:rPr>
              <a:t>/WEHI-</a:t>
            </a:r>
            <a:r>
              <a:rPr lang="en-US" err="1">
                <a:solidFill>
                  <a:srgbClr val="767171"/>
                </a:solidFill>
              </a:rPr>
              <a:t>ResearchComputing</a:t>
            </a:r>
            <a:r>
              <a:rPr lang="en-US">
                <a:solidFill>
                  <a:srgbClr val="767171"/>
                </a:solidFill>
              </a:rPr>
              <a:t>/</a:t>
            </a:r>
            <a:r>
              <a:rPr lang="en-US" err="1">
                <a:solidFill>
                  <a:srgbClr val="767171"/>
                </a:solidFill>
              </a:rPr>
              <a:t>milton-contrib</a:t>
            </a:r>
            <a:endParaRPr lang="en-US">
              <a:solidFill>
                <a:srgbClr val="767171"/>
              </a:solidFill>
            </a:endParaRPr>
          </a:p>
          <a:p>
            <a:pPr lvl="1"/>
            <a:endParaRPr lang="en-US">
              <a:solidFill>
                <a:srgbClr val="767171"/>
              </a:solidFill>
            </a:endParaRPr>
          </a:p>
          <a:p>
            <a:pPr lvl="1"/>
            <a:endParaRPr lang="en-US">
              <a:solidFill>
                <a:srgbClr val="767171"/>
              </a:solidFill>
            </a:endParaRPr>
          </a:p>
          <a:p>
            <a:pPr lvl="1"/>
            <a:endParaRPr lang="en-US">
              <a:solidFill>
                <a:srgbClr val="767171"/>
              </a:solidFill>
            </a:endParaRPr>
          </a:p>
          <a:p>
            <a:pPr lvl="1"/>
            <a:r>
              <a:rPr lang="en-US">
                <a:solidFill>
                  <a:srgbClr val="767171"/>
                </a:solidFill>
              </a:rPr>
              <a:t>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5</a:t>
            </a:fld>
            <a:endParaRPr lang="en-AU"/>
          </a:p>
        </p:txBody>
      </p:sp>
      <p:pic>
        <p:nvPicPr>
          <p:cNvPr id="5" name="Picture 4" descr="Screen Shot 2017-07-17 at 9.13.5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06" y="4060238"/>
            <a:ext cx="1914623" cy="213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Getting started with HPC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ssh</a:t>
            </a:r>
            <a:r>
              <a:rPr lang="en-US"/>
              <a:t>, public key, private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6</a:t>
            </a:fld>
            <a:endParaRPr lang="en-AU"/>
          </a:p>
        </p:txBody>
      </p:sp>
      <p:pic>
        <p:nvPicPr>
          <p:cNvPr id="5" name="Picture 4" descr="Screen Shot 2017-07-17 at 9.17.1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962" y="3039300"/>
            <a:ext cx="7598652" cy="10752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3623" y="5697785"/>
            <a:ext cx="11421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Please note this step assumes that you’ve already set-up the connection to HPC, please refer to user guide on Catalyst</a:t>
            </a:r>
          </a:p>
        </p:txBody>
      </p:sp>
    </p:spTree>
    <p:extLst>
      <p:ext uri="{BB962C8B-B14F-4D97-AF65-F5344CB8AC3E}">
        <p14:creationId xmlns:p14="http://schemas.microsoft.com/office/powerpoint/2010/main" val="236099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/>
              <a:t>The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7</a:t>
            </a:fld>
            <a:endParaRPr lang="en-AU"/>
          </a:p>
        </p:txBody>
      </p:sp>
      <p:pic>
        <p:nvPicPr>
          <p:cNvPr id="7" name="Picture 6" descr="Screen Shot 2017-07-17 at 9.18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02" y="1330932"/>
            <a:ext cx="8855047" cy="521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26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err="1"/>
              <a:t>Torquelord</a:t>
            </a:r>
            <a:r>
              <a:rPr lang="en-US" u="sng"/>
              <a:t>- the queuing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013" y="1494343"/>
            <a:ext cx="10515600" cy="4351338"/>
          </a:xfrm>
        </p:spPr>
        <p:txBody>
          <a:bodyPr/>
          <a:lstStyle/>
          <a:p>
            <a:r>
              <a:rPr lang="en-US"/>
              <a:t>Milton = HPC = </a:t>
            </a:r>
            <a:r>
              <a:rPr lang="en-US" err="1"/>
              <a:t>torquelord</a:t>
            </a:r>
            <a:endParaRPr lang="en-US"/>
          </a:p>
          <a:p>
            <a:r>
              <a:rPr lang="en-US"/>
              <a:t>The purpose: To run multiple, independent jobs concurrently</a:t>
            </a:r>
          </a:p>
          <a:p>
            <a:r>
              <a:rPr lang="en-US"/>
              <a:t>Job processing is currently based on first-in, first-out strategy, but this very much depends on resources that were requested </a:t>
            </a:r>
            <a:r>
              <a:rPr lang="en-US" sz="1800"/>
              <a:t>I recommend you attend Milton lunch seminars to learn more about the queuing system</a:t>
            </a:r>
          </a:p>
          <a:p>
            <a:r>
              <a:rPr lang="en-US" sz="1800" b="1" u="sng">
                <a:solidFill>
                  <a:schemeClr val="accent2">
                    <a:lumMod val="75000"/>
                  </a:schemeClr>
                </a:solidFill>
              </a:rPr>
              <a:t>Default Queue </a:t>
            </a:r>
            <a:r>
              <a:rPr lang="en-US" sz="1800" b="1" u="sng" err="1">
                <a:solidFill>
                  <a:schemeClr val="bg2">
                    <a:lumMod val="50000"/>
                  </a:schemeClr>
                </a:solidFill>
              </a:rPr>
              <a:t>vs</a:t>
            </a:r>
            <a:r>
              <a:rPr lang="en-US" sz="1800" b="1" u="sng">
                <a:solidFill>
                  <a:schemeClr val="bg2">
                    <a:lumMod val="50000"/>
                  </a:schemeClr>
                </a:solidFill>
              </a:rPr>
              <a:t> Personal Queues</a:t>
            </a:r>
          </a:p>
          <a:p>
            <a:pPr marL="0" indent="0">
              <a:buNone/>
            </a:pPr>
            <a:endParaRPr lang="en-US" b="1" u="sng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8</a:t>
            </a:fld>
            <a:endParaRPr lang="en-AU"/>
          </a:p>
        </p:txBody>
      </p:sp>
      <p:pic>
        <p:nvPicPr>
          <p:cNvPr id="5" name="Picture 4" descr="Screen Shot 2017-07-17 at 10.20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76" y="4374919"/>
            <a:ext cx="10781447" cy="201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90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Submitting jobs to </a:t>
            </a:r>
            <a:r>
              <a:rPr lang="en-US" u="sng" err="1"/>
              <a:t>torquelord</a:t>
            </a:r>
            <a:r>
              <a:rPr lang="en-US" u="sng"/>
              <a:t>: a two-step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419" y="2506662"/>
            <a:ext cx="10515600" cy="4351338"/>
          </a:xfrm>
        </p:spPr>
        <p:txBody>
          <a:bodyPr/>
          <a:lstStyle/>
          <a:p>
            <a:r>
              <a:rPr lang="en-US"/>
              <a:t>Need 2 levels of scripts to submit jobs to </a:t>
            </a:r>
            <a:r>
              <a:rPr lang="en-US" err="1"/>
              <a:t>torquelord</a:t>
            </a:r>
            <a:endParaRPr lang="en-US"/>
          </a:p>
          <a:p>
            <a:r>
              <a:rPr lang="en-US" b="1"/>
              <a:t>The submission script </a:t>
            </a:r>
            <a:r>
              <a:rPr lang="en-US"/>
              <a:t>and </a:t>
            </a:r>
            <a:r>
              <a:rPr lang="en-US" b="1"/>
              <a:t>the actual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2081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1296</Words>
  <Application>Microsoft Office PowerPoint</Application>
  <PresentationFormat>Widescreen</PresentationFormat>
  <Paragraphs>214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Mangal</vt:lpstr>
      <vt:lpstr>Wingdings</vt:lpstr>
      <vt:lpstr>Office Theme</vt:lpstr>
      <vt:lpstr>HPC and Davis lab GitHub usage</vt:lpstr>
      <vt:lpstr>Davis Lab GitHub repository</vt:lpstr>
      <vt:lpstr>Introducing Milton…</vt:lpstr>
      <vt:lpstr>The (brain behind) Research Cloud Computing…</vt:lpstr>
      <vt:lpstr>HPC Resources</vt:lpstr>
      <vt:lpstr>Getting started with HPC</vt:lpstr>
      <vt:lpstr>The modules</vt:lpstr>
      <vt:lpstr>Torquelord- the queuing system</vt:lpstr>
      <vt:lpstr>Submitting jobs to torquelord: a two-step process</vt:lpstr>
      <vt:lpstr>Example actual code - Kraken</vt:lpstr>
      <vt:lpstr>Submission script for Kraken jobs</vt:lpstr>
      <vt:lpstr>Where things can go wrong – a (common??) mistake</vt:lpstr>
      <vt:lpstr>Quick review of the HPC</vt:lpstr>
      <vt:lpstr>PowerPoint Presentation</vt:lpstr>
      <vt:lpstr>Bootstrapping computations</vt:lpstr>
      <vt:lpstr>Bootstrapping computations with R</vt:lpstr>
      <vt:lpstr>Package combination</vt:lpstr>
      <vt:lpstr>Code</vt:lpstr>
      <vt:lpstr>How do Socket clusters work?</vt:lpstr>
      <vt:lpstr>Memory estimates are important!</vt:lpstr>
      <vt:lpstr>Option 1: Default queues with modified qsub</vt:lpstr>
      <vt:lpstr>Option 2: OR uses iterators!</vt:lpstr>
      <vt:lpstr>Option 3: Exclude non-relevant variables</vt:lpstr>
      <vt:lpstr>Similar concepts in Python</vt:lpstr>
      <vt:lpstr>Summary</vt:lpstr>
      <vt:lpstr>Estimation</vt:lpstr>
      <vt:lpstr>Quick note: RDP using prkdsh01</vt:lpstr>
      <vt:lpstr>PowerPoint Presentation</vt:lpstr>
      <vt:lpstr>prkdsh01</vt:lpstr>
      <vt:lpstr>PowerPoint Presentation</vt:lpstr>
      <vt:lpstr>Iterators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 and Davis lab GitHub usage</dc:title>
  <cp:lastModifiedBy>Dharmesh Bhuva</cp:lastModifiedBy>
  <cp:revision>7</cp:revision>
  <dcterms:modified xsi:type="dcterms:W3CDTF">2017-07-27T04:30:28Z</dcterms:modified>
</cp:coreProperties>
</file>