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3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6" r:id="rId22"/>
    <p:sldId id="264" r:id="rId23"/>
    <p:sldId id="265" r:id="rId24"/>
    <p:sldId id="281" r:id="rId25"/>
    <p:sldId id="282" r:id="rId26"/>
    <p:sldId id="279" r:id="rId27"/>
    <p:sldId id="283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00" d="100"/>
          <a:sy n="100" d="100"/>
        </p:scale>
        <p:origin x="100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59C8-47F0-4148-92A0-E903AA0AEFBD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A8D9E-DD24-EA4F-8256-1AF825A2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A8D9E-DD24-EA4F-8256-1AF825A25E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A8D9E-DD24-EA4F-8256-1AF825A25E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CDF52-AAE4-4BF1-96B5-CE98861A6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2D7731-70DB-46F4-9713-263525BCF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08775B-B80C-422E-9198-642F2AA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D70-C169-EE4F-AE0D-7C00031A0453}" type="datetime1">
              <a:rPr lang="en-AU" smtClean="0"/>
              <a:t>17/7/17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7EBB7B-3B39-478F-B17D-9544AD68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60FA79-AA66-4C20-9772-A5F577F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8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3F76E-8ABB-451A-BF98-FB76FB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3AE507-EA57-44D1-A424-35D49B6E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717FFA-19BF-4A77-BDEF-C6F5CE8C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890D-1061-D549-967B-04E9B46F6844}" type="datetime1">
              <a:rPr lang="en-AU" smtClean="0"/>
              <a:t>17/7/17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F2DA85-FC4A-4B96-85E2-451A9974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BCB251-1F6E-4342-B30E-7D4DE0FE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9F2F29-9212-4C0B-973C-5BA9CE893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7C5F51-29A1-4462-B0EB-844051C82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0FA758-44C1-4EC1-B12C-8BC824C0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7C23-B6B4-F848-9574-D714CDE76D99}" type="datetime1">
              <a:rPr lang="en-AU" smtClean="0"/>
              <a:t>17/7/17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278603-F1EA-4220-BA09-9843FD54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830471-AB6C-4A2D-BFAD-0590FE10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7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9C3CCC-41D1-4813-BFF6-58202A4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DC119B-0F39-46CD-8CAD-60220D6C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CD99E2-AABA-4189-9BF9-AF037E94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1D3D-5DD0-0F4F-B060-E6738F614076}" type="datetime1">
              <a:rPr lang="en-AU" smtClean="0"/>
              <a:t>17/7/17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AC3766-DAF9-4A0F-AF85-4DE397A8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FC1266-08A7-40BC-B361-1848F098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2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18121-4E4B-4082-A16A-AA6972F5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7C5024-405F-42FD-B89E-866C2BDF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45D419-9337-478F-970B-1001D6DA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BDB-45F5-134D-9850-4BAEE7B174DC}" type="datetime1">
              <a:rPr lang="en-AU" smtClean="0"/>
              <a:t>17/7/17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32997B-6DAD-45AE-8337-B5DDC31A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BD873B-1AD1-4437-8DDA-B790EF3A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95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FA342-7CF0-4470-A694-0B10C662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6EBCE-3F8A-4548-BA32-4234383A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A8D023-490B-43CD-92A2-D3EF784AD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9BB4F7-BA15-4816-9247-EC22FAF0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6D7-817C-DA4D-8B4E-40754920AF10}" type="datetime1">
              <a:rPr lang="en-AU" smtClean="0"/>
              <a:t>17/7/17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8736ED-E371-4B49-A286-602D4C5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106CF6-413A-4D29-B90B-EA95AD4B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83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107C8-816D-4C82-8189-41D6A3CB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F6477F-7F70-4C7E-9DF4-A3508A56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15E32D-865D-4B84-9AF2-A0FEFE7E7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DB3536-67F2-4738-A644-C2F21444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BE0091-D894-4644-AD15-121BC3D1E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3BA17D-9EB0-47F2-8235-0C575182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F31A-20C5-B545-AA33-6B394EC01457}" type="datetime1">
              <a:rPr lang="en-AU" smtClean="0"/>
              <a:t>17/7/17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5E1AD3C-F9C7-406D-869D-1C37FFE7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1F8686-B252-4CFA-923B-E85522A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791CE-7C07-4C82-A754-28341ED2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2BF3F8-567F-4EF9-873A-BC49F085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C01F-5870-D24F-BA8A-F4213FEE327C}" type="datetime1">
              <a:rPr lang="en-AU" smtClean="0"/>
              <a:t>17/7/17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9DA195-FEAD-44E5-AB55-9CEE1366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E6F79A-F9B6-42A8-9426-53657AF5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94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8EE45C-EDD7-4E7A-9E82-A5F67E16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6442-F9E4-3A45-BC77-41EBC9D70B75}" type="datetime1">
              <a:rPr lang="en-AU" smtClean="0"/>
              <a:t>17/7/17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AECFB9E-151A-4039-BC79-31F2723A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3933F8-E828-44DF-993E-F7246A5B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0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75BA5-167E-4807-BDF6-A897D92B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4430C1-1CB7-455D-8D56-F8470153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247A35-2E45-459A-9C37-2636294F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F494C4-9AD3-4768-A18A-F1DA5D0B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C31E-32FA-B44E-9147-BDF257D7328A}" type="datetime1">
              <a:rPr lang="en-AU" smtClean="0"/>
              <a:t>17/7/17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A7414B-5C09-4B68-91AD-EEB76498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939484-89D7-42DA-BB27-D3022EC7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86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080D4-9DF2-42BC-9FC3-018FCBEA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B1F453B-2FFB-4F82-9E27-A709CF7F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1C317D-BEC4-4025-AFD7-C1ACB7F83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D280EC-0F3C-4A7E-A8CC-FC0E57EC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ABF-4892-604A-8A61-DD9A6F9C430E}" type="datetime1">
              <a:rPr lang="en-AU" smtClean="0"/>
              <a:t>17/7/17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B97355-2F4F-4738-AA78-A902C610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CB6910-6EC9-4BC0-9030-1F54BF04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08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D0815E-C1ED-4D81-B99D-BA17F97F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095C07-8347-4DD3-8FFC-4872507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3EA4D0-D889-472E-954D-14FFA3EAE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F074-3B1D-FD42-999E-F241BC395434}" type="datetime1">
              <a:rPr lang="en-AU" smtClean="0"/>
              <a:t>17/7/17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7FB224-ED51-4A58-A2F3-6519C81FD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54080F-78BF-48C6-86D7-B001649E6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19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nix01.wehi.edu.au/mailman/listinfo/hpc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598C9-6927-4B4F-865B-DD03C0D5B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HPC and Davis lab </a:t>
            </a:r>
            <a:r>
              <a:rPr lang="en-AU" err="1"/>
              <a:t>GitHub</a:t>
            </a:r>
            <a:r>
              <a:rPr lang="en-AU"/>
              <a:t>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F2041D-10FE-4169-8A0B-D6C386EB4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err="1"/>
              <a:t>Dharmesh</a:t>
            </a:r>
            <a:r>
              <a:rPr lang="en-AU"/>
              <a:t> </a:t>
            </a:r>
            <a:r>
              <a:rPr lang="en-AU" err="1"/>
              <a:t>Bhuva</a:t>
            </a:r>
            <a:r>
              <a:rPr lang="en-AU"/>
              <a:t> &amp; Soroor </a:t>
            </a:r>
            <a:r>
              <a:rPr lang="en-AU" err="1"/>
              <a:t>Hediyeh-zadeh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04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 actual code - Kraken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rgbClr val="767171"/>
                </a:solidFill>
              </a:rPr>
              <a:t>kraken_seqClassify</a:t>
            </a:r>
            <a:r>
              <a:rPr lang="en-US" err="1"/>
              <a:t>.sh</a:t>
            </a:r>
            <a:r>
              <a:rPr lang="en-US"/>
              <a:t> </a:t>
            </a:r>
            <a:r>
              <a:rPr lang="en-US" sz="1800"/>
              <a:t>( I keep this on </a:t>
            </a:r>
            <a:r>
              <a:rPr lang="en-US" sz="1800" err="1"/>
              <a:t>davis_lab</a:t>
            </a:r>
            <a:r>
              <a:rPr lang="en-US" sz="1800"/>
              <a:t>)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141203" y="2471718"/>
            <a:ext cx="9065197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/>
              <a:t>#!/bin/bash</a:t>
            </a:r>
          </a:p>
          <a:p>
            <a:endParaRPr lang="en-US" sz="1400"/>
          </a:p>
          <a:p>
            <a:r>
              <a:rPr lang="en-US" sz="1400" b="1">
                <a:solidFill>
                  <a:schemeClr val="accent1"/>
                </a:solidFill>
              </a:rPr>
              <a:t>module load kraken</a:t>
            </a:r>
          </a:p>
          <a:p>
            <a:endParaRPr lang="en-US" sz="1400"/>
          </a:p>
          <a:p>
            <a:r>
              <a:rPr lang="en-US" sz="1400" err="1"/>
              <a:t>kraken_db</a:t>
            </a:r>
            <a:r>
              <a:rPr lang="en-US" sz="1400"/>
              <a:t>=/</a:t>
            </a:r>
            <a:r>
              <a:rPr lang="en-US" sz="1400" err="1"/>
              <a:t>wehisan</a:t>
            </a:r>
            <a:r>
              <a:rPr lang="en-US" sz="1400"/>
              <a:t>/general/academic/</a:t>
            </a:r>
            <a:r>
              <a:rPr lang="en-US" sz="1400" err="1"/>
              <a:t>lab_davis</a:t>
            </a:r>
            <a:r>
              <a:rPr lang="en-US" sz="1400"/>
              <a:t>/</a:t>
            </a:r>
            <a:r>
              <a:rPr lang="en-US" sz="1400" err="1"/>
              <a:t>ctx</a:t>
            </a:r>
            <a:r>
              <a:rPr lang="en-US" sz="1400"/>
              <a:t>/kraken/</a:t>
            </a:r>
            <a:r>
              <a:rPr lang="en-US" sz="1400" err="1"/>
              <a:t>db</a:t>
            </a:r>
            <a:endParaRPr lang="en-US" sz="1400"/>
          </a:p>
          <a:p>
            <a:r>
              <a:rPr lang="en-US" sz="1400"/>
              <a:t>OUT_DIR=/</a:t>
            </a:r>
            <a:r>
              <a:rPr lang="en-US" sz="1400" err="1"/>
              <a:t>wehisan</a:t>
            </a:r>
            <a:r>
              <a:rPr lang="en-US" sz="1400"/>
              <a:t>/general/academic/</a:t>
            </a:r>
            <a:r>
              <a:rPr lang="en-US" sz="1400" err="1"/>
              <a:t>lab_davis</a:t>
            </a:r>
            <a:r>
              <a:rPr lang="en-US" sz="1400"/>
              <a:t>/ezh2</a:t>
            </a:r>
          </a:p>
          <a:p>
            <a:endParaRPr lang="en-US" sz="1400"/>
          </a:p>
          <a:p>
            <a:r>
              <a:rPr lang="en-US" sz="1400"/>
              <a:t>filename=`</a:t>
            </a:r>
            <a:r>
              <a:rPr lang="en-US" sz="1400" err="1"/>
              <a:t>basename</a:t>
            </a:r>
            <a:r>
              <a:rPr lang="en-US" sz="1400"/>
              <a:t> $1| </a:t>
            </a:r>
            <a:r>
              <a:rPr lang="en-US" sz="1400" err="1"/>
              <a:t>sed</a:t>
            </a:r>
            <a:r>
              <a:rPr lang="en-US" sz="1400"/>
              <a:t> "s/_R1_001.bam//"`</a:t>
            </a:r>
          </a:p>
          <a:p>
            <a:r>
              <a:rPr lang="mr-IN" sz="1400"/>
              <a:t>…</a:t>
            </a:r>
            <a:r>
              <a:rPr lang="en-AU" sz="1400"/>
              <a:t>..</a:t>
            </a:r>
            <a:endParaRPr lang="en-US" sz="1400"/>
          </a:p>
          <a:p>
            <a:endParaRPr lang="en-US" sz="1400"/>
          </a:p>
          <a:p>
            <a:r>
              <a:rPr lang="en-US" sz="1400"/>
              <a:t># kraken</a:t>
            </a:r>
          </a:p>
          <a:p>
            <a:r>
              <a:rPr lang="en-US" sz="1400">
                <a:ln>
                  <a:solidFill>
                    <a:schemeClr val="accent1"/>
                  </a:solidFill>
                </a:ln>
              </a:rPr>
              <a:t>kraken --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${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} --threads 6 --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fasta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-input --quick --min-hits 10 --output $OUT_DIR/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kraken_results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/${filename}_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sequences.txt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--check-names $OUT_DIR/${filename}.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fasta</a:t>
            </a:r>
            <a:endParaRPr lang="en-US" sz="1400">
              <a:ln>
                <a:solidFill>
                  <a:schemeClr val="accent1"/>
                </a:solidFill>
              </a:ln>
            </a:endParaRPr>
          </a:p>
          <a:p>
            <a:r>
              <a:rPr lang="en-US" sz="1400">
                <a:ln>
                  <a:solidFill>
                    <a:schemeClr val="accent1"/>
                  </a:solidFill>
                </a:ln>
              </a:rPr>
              <a:t>kraken-translate --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${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} $OUT_DIR/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kraken_results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/${filename}_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sequences.txt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&gt; $DIR_OUT/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kraken_results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/${filename}_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labels.txt</a:t>
            </a:r>
            <a:endParaRPr lang="en-US" sz="1400">
              <a:ln>
                <a:solidFill>
                  <a:schemeClr val="accent1"/>
                </a:solidFill>
              </a:ln>
            </a:endParaRP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5168" y="6266753"/>
            <a:ext cx="73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Don’t forget to do </a:t>
            </a:r>
            <a:r>
              <a:rPr lang="en-US" b="1" err="1"/>
              <a:t>chmod</a:t>
            </a:r>
            <a:r>
              <a:rPr lang="en-US" b="1"/>
              <a:t> +x </a:t>
            </a:r>
            <a:r>
              <a:rPr lang="en-US" b="1" err="1"/>
              <a:t>script.sh</a:t>
            </a:r>
            <a:r>
              <a:rPr lang="en-US" b="1"/>
              <a:t> </a:t>
            </a:r>
            <a:r>
              <a:rPr lang="en-US"/>
              <a:t>to make your script executable</a:t>
            </a:r>
          </a:p>
        </p:txBody>
      </p:sp>
    </p:spTree>
    <p:extLst>
      <p:ext uri="{BB962C8B-B14F-4D97-AF65-F5344CB8AC3E}">
        <p14:creationId xmlns:p14="http://schemas.microsoft.com/office/powerpoint/2010/main" val="122391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Submission script for Kraken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kraken_submit</a:t>
            </a:r>
            <a:r>
              <a:rPr lang="en-US" err="1"/>
              <a:t>.sh</a:t>
            </a:r>
            <a:r>
              <a:rPr lang="en-US"/>
              <a:t> </a:t>
            </a:r>
            <a:r>
              <a:rPr lang="en-US" sz="1800"/>
              <a:t>( I keep this on my </a:t>
            </a:r>
            <a:r>
              <a:rPr lang="en-US" sz="1800" err="1"/>
              <a:t>torquelord</a:t>
            </a:r>
            <a:r>
              <a:rPr lang="en-US" sz="1800"/>
              <a:t> home directory)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948459" y="2635769"/>
            <a:ext cx="727192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#!/bin/bash</a:t>
            </a:r>
          </a:p>
          <a:p>
            <a:endParaRPr lang="en-US" sz="1200"/>
          </a:p>
          <a:p>
            <a:r>
              <a:rPr lang="en-US" sz="1200"/>
              <a:t>DIRPATH=/</a:t>
            </a:r>
            <a:r>
              <a:rPr lang="en-US" sz="1200" err="1"/>
              <a:t>wehisan</a:t>
            </a:r>
            <a:r>
              <a:rPr lang="en-US" sz="1200"/>
              <a:t>/general/academic/</a:t>
            </a:r>
            <a:r>
              <a:rPr lang="en-US" sz="1200" err="1"/>
              <a:t>lab_davis</a:t>
            </a:r>
            <a:r>
              <a:rPr lang="en-US" sz="1200"/>
              <a:t>/ezh2</a:t>
            </a:r>
          </a:p>
          <a:p>
            <a:endParaRPr lang="en-US" sz="1200"/>
          </a:p>
          <a:p>
            <a:r>
              <a:rPr lang="en-US" sz="1200"/>
              <a:t>BAM_PATH=${DIRPATH}/</a:t>
            </a:r>
            <a:r>
              <a:rPr lang="en-US" sz="1200" err="1"/>
              <a:t>BAM_files</a:t>
            </a:r>
            <a:endParaRPr lang="en-US" sz="1200"/>
          </a:p>
          <a:p>
            <a:r>
              <a:rPr lang="en-US" sz="1200" err="1"/>
              <a:t>BAM_files</a:t>
            </a:r>
            <a:r>
              <a:rPr lang="en-US" sz="1200"/>
              <a:t>=`</a:t>
            </a:r>
            <a:r>
              <a:rPr lang="en-US" sz="1200" err="1"/>
              <a:t>ls</a:t>
            </a:r>
            <a:r>
              <a:rPr lang="en-US" sz="1200"/>
              <a:t> ${BAM_PATH}/*bam | </a:t>
            </a:r>
            <a:r>
              <a:rPr lang="en-US" sz="1200" err="1"/>
              <a:t>grep</a:t>
            </a:r>
            <a:r>
              <a:rPr lang="en-US" sz="1200"/>
              <a:t> -v </a:t>
            </a:r>
            <a:r>
              <a:rPr lang="en-US" sz="1200" err="1"/>
              <a:t>markdup</a:t>
            </a:r>
            <a:r>
              <a:rPr lang="en-US" sz="1200"/>
              <a:t>`</a:t>
            </a:r>
          </a:p>
          <a:p>
            <a:r>
              <a:rPr lang="en-US" sz="1200"/>
              <a:t>SUBMISSION_SCRIPTS=./</a:t>
            </a:r>
            <a:r>
              <a:rPr lang="en-US" sz="1200" err="1"/>
              <a:t>submission_scripts</a:t>
            </a:r>
            <a:endParaRPr lang="en-US" sz="1200"/>
          </a:p>
          <a:p>
            <a:endParaRPr lang="en-US" sz="1200"/>
          </a:p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for bam in $</a:t>
            </a:r>
            <a:r>
              <a:rPr lang="en-US" sz="1200" b="1" err="1">
                <a:solidFill>
                  <a:schemeClr val="accent2">
                    <a:lumMod val="75000"/>
                  </a:schemeClr>
                </a:solidFill>
              </a:rPr>
              <a:t>BAM_files</a:t>
            </a:r>
            <a:endParaRPr lang="en-US" sz="12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do</a:t>
            </a:r>
          </a:p>
          <a:p>
            <a:r>
              <a:rPr lang="en-US" sz="1200"/>
              <a:t>   SCRIPT_NAME=`</a:t>
            </a:r>
            <a:r>
              <a:rPr lang="en-US" sz="1200" err="1"/>
              <a:t>basename</a:t>
            </a:r>
            <a:r>
              <a:rPr lang="en-US" sz="1200"/>
              <a:t> $bam | </a:t>
            </a:r>
            <a:r>
              <a:rPr lang="en-US" sz="1200" err="1"/>
              <a:t>sed</a:t>
            </a:r>
            <a:r>
              <a:rPr lang="en-US" sz="1200"/>
              <a:t> "s/_R1_001.bam//"`</a:t>
            </a:r>
          </a:p>
          <a:p>
            <a:r>
              <a:rPr lang="en-US" sz="1200"/>
              <a:t>   echo ${DIRPATH}/</a:t>
            </a:r>
            <a:r>
              <a:rPr lang="en-US" sz="1200" err="1"/>
              <a:t>kraken_seqClassify.sh</a:t>
            </a:r>
            <a:r>
              <a:rPr lang="en-US" sz="1200"/>
              <a:t> $bam &gt; ${SUBMISSION_SCRIPTS}/kraken_${SCRIPT_NAME}.</a:t>
            </a:r>
            <a:r>
              <a:rPr lang="en-US" sz="1200" err="1"/>
              <a:t>sh</a:t>
            </a:r>
            <a:endParaRPr lang="en-US" sz="1200"/>
          </a:p>
          <a:p>
            <a:r>
              <a:rPr lang="en-US" sz="1200"/>
              <a:t>   </a:t>
            </a:r>
            <a:r>
              <a:rPr lang="en-US" sz="1200" err="1"/>
              <a:t>chmod</a:t>
            </a:r>
            <a:r>
              <a:rPr lang="en-US" sz="1200"/>
              <a:t> +x ${SUBMISSION_SCRIPTS}/kraken_${SCRIPT_NAME}.</a:t>
            </a:r>
            <a:r>
              <a:rPr lang="en-US" sz="1200" err="1"/>
              <a:t>sh</a:t>
            </a:r>
            <a:endParaRPr lang="en-US" sz="1200"/>
          </a:p>
          <a:p>
            <a:r>
              <a:rPr lang="en-US" sz="1200"/>
              <a:t>  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err="1">
                <a:solidFill>
                  <a:schemeClr val="accent1">
                    <a:lumMod val="75000"/>
                  </a:schemeClr>
                </a:solidFill>
              </a:rPr>
              <a:t>qsub</a:t>
            </a:r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 -q big ${SUBMISSION_SCRIPTS}/kraken_${SCRIPT_NAME}.</a:t>
            </a:r>
            <a:r>
              <a:rPr lang="en-US" sz="1200" b="1" err="1">
                <a:solidFill>
                  <a:schemeClr val="accent1">
                    <a:lumMod val="75000"/>
                  </a:schemeClr>
                </a:solidFill>
              </a:rPr>
              <a:t>sh</a:t>
            </a:r>
            <a:endParaRPr lang="en-US" sz="12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>
                <a:solidFill>
                  <a:srgbClr val="C55A11"/>
                </a:solidFill>
              </a:rPr>
              <a:t>done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things can go wrong </a:t>
            </a:r>
            <a:r>
              <a:rPr lang="mr-IN"/>
              <a:t>–</a:t>
            </a:r>
            <a:r>
              <a:rPr lang="en-US"/>
              <a:t> a (common??) mistake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12</a:t>
            </a:fld>
            <a:endParaRPr lang="en-AU"/>
          </a:p>
        </p:txBody>
      </p:sp>
      <p:pic>
        <p:nvPicPr>
          <p:cNvPr id="5" name="Picture 4" descr="Screen Shot 2017-07-17 at 10.59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39" y="2238704"/>
            <a:ext cx="9904301" cy="33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8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578CB6B-7937-4CEE-8D86-961052AC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Bootstrapping computations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10FB840-968E-493B-B30C-1C80ED48D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A59A5D-7E79-4160-92D1-B6FDB59C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76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computations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219250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Involves a function that needs to be evaluated numerous times with different parameters.</a:t>
            </a:r>
          </a:p>
          <a:p>
            <a:r>
              <a:rPr lang="en-US"/>
              <a:t>It is important that all evaluations are independent of each other.</a:t>
            </a:r>
          </a:p>
          <a:p>
            <a:r>
              <a:rPr lang="en-US"/>
              <a:t>Done by creating a socket cluster</a:t>
            </a:r>
          </a:p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41964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06239" y="3815938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58639" y="3823858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22914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75314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27715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17772" y="38159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0172" y="39683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22572" y="41207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74972" y="42731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27372" y="44255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79772" y="45779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65025" y="4170127"/>
            <a:ext cx="1215240" cy="12152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925789" y="4243541"/>
            <a:ext cx="1141826" cy="11418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1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</a:t>
            </a:r>
          </a:p>
          <a:p>
            <a:r>
              <a:rPr lang="en-US" dirty="0" err="1"/>
              <a:t>doParallel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parallel back-ends (can use ‘snow’)</a:t>
            </a:r>
          </a:p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/>
              <a:t> for </a:t>
            </a:r>
            <a:r>
              <a:rPr lang="en-US" smtClean="0"/>
              <a:t>loop-like </a:t>
            </a:r>
            <a:r>
              <a:rPr lang="en-US"/>
              <a:t>implementation of parallelization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7315CF-1C63-4A2B-8455-6CD6E5AB9463}" type="slidenum">
              <a:rPr lang="en-AU" smtClean="0"/>
              <a:t>16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02135DF-C050-4FE7-9CA0-181BA49C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925"/>
            <a:ext cx="8686800" cy="3986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DC12AA0-9C88-4F5C-AA26-495C5EBA8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0"/>
          <a:stretch/>
        </p:blipFill>
        <p:spPr>
          <a:xfrm>
            <a:off x="6096000" y="4509139"/>
            <a:ext cx="4943475" cy="17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Socket clusters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20 cores, 20 processes are created</a:t>
            </a:r>
          </a:p>
          <a:p>
            <a:r>
              <a:rPr lang="en-US"/>
              <a:t>Copies of ALL variables in the current environment are dispatched to each process</a:t>
            </a:r>
          </a:p>
          <a:p>
            <a:r>
              <a:rPr lang="en-US"/>
              <a:t>Expressions in the </a:t>
            </a:r>
            <a:r>
              <a:rPr lang="en-US" err="1"/>
              <a:t>foreach</a:t>
            </a:r>
            <a:r>
              <a:rPr lang="en-US"/>
              <a:t> loop are then executed by each process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0616" y="3971421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1655" y="39727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3434" y="39727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0616" y="4856452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3434" y="4856452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51655" y="4857750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2" name="Striped Right Arrow 11"/>
          <p:cNvSpPr/>
          <p:nvPr/>
        </p:nvSpPr>
        <p:spPr>
          <a:xfrm>
            <a:off x="6700806" y="4856452"/>
            <a:ext cx="1057275" cy="944273"/>
          </a:xfrm>
          <a:prstGeom prst="stripedRightArrow">
            <a:avLst>
              <a:gd name="adj1" fmla="val 528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estimates are important!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matrix and all other variables may be 3Gb</a:t>
            </a:r>
          </a:p>
          <a:p>
            <a:r>
              <a:rPr lang="en-US"/>
              <a:t>With 2Gb results, this would be say 5Gb</a:t>
            </a:r>
          </a:p>
          <a:p>
            <a:r>
              <a:rPr lang="en-US"/>
              <a:t>Request of huge queue made (55 procs, 256 Gb mem)</a:t>
            </a:r>
          </a:p>
          <a:p>
            <a:r>
              <a:rPr lang="en-US"/>
              <a:t>Memory requirement 275 Gb</a:t>
            </a:r>
          </a:p>
          <a:p>
            <a:endParaRPr lang="en-US"/>
          </a:p>
          <a:p>
            <a:r>
              <a:rPr lang="en-US"/>
              <a:t>PROCESS CRASHES AND HOURS WASTED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18</a:t>
            </a:fld>
            <a:endParaRPr lang="en-AU"/>
          </a:p>
        </p:txBody>
      </p:sp>
      <p:pic>
        <p:nvPicPr>
          <p:cNvPr id="2050" name="Picture 2" descr="Image result for angry user cartoon">
            <a:extLst>
              <a:ext uri="{FF2B5EF4-FFF2-40B4-BE49-F238E27FC236}">
                <a16:creationId xmlns:a16="http://schemas.microsoft.com/office/drawing/2014/main" xmlns="" id="{1B2ED4DD-914B-42F5-9AD9-6E511B6C5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52" y="3640665"/>
            <a:ext cx="3239491" cy="267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03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1: Default queues with modified </a:t>
            </a:r>
            <a:r>
              <a:rPr lang="en-US" err="1"/>
              <a:t>qsub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Format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</a:t>
            </a:r>
            <a:r>
              <a:rPr lang="en-US" err="1"/>
              <a:t>qsub</a:t>
            </a:r>
            <a:r>
              <a:rPr lang="en-US"/>
              <a:t> </a:t>
            </a:r>
            <a:r>
              <a:rPr lang="mr-IN"/>
              <a:t>–</a:t>
            </a:r>
            <a:r>
              <a:rPr lang="en-US"/>
              <a:t>q small –l nodes=1:ppn=55,mem=275gb job.sh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 err="1"/>
              <a:t>qsub</a:t>
            </a:r>
            <a:r>
              <a:rPr lang="en-US"/>
              <a:t> </a:t>
            </a:r>
            <a:r>
              <a:rPr lang="mr-IN"/>
              <a:t>–</a:t>
            </a:r>
            <a:r>
              <a:rPr lang="en-US"/>
              <a:t>q small –l nodes=2:ppn=50,mem=275gb job.sh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/>
              <a:t>This is always a submission to the default queue (small)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/>
              <a:t>The first command will allocate 55 processors and 520Gb of memory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/>
              <a:t>The second will allocate 100 processors and 520Gb of memory across 2 nodes (Max per node is 55+1 processors)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78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/>
              <a:t>Davis Lab </a:t>
            </a:r>
            <a:r>
              <a:rPr lang="en-US" sz="3600" u="sng" err="1"/>
              <a:t>GitHub</a:t>
            </a:r>
            <a:r>
              <a:rPr lang="en-US" sz="3600" u="sng"/>
              <a:t>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</a:t>
            </a:fld>
            <a:endParaRPr lang="en-AU"/>
          </a:p>
        </p:txBody>
      </p:sp>
      <p:pic>
        <p:nvPicPr>
          <p:cNvPr id="5" name="Picture 4" descr="Screen Shot 2017-07-17 at 8.58.36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19" y="895987"/>
            <a:ext cx="5101109" cy="5239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832" y="1809372"/>
            <a:ext cx="4818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An open-source repository for ready-to-publish code and software prepared by members and students of the lab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Learning resources such as </a:t>
            </a:r>
            <a:r>
              <a:rPr lang="en-US" err="1"/>
              <a:t>Git</a:t>
            </a:r>
            <a:r>
              <a:rPr lang="en-US"/>
              <a:t> tutorials, Bioinformatics/R courses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06719" y="6306707"/>
            <a:ext cx="432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github.com</a:t>
            </a:r>
            <a:r>
              <a:rPr lang="en-US"/>
              <a:t>/</a:t>
            </a:r>
            <a:r>
              <a:rPr lang="en-US" err="1"/>
              <a:t>DavisLaboratory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2: OR uses iterators!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Processing 1 column of the matrix per function call?</a:t>
            </a:r>
          </a:p>
          <a:p>
            <a:r>
              <a:rPr lang="en-US"/>
              <a:t>Why copy the entire matrix, just copy iterators (pointer to the column)</a:t>
            </a:r>
          </a:p>
          <a:p>
            <a:r>
              <a:rPr lang="en-US" i="1"/>
              <a:t>iterators</a:t>
            </a:r>
            <a:r>
              <a:rPr lang="en-US"/>
              <a:t> package in R can be used to do so</a:t>
            </a:r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20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713016" y="4123821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204055" y="41251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5834" y="41251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291" y="5008852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1" name="Striped Right Arrow 10"/>
          <p:cNvSpPr/>
          <p:nvPr/>
        </p:nvSpPr>
        <p:spPr>
          <a:xfrm>
            <a:off x="6853206" y="5008852"/>
            <a:ext cx="1057275" cy="944273"/>
          </a:xfrm>
          <a:prstGeom prst="stripedRightArrow">
            <a:avLst>
              <a:gd name="adj1" fmla="val 528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00075" y="4001294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54096" y="4001294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726314" y="3996584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472" y="35433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4752" y="355282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06299" y="35671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i_n</a:t>
            </a:r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573398" y="5084868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5613374" y="5084868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9028776" y="5080158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2795" y="462687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4030" y="463639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08761" y="465068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i_n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3: Exclude non-relevant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the entire R environment is copied when using socket clusters, exclude variables not used in the function.</a:t>
            </a:r>
          </a:p>
          <a:p>
            <a:r>
              <a:rPr lang="en-US"/>
              <a:t>In the </a:t>
            </a:r>
            <a:r>
              <a:rPr lang="en-US" i="1" err="1"/>
              <a:t>foreach</a:t>
            </a:r>
            <a:r>
              <a:rPr lang="en-US"/>
              <a:t> context this is done using the .exclude = c(</a:t>
            </a:r>
            <a:r>
              <a:rPr lang="en-US" err="1"/>
              <a:t>list_of_vars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82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 concepts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Concepts in R apply to python as well</a:t>
            </a:r>
          </a:p>
          <a:p>
            <a:r>
              <a:rPr lang="en-US"/>
              <a:t>Creating the cluster, dispatching jobs and combining results is a bit involving.</a:t>
            </a:r>
          </a:p>
          <a:p>
            <a:r>
              <a:rPr lang="en-US" i="1" err="1"/>
              <a:t>dispy</a:t>
            </a:r>
            <a:r>
              <a:rPr lang="en-US"/>
              <a:t> library used to create clusters and dispatch jobs to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462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Bootstrap parallelization is easy!</a:t>
            </a:r>
          </a:p>
          <a:p>
            <a:r>
              <a:rPr lang="en-US"/>
              <a:t>Memory estimates should be made and resource requests should be done accordingly</a:t>
            </a:r>
          </a:p>
          <a:p>
            <a:r>
              <a:rPr lang="en-US"/>
              <a:t>Soon we may need to have time estimates as well. A good way to estimate is to generate a curve with different problem sizes and extrapolate. Contact </a:t>
            </a:r>
            <a:r>
              <a:rPr lang="en-US" err="1"/>
              <a:t>Dharmesh</a:t>
            </a:r>
            <a:r>
              <a:rPr lang="en-US"/>
              <a:t> for more on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48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7ABFD-7669-45D7-8010-80FF6A5A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Quick note: RDP using prkdsh01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2E563F-1228-49DD-983F-662D115A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BED626-5D32-4B65-AF71-35ABDC30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58174"/>
            <a:ext cx="11142133" cy="4998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7BF7AD-9D41-4F8A-95C1-4691E4CF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16663"/>
            <a:ext cx="2714625" cy="1628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803BADC-7425-4C23-BE77-41A248816AFD}"/>
              </a:ext>
            </a:extLst>
          </p:cNvPr>
          <p:cNvSpPr/>
          <p:nvPr/>
        </p:nvSpPr>
        <p:spPr>
          <a:xfrm>
            <a:off x="1931437" y="4786604"/>
            <a:ext cx="1912775" cy="130304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1CC5B92-7557-434D-905D-A58E34FE678E}"/>
              </a:ext>
            </a:extLst>
          </p:cNvPr>
          <p:cNvSpPr/>
          <p:nvPr/>
        </p:nvSpPr>
        <p:spPr>
          <a:xfrm>
            <a:off x="6102260" y="3371996"/>
            <a:ext cx="2708364" cy="167344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FD1BF596-9D1A-4E99-B0CC-DA403507CD37}"/>
              </a:ext>
            </a:extLst>
          </p:cNvPr>
          <p:cNvSpPr/>
          <p:nvPr/>
        </p:nvSpPr>
        <p:spPr>
          <a:xfrm rot="19845945">
            <a:off x="4261899" y="4603805"/>
            <a:ext cx="1327868" cy="4416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75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9E4DBB-2C15-486D-844F-D90CC25E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27315CF-1C63-4A2B-8455-6CD6E5AB9463}" type="slidenum">
              <a:rPr lang="en-US">
                <a:solidFill>
                  <a:srgbClr val="FFFFFF"/>
                </a:solidFill>
              </a:rPr>
              <a:pPr/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8613C-2E47-4419-8A47-1E6A96E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prkdsh01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BB7A05-B90B-4E9C-856B-AB1C16C3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Works on safari and </a:t>
            </a:r>
            <a:r>
              <a:rPr lang="en-AU" err="1"/>
              <a:t>firefox</a:t>
            </a:r>
            <a:r>
              <a:rPr lang="en-AU"/>
              <a:t> only</a:t>
            </a:r>
          </a:p>
          <a:p>
            <a:r>
              <a:rPr lang="en-AU"/>
              <a:t>Needs access to Java</a:t>
            </a:r>
          </a:p>
          <a:p>
            <a:r>
              <a:rPr lang="en-AU"/>
              <a:t>Java security settings need to be modified to allow connect.wehi.edu.au</a:t>
            </a:r>
          </a:p>
          <a:p>
            <a:r>
              <a:rPr lang="en-AU"/>
              <a:t>To get access to prkdsh01, ask the IT guys to give access</a:t>
            </a:r>
          </a:p>
          <a:p>
            <a:r>
              <a:rPr lang="en-AU"/>
              <a:t>Good for urgent access to WEHI resources (</a:t>
            </a:r>
            <a:r>
              <a:rPr lang="en-AU" err="1"/>
              <a:t>e.g</a:t>
            </a:r>
            <a:r>
              <a:rPr lang="en-AU"/>
              <a:t> monitoring job progress off-site)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96402E-C767-47B6-A1E3-DF3E892B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424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FB5E2-A406-4A02-9C33-0F21B0E9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CFB689-8210-47B0-BA42-A8DFF29C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7DF868-54D0-4BF6-AE5E-289E9806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199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83BDF2-056F-4B39-83E4-C5FE69F7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Iterators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C1A77C-1143-4ADE-B727-56E7F26D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28</a:t>
            </a:fld>
            <a:endParaRPr lang="en-AU"/>
          </a:p>
        </p:txBody>
      </p:sp>
      <p:pic>
        <p:nvPicPr>
          <p:cNvPr id="3074" name="Picture 2" descr="Machine generated alternative text:&#10;But this approach will cause the entire newX array to be sent to each of the parallel execution &#10;workers. Since each task needs only one column of the array, we'd like to avoid this extra data &#10;communication. &#10;One way to solve this problem is to use an iterator that iterates over the matrix by column: &#10;&gt; applyKerne1 &lt;— function (newX, FUN, d2, d. call, dn. cal I—NULL &#10;+ bye 'col' ) ) &#10;FUN (array (x, d. call , &#10;&gt; applyKerne1 (matrix (1 : 16, &#10;dn. call), . &#10;Using The foreach Package &#10;4), mean, 4, 4) &#10;10 ">
            <a:extLst>
              <a:ext uri="{FF2B5EF4-FFF2-40B4-BE49-F238E27FC236}">
                <a16:creationId xmlns:a16="http://schemas.microsoft.com/office/drawing/2014/main" xmlns="" id="{F1559482-D86D-4E2F-B60F-354DF8CCA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9538"/>
            <a:ext cx="7772400" cy="535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7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Milton</a:t>
            </a:r>
            <a:r>
              <a:rPr lang="mr-IN"/>
              <a:t>…</a:t>
            </a:r>
            <a:endParaRPr lang="en-US"/>
          </a:p>
        </p:txBody>
      </p:sp>
      <p:pic>
        <p:nvPicPr>
          <p:cNvPr id="5" name="Content Placeholder 4" descr="Milt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97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(brain behind) Research Cloud Computing</a:t>
            </a:r>
            <a:r>
              <a:rPr lang="mr-IN"/>
              <a:t>…</a:t>
            </a:r>
            <a:endParaRPr lang="en-US"/>
          </a:p>
        </p:txBody>
      </p:sp>
      <p:pic>
        <p:nvPicPr>
          <p:cNvPr id="5" name="Content Placeholder 4" descr="milton-jaku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1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HPC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621"/>
            <a:ext cx="10515600" cy="4750342"/>
          </a:xfrm>
        </p:spPr>
        <p:txBody>
          <a:bodyPr/>
          <a:lstStyle/>
          <a:p>
            <a:r>
              <a:rPr lang="en-US"/>
              <a:t>User guide on </a:t>
            </a:r>
            <a:r>
              <a:rPr lang="en-US" b="1"/>
              <a:t>Catalyst</a:t>
            </a:r>
          </a:p>
          <a:p>
            <a:r>
              <a:rPr lang="en-US" b="1"/>
              <a:t>Milton Seminars </a:t>
            </a:r>
            <a:r>
              <a:rPr lang="en-US"/>
              <a:t> </a:t>
            </a:r>
            <a:r>
              <a:rPr lang="en-US" sz="1800"/>
              <a:t>sign up to mailing list 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hlinkClick r:id="rId2"/>
              </a:rPr>
              <a:t>http://unix01.wehi.edu.au/mailman/listinfo/hpc</a:t>
            </a:r>
            <a:endParaRPr lang="en-US" sz="18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/>
              <a:t>Milton on</a:t>
            </a:r>
            <a:r>
              <a:rPr lang="en-US" b="1"/>
              <a:t> Slack</a:t>
            </a:r>
          </a:p>
          <a:p>
            <a:r>
              <a:rPr lang="en-US" b="1"/>
              <a:t>WEHI Research Computing </a:t>
            </a:r>
            <a:r>
              <a:rPr lang="en-US"/>
              <a:t>on </a:t>
            </a:r>
            <a:r>
              <a:rPr lang="en-US" err="1"/>
              <a:t>GitHub</a:t>
            </a:r>
            <a:endParaRPr lang="en-US"/>
          </a:p>
          <a:p>
            <a:pPr lvl="1"/>
            <a:r>
              <a:rPr lang="en-US" err="1">
                <a:solidFill>
                  <a:srgbClr val="767171"/>
                </a:solidFill>
              </a:rPr>
              <a:t>Github.com</a:t>
            </a:r>
            <a:r>
              <a:rPr lang="en-US">
                <a:solidFill>
                  <a:srgbClr val="767171"/>
                </a:solidFill>
              </a:rPr>
              <a:t>/WEHI-</a:t>
            </a:r>
            <a:r>
              <a:rPr lang="en-US" err="1">
                <a:solidFill>
                  <a:srgbClr val="767171"/>
                </a:solidFill>
              </a:rPr>
              <a:t>ResearchComputing</a:t>
            </a:r>
            <a:r>
              <a:rPr lang="en-US">
                <a:solidFill>
                  <a:srgbClr val="767171"/>
                </a:solidFill>
              </a:rPr>
              <a:t>/</a:t>
            </a:r>
            <a:r>
              <a:rPr lang="en-US" err="1">
                <a:solidFill>
                  <a:srgbClr val="767171"/>
                </a:solidFill>
              </a:rPr>
              <a:t>milton-contrib</a:t>
            </a:r>
            <a:endParaRPr lang="en-US">
              <a:solidFill>
                <a:srgbClr val="767171"/>
              </a:solidFill>
            </a:endParaRPr>
          </a:p>
          <a:p>
            <a:pPr lvl="1"/>
            <a:endParaRPr lang="en-US">
              <a:solidFill>
                <a:srgbClr val="767171"/>
              </a:solidFill>
            </a:endParaRPr>
          </a:p>
          <a:p>
            <a:pPr lvl="1"/>
            <a:endParaRPr lang="en-US">
              <a:solidFill>
                <a:srgbClr val="767171"/>
              </a:solidFill>
            </a:endParaRPr>
          </a:p>
          <a:p>
            <a:pPr lvl="1"/>
            <a:endParaRPr lang="en-US">
              <a:solidFill>
                <a:srgbClr val="767171"/>
              </a:solidFill>
            </a:endParaRPr>
          </a:p>
          <a:p>
            <a:pPr lvl="1"/>
            <a:r>
              <a:rPr lang="en-US">
                <a:solidFill>
                  <a:srgbClr val="767171"/>
                </a:solidFill>
              </a:rPr>
              <a:t>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5</a:t>
            </a:fld>
            <a:endParaRPr lang="en-AU"/>
          </a:p>
        </p:txBody>
      </p:sp>
      <p:pic>
        <p:nvPicPr>
          <p:cNvPr id="5" name="Picture 4" descr="Screen Shot 2017-07-17 at 9.13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06" y="4060238"/>
            <a:ext cx="1914623" cy="21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Getting started with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ssh</a:t>
            </a:r>
            <a:r>
              <a:rPr lang="en-US"/>
              <a:t>, public key,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 descr="Screen Shot 2017-07-17 at 9.17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62" y="3039300"/>
            <a:ext cx="7598652" cy="1075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623" y="5697785"/>
            <a:ext cx="1142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Please note this step assumes that you’ve already set-up the connection to HPC, please refer to user guide on Catalyst</a:t>
            </a:r>
          </a:p>
        </p:txBody>
      </p:sp>
    </p:spTree>
    <p:extLst>
      <p:ext uri="{BB962C8B-B14F-4D97-AF65-F5344CB8AC3E}">
        <p14:creationId xmlns:p14="http://schemas.microsoft.com/office/powerpoint/2010/main" val="23609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/>
              <a:t>The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7</a:t>
            </a:fld>
            <a:endParaRPr lang="en-AU"/>
          </a:p>
        </p:txBody>
      </p:sp>
      <p:pic>
        <p:nvPicPr>
          <p:cNvPr id="7" name="Picture 6" descr="Screen Shot 2017-07-17 at 9.1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02" y="1330932"/>
            <a:ext cx="8855047" cy="52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2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err="1"/>
              <a:t>Torquelord</a:t>
            </a:r>
            <a:r>
              <a:rPr lang="en-US" u="sng"/>
              <a:t>- the queuing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13" y="1494343"/>
            <a:ext cx="10515600" cy="4351338"/>
          </a:xfrm>
        </p:spPr>
        <p:txBody>
          <a:bodyPr/>
          <a:lstStyle/>
          <a:p>
            <a:r>
              <a:rPr lang="en-US"/>
              <a:t>Milton = HPC = </a:t>
            </a:r>
            <a:r>
              <a:rPr lang="en-US" err="1"/>
              <a:t>torquelord</a:t>
            </a:r>
            <a:endParaRPr lang="en-US"/>
          </a:p>
          <a:p>
            <a:r>
              <a:rPr lang="en-US"/>
              <a:t>The purpose: To run multiple, independent jobs concurrently</a:t>
            </a:r>
          </a:p>
          <a:p>
            <a:r>
              <a:rPr lang="en-US"/>
              <a:t>Job processing is currently based on first-in, first-out strategy, but this very much depends on resources that were requested </a:t>
            </a:r>
            <a:r>
              <a:rPr lang="en-US" sz="1800"/>
              <a:t>I recommend you attend Milton lunch seminars to learn more about the queuing system</a:t>
            </a:r>
          </a:p>
          <a:p>
            <a:r>
              <a:rPr lang="en-US" sz="1800" b="1" u="sng">
                <a:solidFill>
                  <a:schemeClr val="accent2">
                    <a:lumMod val="75000"/>
                  </a:schemeClr>
                </a:solidFill>
              </a:rPr>
              <a:t>Default Queue </a:t>
            </a:r>
            <a:r>
              <a:rPr lang="en-US" sz="1800" b="1" u="sng" err="1">
                <a:solidFill>
                  <a:schemeClr val="bg2">
                    <a:lumMod val="50000"/>
                  </a:schemeClr>
                </a:solidFill>
              </a:rPr>
              <a:t>vs</a:t>
            </a:r>
            <a:r>
              <a:rPr lang="en-US" sz="1800" b="1" u="sng">
                <a:solidFill>
                  <a:schemeClr val="bg2">
                    <a:lumMod val="50000"/>
                  </a:schemeClr>
                </a:solidFill>
              </a:rPr>
              <a:t> Personal Queues</a:t>
            </a:r>
          </a:p>
          <a:p>
            <a:pPr marL="0" indent="0">
              <a:buNone/>
            </a:pPr>
            <a:endParaRPr lang="en-US" b="1" u="sng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8</a:t>
            </a:fld>
            <a:endParaRPr lang="en-AU"/>
          </a:p>
        </p:txBody>
      </p:sp>
      <p:pic>
        <p:nvPicPr>
          <p:cNvPr id="5" name="Picture 4" descr="Screen Shot 2017-07-17 at 10.20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6" y="4374919"/>
            <a:ext cx="10781447" cy="20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Submitting jobs to </a:t>
            </a:r>
            <a:r>
              <a:rPr lang="en-US" u="sng" err="1"/>
              <a:t>torquelord</a:t>
            </a:r>
            <a:r>
              <a:rPr lang="en-US" u="sng"/>
              <a:t>: a two-step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419" y="2506662"/>
            <a:ext cx="10515600" cy="4351338"/>
          </a:xfrm>
        </p:spPr>
        <p:txBody>
          <a:bodyPr/>
          <a:lstStyle/>
          <a:p>
            <a:r>
              <a:rPr lang="en-US"/>
              <a:t>Need 2 levels of scripts to submit jobs to </a:t>
            </a:r>
            <a:r>
              <a:rPr lang="en-US" err="1"/>
              <a:t>torquelord</a:t>
            </a:r>
            <a:endParaRPr lang="en-US"/>
          </a:p>
          <a:p>
            <a:r>
              <a:rPr lang="en-US" b="1"/>
              <a:t>The submission script </a:t>
            </a:r>
            <a:r>
              <a:rPr lang="en-US"/>
              <a:t>and </a:t>
            </a:r>
            <a:r>
              <a:rPr lang="en-US" b="1"/>
              <a:t>the actual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08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Macintosh PowerPoint</Application>
  <PresentationFormat>Widescreen</PresentationFormat>
  <Paragraphs>166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Mangal</vt:lpstr>
      <vt:lpstr>Arial</vt:lpstr>
      <vt:lpstr>Office Theme</vt:lpstr>
      <vt:lpstr>HPC and Davis lab GitHub usage</vt:lpstr>
      <vt:lpstr>Davis Lab GitHub repository</vt:lpstr>
      <vt:lpstr>Introducing Milton…</vt:lpstr>
      <vt:lpstr>The (brain behind) Research Cloud Computing…</vt:lpstr>
      <vt:lpstr>HPC Resources</vt:lpstr>
      <vt:lpstr>Getting started with HPC</vt:lpstr>
      <vt:lpstr>The modules</vt:lpstr>
      <vt:lpstr>Torquelord- the queuing system</vt:lpstr>
      <vt:lpstr>Submitting jobs to torquelord: a two-step process</vt:lpstr>
      <vt:lpstr>Example actual code - Kraken</vt:lpstr>
      <vt:lpstr>Submission script for Kraken jobs</vt:lpstr>
      <vt:lpstr>Where things can go wrong – a (common??) mistake</vt:lpstr>
      <vt:lpstr>Bootstrapping computations</vt:lpstr>
      <vt:lpstr>Bootstrapping computations with R</vt:lpstr>
      <vt:lpstr>Package combination</vt:lpstr>
      <vt:lpstr>Code</vt:lpstr>
      <vt:lpstr>How do Socket clusters work?</vt:lpstr>
      <vt:lpstr>Memory estimates are important!</vt:lpstr>
      <vt:lpstr>Option 1: Default queues with modified qsub</vt:lpstr>
      <vt:lpstr>Option 2: OR uses iterators!</vt:lpstr>
      <vt:lpstr>Option 3: Exclude non-relevant variables</vt:lpstr>
      <vt:lpstr>Similar concepts in Python</vt:lpstr>
      <vt:lpstr>Summary</vt:lpstr>
      <vt:lpstr>Quick note: RDP using prkdsh01</vt:lpstr>
      <vt:lpstr>PowerPoint Presentation</vt:lpstr>
      <vt:lpstr>prkdsh01</vt:lpstr>
      <vt:lpstr>PowerPoint Presentation</vt:lpstr>
      <vt:lpstr>Iterators example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and Davis lab GitHub usage</dc:title>
  <cp:lastModifiedBy>Dharmesh Bhuva</cp:lastModifiedBy>
  <cp:revision>2</cp:revision>
  <dcterms:modified xsi:type="dcterms:W3CDTF">2017-07-17T03:19:36Z</dcterms:modified>
</cp:coreProperties>
</file>