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SBA\Marketing%20Analytics%20II\Data%20Briefing\NEW%20GLM%20model%20estim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SBA\Marketing%20Analytics%20II\Data%20Briefing\NEW%20GLM%20model%20estimat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Difference in Parent v Child Expected Education Outcome</a:t>
            </a:r>
          </a:p>
        </c:rich>
      </c:tx>
      <c:layout>
        <c:manualLayout>
          <c:xMode val="edge"/>
          <c:yMode val="edge"/>
          <c:x val="0.22942550962855532"/>
          <c:y val="1.27223619869093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Expected Education Outcome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Sheet3!$A$2:$A$8</c:f>
              <c:strCache>
                <c:ptCount val="7"/>
                <c:pt idx="0">
                  <c:v>Don’t know</c:v>
                </c:pt>
                <c:pt idx="1">
                  <c:v>Less than high school</c:v>
                </c:pt>
                <c:pt idx="2">
                  <c:v>High school diploma or GED</c:v>
                </c:pt>
                <c:pt idx="3">
                  <c:v>Associates</c:v>
                </c:pt>
                <c:pt idx="4">
                  <c:v>Bachelors</c:v>
                </c:pt>
                <c:pt idx="5">
                  <c:v>Master's</c:v>
                </c:pt>
                <c:pt idx="6">
                  <c:v>Ph.D/Law/etc</c:v>
                </c:pt>
              </c:strCache>
            </c:strRef>
          </c:cat>
          <c:val>
            <c:numRef>
              <c:f>Sheet3!$B$2:$B$8</c:f>
              <c:numCache>
                <c:formatCode>0.00%</c:formatCode>
                <c:ptCount val="7"/>
                <c:pt idx="0">
                  <c:v>-0.1132</c:v>
                </c:pt>
                <c:pt idx="1">
                  <c:v>-1.1000000000000001E-3</c:v>
                </c:pt>
                <c:pt idx="2">
                  <c:v>-4.5100000000000001E-2</c:v>
                </c:pt>
                <c:pt idx="3">
                  <c:v>1.7999999999999999E-2</c:v>
                </c:pt>
                <c:pt idx="4">
                  <c:v>0.1341</c:v>
                </c:pt>
                <c:pt idx="5">
                  <c:v>-5.8999999999999999E-3</c:v>
                </c:pt>
                <c:pt idx="6">
                  <c:v>1.12E-2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3014064"/>
        <c:axId val="463004264"/>
      </c:barChart>
      <c:catAx>
        <c:axId val="4630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004264"/>
        <c:crosses val="autoZero"/>
        <c:auto val="1"/>
        <c:lblAlgn val="ctr"/>
        <c:lblOffset val="100"/>
        <c:noMultiLvlLbl val="0"/>
      </c:catAx>
      <c:valAx>
        <c:axId val="46300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Percentage Difference</a:t>
                </a:r>
              </a:p>
            </c:rich>
          </c:tx>
          <c:layout>
            <c:manualLayout>
              <c:xMode val="edge"/>
              <c:yMode val="edge"/>
              <c:x val="0.15096564706061491"/>
              <c:y val="0.17963428845253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014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Expected Education</a:t>
            </a:r>
            <a:r>
              <a:rPr lang="en-US" sz="2000" b="1" baseline="0"/>
              <a:t> Outcome of Parents v Student </a:t>
            </a:r>
          </a:p>
          <a:p>
            <a:pPr>
              <a:defRPr sz="2000" b="1"/>
            </a:pPr>
            <a:r>
              <a:rPr lang="en-US" sz="2000" b="1" baseline="0"/>
              <a:t>(Reference Category: "Don't Know")</a:t>
            </a:r>
            <a:endParaRPr lang="en-US" sz="2000" b="1"/>
          </a:p>
        </c:rich>
      </c:tx>
      <c:layout>
        <c:manualLayout>
          <c:xMode val="edge"/>
          <c:yMode val="edge"/>
          <c:x val="0.41102965135223196"/>
          <c:y val="8.31946755407653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'GLM Model Graph'!$K$6</c:f>
              <c:strCache>
                <c:ptCount val="1"/>
                <c:pt idx="0">
                  <c:v>Expected Education Outcome (student)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'GLM Model Graph'!$N$7:$N$12</c:f>
              <c:strCache>
                <c:ptCount val="6"/>
                <c:pt idx="0">
                  <c:v>Less than High School</c:v>
                </c:pt>
                <c:pt idx="1">
                  <c:v>High School Diploma or GED *</c:v>
                </c:pt>
                <c:pt idx="2">
                  <c:v>Complete Associate's Degree</c:v>
                </c:pt>
                <c:pt idx="3">
                  <c:v>Complete Bachelor's Degree *</c:v>
                </c:pt>
                <c:pt idx="4">
                  <c:v>Complete Master's Degree *</c:v>
                </c:pt>
                <c:pt idx="5">
                  <c:v>Complete Ph.D/M.D/Law/other prof *</c:v>
                </c:pt>
              </c:strCache>
            </c:strRef>
          </c:cat>
          <c:val>
            <c:numRef>
              <c:f>'GLM Model Graph'!$L$7:$L$12</c:f>
              <c:numCache>
                <c:formatCode>General</c:formatCode>
                <c:ptCount val="6"/>
                <c:pt idx="0">
                  <c:v>-0.68745000000000001</c:v>
                </c:pt>
                <c:pt idx="1">
                  <c:v>-0.39455000000000001</c:v>
                </c:pt>
                <c:pt idx="2">
                  <c:v>-1.67E-2</c:v>
                </c:pt>
                <c:pt idx="3">
                  <c:v>0.37245</c:v>
                </c:pt>
                <c:pt idx="4">
                  <c:v>0.40381</c:v>
                </c:pt>
                <c:pt idx="5">
                  <c:v>0.56111999999999995</c:v>
                </c:pt>
              </c:numCache>
            </c:numRef>
          </c:val>
        </c:ser>
        <c:ser>
          <c:idx val="1"/>
          <c:order val="1"/>
          <c:tx>
            <c:strRef>
              <c:f>'GLM Model Graph'!$K$5</c:f>
              <c:strCache>
                <c:ptCount val="1"/>
                <c:pt idx="0">
                  <c:v>Expected Education Outcome (parent)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'GLM Model Graph'!$N$7:$N$12</c:f>
              <c:strCache>
                <c:ptCount val="6"/>
                <c:pt idx="0">
                  <c:v>Less than High School</c:v>
                </c:pt>
                <c:pt idx="1">
                  <c:v>High School Diploma or GED *</c:v>
                </c:pt>
                <c:pt idx="2">
                  <c:v>Complete Associate's Degree</c:v>
                </c:pt>
                <c:pt idx="3">
                  <c:v>Complete Bachelor's Degree *</c:v>
                </c:pt>
                <c:pt idx="4">
                  <c:v>Complete Master's Degree *</c:v>
                </c:pt>
                <c:pt idx="5">
                  <c:v>Complete Ph.D/M.D/Law/other prof *</c:v>
                </c:pt>
              </c:strCache>
            </c:strRef>
          </c:cat>
          <c:val>
            <c:numRef>
              <c:f>'GLM Model Graph'!$O$7:$O$12</c:f>
              <c:numCache>
                <c:formatCode>General</c:formatCode>
                <c:ptCount val="6"/>
                <c:pt idx="0">
                  <c:v>-2.5236299999999998</c:v>
                </c:pt>
                <c:pt idx="1">
                  <c:v>-0.78117000000000003</c:v>
                </c:pt>
                <c:pt idx="2">
                  <c:v>-0.13383999999999999</c:v>
                </c:pt>
                <c:pt idx="3">
                  <c:v>0.49831999999999999</c:v>
                </c:pt>
                <c:pt idx="4">
                  <c:v>0.85063</c:v>
                </c:pt>
                <c:pt idx="5">
                  <c:v>0.74656999999999996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4704640"/>
        <c:axId val="424704248"/>
      </c:barChart>
      <c:catAx>
        <c:axId val="42470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04248"/>
        <c:crosses val="autoZero"/>
        <c:auto val="1"/>
        <c:lblAlgn val="ctr"/>
        <c:lblOffset val="100"/>
        <c:noMultiLvlLbl val="0"/>
      </c:catAx>
      <c:valAx>
        <c:axId val="42470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Coefficient Estimates</a:t>
                </a:r>
              </a:p>
            </c:rich>
          </c:tx>
          <c:layout>
            <c:manualLayout>
              <c:xMode val="edge"/>
              <c:yMode val="edge"/>
              <c:x val="0.18303960731023888"/>
              <c:y val="0.17301936371670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04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0.01265</cdr:x>
      <cdr:y>0.63624</cdr:y>
    </cdr:from>
    <cdr:to>
      <cdr:x>0.30823</cdr:x>
      <cdr:y>0.8073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4775" y="3082039"/>
          <a:ext cx="2447924" cy="828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Note: * means variable was statistically significant for both parent and student</a:t>
          </a:r>
          <a:endParaRPr lang="en-US" sz="1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news.release/hsgec.nr0.htm" TargetMode="External"/><Relationship Id="rId2" Type="http://schemas.openxmlformats.org/officeDocument/2006/relationships/hyperlink" Target="https://nces.ed.gov/datalab/hsls/index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926" y="1570009"/>
            <a:ext cx="6920142" cy="1816656"/>
          </a:xfrm>
        </p:spPr>
        <p:txBody>
          <a:bodyPr/>
          <a:lstStyle/>
          <a:p>
            <a:r>
              <a:rPr lang="en-US" sz="4000" dirty="0" smtClean="0"/>
              <a:t>Internal v External expectations and their effect on </a:t>
            </a:r>
            <a:br>
              <a:rPr lang="en-US" sz="4000" dirty="0" smtClean="0"/>
            </a:br>
            <a:r>
              <a:rPr lang="en-US" sz="4000" dirty="0" smtClean="0"/>
              <a:t>educational outcomes in students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Marketing Analytics II Data Briefing</a:t>
            </a:r>
          </a:p>
          <a:p>
            <a:r>
              <a:rPr lang="en-US" dirty="0" smtClean="0"/>
              <a:t>-Davis Townsend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School Longitudinal Study of 2009 (HSLS:09)</a:t>
            </a:r>
          </a:p>
          <a:p>
            <a:r>
              <a:rPr lang="en-US" dirty="0" smtClean="0"/>
              <a:t>Nationally representative sample of 23,000 students from 944 schools</a:t>
            </a:r>
          </a:p>
          <a:p>
            <a:pPr lvl="1"/>
            <a:r>
              <a:rPr lang="en-US" dirty="0" smtClean="0"/>
              <a:t>Base data collected in 2009 (9</a:t>
            </a:r>
            <a:r>
              <a:rPr lang="en-US" baseline="30000" dirty="0" smtClean="0"/>
              <a:t>th</a:t>
            </a:r>
            <a:r>
              <a:rPr lang="en-US" dirty="0" smtClean="0"/>
              <a:t> grade)</a:t>
            </a:r>
          </a:p>
          <a:p>
            <a:pPr lvl="1"/>
            <a:r>
              <a:rPr lang="en-US" dirty="0" smtClean="0"/>
              <a:t>First Follow up update in 2012  (Junior Year)</a:t>
            </a:r>
          </a:p>
          <a:p>
            <a:pPr lvl="1"/>
            <a:r>
              <a:rPr lang="en-US" dirty="0" smtClean="0"/>
              <a:t>Update in 2013</a:t>
            </a:r>
          </a:p>
          <a:p>
            <a:pPr lvl="1"/>
            <a:r>
              <a:rPr lang="en-US" dirty="0" smtClean="0"/>
              <a:t>High School transcripts collected in 2013-2014</a:t>
            </a:r>
          </a:p>
          <a:p>
            <a:pPr lvl="1"/>
            <a:r>
              <a:rPr lang="en-US" dirty="0" smtClean="0"/>
              <a:t>Second Follow up in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860617"/>
              </p:ext>
            </p:extLst>
          </p:nvPr>
        </p:nvGraphicFramePr>
        <p:xfrm>
          <a:off x="2271712" y="889874"/>
          <a:ext cx="8610600" cy="497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3925" y="3676650"/>
            <a:ext cx="18859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negative number means more students expected this outcome than parents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925" y="790576"/>
            <a:ext cx="214312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Parents seem to be slightly overestimating their child’s ability in some instance, but expectations are surprisingly well aligned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39587"/>
              </p:ext>
            </p:extLst>
          </p:nvPr>
        </p:nvGraphicFramePr>
        <p:xfrm>
          <a:off x="6143716" y="331399"/>
          <a:ext cx="5538966" cy="6294090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32349"/>
                <a:gridCol w="1614498"/>
                <a:gridCol w="885904"/>
                <a:gridCol w="438811"/>
                <a:gridCol w="331178"/>
                <a:gridCol w="438811"/>
                <a:gridCol w="397415"/>
              </a:tblGrid>
              <a:tr h="165786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Coefficient Estimate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Std.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z value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Pr</a:t>
                      </a:r>
                      <a:r>
                        <a:rPr lang="en-US" sz="700" u="none" strike="noStrike" dirty="0">
                          <a:effectLst/>
                        </a:rPr>
                        <a:t>(&gt;|z|)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Variable 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Intercept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0.81584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0.17854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4.57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4.89E-06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Female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0.06309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6.004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1.92E-09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Race (Base category: White </a:t>
                      </a:r>
                      <a:r>
                        <a:rPr lang="en-US" sz="1200" u="none" strike="noStrike" dirty="0" smtClean="0">
                          <a:effectLst/>
                        </a:rPr>
                        <a:t>(~60% </a:t>
                      </a:r>
                      <a:r>
                        <a:rPr lang="en-US" sz="1200" u="none" strike="noStrike" dirty="0">
                          <a:effectLst/>
                        </a:rPr>
                        <a:t>of sample)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American Indian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-0.44707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0.38533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-1.16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0.24596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Asian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0.16609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4.697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2.65E-06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Black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0.11063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0.308421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Hispanic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0.09122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0.963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0.335632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More than one race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0.10899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-0.798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0.424947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Native </a:t>
                      </a:r>
                      <a:r>
                        <a:rPr lang="en-US" sz="1050" u="none" strike="noStrike" dirty="0" err="1">
                          <a:effectLst/>
                        </a:rPr>
                        <a:t>Hawaiin</a:t>
                      </a:r>
                      <a:r>
                        <a:rPr lang="en-US" sz="1050" u="none" strike="noStrike" dirty="0">
                          <a:effectLst/>
                        </a:rPr>
                        <a:t>/Pacific Islander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0.42906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-0.326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0.744146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Parent's Highest Education Level (Base category: Less than High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High School Diploma or GED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0.13673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-2.187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0.028761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Associate's Degree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-0.22381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0.16091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-1.391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0.164265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Bachelor's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0.18272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1.203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0.228905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Master's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0.28487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0.22337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1.275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0.202189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Ph.D./M.D/Law/other high level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0.28853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0.556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0.577891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 dirty="0" smtClean="0">
                          <a:effectLst/>
                        </a:rPr>
                        <a:t> Socio-economic </a:t>
                      </a:r>
                      <a:r>
                        <a:rPr lang="it-IT" sz="1200" u="none" strike="noStrike" dirty="0">
                          <a:effectLst/>
                        </a:rPr>
                        <a:t>Control (income, urbanicity, occupation, etc)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Socio-economic composite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0.07321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7.282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3.30E-13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Student's expectation of education outcome (Base Category: "Don't </a:t>
                      </a:r>
                      <a:r>
                        <a:rPr lang="en-US" sz="1200" u="none" strike="noStrike" dirty="0" smtClean="0">
                          <a:effectLst/>
                        </a:rPr>
                        <a:t>Know“)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Less than High School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-0.68745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0.48408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-1.42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0.155573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High School Diploma or GED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-0.39455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0.10346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-3.813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0.000137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Associate's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0.12718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-0.131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0.895502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Bachelor's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0.09834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3.788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0.000152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Master's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0.09627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4.194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2.74E-05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</a:t>
                      </a:r>
                      <a:r>
                        <a:rPr lang="en-US" sz="1050" u="none" strike="noStrike" dirty="0" err="1">
                          <a:effectLst/>
                        </a:rPr>
                        <a:t>Ph.D</a:t>
                      </a:r>
                      <a:r>
                        <a:rPr lang="en-US" sz="1050" u="none" strike="noStrike" dirty="0">
                          <a:effectLst/>
                        </a:rPr>
                        <a:t>/M.D/Law/other prof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0.10202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3.80E-08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Parent's expectation of student's education outcome </a:t>
                      </a:r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Base </a:t>
                      </a:r>
                      <a:r>
                        <a:rPr lang="en-US" sz="1200" u="none" strike="noStrike" dirty="0" err="1">
                          <a:effectLst/>
                        </a:rPr>
                        <a:t>Category:"Don't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Know”)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Less than High School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-2.52363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0.7951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-3.174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0.001504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High School Diploma or GED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-0.78117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0.12841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-6.084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1.18E-09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Associate's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-0.13384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0.12211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-1.096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0.273031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Bachelor's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0.49832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0.10045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4.961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7.02E-07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***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Master's Degree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0.11575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7.349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2.00E-13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Complete </a:t>
                      </a:r>
                      <a:r>
                        <a:rPr lang="en-US" sz="1050" u="none" strike="noStrike" dirty="0" err="1">
                          <a:effectLst/>
                        </a:rPr>
                        <a:t>Ph.D</a:t>
                      </a:r>
                      <a:r>
                        <a:rPr lang="en-US" sz="1050" u="none" strike="noStrike" dirty="0">
                          <a:effectLst/>
                        </a:rPr>
                        <a:t>/M.D/Law/other prof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0.74657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0.1149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6.498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8.15E-11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***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2" marR="4142" marT="41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1050" y="1143000"/>
            <a:ext cx="505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GLM Model run in R with following variables with the independent variables as:</a:t>
            </a:r>
          </a:p>
          <a:p>
            <a:r>
              <a:rPr lang="en-US" dirty="0" smtClean="0"/>
              <a:t> “currently enrolled in college classes” </a:t>
            </a:r>
          </a:p>
          <a:p>
            <a:r>
              <a:rPr lang="en-US" dirty="0" smtClean="0"/>
              <a:t>which I used as a proxy for whether a student was in college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43458"/>
              </p:ext>
            </p:extLst>
          </p:nvPr>
        </p:nvGraphicFramePr>
        <p:xfrm>
          <a:off x="2333625" y="1051811"/>
          <a:ext cx="8281754" cy="484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275" y="704850"/>
            <a:ext cx="30956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Parental Expectations seem to be a more important predictor of whether a student will attend college or not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44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nces.ed.gov/datalab/hsls/index.aspx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www.bls.gov/news.release/hsgec.nr0.htm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our dataset, around 80% of the students are reported as taking college classes after high school, slightly higher than the national average of 70% reported by the Bureau of Labor Statistics in October 2015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possibly due to fact that this number doesn’t include a lot of “missing” values, so possible that a lot of dropout and non-engagers that didn’t respond are in the percent that did not go on to take college classes after high school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Also schools more likely to accept this experiment if care more about how their kids are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</TotalTime>
  <Words>598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Lucida Console</vt:lpstr>
      <vt:lpstr>Wingdings</vt:lpstr>
      <vt:lpstr>Organic</vt:lpstr>
      <vt:lpstr>Internal v External expectations and their effect on  educational outcomes in students</vt:lpstr>
      <vt:lpstr>Dataset</vt:lpstr>
      <vt:lpstr>PowerPoint Presentation</vt:lpstr>
      <vt:lpstr>PowerPoint Presentation</vt:lpstr>
      <vt:lpstr>PowerPoint Presentation</vt:lpstr>
      <vt:lpstr>Appendix</vt:lpstr>
      <vt:lpstr>Dataset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Mathematical Proficiency</dc:title>
  <dc:creator>Davis Townsend</dc:creator>
  <cp:lastModifiedBy>Davis Townsend</cp:lastModifiedBy>
  <cp:revision>10</cp:revision>
  <dcterms:created xsi:type="dcterms:W3CDTF">2017-01-26T21:55:12Z</dcterms:created>
  <dcterms:modified xsi:type="dcterms:W3CDTF">2017-03-03T06:18:31Z</dcterms:modified>
</cp:coreProperties>
</file>