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97" r:id="rId5"/>
    <p:sldId id="301" r:id="rId6"/>
    <p:sldId id="298" r:id="rId7"/>
    <p:sldId id="299" r:id="rId8"/>
    <p:sldId id="327" r:id="rId9"/>
    <p:sldId id="341" r:id="rId10"/>
    <p:sldId id="300" r:id="rId11"/>
    <p:sldId id="328" r:id="rId12"/>
    <p:sldId id="329" r:id="rId13"/>
    <p:sldId id="316" r:id="rId14"/>
    <p:sldId id="318" r:id="rId15"/>
    <p:sldId id="332" r:id="rId16"/>
    <p:sldId id="333" r:id="rId17"/>
    <p:sldId id="334" r:id="rId18"/>
    <p:sldId id="335" r:id="rId19"/>
    <p:sldId id="257" r:id="rId20"/>
    <p:sldId id="317" r:id="rId21"/>
    <p:sldId id="291" r:id="rId22"/>
    <p:sldId id="337" r:id="rId23"/>
    <p:sldId id="338" r:id="rId24"/>
    <p:sldId id="324" r:id="rId25"/>
    <p:sldId id="302" r:id="rId26"/>
    <p:sldId id="303" r:id="rId27"/>
    <p:sldId id="304" r:id="rId28"/>
    <p:sldId id="311" r:id="rId29"/>
    <p:sldId id="312" r:id="rId30"/>
    <p:sldId id="313" r:id="rId31"/>
    <p:sldId id="314" r:id="rId32"/>
    <p:sldId id="315" r:id="rId33"/>
    <p:sldId id="320" r:id="rId34"/>
    <p:sldId id="321" r:id="rId35"/>
    <p:sldId id="322" r:id="rId36"/>
    <p:sldId id="323" r:id="rId37"/>
    <p:sldId id="305" r:id="rId38"/>
    <p:sldId id="336" r:id="rId39"/>
    <p:sldId id="288" r:id="rId40"/>
    <p:sldId id="258" r:id="rId41"/>
    <p:sldId id="259" r:id="rId42"/>
    <p:sldId id="260" r:id="rId43"/>
    <p:sldId id="261" r:id="rId44"/>
    <p:sldId id="263" r:id="rId45"/>
    <p:sldId id="264" r:id="rId46"/>
    <p:sldId id="265" r:id="rId47"/>
    <p:sldId id="306" r:id="rId48"/>
    <p:sldId id="271" r:id="rId49"/>
    <p:sldId id="272" r:id="rId50"/>
    <p:sldId id="266" r:id="rId51"/>
    <p:sldId id="267" r:id="rId52"/>
    <p:sldId id="330" r:id="rId53"/>
    <p:sldId id="331" r:id="rId54"/>
    <p:sldId id="292" r:id="rId55"/>
    <p:sldId id="287" r:id="rId56"/>
    <p:sldId id="268" r:id="rId57"/>
    <p:sldId id="270" r:id="rId58"/>
    <p:sldId id="342" r:id="rId59"/>
    <p:sldId id="273" r:id="rId60"/>
    <p:sldId id="275" r:id="rId61"/>
    <p:sldId id="274" r:id="rId62"/>
    <p:sldId id="276" r:id="rId63"/>
    <p:sldId id="279" r:id="rId64"/>
    <p:sldId id="290" r:id="rId65"/>
    <p:sldId id="280" r:id="rId66"/>
    <p:sldId id="281" r:id="rId67"/>
    <p:sldId id="325" r:id="rId68"/>
    <p:sldId id="326" r:id="rId69"/>
    <p:sldId id="339" r:id="rId70"/>
    <p:sldId id="34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53F379-98D0-49E9-9424-2989751402E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30298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3F379-98D0-49E9-9424-2989751402E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149498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3F379-98D0-49E9-9424-2989751402E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163684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3F379-98D0-49E9-9424-2989751402E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425901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3F379-98D0-49E9-9424-2989751402E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60292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53F379-98D0-49E9-9424-2989751402EF}"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31250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53F379-98D0-49E9-9424-2989751402EF}"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34627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53F379-98D0-49E9-9424-2989751402EF}"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185317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3F379-98D0-49E9-9424-2989751402EF}"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42531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3F379-98D0-49E9-9424-2989751402EF}"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314367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3F379-98D0-49E9-9424-2989751402EF}"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C0E0-4383-40DD-A055-449E932FCD21}" type="slidenum">
              <a:rPr lang="en-US" smtClean="0"/>
              <a:t>‹#›</a:t>
            </a:fld>
            <a:endParaRPr lang="en-US"/>
          </a:p>
        </p:txBody>
      </p:sp>
    </p:spTree>
    <p:extLst>
      <p:ext uri="{BB962C8B-B14F-4D97-AF65-F5344CB8AC3E}">
        <p14:creationId xmlns:p14="http://schemas.microsoft.com/office/powerpoint/2010/main" val="144498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3F379-98D0-49E9-9424-2989751402EF}" type="datetimeFigureOut">
              <a:rPr lang="en-US" smtClean="0"/>
              <a:t>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C0E0-4383-40DD-A055-449E932FCD21}" type="slidenum">
              <a:rPr lang="en-US" smtClean="0"/>
              <a:t>‹#›</a:t>
            </a:fld>
            <a:endParaRPr lang="en-US"/>
          </a:p>
        </p:txBody>
      </p:sp>
    </p:spTree>
    <p:extLst>
      <p:ext uri="{BB962C8B-B14F-4D97-AF65-F5344CB8AC3E}">
        <p14:creationId xmlns:p14="http://schemas.microsoft.com/office/powerpoint/2010/main" val="3930654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7772400" cy="1470025"/>
          </a:xfrm>
        </p:spPr>
        <p:txBody>
          <a:bodyPr>
            <a:normAutofit fontScale="90000"/>
          </a:bodyPr>
          <a:lstStyle/>
          <a:p>
            <a:r>
              <a:rPr lang="en-US" dirty="0" smtClean="0"/>
              <a:t>Quantitative Risk Management: Lecture 1 – Regulatory Regimes, Types of Risk, Important Background Material and Introduction to Value at Risk</a:t>
            </a:r>
            <a:endParaRPr lang="en-US" dirty="0"/>
          </a:p>
        </p:txBody>
      </p:sp>
      <p:sp>
        <p:nvSpPr>
          <p:cNvPr id="3" name="Subtitle 2"/>
          <p:cNvSpPr>
            <a:spLocks noGrp="1"/>
          </p:cNvSpPr>
          <p:nvPr>
            <p:ph type="subTitle" idx="1"/>
          </p:nvPr>
        </p:nvSpPr>
        <p:spPr/>
        <p:txBody>
          <a:bodyPr/>
          <a:lstStyle/>
          <a:p>
            <a:endParaRPr lang="en-US" dirty="0" smtClean="0"/>
          </a:p>
          <a:p>
            <a:r>
              <a:rPr lang="en-US" dirty="0" smtClean="0"/>
              <a:t>Roy E. DeMeo, Jr.</a:t>
            </a:r>
          </a:p>
        </p:txBody>
      </p:sp>
    </p:spTree>
    <p:extLst>
      <p:ext uri="{BB962C8B-B14F-4D97-AF65-F5344CB8AC3E}">
        <p14:creationId xmlns:p14="http://schemas.microsoft.com/office/powerpoint/2010/main" val="246316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III Requirements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Bank must add capital to account for credit valuation adjustment (CVA), which adjusts a book’s value based on the risk of counterparty default.</a:t>
            </a:r>
          </a:p>
          <a:p>
            <a:r>
              <a:rPr lang="en-US" dirty="0" smtClean="0"/>
              <a:t>Bank must account for “wrong-way” risk, which is when changes in counterparty exposure are positively correlated with changes in counterparty credit spreads.  </a:t>
            </a:r>
          </a:p>
          <a:p>
            <a:r>
              <a:rPr lang="en-US" dirty="0" smtClean="0"/>
              <a:t>Tier 3 Capital no longer counts as capital, and Tier 1 is split up into two sub-categories, (a) common equity and (b) some items such as non-cumulative preferred stock which used to be part of Tier 1.  </a:t>
            </a:r>
            <a:endParaRPr lang="en-US" dirty="0"/>
          </a:p>
        </p:txBody>
      </p:sp>
    </p:spTree>
    <p:extLst>
      <p:ext uri="{BB962C8B-B14F-4D97-AF65-F5344CB8AC3E}">
        <p14:creationId xmlns:p14="http://schemas.microsoft.com/office/powerpoint/2010/main" val="4050663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III Requirements, Cont’d</a:t>
            </a:r>
            <a:endParaRPr lang="en-US" dirty="0"/>
          </a:p>
        </p:txBody>
      </p:sp>
      <p:sp>
        <p:nvSpPr>
          <p:cNvPr id="3" name="Content Placeholder 2"/>
          <p:cNvSpPr>
            <a:spLocks noGrp="1"/>
          </p:cNvSpPr>
          <p:nvPr>
            <p:ph idx="1"/>
          </p:nvPr>
        </p:nvSpPr>
        <p:spPr/>
        <p:txBody>
          <a:bodyPr/>
          <a:lstStyle/>
          <a:p>
            <a:r>
              <a:rPr lang="en-US" dirty="0" smtClean="0"/>
              <a:t>Tier 1 equity capital must be at least 4.5% of risk-weighted assets (RWA).</a:t>
            </a:r>
          </a:p>
          <a:p>
            <a:r>
              <a:rPr lang="en-US" dirty="0" smtClean="0"/>
              <a:t>Total tier 1 capital (including the additional tier1 capital) must be at least 6% of RWA.</a:t>
            </a:r>
          </a:p>
          <a:p>
            <a:r>
              <a:rPr lang="en-US" dirty="0" smtClean="0"/>
              <a:t>Total tier1 + tier 2 capital must be at least 8% of RWA.</a:t>
            </a:r>
            <a:endParaRPr lang="en-US" dirty="0"/>
          </a:p>
        </p:txBody>
      </p:sp>
    </p:spTree>
    <p:extLst>
      <p:ext uri="{BB962C8B-B14F-4D97-AF65-F5344CB8AC3E}">
        <p14:creationId xmlns:p14="http://schemas.microsoft.com/office/powerpoint/2010/main" val="409637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III Limits on Dividends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 bank can pay out the following percentages of retained earnings as dividends based on the Tier 1 equity capital percentage of risk-weighted assets:</a:t>
            </a:r>
          </a:p>
          <a:p>
            <a:pPr marL="0" indent="0">
              <a:buNone/>
            </a:pPr>
            <a:r>
              <a:rPr lang="en-US" dirty="0" smtClean="0"/>
              <a:t>4% to 5.125%:    0%</a:t>
            </a:r>
          </a:p>
          <a:p>
            <a:pPr marL="0" indent="0">
              <a:buNone/>
            </a:pPr>
            <a:r>
              <a:rPr lang="en-US" dirty="0" smtClean="0"/>
              <a:t>5.125% to 5.75%:  20%</a:t>
            </a:r>
          </a:p>
          <a:p>
            <a:pPr marL="0" indent="0">
              <a:buNone/>
            </a:pPr>
            <a:r>
              <a:rPr lang="en-US" dirty="0" smtClean="0"/>
              <a:t>5.75% to 6.375%:  40%</a:t>
            </a:r>
          </a:p>
          <a:p>
            <a:pPr marL="0" indent="0">
              <a:buNone/>
            </a:pPr>
            <a:r>
              <a:rPr lang="en-US" dirty="0" smtClean="0"/>
              <a:t>6.375% to 7%:  60%</a:t>
            </a:r>
          </a:p>
          <a:p>
            <a:pPr marL="0" indent="0">
              <a:buNone/>
            </a:pPr>
            <a:r>
              <a:rPr lang="en-US" dirty="0" smtClean="0"/>
              <a:t>&gt; 7%:  100%</a:t>
            </a:r>
          </a:p>
          <a:p>
            <a:pPr marL="0" indent="0">
              <a:buNone/>
            </a:pPr>
            <a:endParaRPr lang="en-US" dirty="0"/>
          </a:p>
        </p:txBody>
      </p:sp>
    </p:spTree>
    <p:extLst>
      <p:ext uri="{BB962C8B-B14F-4D97-AF65-F5344CB8AC3E}">
        <p14:creationId xmlns:p14="http://schemas.microsoft.com/office/powerpoint/2010/main" val="338980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IV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Soon we will cover Delta/Gamma approximation for </a:t>
            </a:r>
            <a:r>
              <a:rPr lang="en-US" dirty="0" err="1" smtClean="0"/>
              <a:t>VaR</a:t>
            </a:r>
            <a:r>
              <a:rPr lang="en-US" dirty="0" smtClean="0"/>
              <a:t> P&amp;L later in this lecture.</a:t>
            </a:r>
          </a:p>
          <a:p>
            <a:r>
              <a:rPr lang="en-US" dirty="0" smtClean="0"/>
              <a:t>But Basel IV will forbid P&amp;L approximations based on Taylor series – will require full revaluation or interpolation off a grid (more details later).</a:t>
            </a:r>
          </a:p>
          <a:p>
            <a:r>
              <a:rPr lang="en-US" dirty="0" smtClean="0"/>
              <a:t>Basel IV will not allow Value at Risk anymore but rather Expected Shortfall, which has certain advantages and we will cover later.</a:t>
            </a:r>
          </a:p>
          <a:p>
            <a:r>
              <a:rPr lang="en-US" dirty="0" smtClean="0"/>
              <a:t>Basel IV will no longer consider Specific Risk, to be covered later.  </a:t>
            </a:r>
            <a:endParaRPr lang="en-US" dirty="0"/>
          </a:p>
        </p:txBody>
      </p:sp>
    </p:spTree>
    <p:extLst>
      <p:ext uri="{BB962C8B-B14F-4D97-AF65-F5344CB8AC3E}">
        <p14:creationId xmlns:p14="http://schemas.microsoft.com/office/powerpoint/2010/main" val="300116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Risk Management is Important, Even Without Basel Rules</a:t>
            </a:r>
            <a:endParaRPr lang="en-US" dirty="0"/>
          </a:p>
        </p:txBody>
      </p:sp>
      <p:sp>
        <p:nvSpPr>
          <p:cNvPr id="3" name="Content Placeholder 2"/>
          <p:cNvSpPr>
            <a:spLocks noGrp="1"/>
          </p:cNvSpPr>
          <p:nvPr>
            <p:ph idx="1"/>
          </p:nvPr>
        </p:nvSpPr>
        <p:spPr/>
        <p:txBody>
          <a:bodyPr/>
          <a:lstStyle/>
          <a:p>
            <a:r>
              <a:rPr lang="en-US" dirty="0" smtClean="0"/>
              <a:t>Risk Management can reduce average tax bill, because earnings are more even</a:t>
            </a:r>
          </a:p>
          <a:p>
            <a:r>
              <a:rPr lang="en-US" dirty="0" smtClean="0"/>
              <a:t>Risk Management can improve a firm’s access to capital markets.</a:t>
            </a:r>
          </a:p>
          <a:p>
            <a:r>
              <a:rPr lang="en-US" dirty="0" smtClean="0"/>
              <a:t>Risk Management makes bankruptcy less likely, which increases a firm’s value</a:t>
            </a:r>
          </a:p>
          <a:p>
            <a:r>
              <a:rPr lang="en-US" dirty="0" smtClean="0"/>
              <a:t>Risk Management can make external financing less expensive overall.</a:t>
            </a:r>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07806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Sources of Risk</a:t>
            </a:r>
            <a:endParaRPr lang="en-US" dirty="0"/>
          </a:p>
        </p:txBody>
      </p:sp>
      <p:sp>
        <p:nvSpPr>
          <p:cNvPr id="3" name="Content Placeholder 2"/>
          <p:cNvSpPr>
            <a:spLocks noGrp="1"/>
          </p:cNvSpPr>
          <p:nvPr>
            <p:ph idx="1"/>
          </p:nvPr>
        </p:nvSpPr>
        <p:spPr/>
        <p:txBody>
          <a:bodyPr>
            <a:normAutofit fontScale="92500"/>
          </a:bodyPr>
          <a:lstStyle/>
          <a:p>
            <a:r>
              <a:rPr lang="en-US" dirty="0" smtClean="0"/>
              <a:t>A bank computes </a:t>
            </a:r>
            <a:r>
              <a:rPr lang="en-US" dirty="0" err="1" smtClean="0"/>
              <a:t>VaR</a:t>
            </a:r>
            <a:r>
              <a:rPr lang="en-US" dirty="0" smtClean="0"/>
              <a:t> and other risk measures for a “top-of-the-house” portfolio which may include stocks, currencies, interest rate products, commodities, credit default swaps, bonds (including convertibles), and mortgage products.</a:t>
            </a:r>
          </a:p>
          <a:p>
            <a:r>
              <a:rPr lang="en-US" dirty="0" smtClean="0"/>
              <a:t>Specific Risk covers bonds, CDSs and equity products</a:t>
            </a:r>
          </a:p>
          <a:p>
            <a:r>
              <a:rPr lang="en-US" dirty="0" smtClean="0"/>
              <a:t>Incremental risk charge covers bonds and credit products</a:t>
            </a:r>
          </a:p>
          <a:p>
            <a:endParaRPr lang="en-US" dirty="0"/>
          </a:p>
        </p:txBody>
      </p:sp>
    </p:spTree>
    <p:extLst>
      <p:ext uri="{BB962C8B-B14F-4D97-AF65-F5344CB8AC3E}">
        <p14:creationId xmlns:p14="http://schemas.microsoft.com/office/powerpoint/2010/main" val="23534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Risk, Continued</a:t>
            </a:r>
            <a:endParaRPr lang="en-US" dirty="0"/>
          </a:p>
        </p:txBody>
      </p:sp>
      <p:sp>
        <p:nvSpPr>
          <p:cNvPr id="3" name="Content Placeholder 2"/>
          <p:cNvSpPr>
            <a:spLocks noGrp="1"/>
          </p:cNvSpPr>
          <p:nvPr>
            <p:ph idx="1"/>
          </p:nvPr>
        </p:nvSpPr>
        <p:spPr/>
        <p:txBody>
          <a:bodyPr>
            <a:normAutofit fontScale="92500"/>
          </a:bodyPr>
          <a:lstStyle/>
          <a:p>
            <a:r>
              <a:rPr lang="en-US" dirty="0" smtClean="0"/>
              <a:t>Equity products – stock prices, implied volatilities, skews, smiles, discount rates and dividends</a:t>
            </a:r>
          </a:p>
          <a:p>
            <a:r>
              <a:rPr lang="en-US" dirty="0" smtClean="0"/>
              <a:t>FX products – exchange rates, implied volatilities, risk reversals, butterflies, domestic and foreign interest rates</a:t>
            </a:r>
          </a:p>
          <a:p>
            <a:r>
              <a:rPr lang="en-US" dirty="0" smtClean="0"/>
              <a:t>Interest rate products – swap rates, LIBOR rates, </a:t>
            </a:r>
            <a:r>
              <a:rPr lang="en-US" dirty="0" err="1" smtClean="0"/>
              <a:t>swaption</a:t>
            </a:r>
            <a:r>
              <a:rPr lang="en-US" dirty="0" smtClean="0"/>
              <a:t> implied volatilities, cap/floor implied volatilities, </a:t>
            </a:r>
            <a:r>
              <a:rPr lang="en-US" dirty="0" err="1" smtClean="0"/>
              <a:t>swaption</a:t>
            </a:r>
            <a:r>
              <a:rPr lang="en-US" dirty="0" smtClean="0"/>
              <a:t> and cap/floor skews</a:t>
            </a:r>
          </a:p>
          <a:p>
            <a:pPr marL="0" indent="0">
              <a:buNone/>
            </a:pPr>
            <a:r>
              <a:rPr lang="en-US" dirty="0" smtClean="0"/>
              <a:t> </a:t>
            </a:r>
            <a:endParaRPr lang="en-US" dirty="0"/>
          </a:p>
        </p:txBody>
      </p:sp>
    </p:spTree>
    <p:extLst>
      <p:ext uri="{BB962C8B-B14F-4D97-AF65-F5344CB8AC3E}">
        <p14:creationId xmlns:p14="http://schemas.microsoft.com/office/powerpoint/2010/main" val="36060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Risk, Continued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Commodities – futures prices, futures implied volatilities, discount rates, implied volatility skews</a:t>
            </a:r>
          </a:p>
          <a:p>
            <a:r>
              <a:rPr lang="en-US" dirty="0" smtClean="0"/>
              <a:t>Corporate/Agency/Municipal Bonds – Credit spreads, discount rates, rate volatilities (if callable), default and migration risk (for IRC, not </a:t>
            </a:r>
            <a:r>
              <a:rPr lang="en-US" dirty="0" err="1" smtClean="0"/>
              <a:t>VaR</a:t>
            </a:r>
            <a:r>
              <a:rPr lang="en-US" dirty="0" smtClean="0"/>
              <a:t>)</a:t>
            </a:r>
          </a:p>
          <a:p>
            <a:r>
              <a:rPr lang="en-US" dirty="0" smtClean="0"/>
              <a:t>Credit Default Swaps and CDX trades - Credit spreads, discount rates, rate volatilities (if callable), default and migration risk (for IRC, not </a:t>
            </a:r>
            <a:r>
              <a:rPr lang="en-US" dirty="0" err="1" smtClean="0"/>
              <a:t>VaR</a:t>
            </a:r>
            <a:r>
              <a:rPr lang="en-US" dirty="0" smtClean="0"/>
              <a:t>)</a:t>
            </a:r>
          </a:p>
          <a:p>
            <a:r>
              <a:rPr lang="en-US" dirty="0" smtClean="0"/>
              <a:t>Mortgage products – interest rates, TBA futures prices, prepayment curves</a:t>
            </a:r>
            <a:endParaRPr lang="en-US" dirty="0"/>
          </a:p>
        </p:txBody>
      </p:sp>
    </p:spTree>
    <p:extLst>
      <p:ext uri="{BB962C8B-B14F-4D97-AF65-F5344CB8AC3E}">
        <p14:creationId xmlns:p14="http://schemas.microsoft.com/office/powerpoint/2010/main" val="3696137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Hard-to-Model Risks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Equities – correlations among different equities, correlations of stock versus implied volatilities, future skews (for </a:t>
            </a:r>
            <a:r>
              <a:rPr lang="en-US" dirty="0" err="1" smtClean="0"/>
              <a:t>cliquets</a:t>
            </a:r>
            <a:r>
              <a:rPr lang="en-US" dirty="0" smtClean="0"/>
              <a:t>).</a:t>
            </a:r>
          </a:p>
          <a:p>
            <a:r>
              <a:rPr lang="en-US" dirty="0" smtClean="0"/>
              <a:t>FX – correlations between implied volatilities and spot, jump risk (for pegged currencies)</a:t>
            </a:r>
          </a:p>
          <a:p>
            <a:r>
              <a:rPr lang="en-US" dirty="0" smtClean="0"/>
              <a:t>Commodities – correlations between volatilities and futures prices</a:t>
            </a:r>
          </a:p>
          <a:p>
            <a:r>
              <a:rPr lang="en-US" dirty="0" smtClean="0"/>
              <a:t>Credit products and bonds – correlations among credit spread movements, default clustering, correlations between interest rates and credit spreads, volatilities of credit spreads</a:t>
            </a:r>
            <a:endParaRPr lang="en-US" dirty="0"/>
          </a:p>
        </p:txBody>
      </p:sp>
    </p:spTree>
    <p:extLst>
      <p:ext uri="{BB962C8B-B14F-4D97-AF65-F5344CB8AC3E}">
        <p14:creationId xmlns:p14="http://schemas.microsoft.com/office/powerpoint/2010/main" val="223189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Value At Risk?</a:t>
            </a:r>
            <a:endParaRPr lang="en-US" dirty="0"/>
          </a:p>
        </p:txBody>
      </p:sp>
      <p:sp>
        <p:nvSpPr>
          <p:cNvPr id="3" name="Content Placeholder 2"/>
          <p:cNvSpPr>
            <a:spLocks noGrp="1"/>
          </p:cNvSpPr>
          <p:nvPr>
            <p:ph idx="1"/>
          </p:nvPr>
        </p:nvSpPr>
        <p:spPr/>
        <p:txBody>
          <a:bodyPr>
            <a:normAutofit lnSpcReduction="10000"/>
          </a:bodyPr>
          <a:lstStyle/>
          <a:p>
            <a:r>
              <a:rPr lang="en-US" dirty="0" smtClean="0"/>
              <a:t>Value at Risk, or </a:t>
            </a:r>
            <a:r>
              <a:rPr lang="en-US" dirty="0" err="1" smtClean="0"/>
              <a:t>VaR</a:t>
            </a:r>
            <a:r>
              <a:rPr lang="en-US" dirty="0" smtClean="0"/>
              <a:t>, is roughly speaking, a measure of how much money a bank or other financial firm can lose on its positions in a fixed period, such as 1 day, 10 days, or 1 year in a “worst case” (worst 1 percent) scenario.</a:t>
            </a:r>
          </a:p>
          <a:p>
            <a:r>
              <a:rPr lang="en-US" dirty="0" smtClean="0"/>
              <a:t>Losses can be due to diffusive moves (“general” </a:t>
            </a:r>
            <a:r>
              <a:rPr lang="en-US" dirty="0" err="1" smtClean="0"/>
              <a:t>VaR</a:t>
            </a:r>
            <a:r>
              <a:rPr lang="en-US" dirty="0" smtClean="0"/>
              <a:t>) or defaults or credit migrations (“incremental risk charge”), or so-called “special events” (“specific risk”)</a:t>
            </a:r>
            <a:endParaRPr lang="en-US" dirty="0"/>
          </a:p>
        </p:txBody>
      </p:sp>
    </p:spTree>
    <p:extLst>
      <p:ext uri="{BB962C8B-B14F-4D97-AF65-F5344CB8AC3E}">
        <p14:creationId xmlns:p14="http://schemas.microsoft.com/office/powerpoint/2010/main" val="188965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Risk Management?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purpose of risk management to ensure that a financial firm holds enough capital to survive potential losses without risking insolvency.  Types of risk include:</a:t>
            </a:r>
          </a:p>
          <a:p>
            <a:pPr>
              <a:buFontTx/>
              <a:buChar char="-"/>
            </a:pPr>
            <a:r>
              <a:rPr lang="en-US" dirty="0" smtClean="0"/>
              <a:t>Market risk</a:t>
            </a:r>
          </a:p>
          <a:p>
            <a:pPr>
              <a:buFontTx/>
              <a:buChar char="-"/>
            </a:pPr>
            <a:r>
              <a:rPr lang="en-US" dirty="0" smtClean="0"/>
              <a:t>Counterparty credit risk</a:t>
            </a:r>
          </a:p>
          <a:p>
            <a:pPr>
              <a:buFontTx/>
              <a:buChar char="-"/>
            </a:pPr>
            <a:r>
              <a:rPr lang="en-US" dirty="0" smtClean="0"/>
              <a:t>Model risk</a:t>
            </a:r>
          </a:p>
          <a:p>
            <a:pPr>
              <a:buFontTx/>
              <a:buChar char="-"/>
            </a:pPr>
            <a:r>
              <a:rPr lang="en-US" dirty="0" smtClean="0"/>
              <a:t>Operational Risk</a:t>
            </a:r>
          </a:p>
          <a:p>
            <a:pPr marL="0" indent="0">
              <a:buNone/>
            </a:pPr>
            <a:r>
              <a:rPr lang="en-US" dirty="0" smtClean="0"/>
              <a:t>We will only cover the first three types of risk in this course.  </a:t>
            </a:r>
            <a:endParaRPr lang="en-US" dirty="0"/>
          </a:p>
        </p:txBody>
      </p:sp>
    </p:spTree>
    <p:extLst>
      <p:ext uri="{BB962C8B-B14F-4D97-AF65-F5344CB8AC3E}">
        <p14:creationId xmlns:p14="http://schemas.microsoft.com/office/powerpoint/2010/main" val="2691535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Probability Assumptions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Throughout this course, we will work in environments of the form </a:t>
                </a:r>
                <a14:m>
                  <m:oMath xmlns:m="http://schemas.openxmlformats.org/officeDocument/2006/math">
                    <m:d>
                      <m:dPr>
                        <m:ctrlPr>
                          <a:rPr lang="en-US" b="0" i="1" smtClean="0">
                            <a:latin typeface="Cambria Math" panose="02040503050406030204" pitchFamily="18" charset="0"/>
                            <a:ea typeface="Cambria Math"/>
                          </a:rPr>
                        </m:ctrlPr>
                      </m:dPr>
                      <m:e>
                        <m:r>
                          <m:rPr>
                            <m:sty m:val="p"/>
                          </m:rPr>
                          <a:rPr lang="el-GR" b="0" i="1" smtClean="0">
                            <a:latin typeface="Cambria Math"/>
                            <a:ea typeface="Cambria Math"/>
                          </a:rPr>
                          <m:t>Ω</m:t>
                        </m:r>
                        <m:r>
                          <a:rPr lang="en-US" b="0" i="1" smtClean="0">
                            <a:latin typeface="Cambria Math"/>
                            <a:ea typeface="Cambria Math"/>
                          </a:rPr>
                          <m:t>,</m:t>
                        </m:r>
                        <m:r>
                          <a:rPr lang="en-US" b="0" i="1" smtClean="0">
                            <a:latin typeface="Cambria Math"/>
                            <a:ea typeface="Cambria Math"/>
                          </a:rPr>
                          <m:t>ℱ</m:t>
                        </m:r>
                        <m:r>
                          <a:rPr lang="en-US" b="0" i="1" smtClean="0">
                            <a:latin typeface="Cambria Math"/>
                            <a:ea typeface="Cambria Math"/>
                          </a:rPr>
                          <m:t>,</m:t>
                        </m:r>
                        <m:r>
                          <a:rPr lang="en-US" b="0" i="1" smtClean="0">
                            <a:latin typeface="Cambria Math"/>
                            <a:ea typeface="Cambria Math"/>
                          </a:rPr>
                          <m:t>𝑃</m:t>
                        </m:r>
                      </m:e>
                    </m:d>
                    <m:r>
                      <a:rPr lang="en-US" b="0" i="1" smtClean="0">
                        <a:latin typeface="Cambria Math"/>
                        <a:ea typeface="Cambria Math"/>
                      </a:rPr>
                      <m:t>,</m:t>
                    </m:r>
                  </m:oMath>
                </a14:m>
                <a:r>
                  <a:rPr lang="en-US" dirty="0" smtClean="0"/>
                  <a:t> where</a:t>
                </a:r>
              </a:p>
              <a:p>
                <a:pPr marL="0" indent="0" algn="ctr">
                  <a:buNone/>
                </a:pPr>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r>
                        <a:rPr lang="en-US" b="0" i="1" smtClean="0">
                          <a:latin typeface="Cambria Math"/>
                          <a:ea typeface="Cambria Math"/>
                        </a:rPr>
                        <m:t>𝑝𝑟𝑜𝑏𝑎𝑏𝑖𝑙𝑖𝑡𝑦</m:t>
                      </m:r>
                      <m:r>
                        <a:rPr lang="en-US" b="0" i="1" smtClean="0">
                          <a:latin typeface="Cambria Math"/>
                          <a:ea typeface="Cambria Math"/>
                        </a:rPr>
                        <m:t> </m:t>
                      </m:r>
                      <m:r>
                        <a:rPr lang="en-US" b="0" i="1" smtClean="0">
                          <a:latin typeface="Cambria Math"/>
                          <a:ea typeface="Cambria Math"/>
                        </a:rPr>
                        <m:t>𝑠𝑝𝑎𝑐𝑒</m:t>
                      </m:r>
                      <m:r>
                        <a:rPr lang="en-US" b="0" i="1" smtClean="0">
                          <a:latin typeface="Cambria Math"/>
                          <a:ea typeface="Cambria Math"/>
                        </a:rPr>
                        <m:t>, </m:t>
                      </m:r>
                      <m:r>
                        <a:rPr lang="en-US" b="0" i="1" smtClean="0">
                          <a:latin typeface="Cambria Math"/>
                          <a:ea typeface="Cambria Math"/>
                        </a:rPr>
                        <m:t>𝑜𝑟</m:t>
                      </m:r>
                      <m:r>
                        <a:rPr lang="en-US" b="0" i="1" smtClean="0">
                          <a:latin typeface="Cambria Math"/>
                          <a:ea typeface="Cambria Math"/>
                        </a:rPr>
                        <m:t> </m:t>
                      </m:r>
                      <m:r>
                        <a:rPr lang="en-US" b="0" i="1" smtClean="0">
                          <a:latin typeface="Cambria Math"/>
                          <a:ea typeface="Cambria Math"/>
                        </a:rPr>
                        <m:t>𝑠𝑒𝑡</m:t>
                      </m:r>
                      <m:r>
                        <a:rPr lang="en-US" b="0" i="1" smtClean="0">
                          <a:latin typeface="Cambria Math"/>
                          <a:ea typeface="Cambria Math"/>
                        </a:rPr>
                        <m:t> </m:t>
                      </m:r>
                      <m:r>
                        <a:rPr lang="en-US" b="0" i="1" smtClean="0">
                          <a:latin typeface="Cambria Math"/>
                          <a:ea typeface="Cambria Math"/>
                        </a:rPr>
                        <m:t>𝑜𝑓</m:t>
                      </m:r>
                      <m:r>
                        <a:rPr lang="en-US" b="0" i="1" smtClean="0">
                          <a:latin typeface="Cambria Math"/>
                          <a:ea typeface="Cambria Math"/>
                        </a:rPr>
                        <m:t> </m:t>
                      </m:r>
                      <m:r>
                        <a:rPr lang="en-US" b="0" i="1" smtClean="0">
                          <a:latin typeface="Cambria Math"/>
                          <a:ea typeface="Cambria Math"/>
                        </a:rPr>
                        <m:t>𝑠𝑐𝑒𝑛𝑎𝑟𝑖𝑜𝑠</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ℱ</m:t>
                      </m:r>
                      <m:r>
                        <a:rPr lang="en-US" b="0" i="1" smtClean="0">
                          <a:latin typeface="Cambria Math"/>
                          <a:ea typeface="Cambria Math"/>
                        </a:rPr>
                        <m:t>=</m:t>
                      </m:r>
                      <m:r>
                        <a:rPr lang="en-US" b="0" i="1" smtClean="0">
                          <a:latin typeface="Cambria Math"/>
                          <a:ea typeface="Cambria Math"/>
                        </a:rPr>
                        <m:t>𝑠𝑒𝑡</m:t>
                      </m:r>
                      <m:r>
                        <a:rPr lang="en-US" b="0" i="1" smtClean="0">
                          <a:latin typeface="Cambria Math"/>
                          <a:ea typeface="Cambria Math"/>
                        </a:rPr>
                        <m:t> </m:t>
                      </m:r>
                      <m:r>
                        <a:rPr lang="en-US" b="0" i="1" smtClean="0">
                          <a:latin typeface="Cambria Math"/>
                          <a:ea typeface="Cambria Math"/>
                        </a:rPr>
                        <m:t>𝑜𝑓</m:t>
                      </m:r>
                      <m:r>
                        <a:rPr lang="en-US" b="0" i="1" smtClean="0">
                          <a:latin typeface="Cambria Math"/>
                          <a:ea typeface="Cambria Math"/>
                        </a:rPr>
                        <m:t> </m:t>
                      </m:r>
                      <m:r>
                        <a:rPr lang="en-US" b="0" i="1" smtClean="0">
                          <a:latin typeface="Cambria Math"/>
                          <a:ea typeface="Cambria Math"/>
                        </a:rPr>
                        <m:t>𝑒𝑣𝑒𝑛𝑡𝑠</m:t>
                      </m:r>
                      <m:r>
                        <a:rPr lang="en-US" b="0" i="1" smtClean="0">
                          <a:latin typeface="Cambria Math"/>
                          <a:ea typeface="Cambria Math"/>
                        </a:rPr>
                        <m:t>, </m:t>
                      </m:r>
                      <m:r>
                        <a:rPr lang="en-US" b="0" i="1" smtClean="0">
                          <a:latin typeface="Cambria Math"/>
                          <a:ea typeface="Cambria Math"/>
                        </a:rPr>
                        <m:t>𝑜𝑟</m:t>
                      </m:r>
                      <m:r>
                        <a:rPr lang="en-US" b="0" i="1" smtClean="0">
                          <a:latin typeface="Cambria Math"/>
                          <a:ea typeface="Cambria Math"/>
                        </a:rPr>
                        <m:t> </m:t>
                      </m:r>
                      <m:r>
                        <a:rPr lang="en-US" b="0" i="1" smtClean="0">
                          <a:latin typeface="Cambria Math"/>
                          <a:ea typeface="Cambria Math"/>
                        </a:rPr>
                        <m:t>𝑚𝑒𝑎𝑠𝑢𝑟𝑎𝑏𝑙𝑒</m:t>
                      </m:r>
                      <m:r>
                        <a:rPr lang="en-US" b="0" i="1" smtClean="0">
                          <a:latin typeface="Cambria Math"/>
                          <a:ea typeface="Cambria Math"/>
                        </a:rPr>
                        <m:t> </m:t>
                      </m:r>
                      <m:r>
                        <a:rPr lang="en-US" b="0" i="1" smtClean="0">
                          <a:latin typeface="Cambria Math"/>
                          <a:ea typeface="Cambria Math"/>
                        </a:rPr>
                        <m:t>𝑠𝑒𝑡𝑠</m:t>
                      </m:r>
                    </m:oMath>
                  </m:oMathPara>
                </a14:m>
                <a:endParaRPr lang="en-US" b="0" dirty="0" smtClean="0">
                  <a:ea typeface="Cambria Math"/>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𝑝𝑟𝑜𝑏𝑎𝑏𝑖𝑙𝑖𝑡𝑦</m:t>
                      </m:r>
                      <m:r>
                        <a:rPr lang="en-US" b="0" i="1" smtClean="0">
                          <a:latin typeface="Cambria Math"/>
                        </a:rPr>
                        <m:t> </m:t>
                      </m:r>
                      <m:r>
                        <a:rPr lang="en-US" b="0" i="1" smtClean="0">
                          <a:latin typeface="Cambria Math"/>
                        </a:rPr>
                        <m:t>𝑚𝑒𝑎𝑠𝑢𝑟𝑒</m:t>
                      </m:r>
                      <m:r>
                        <a:rPr lang="en-US" b="0" i="1" smtClean="0">
                          <a:latin typeface="Cambria Math"/>
                        </a:rPr>
                        <m:t>, </m:t>
                      </m:r>
                      <m:r>
                        <a:rPr lang="en-US" b="0" i="1" smtClean="0">
                          <a:latin typeface="Cambria Math"/>
                        </a:rPr>
                        <m:t>𝑑𝑒𝑓𝑖𝑛𝑒𝑑</m:t>
                      </m:r>
                      <m:r>
                        <a:rPr lang="en-US" b="0" i="1" smtClean="0">
                          <a:latin typeface="Cambria Math"/>
                        </a:rPr>
                        <m:t> </m:t>
                      </m:r>
                      <m:r>
                        <a:rPr lang="en-US" b="0" i="1" smtClean="0">
                          <a:latin typeface="Cambria Math"/>
                        </a:rPr>
                        <m:t>𝑜𝑛</m:t>
                      </m:r>
                    </m:oMath>
                  </m:oMathPara>
                </a14:m>
                <a:endParaRPr lang="en-US" b="0" dirty="0" smtClean="0"/>
              </a:p>
              <a:p>
                <a:pPr marL="0" indent="0" algn="ctr">
                  <a:buNone/>
                </a:pPr>
                <a14:m>
                  <m:oMath xmlns:m="http://schemas.openxmlformats.org/officeDocument/2006/math">
                    <m:r>
                      <a:rPr lang="en-US" b="0" i="1" smtClean="0">
                        <a:latin typeface="Cambria Math"/>
                      </a:rPr>
                      <m:t>𝑒𝑙𝑒𝑚𝑒𝑛𝑡𝑠</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ea typeface="Cambria Math"/>
                      </a:rPr>
                      <m:t>ℱ</m:t>
                    </m:r>
                    <m:r>
                      <a:rPr lang="en-US" b="0" i="1" smtClean="0">
                        <a:latin typeface="Cambria Math"/>
                        <a:ea typeface="Cambria Math"/>
                      </a:rPr>
                      <m:t>.</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324942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a:t>
            </a:r>
            <a:r>
              <a:rPr lang="en-US" dirty="0" err="1" smtClean="0"/>
              <a:t>VaR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Let P(t) be the value of your portfolio on a date t in the future.  Let Q be the </a:t>
                </a:r>
                <a:r>
                  <a:rPr lang="en-US" i="1" dirty="0" smtClean="0"/>
                  <a:t>real-world </a:t>
                </a:r>
                <a:r>
                  <a:rPr lang="en-US" dirty="0" smtClean="0"/>
                  <a:t>(NOT risk-neutral) measure, and let </a:t>
                </a:r>
                <a14:m>
                  <m:oMath xmlns:m="http://schemas.openxmlformats.org/officeDocument/2006/math">
                    <m:r>
                      <a:rPr lang="en-US" i="1" smtClean="0">
                        <a:latin typeface="Cambria Math"/>
                        <a:ea typeface="Cambria Math"/>
                      </a:rPr>
                      <m:t>∆</m:t>
                    </m:r>
                    <m:r>
                      <a:rPr lang="en-US" b="0" i="1" smtClean="0">
                        <a:latin typeface="Cambria Math"/>
                        <a:ea typeface="Cambria Math"/>
                      </a:rPr>
                      <m:t>𝑡</m:t>
                    </m:r>
                  </m:oMath>
                </a14:m>
                <a:r>
                  <a:rPr lang="en-US" dirty="0" smtClean="0"/>
                  <a:t> be a unit time period, in most cases either 1 day or 10 days.  Then </a:t>
                </a:r>
                <a:endParaRPr lang="en-US" sz="2800" dirty="0" smtClean="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𝑉𝑎𝑅</m:t>
                      </m:r>
                      <m:r>
                        <a:rPr lang="en-US" sz="2800" b="0" i="1" smtClean="0">
                          <a:latin typeface="Cambria Math"/>
                        </a:rPr>
                        <m:t>(</m:t>
                      </m:r>
                      <m:r>
                        <a:rPr lang="en-US" sz="2800" b="0" i="1" smtClean="0">
                          <a:latin typeface="Cambria Math"/>
                        </a:rPr>
                        <m:t>𝑝</m:t>
                      </m:r>
                      <m:r>
                        <a:rPr lang="en-US" sz="2800" b="0" i="1" smtClean="0">
                          <a:latin typeface="Cambria Math"/>
                        </a:rPr>
                        <m:t>)=</m:t>
                      </m:r>
                      <m:r>
                        <m:rPr>
                          <m:sty m:val="p"/>
                        </m:rPr>
                        <a:rPr lang="en-US" sz="2800" b="0" i="0" smtClean="0">
                          <a:latin typeface="Cambria Math"/>
                        </a:rPr>
                        <m:t>min</m:t>
                      </m:r>
                      <m:r>
                        <a:rPr lang="en-US" sz="2800" b="0" i="1" smtClean="0">
                          <a:latin typeface="Cambria Math"/>
                        </a:rPr>
                        <m:t>⁡{</m:t>
                      </m:r>
                      <m:r>
                        <a:rPr lang="en-US" sz="2800" b="0" i="1" smtClean="0">
                          <a:latin typeface="Cambria Math"/>
                          <a:ea typeface="Cambria Math"/>
                        </a:rPr>
                        <m:t>ℓ|</m:t>
                      </m:r>
                      <m:r>
                        <a:rPr lang="en-US" sz="2800" b="0" i="1" smtClean="0">
                          <a:latin typeface="Cambria Math"/>
                          <a:ea typeface="Cambria Math"/>
                        </a:rPr>
                        <m:t>𝑃𝑟</m:t>
                      </m:r>
                      <m:r>
                        <a:rPr lang="en-US" sz="2800" b="0" i="1" smtClean="0">
                          <a:latin typeface="Cambria Math"/>
                          <a:ea typeface="Cambria Math"/>
                        </a:rPr>
                        <m:t>(</m:t>
                      </m:r>
                      <m:r>
                        <a:rPr lang="en-US" sz="2800" b="0" i="1" smtClean="0">
                          <a:latin typeface="Cambria Math"/>
                          <a:ea typeface="Cambria Math"/>
                        </a:rPr>
                        <m:t>𝑃</m:t>
                      </m:r>
                      <m:d>
                        <m:dPr>
                          <m:ctrlPr>
                            <a:rPr lang="en-US" sz="2800" b="0" i="1" smtClean="0">
                              <a:latin typeface="Cambria Math" panose="02040503050406030204" pitchFamily="18" charset="0"/>
                              <a:ea typeface="Cambria Math"/>
                            </a:rPr>
                          </m:ctrlPr>
                        </m:dPr>
                        <m:e>
                          <m:r>
                            <a:rPr lang="en-US" sz="2800" b="0" i="1" smtClean="0">
                              <a:latin typeface="Cambria Math"/>
                              <a:ea typeface="Cambria Math"/>
                            </a:rPr>
                            <m:t>𝑡</m:t>
                          </m:r>
                        </m:e>
                      </m:d>
                      <m:r>
                        <a:rPr lang="en-US" sz="2800" b="0" i="1" smtClean="0">
                          <a:latin typeface="Cambria Math"/>
                          <a:ea typeface="Cambria Math"/>
                        </a:rPr>
                        <m:t>−</m:t>
                      </m:r>
                      <m:r>
                        <a:rPr lang="en-US" sz="2800" b="0" i="1" smtClean="0">
                          <a:latin typeface="Cambria Math"/>
                          <a:ea typeface="Cambria Math"/>
                        </a:rPr>
                        <m:t>𝑃</m:t>
                      </m:r>
                      <m:r>
                        <a:rPr lang="en-US" sz="2800" b="0" i="1" smtClean="0">
                          <a:latin typeface="Cambria Math"/>
                          <a:ea typeface="Cambria Math"/>
                        </a:rPr>
                        <m:t>(</m:t>
                      </m:r>
                      <m:r>
                        <a:rPr lang="en-US" sz="2800" b="0" i="1" smtClean="0">
                          <a:latin typeface="Cambria Math"/>
                          <a:ea typeface="Cambria Math"/>
                        </a:rPr>
                        <m:t>𝑡</m:t>
                      </m:r>
                      <m:r>
                        <a:rPr lang="en-US" sz="2800" b="0" i="1" smtClean="0">
                          <a:latin typeface="Cambria Math"/>
                          <a:ea typeface="Cambria Math"/>
                        </a:rPr>
                        <m:t>+∆</m:t>
                      </m:r>
                      <m:r>
                        <a:rPr lang="en-US" sz="2800" b="0" i="1" smtClean="0">
                          <a:latin typeface="Cambria Math"/>
                          <a:ea typeface="Cambria Math"/>
                        </a:rPr>
                        <m:t>𝑡</m:t>
                      </m:r>
                      <m:r>
                        <a:rPr lang="en-US" sz="2800" b="0" i="1" smtClean="0">
                          <a:latin typeface="Cambria Math"/>
                          <a:ea typeface="Cambria Math"/>
                        </a:rPr>
                        <m:t>)≥ℓ)≤1−</m:t>
                      </m:r>
                      <m:r>
                        <a:rPr lang="en-US" sz="2800" b="0" i="1" smtClean="0">
                          <a:latin typeface="Cambria Math"/>
                          <a:ea typeface="Cambria Math"/>
                        </a:rPr>
                        <m:t>𝑝</m:t>
                      </m:r>
                      <m:r>
                        <a:rPr lang="en-US" sz="2800" b="0" i="1" smtClean="0">
                          <a:latin typeface="Cambria Math"/>
                          <a:ea typeface="Cambria Math"/>
                        </a:rPr>
                        <m:t>}</m:t>
                      </m:r>
                    </m:oMath>
                  </m:oMathPara>
                </a14:m>
                <a:endParaRPr lang="en-US" sz="2800" dirty="0" smtClean="0"/>
              </a:p>
              <a:p>
                <a:pPr marL="0" indent="0">
                  <a:buNone/>
                </a:pPr>
                <a:r>
                  <a:rPr lang="en-US" dirty="0" smtClean="0"/>
                  <a:t>for a given constant p.  For General </a:t>
                </a:r>
                <a:r>
                  <a:rPr lang="en-US" dirty="0" err="1" smtClean="0"/>
                  <a:t>VaR</a:t>
                </a:r>
                <a:r>
                  <a:rPr lang="en-US" dirty="0" smtClean="0"/>
                  <a:t> as specified by Basel II, p = 0.99.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296"/>
                </a:stretch>
              </a:blipFill>
            </p:spPr>
            <p:txBody>
              <a:bodyPr/>
              <a:lstStyle/>
              <a:p>
                <a:r>
                  <a:rPr lang="en-US">
                    <a:noFill/>
                  </a:rPr>
                  <a:t> </a:t>
                </a:r>
              </a:p>
            </p:txBody>
          </p:sp>
        </mc:Fallback>
      </mc:AlternateContent>
    </p:spTree>
    <p:extLst>
      <p:ext uri="{BB962C8B-B14F-4D97-AF65-F5344CB8AC3E}">
        <p14:creationId xmlns:p14="http://schemas.microsoft.com/office/powerpoint/2010/main" val="247221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Generalized Inverse and </a:t>
            </a:r>
            <a:r>
              <a:rPr lang="en-US" dirty="0" err="1" smtClean="0"/>
              <a:t>Quantile</a:t>
            </a:r>
            <a:r>
              <a:rPr lang="en-US" dirty="0" smtClean="0"/>
              <a: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300" dirty="0" smtClean="0"/>
                  <a:t>Given an increasing function </a:t>
                </a:r>
                <a14:m>
                  <m:oMath xmlns:m="http://schemas.openxmlformats.org/officeDocument/2006/math">
                    <m:r>
                      <a:rPr lang="en-US" sz="2300" i="1">
                        <a:latin typeface="Cambria Math"/>
                      </a:rPr>
                      <m:t>𝐺</m:t>
                    </m:r>
                    <m:r>
                      <a:rPr lang="en-US" sz="2300" i="1">
                        <a:latin typeface="Cambria Math"/>
                      </a:rPr>
                      <m:t>:</m:t>
                    </m:r>
                    <m:r>
                      <a:rPr lang="en-US" sz="2300" i="1">
                        <a:latin typeface="Cambria Math"/>
                        <a:ea typeface="Cambria Math"/>
                      </a:rPr>
                      <m:t>ℝ</m:t>
                    </m:r>
                    <m:r>
                      <a:rPr lang="en-US" sz="2300" b="0" i="1" smtClean="0">
                        <a:latin typeface="Cambria Math"/>
                        <a:ea typeface="Cambria Math"/>
                      </a:rPr>
                      <m:t>→</m:t>
                    </m:r>
                    <m:r>
                      <a:rPr lang="en-US" sz="2300" i="1" smtClean="0">
                        <a:latin typeface="Cambria Math"/>
                        <a:ea typeface="Cambria Math"/>
                      </a:rPr>
                      <m:t>ℝ</m:t>
                    </m:r>
                    <m:r>
                      <a:rPr lang="en-US" sz="2300" b="0" i="1" smtClean="0">
                        <a:latin typeface="Cambria Math"/>
                        <a:ea typeface="Cambria Math"/>
                      </a:rPr>
                      <m:t>, </m:t>
                    </m:r>
                  </m:oMath>
                </a14:m>
                <a:r>
                  <a:rPr lang="en-US" sz="2300" dirty="0" smtClean="0"/>
                  <a:t>i.e. </a:t>
                </a:r>
                <a:endParaRPr lang="en-US" sz="2300" dirty="0"/>
              </a:p>
              <a:p>
                <a:pPr marL="0" indent="0" algn="ctr">
                  <a:buNone/>
                </a:pPr>
                <a14:m>
                  <m:oMathPara xmlns:m="http://schemas.openxmlformats.org/officeDocument/2006/math">
                    <m:oMathParaPr>
                      <m:jc m:val="centerGroup"/>
                    </m:oMathParaPr>
                    <m:oMath xmlns:m="http://schemas.openxmlformats.org/officeDocument/2006/math">
                      <m:r>
                        <a:rPr lang="en-US" sz="2300" i="1">
                          <a:latin typeface="Cambria Math"/>
                        </a:rPr>
                        <m:t>𝑥</m:t>
                      </m:r>
                      <m:r>
                        <a:rPr lang="en-US" sz="2300" i="1">
                          <a:latin typeface="Cambria Math"/>
                          <a:ea typeface="Cambria Math"/>
                        </a:rPr>
                        <m:t>≥</m:t>
                      </m:r>
                      <m:r>
                        <a:rPr lang="en-US" sz="2300" i="1">
                          <a:latin typeface="Cambria Math"/>
                          <a:ea typeface="Cambria Math"/>
                        </a:rPr>
                        <m:t>𝑦</m:t>
                      </m:r>
                      <m:r>
                        <a:rPr lang="en-US" sz="2300" i="1">
                          <a:latin typeface="Cambria Math"/>
                          <a:ea typeface="Cambria Math"/>
                        </a:rPr>
                        <m:t>⟹</m:t>
                      </m:r>
                      <m:r>
                        <a:rPr lang="en-US" sz="2300" i="1">
                          <a:latin typeface="Cambria Math"/>
                          <a:ea typeface="Cambria Math"/>
                        </a:rPr>
                        <m:t>𝐺</m:t>
                      </m:r>
                      <m:d>
                        <m:dPr>
                          <m:ctrlPr>
                            <a:rPr lang="en-US" sz="2300" i="1">
                              <a:latin typeface="Cambria Math" panose="02040503050406030204" pitchFamily="18" charset="0"/>
                              <a:ea typeface="Cambria Math"/>
                            </a:rPr>
                          </m:ctrlPr>
                        </m:dPr>
                        <m:e>
                          <m:r>
                            <a:rPr lang="en-US" sz="2300" i="1">
                              <a:latin typeface="Cambria Math"/>
                              <a:ea typeface="Cambria Math"/>
                            </a:rPr>
                            <m:t>𝑥</m:t>
                          </m:r>
                        </m:e>
                      </m:d>
                      <m:r>
                        <a:rPr lang="en-US" sz="2300" i="1">
                          <a:latin typeface="Cambria Math"/>
                          <a:ea typeface="Cambria Math"/>
                        </a:rPr>
                        <m:t>≥</m:t>
                      </m:r>
                      <m:r>
                        <a:rPr lang="en-US" sz="2300" i="1">
                          <a:latin typeface="Cambria Math"/>
                          <a:ea typeface="Cambria Math"/>
                        </a:rPr>
                        <m:t>𝐺</m:t>
                      </m:r>
                      <m:d>
                        <m:dPr>
                          <m:ctrlPr>
                            <a:rPr lang="en-US" sz="2300" i="1">
                              <a:latin typeface="Cambria Math" panose="02040503050406030204" pitchFamily="18" charset="0"/>
                              <a:ea typeface="Cambria Math"/>
                            </a:rPr>
                          </m:ctrlPr>
                        </m:dPr>
                        <m:e>
                          <m:r>
                            <a:rPr lang="en-US" sz="2300" i="1">
                              <a:latin typeface="Cambria Math"/>
                              <a:ea typeface="Cambria Math"/>
                            </a:rPr>
                            <m:t>𝑦</m:t>
                          </m:r>
                        </m:e>
                      </m:d>
                      <m:r>
                        <a:rPr lang="en-US" sz="2300" b="0" i="1" smtClean="0">
                          <a:latin typeface="Cambria Math"/>
                          <a:ea typeface="Cambria Math"/>
                        </a:rPr>
                        <m:t>,</m:t>
                      </m:r>
                    </m:oMath>
                  </m:oMathPara>
                </a14:m>
                <a:endParaRPr lang="en-US" sz="2300" dirty="0"/>
              </a:p>
              <a:p>
                <a:pPr marL="0" indent="0">
                  <a:buNone/>
                </a:pPr>
                <a:r>
                  <a:rPr lang="en-US" sz="2300" dirty="0" smtClean="0"/>
                  <a:t>the </a:t>
                </a:r>
                <a:r>
                  <a:rPr lang="en-US" sz="2300" i="1" dirty="0" smtClean="0"/>
                  <a:t>generalized inverse </a:t>
                </a:r>
                <a:r>
                  <a:rPr lang="en-US" sz="2300" dirty="0" smtClean="0"/>
                  <a:t>is  </a:t>
                </a:r>
                <a:endParaRPr lang="en-US" sz="2300" dirty="0"/>
              </a:p>
              <a:p>
                <a:pPr marL="0" indent="0" algn="ctr">
                  <a:buNone/>
                </a:pPr>
                <a14:m>
                  <m:oMathPara xmlns:m="http://schemas.openxmlformats.org/officeDocument/2006/math">
                    <m:oMathParaPr>
                      <m:jc m:val="centerGroup"/>
                    </m:oMathParaPr>
                    <m:oMath xmlns:m="http://schemas.openxmlformats.org/officeDocument/2006/math">
                      <m:sSup>
                        <m:sSupPr>
                          <m:ctrlPr>
                            <a:rPr lang="en-US" sz="2300" i="1">
                              <a:latin typeface="Cambria Math" panose="02040503050406030204" pitchFamily="18" charset="0"/>
                            </a:rPr>
                          </m:ctrlPr>
                        </m:sSupPr>
                        <m:e>
                          <m:r>
                            <a:rPr lang="en-US" sz="2300" i="1">
                              <a:latin typeface="Cambria Math"/>
                            </a:rPr>
                            <m:t>𝐺</m:t>
                          </m:r>
                        </m:e>
                        <m:sup>
                          <m:r>
                            <a:rPr lang="en-US" sz="2300" i="1">
                              <a:latin typeface="Cambria Math"/>
                              <a:ea typeface="Cambria Math"/>
                            </a:rPr>
                            <m:t>←</m:t>
                          </m:r>
                        </m:sup>
                      </m:sSup>
                      <m:d>
                        <m:dPr>
                          <m:ctrlPr>
                            <a:rPr lang="en-US" sz="2300" i="1">
                              <a:latin typeface="Cambria Math" panose="02040503050406030204" pitchFamily="18" charset="0"/>
                            </a:rPr>
                          </m:ctrlPr>
                        </m:dPr>
                        <m:e>
                          <m:r>
                            <a:rPr lang="en-US" sz="2300" i="1">
                              <a:latin typeface="Cambria Math"/>
                            </a:rPr>
                            <m:t>𝑢</m:t>
                          </m:r>
                        </m:e>
                      </m:d>
                      <m:r>
                        <a:rPr lang="en-US" sz="2300" i="1">
                          <a:latin typeface="Cambria Math"/>
                        </a:rPr>
                        <m:t>=</m:t>
                      </m:r>
                      <m:func>
                        <m:funcPr>
                          <m:ctrlPr>
                            <a:rPr lang="en-US" sz="2300" i="1">
                              <a:latin typeface="Cambria Math" panose="02040503050406030204" pitchFamily="18" charset="0"/>
                            </a:rPr>
                          </m:ctrlPr>
                        </m:funcPr>
                        <m:fName>
                          <m:r>
                            <m:rPr>
                              <m:sty m:val="p"/>
                            </m:rPr>
                            <a:rPr lang="en-US" sz="2300">
                              <a:latin typeface="Cambria Math"/>
                            </a:rPr>
                            <m:t>inf</m:t>
                          </m:r>
                        </m:fName>
                        <m:e>
                          <m:d>
                            <m:dPr>
                              <m:begChr m:val="{"/>
                              <m:endChr m:val="}"/>
                              <m:ctrlPr>
                                <a:rPr lang="en-US" sz="2300" i="1">
                                  <a:latin typeface="Cambria Math" panose="02040503050406030204" pitchFamily="18" charset="0"/>
                                </a:rPr>
                              </m:ctrlPr>
                            </m:dPr>
                            <m:e>
                              <m:r>
                                <a:rPr lang="en-US" sz="2300" i="1">
                                  <a:latin typeface="Cambria Math"/>
                                </a:rPr>
                                <m:t>𝑥</m:t>
                              </m:r>
                              <m:r>
                                <a:rPr lang="en-US" sz="2300" i="1">
                                  <a:latin typeface="Cambria Math"/>
                                </a:rPr>
                                <m:t>:</m:t>
                              </m:r>
                              <m:r>
                                <a:rPr lang="en-US" sz="2300" i="1">
                                  <a:latin typeface="Cambria Math"/>
                                </a:rPr>
                                <m:t>𝐺</m:t>
                              </m:r>
                              <m:d>
                                <m:dPr>
                                  <m:ctrlPr>
                                    <a:rPr lang="en-US" sz="2300" i="1">
                                      <a:latin typeface="Cambria Math" panose="02040503050406030204" pitchFamily="18" charset="0"/>
                                    </a:rPr>
                                  </m:ctrlPr>
                                </m:dPr>
                                <m:e>
                                  <m:r>
                                    <a:rPr lang="en-US" sz="2300" i="1">
                                      <a:latin typeface="Cambria Math"/>
                                    </a:rPr>
                                    <m:t>𝑥</m:t>
                                  </m:r>
                                </m:e>
                              </m:d>
                              <m:r>
                                <a:rPr lang="en-US" sz="2300" i="1">
                                  <a:latin typeface="Cambria Math"/>
                                  <a:ea typeface="Cambria Math"/>
                                </a:rPr>
                                <m:t>≥</m:t>
                              </m:r>
                              <m:r>
                                <a:rPr lang="en-US" sz="2300" i="1">
                                  <a:latin typeface="Cambria Math"/>
                                  <a:ea typeface="Cambria Math"/>
                                </a:rPr>
                                <m:t>𝑢</m:t>
                              </m:r>
                            </m:e>
                          </m:d>
                        </m:e>
                      </m:func>
                      <m:r>
                        <a:rPr lang="en-US" sz="2300" i="1">
                          <a:latin typeface="Cambria Math"/>
                          <a:ea typeface="Cambria Math"/>
                        </a:rPr>
                        <m:t>.</m:t>
                      </m:r>
                    </m:oMath>
                  </m:oMathPara>
                </a14:m>
                <a:endParaRPr lang="en-US" sz="2300" dirty="0"/>
              </a:p>
              <a:p>
                <a:pPr marL="0" indent="0">
                  <a:buNone/>
                </a:pPr>
                <a:r>
                  <a:rPr lang="en-US" sz="2300" dirty="0" smtClean="0"/>
                  <a:t>If the set is empty, we set this to </a:t>
                </a:r>
                <a14:m>
                  <m:oMath xmlns:m="http://schemas.openxmlformats.org/officeDocument/2006/math">
                    <m:r>
                      <a:rPr lang="en-US" sz="2300" b="0" i="1" smtClean="0">
                        <a:latin typeface="Cambria Math"/>
                      </a:rPr>
                      <m:t>∞.</m:t>
                    </m:r>
                  </m:oMath>
                </a14:m>
                <a:r>
                  <a:rPr lang="en-US" sz="2300" dirty="0" smtClean="0"/>
                  <a:t> </a:t>
                </a:r>
              </a:p>
              <a:p>
                <a:pPr marL="0" indent="0">
                  <a:buNone/>
                </a:pPr>
                <a:r>
                  <a:rPr lang="en-US" sz="2300" dirty="0" smtClean="0"/>
                  <a:t>If </a:t>
                </a:r>
                <a14:m>
                  <m:oMath xmlns:m="http://schemas.openxmlformats.org/officeDocument/2006/math">
                    <m:r>
                      <a:rPr lang="en-US" sz="2300" b="0" i="1" smtClean="0">
                        <a:latin typeface="Cambria Math"/>
                      </a:rPr>
                      <m:t>𝐹</m:t>
                    </m:r>
                  </m:oMath>
                </a14:m>
                <a:r>
                  <a:rPr lang="en-US" sz="2300" dirty="0" smtClean="0"/>
                  <a:t> is a cumulative distribution function, we call the generalized inverse a </a:t>
                </a:r>
                <a:r>
                  <a:rPr lang="en-US" sz="2300" i="1" dirty="0" err="1" smtClean="0"/>
                  <a:t>quantile</a:t>
                </a:r>
                <a:r>
                  <a:rPr lang="en-US" sz="2300" i="1" dirty="0" smtClean="0"/>
                  <a:t> function, </a:t>
                </a:r>
                <a:r>
                  <a:rPr lang="en-US" sz="2300" dirty="0" smtClean="0"/>
                  <a:t>and write, for </a:t>
                </a:r>
                <a14:m>
                  <m:oMath xmlns:m="http://schemas.openxmlformats.org/officeDocument/2006/math">
                    <m:r>
                      <a:rPr lang="en-US" sz="2300" b="0" i="1" smtClean="0">
                        <a:latin typeface="Cambria Math"/>
                      </a:rPr>
                      <m:t>𝛼</m:t>
                    </m:r>
                    <m:r>
                      <a:rPr lang="en-US" sz="2300" b="0" i="1" smtClean="0">
                        <a:latin typeface="Cambria Math"/>
                      </a:rPr>
                      <m:t>∈</m:t>
                    </m:r>
                    <m:d>
                      <m:dPr>
                        <m:ctrlPr>
                          <a:rPr lang="en-US" sz="2300" b="0" i="1" smtClean="0">
                            <a:latin typeface="Cambria Math" panose="02040503050406030204" pitchFamily="18" charset="0"/>
                          </a:rPr>
                        </m:ctrlPr>
                      </m:dPr>
                      <m:e>
                        <m:r>
                          <a:rPr lang="en-US" sz="2300" b="0" i="1" smtClean="0">
                            <a:latin typeface="Cambria Math"/>
                          </a:rPr>
                          <m:t>0,1</m:t>
                        </m:r>
                      </m:e>
                    </m:d>
                    <m:r>
                      <a:rPr lang="en-US" sz="2300" b="0" i="1" smtClean="0">
                        <a:latin typeface="Cambria Math"/>
                      </a:rPr>
                      <m:t>,</m:t>
                    </m:r>
                  </m:oMath>
                </a14:m>
                <a:endParaRPr lang="en-US" sz="2300" dirty="0" smtClean="0"/>
              </a:p>
              <a:p>
                <a:pPr marL="0" indent="0" algn="ctr">
                  <a:buNone/>
                </a:pP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a:rPr>
                          <m:t>𝑞</m:t>
                        </m:r>
                      </m:e>
                      <m:sub>
                        <m:r>
                          <a:rPr lang="en-US" sz="2300" b="0" i="1" smtClean="0">
                            <a:latin typeface="Cambria Math"/>
                          </a:rPr>
                          <m:t>𝛼</m:t>
                        </m:r>
                      </m:sub>
                    </m:sSub>
                    <m:d>
                      <m:dPr>
                        <m:ctrlPr>
                          <a:rPr lang="en-US" sz="2300" b="0" i="1" smtClean="0">
                            <a:latin typeface="Cambria Math" panose="02040503050406030204" pitchFamily="18" charset="0"/>
                          </a:rPr>
                        </m:ctrlPr>
                      </m:dPr>
                      <m:e>
                        <m:r>
                          <a:rPr lang="en-US" sz="2300" b="0" i="1" smtClean="0">
                            <a:latin typeface="Cambria Math"/>
                          </a:rPr>
                          <m:t>𝐹</m:t>
                        </m:r>
                      </m:e>
                    </m:d>
                    <m:r>
                      <a:rPr lang="en-US" sz="2300" b="0" i="1" smtClean="0">
                        <a:latin typeface="Cambria Math"/>
                      </a:rPr>
                      <m:t>=</m:t>
                    </m:r>
                    <m:sSup>
                      <m:sSupPr>
                        <m:ctrlPr>
                          <a:rPr lang="en-US" sz="2300" b="0" i="1" smtClean="0">
                            <a:latin typeface="Cambria Math" panose="02040503050406030204" pitchFamily="18" charset="0"/>
                          </a:rPr>
                        </m:ctrlPr>
                      </m:sSupPr>
                      <m:e>
                        <m:r>
                          <a:rPr lang="en-US" sz="2300" b="0" i="1" smtClean="0">
                            <a:latin typeface="Cambria Math"/>
                          </a:rPr>
                          <m:t>𝐹</m:t>
                        </m:r>
                      </m:e>
                      <m:sup>
                        <m:r>
                          <a:rPr lang="en-US" sz="2300" b="0" i="1" smtClean="0">
                            <a:latin typeface="Cambria Math"/>
                          </a:rPr>
                          <m:t>←</m:t>
                        </m:r>
                      </m:sup>
                    </m:sSup>
                    <m:d>
                      <m:dPr>
                        <m:ctrlPr>
                          <a:rPr lang="en-US" sz="2300" b="0" i="1" smtClean="0">
                            <a:latin typeface="Cambria Math" panose="02040503050406030204" pitchFamily="18" charset="0"/>
                          </a:rPr>
                        </m:ctrlPr>
                      </m:dPr>
                      <m:e>
                        <m:r>
                          <a:rPr lang="en-US" sz="2300" b="0" i="1" smtClean="0">
                            <a:latin typeface="Cambria Math"/>
                          </a:rPr>
                          <m:t>𝛼</m:t>
                        </m:r>
                      </m:e>
                    </m:d>
                    <m:r>
                      <a:rPr lang="en-US" sz="2300" b="0" i="1" smtClean="0">
                        <a:latin typeface="Cambria Math"/>
                      </a:rPr>
                      <m:t>=</m:t>
                    </m:r>
                    <m:func>
                      <m:funcPr>
                        <m:ctrlPr>
                          <a:rPr lang="en-US" sz="2300" b="0" i="1" smtClean="0">
                            <a:latin typeface="Cambria Math" panose="02040503050406030204" pitchFamily="18" charset="0"/>
                          </a:rPr>
                        </m:ctrlPr>
                      </m:funcPr>
                      <m:fName>
                        <m:r>
                          <m:rPr>
                            <m:sty m:val="p"/>
                          </m:rPr>
                          <a:rPr lang="en-US" sz="2300" b="0" i="0" smtClean="0">
                            <a:latin typeface="Cambria Math"/>
                          </a:rPr>
                          <m:t>inf</m:t>
                        </m:r>
                      </m:fName>
                      <m:e>
                        <m:d>
                          <m:dPr>
                            <m:begChr m:val="{"/>
                            <m:endChr m:val="}"/>
                            <m:ctrlPr>
                              <a:rPr lang="en-US" sz="2300" b="0" i="1" smtClean="0">
                                <a:latin typeface="Cambria Math" panose="02040503050406030204" pitchFamily="18" charset="0"/>
                              </a:rPr>
                            </m:ctrlPr>
                          </m:dPr>
                          <m:e>
                            <m:r>
                              <a:rPr lang="en-US" sz="2300" b="0" i="1" smtClean="0">
                                <a:latin typeface="Cambria Math"/>
                              </a:rPr>
                              <m:t>𝑥</m:t>
                            </m:r>
                            <m:r>
                              <a:rPr lang="en-US" sz="2300" b="0" i="1" smtClean="0">
                                <a:latin typeface="Cambria Math"/>
                              </a:rPr>
                              <m:t>∈</m:t>
                            </m:r>
                            <m:r>
                              <a:rPr lang="en-US" sz="2300" b="0" i="1" smtClean="0">
                                <a:latin typeface="Cambria Math"/>
                                <a:ea typeface="Cambria Math"/>
                              </a:rPr>
                              <m:t>ℝ</m:t>
                            </m:r>
                            <m:r>
                              <a:rPr lang="en-US" sz="2300" b="0" i="1" smtClean="0">
                                <a:latin typeface="Cambria Math"/>
                                <a:ea typeface="Cambria Math"/>
                              </a:rPr>
                              <m:t>:</m:t>
                            </m:r>
                            <m:r>
                              <a:rPr lang="en-US" sz="2300" b="0" i="1" smtClean="0">
                                <a:latin typeface="Cambria Math"/>
                                <a:ea typeface="Cambria Math"/>
                              </a:rPr>
                              <m:t>𝐹</m:t>
                            </m:r>
                            <m:d>
                              <m:dPr>
                                <m:ctrlPr>
                                  <a:rPr lang="en-US" sz="2300" b="0" i="1" smtClean="0">
                                    <a:latin typeface="Cambria Math" panose="02040503050406030204" pitchFamily="18" charset="0"/>
                                    <a:ea typeface="Cambria Math"/>
                                  </a:rPr>
                                </m:ctrlPr>
                              </m:dPr>
                              <m:e>
                                <m:r>
                                  <a:rPr lang="en-US" sz="2300" b="0" i="1" smtClean="0">
                                    <a:latin typeface="Cambria Math"/>
                                    <a:ea typeface="Cambria Math"/>
                                  </a:rPr>
                                  <m:t>𝑥</m:t>
                                </m:r>
                              </m:e>
                            </m:d>
                            <m:r>
                              <a:rPr lang="en-US" sz="2300" b="0" i="1" smtClean="0">
                                <a:latin typeface="Cambria Math"/>
                                <a:ea typeface="Cambria Math"/>
                              </a:rPr>
                              <m:t>≥</m:t>
                            </m:r>
                            <m:r>
                              <a:rPr lang="en-US" sz="2300" b="0" i="1" smtClean="0">
                                <a:latin typeface="Cambria Math"/>
                                <a:ea typeface="Cambria Math"/>
                              </a:rPr>
                              <m:t>𝛼</m:t>
                            </m:r>
                          </m:e>
                        </m:d>
                      </m:e>
                    </m:func>
                  </m:oMath>
                </a14:m>
                <a:r>
                  <a:rPr lang="en-US" sz="2300" dirty="0" smtClean="0"/>
                  <a:t> </a:t>
                </a:r>
              </a:p>
              <a:p>
                <a:pPr marL="0" indent="0">
                  <a:buNone/>
                </a:pPr>
                <a:r>
                  <a:rPr lang="en-US" sz="2300" dirty="0" smtClean="0"/>
                  <a:t>If </a:t>
                </a:r>
                <a14:m>
                  <m:oMath xmlns:m="http://schemas.openxmlformats.org/officeDocument/2006/math">
                    <m:r>
                      <a:rPr lang="en-US" sz="2300" b="0" i="1" smtClean="0">
                        <a:latin typeface="Cambria Math"/>
                      </a:rPr>
                      <m:t>𝐹</m:t>
                    </m:r>
                  </m:oMath>
                </a14:m>
                <a:r>
                  <a:rPr lang="en-US" sz="2300" dirty="0" smtClean="0"/>
                  <a:t> is continuous and strictly increasing, that is, if </a:t>
                </a:r>
              </a:p>
              <a:p>
                <a:pPr marL="0" indent="0">
                  <a:buNone/>
                </a:pPr>
                <a14:m>
                  <m:oMathPara xmlns:m="http://schemas.openxmlformats.org/officeDocument/2006/math">
                    <m:oMathParaPr>
                      <m:jc m:val="centerGroup"/>
                    </m:oMathParaPr>
                    <m:oMath xmlns:m="http://schemas.openxmlformats.org/officeDocument/2006/math">
                      <m:r>
                        <a:rPr lang="en-US" sz="2300" b="0" i="1" smtClean="0">
                          <a:latin typeface="Cambria Math"/>
                        </a:rPr>
                        <m:t>𝑥</m:t>
                      </m:r>
                      <m:r>
                        <a:rPr lang="en-US" sz="2300" b="0" i="1" smtClean="0">
                          <a:latin typeface="Cambria Math"/>
                        </a:rPr>
                        <m:t>&gt;</m:t>
                      </m:r>
                      <m:r>
                        <a:rPr lang="en-US" sz="2300" b="0" i="1" smtClean="0">
                          <a:latin typeface="Cambria Math"/>
                        </a:rPr>
                        <m:t>𝑦</m:t>
                      </m:r>
                      <m:r>
                        <a:rPr lang="en-US" sz="2300" b="0" i="1" smtClean="0">
                          <a:latin typeface="Cambria Math"/>
                        </a:rPr>
                        <m:t>⇒</m:t>
                      </m:r>
                      <m:r>
                        <a:rPr lang="en-US" sz="2300" b="0" i="1" smtClean="0">
                          <a:latin typeface="Cambria Math"/>
                        </a:rPr>
                        <m:t>𝐹</m:t>
                      </m:r>
                      <m:d>
                        <m:dPr>
                          <m:ctrlPr>
                            <a:rPr lang="en-US" sz="2300" b="0" i="1" smtClean="0">
                              <a:latin typeface="Cambria Math" panose="02040503050406030204" pitchFamily="18" charset="0"/>
                            </a:rPr>
                          </m:ctrlPr>
                        </m:dPr>
                        <m:e>
                          <m:r>
                            <a:rPr lang="en-US" sz="2300" b="0" i="1" smtClean="0">
                              <a:latin typeface="Cambria Math"/>
                            </a:rPr>
                            <m:t>𝑥</m:t>
                          </m:r>
                        </m:e>
                      </m:d>
                      <m:r>
                        <a:rPr lang="en-US" sz="2300" b="0" i="1" smtClean="0">
                          <a:latin typeface="Cambria Math"/>
                        </a:rPr>
                        <m:t>&gt;</m:t>
                      </m:r>
                      <m:r>
                        <a:rPr lang="en-US" sz="2300" b="0" i="1" smtClean="0">
                          <a:latin typeface="Cambria Math"/>
                        </a:rPr>
                        <m:t>𝐹</m:t>
                      </m:r>
                      <m:d>
                        <m:dPr>
                          <m:ctrlPr>
                            <a:rPr lang="en-US" sz="2300" b="0" i="1" smtClean="0">
                              <a:latin typeface="Cambria Math" panose="02040503050406030204" pitchFamily="18" charset="0"/>
                            </a:rPr>
                          </m:ctrlPr>
                        </m:dPr>
                        <m:e>
                          <m:r>
                            <a:rPr lang="en-US" sz="2300" b="0" i="1" smtClean="0">
                              <a:latin typeface="Cambria Math"/>
                            </a:rPr>
                            <m:t>𝑦</m:t>
                          </m:r>
                        </m:e>
                      </m:d>
                      <m:r>
                        <a:rPr lang="en-US" sz="2300" b="0" i="1" smtClean="0">
                          <a:latin typeface="Cambria Math"/>
                        </a:rPr>
                        <m:t>,</m:t>
                      </m:r>
                    </m:oMath>
                  </m:oMathPara>
                </a14:m>
                <a:endParaRPr lang="en-US" sz="2300" dirty="0" smtClean="0"/>
              </a:p>
              <a:p>
                <a:pPr marL="0" indent="0">
                  <a:buNone/>
                </a:pPr>
                <a:r>
                  <a:rPr lang="en-US" sz="2300" dirty="0" smtClean="0"/>
                  <a:t>then </a:t>
                </a:r>
                <a14:m>
                  <m:oMath xmlns:m="http://schemas.openxmlformats.org/officeDocument/2006/math">
                    <m:sSup>
                      <m:sSupPr>
                        <m:ctrlPr>
                          <a:rPr lang="en-US" sz="2300" b="0" i="1" smtClean="0">
                            <a:latin typeface="Cambria Math" panose="02040503050406030204" pitchFamily="18" charset="0"/>
                          </a:rPr>
                        </m:ctrlPr>
                      </m:sSupPr>
                      <m:e>
                        <m:r>
                          <a:rPr lang="en-US" sz="2300" b="0" i="1" smtClean="0">
                            <a:latin typeface="Cambria Math"/>
                          </a:rPr>
                          <m:t>𝐹</m:t>
                        </m:r>
                      </m:e>
                      <m:sup>
                        <m:r>
                          <a:rPr lang="en-US" sz="2300" b="0" i="1" smtClean="0">
                            <a:latin typeface="Cambria Math"/>
                          </a:rPr>
                          <m:t>←</m:t>
                        </m:r>
                      </m:sup>
                    </m:sSup>
                    <m:r>
                      <a:rPr lang="en-US" sz="2300" b="0" i="1" smtClean="0">
                        <a:latin typeface="Cambria Math"/>
                      </a:rPr>
                      <m:t>=</m:t>
                    </m:r>
                    <m:sSup>
                      <m:sSupPr>
                        <m:ctrlPr>
                          <a:rPr lang="en-US" sz="2300" b="0" i="1" smtClean="0">
                            <a:latin typeface="Cambria Math" panose="02040503050406030204" pitchFamily="18" charset="0"/>
                          </a:rPr>
                        </m:ctrlPr>
                      </m:sSupPr>
                      <m:e>
                        <m:r>
                          <a:rPr lang="en-US" sz="2300" b="0" i="1" smtClean="0">
                            <a:latin typeface="Cambria Math"/>
                          </a:rPr>
                          <m:t>𝐹</m:t>
                        </m:r>
                      </m:e>
                      <m:sup>
                        <m:r>
                          <a:rPr lang="en-US" sz="2300" b="0" i="1" smtClean="0">
                            <a:latin typeface="Cambria Math"/>
                          </a:rPr>
                          <m:t>−1</m:t>
                        </m:r>
                      </m:sup>
                    </m:sSup>
                    <m:r>
                      <a:rPr lang="en-US" sz="2300" b="0" i="1" smtClean="0">
                        <a:latin typeface="Cambria Math"/>
                      </a:rPr>
                      <m:t>.</m:t>
                    </m:r>
                  </m:oMath>
                </a14:m>
                <a:r>
                  <a:rPr lang="en-US" sz="2300" dirty="0" smtClean="0"/>
                  <a:t>  </a:t>
                </a:r>
                <a:r>
                  <a:rPr lang="en-US" sz="2300" dirty="0" err="1" smtClean="0"/>
                  <a:t>VaR</a:t>
                </a:r>
                <a:r>
                  <a:rPr lang="en-US" sz="2300" dirty="0" smtClean="0"/>
                  <a:t> is basically the </a:t>
                </a:r>
                <a:r>
                  <a:rPr lang="en-US" sz="2300" dirty="0" err="1" smtClean="0"/>
                  <a:t>quantile</a:t>
                </a:r>
                <a:r>
                  <a:rPr lang="en-US" sz="2300" dirty="0" smtClean="0"/>
                  <a:t> function of the loss distribution.  </a:t>
                </a:r>
                <a:endParaRPr lang="en-US" sz="2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37" t="-943" b="-7143"/>
                </a:stretch>
              </a:blipFill>
            </p:spPr>
            <p:txBody>
              <a:bodyPr/>
              <a:lstStyle/>
              <a:p>
                <a:r>
                  <a:rPr lang="en-US">
                    <a:noFill/>
                  </a:rPr>
                  <a:t> </a:t>
                </a:r>
              </a:p>
            </p:txBody>
          </p:sp>
        </mc:Fallback>
      </mc:AlternateContent>
    </p:spTree>
    <p:extLst>
      <p:ext uri="{BB962C8B-B14F-4D97-AF65-F5344CB8AC3E}">
        <p14:creationId xmlns:p14="http://schemas.microsoft.com/office/powerpoint/2010/main" val="312204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but Important Lemma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𝛼</m:t>
                          </m:r>
                        </m:sub>
                      </m:sSub>
                      <m:d>
                        <m:dPr>
                          <m:ctrlPr>
                            <a:rPr lang="en-US" b="0" i="1" smtClean="0">
                              <a:latin typeface="Cambria Math" panose="02040503050406030204" pitchFamily="18" charset="0"/>
                            </a:rPr>
                          </m:ctrlPr>
                        </m:dPr>
                        <m:e>
                          <m:r>
                            <a:rPr lang="en-US" b="0" i="1" smtClean="0">
                              <a:latin typeface="Cambria Math"/>
                            </a:rPr>
                            <m:t>𝐹</m:t>
                          </m:r>
                        </m:e>
                      </m:d>
                      <m:r>
                        <a:rPr lang="en-US" b="0" i="1" smtClean="0">
                          <a:latin typeface="Cambria Math"/>
                        </a:rPr>
                        <m:t>⇔</m:t>
                      </m:r>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0</m:t>
                              </m:r>
                            </m:sub>
                          </m:sSub>
                        </m:e>
                      </m:d>
                      <m:r>
                        <a:rPr lang="en-US" b="0" i="1" smtClean="0">
                          <a:latin typeface="Cambria Math"/>
                        </a:rPr>
                        <m:t>≥</m:t>
                      </m:r>
                      <m:r>
                        <a:rPr lang="en-US" b="0" i="1" smtClean="0">
                          <a:latin typeface="Cambria Math"/>
                        </a:rPr>
                        <m:t>𝛼</m:t>
                      </m:r>
                      <m:r>
                        <a:rPr lang="en-US" b="0" i="1" smtClean="0">
                          <a:latin typeface="Cambria Math"/>
                        </a:rPr>
                        <m:t> </m:t>
                      </m:r>
                      <m:r>
                        <a:rPr lang="en-US" b="0" i="1" smtClean="0">
                          <a:latin typeface="Cambria Math"/>
                        </a:rPr>
                        <m:t>𝑎𝑛𝑑</m:t>
                      </m:r>
                      <m:r>
                        <a:rPr lang="en-US" b="0" i="1" smtClean="0">
                          <a:latin typeface="Cambria Math"/>
                        </a:rPr>
                        <m:t> </m:t>
                      </m:r>
                      <m:r>
                        <a:rPr lang="en-US" b="0" i="1" smtClean="0">
                          <a:latin typeface="Cambria Math"/>
                        </a:rPr>
                        <m:t>𝐹</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&lt;</m:t>
                      </m:r>
                      <m:r>
                        <a:rPr lang="en-US" b="0" i="1" smtClean="0">
                          <a:latin typeface="Cambria Math"/>
                        </a:rPr>
                        <m:t>𝛼</m:t>
                      </m:r>
                      <m:r>
                        <a:rPr lang="en-US" b="0" i="1" smtClean="0">
                          <a:latin typeface="Cambria Math"/>
                        </a:rPr>
                        <m:t> ∀</m:t>
                      </m:r>
                      <m:r>
                        <a:rPr lang="en-US" b="0" i="1" smtClean="0">
                          <a:latin typeface="Cambria Math"/>
                        </a:rPr>
                        <m:t>𝑥</m:t>
                      </m:r>
                      <m:r>
                        <a:rPr lang="en-US" b="0" i="1" smtClean="0">
                          <a:latin typeface="Cambria Math"/>
                        </a:rPr>
                        <m:t>&lt;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0</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6489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Drawbacks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VaR</a:t>
            </a:r>
            <a:r>
              <a:rPr lang="en-US" dirty="0" smtClean="0"/>
              <a:t> tells you where the beginning of the tail is, and does not measure the overall tail impact on risk (Expected Shortfall, covered later, is a stronger attempt to do that).</a:t>
            </a:r>
          </a:p>
          <a:p>
            <a:r>
              <a:rPr lang="en-US" dirty="0" err="1" smtClean="0"/>
              <a:t>VaR</a:t>
            </a:r>
            <a:r>
              <a:rPr lang="en-US" dirty="0" smtClean="0"/>
              <a:t> does not consider liquidity – a 1-day </a:t>
            </a:r>
            <a:r>
              <a:rPr lang="en-US" dirty="0" err="1" smtClean="0"/>
              <a:t>VaR</a:t>
            </a:r>
            <a:r>
              <a:rPr lang="en-US" dirty="0" smtClean="0"/>
              <a:t> only considers changes in </a:t>
            </a:r>
            <a:r>
              <a:rPr lang="en-US" i="1" dirty="0" smtClean="0"/>
              <a:t>mid </a:t>
            </a:r>
            <a:r>
              <a:rPr lang="en-US" dirty="0" smtClean="0"/>
              <a:t>market price, and does not consider inability to sell at that price in extreme conditions.  The concept of </a:t>
            </a:r>
            <a:r>
              <a:rPr lang="en-US" i="1" dirty="0" smtClean="0"/>
              <a:t>liquidity horizon, </a:t>
            </a:r>
            <a:r>
              <a:rPr lang="en-US" dirty="0" smtClean="0"/>
              <a:t>the minimum time it takes to unwind the position and get something close to the market value, tries to address this issue.  Creating risk measures that account for different liquidity horizons is a hot topic in risk which we will revisit later.    </a:t>
            </a:r>
            <a:r>
              <a:rPr lang="en-US" i="1" dirty="0" smtClean="0"/>
              <a:t> </a:t>
            </a:r>
          </a:p>
          <a:p>
            <a:r>
              <a:rPr lang="en-US" dirty="0" smtClean="0"/>
              <a:t>Because of illiquidity and because of model risk, it is inaccurate, strictly speaking, to think of </a:t>
            </a:r>
            <a:r>
              <a:rPr lang="en-US" dirty="0" err="1" smtClean="0"/>
              <a:t>VaR</a:t>
            </a:r>
            <a:r>
              <a:rPr lang="en-US" dirty="0" smtClean="0"/>
              <a:t> as saying that the bank will not lose “this much” tomorrow with a 99 percent probability.  It will be much worse if you try to actually unload the position, and your models may be off.</a:t>
            </a:r>
          </a:p>
          <a:p>
            <a:r>
              <a:rPr lang="en-US" dirty="0" smtClean="0"/>
              <a:t>Even worse, </a:t>
            </a:r>
            <a:r>
              <a:rPr lang="en-US" dirty="0" err="1" smtClean="0"/>
              <a:t>VaR</a:t>
            </a:r>
            <a:r>
              <a:rPr lang="en-US" dirty="0" smtClean="0"/>
              <a:t> does not always behave well when aggregating portfolios, meaning that the sum of </a:t>
            </a:r>
            <a:r>
              <a:rPr lang="en-US" dirty="0" err="1" smtClean="0"/>
              <a:t>VaRs</a:t>
            </a:r>
            <a:r>
              <a:rPr lang="en-US" dirty="0" smtClean="0"/>
              <a:t> for two portfolios is sometimes less than the </a:t>
            </a:r>
            <a:r>
              <a:rPr lang="en-US" dirty="0" err="1" smtClean="0"/>
              <a:t>VaR</a:t>
            </a:r>
            <a:r>
              <a:rPr lang="en-US" dirty="0" smtClean="0"/>
              <a:t> for the aggregate portfolio.  Much more on this later in the course.  </a:t>
            </a:r>
          </a:p>
          <a:p>
            <a:pPr marL="0" indent="0">
              <a:buNone/>
            </a:pPr>
            <a:endParaRPr lang="en-US" dirty="0"/>
          </a:p>
        </p:txBody>
      </p:sp>
    </p:spTree>
    <p:extLst>
      <p:ext uri="{BB962C8B-B14F-4D97-AF65-F5344CB8AC3E}">
        <p14:creationId xmlns:p14="http://schemas.microsoft.com/office/powerpoint/2010/main" val="3594473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Simple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Suppose we have a single unhedged stock position that follows a real-world lognormal process</a:t>
                </a:r>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𝑑𝑆</m:t>
                          </m:r>
                        </m:num>
                        <m:den>
                          <m:r>
                            <a:rPr lang="en-US" b="0" i="1" smtClean="0">
                              <a:latin typeface="Cambria Math"/>
                            </a:rPr>
                            <m:t>𝑆</m:t>
                          </m:r>
                        </m:den>
                      </m:f>
                      <m:r>
                        <a:rPr lang="en-US" b="0" i="1" smtClean="0">
                          <a:latin typeface="Cambria Math"/>
                        </a:rPr>
                        <m:t>=</m:t>
                      </m:r>
                      <m:r>
                        <a:rPr lang="en-US" b="0" i="1" smtClean="0">
                          <a:latin typeface="Cambria Math"/>
                          <a:ea typeface="Cambria Math"/>
                        </a:rPr>
                        <m:t>𝜇</m:t>
                      </m:r>
                      <m:r>
                        <a:rPr lang="en-US" b="0" i="1" smtClean="0">
                          <a:latin typeface="Cambria Math"/>
                          <a:ea typeface="Cambria Math"/>
                        </a:rPr>
                        <m:t>𝑑𝑡</m:t>
                      </m:r>
                      <m:r>
                        <a:rPr lang="en-US" b="0" i="1" smtClean="0">
                          <a:latin typeface="Cambria Math"/>
                          <a:ea typeface="Cambria Math"/>
                        </a:rPr>
                        <m:t>+</m:t>
                      </m:r>
                      <m:r>
                        <a:rPr lang="en-US" b="0" i="1" smtClean="0">
                          <a:latin typeface="Cambria Math"/>
                          <a:ea typeface="Cambria Math"/>
                        </a:rPr>
                        <m:t>𝜎</m:t>
                      </m:r>
                      <m:r>
                        <a:rPr lang="en-US" b="0" i="1" smtClean="0">
                          <a:latin typeface="Cambria Math"/>
                          <a:ea typeface="Cambria Math"/>
                        </a:rPr>
                        <m:t>𝑑𝑤</m:t>
                      </m:r>
                      <m:r>
                        <a:rPr lang="en-US" b="0" i="1" smtClean="0">
                          <a:latin typeface="Cambria Math"/>
                          <a:ea typeface="Cambria Math"/>
                        </a:rPr>
                        <m:t>.</m:t>
                      </m:r>
                    </m:oMath>
                  </m:oMathPara>
                </a14:m>
                <a:endParaRPr lang="en-US" dirty="0" smtClean="0"/>
              </a:p>
              <a:p>
                <a:pPr marL="0" indent="0">
                  <a:buNone/>
                </a:pPr>
                <a:r>
                  <a:rPr lang="en-US" dirty="0" smtClean="0"/>
                  <a:t>Then for a given value of p, we can compute </a:t>
                </a:r>
                <a:r>
                  <a:rPr lang="en-US" dirty="0" err="1" smtClean="0"/>
                  <a:t>VaR</a:t>
                </a:r>
                <a:r>
                  <a:rPr lang="en-US" dirty="0" smtClean="0"/>
                  <a:t> by solving </a:t>
                </a:r>
              </a:p>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ea typeface="Cambria Math"/>
                                    </a:rPr>
                                    <m:t>∆</m:t>
                                  </m:r>
                                  <m:r>
                                    <a:rPr lang="en-US" b="0" i="1" smtClean="0">
                                      <a:latin typeface="Cambria Math"/>
                                      <a:ea typeface="Cambria Math"/>
                                    </a:rPr>
                                    <m:t>𝑡</m:t>
                                  </m:r>
                                </m:sub>
                              </m:sSub>
                              <m:r>
                                <a:rPr lang="en-US" b="0" i="1" smtClean="0">
                                  <a:latin typeface="Cambria Math"/>
                                </a:rPr>
                                <m:t>&lt;</m:t>
                              </m:r>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0</m:t>
                                  </m:r>
                                </m:sub>
                              </m:sSub>
                              <m:r>
                                <a:rPr lang="en-US" b="0" i="1" smtClean="0">
                                  <a:latin typeface="Cambria Math"/>
                                </a:rPr>
                                <m:t>−</m:t>
                              </m:r>
                              <m:r>
                                <a:rPr lang="en-US" b="0" i="1" smtClean="0">
                                  <a:latin typeface="Cambria Math"/>
                                  <a:ea typeface="Cambria Math"/>
                                </a:rPr>
                                <m:t>ℓ</m:t>
                              </m:r>
                            </m:e>
                          </m:d>
                        </m:e>
                      </m:func>
                      <m:r>
                        <a:rPr lang="en-US" b="0" i="1" smtClean="0">
                          <a:latin typeface="Cambria Math"/>
                          <a:ea typeface="Cambria Math"/>
                        </a:rPr>
                        <m:t>≤1−</m:t>
                      </m:r>
                      <m:r>
                        <a:rPr lang="en-US" b="0" i="1" smtClean="0">
                          <a:latin typeface="Cambria Math"/>
                          <a:ea typeface="Cambria Math"/>
                        </a:rPr>
                        <m:t>𝑝</m:t>
                      </m:r>
                      <m:r>
                        <a:rPr lang="en-US" b="0" i="1" smtClean="0">
                          <a:latin typeface="Cambria Math"/>
                          <a:ea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185"/>
                </a:stretch>
              </a:blipFill>
            </p:spPr>
            <p:txBody>
              <a:bodyPr/>
              <a:lstStyle/>
              <a:p>
                <a:r>
                  <a:rPr lang="en-US">
                    <a:noFill/>
                  </a:rPr>
                  <a:t> </a:t>
                </a:r>
              </a:p>
            </p:txBody>
          </p:sp>
        </mc:Fallback>
      </mc:AlternateContent>
    </p:spTree>
    <p:extLst>
      <p:ext uri="{BB962C8B-B14F-4D97-AF65-F5344CB8AC3E}">
        <p14:creationId xmlns:p14="http://schemas.microsoft.com/office/powerpoint/2010/main" val="2302053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Simple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This translates in this case to:</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𝑁</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m:rPr>
                                  <m:sty m:val="p"/>
                                </m:rPr>
                                <a:rPr lang="en-US" b="0" i="0" smtClean="0">
                                  <a:latin typeface="Cambria Math"/>
                                </a:rPr>
                                <m:t>ln</m:t>
                              </m:r>
                              <m:r>
                                <a:rPr lang="en-US" b="0" i="1" smtClean="0">
                                  <a:latin typeface="Cambria Math"/>
                                </a:rPr>
                                <m:t>⁡(</m:t>
                              </m:r>
                              <m:f>
                                <m:fPr>
                                  <m:type m:val="lin"/>
                                  <m:ctrlPr>
                                    <a:rPr lang="en-US" b="0" i="1" smtClean="0">
                                      <a:latin typeface="Cambria Math" panose="02040503050406030204" pitchFamily="18" charset="0"/>
                                    </a:rPr>
                                  </m:ctrlPr>
                                </m:fPr>
                                <m:num>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0</m:t>
                                      </m:r>
                                    </m:sub>
                                  </m:sSub>
                                  <m:r>
                                    <a:rPr lang="en-US" b="0" i="1" smtClean="0">
                                      <a:latin typeface="Cambria Math"/>
                                    </a:rPr>
                                    <m:t>−</m:t>
                                  </m:r>
                                  <m:r>
                                    <a:rPr lang="en-US" b="0" i="1" smtClean="0">
                                      <a:latin typeface="Cambria Math"/>
                                      <a:ea typeface="Cambria Math"/>
                                    </a:rPr>
                                    <m:t>ℓ)</m:t>
                                  </m:r>
                                </m:num>
                                <m:den>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ea typeface="Cambria Math"/>
                                    </a:rPr>
                                    <m:t>𝑡</m:t>
                                  </m:r>
                                  <m:r>
                                    <a:rPr lang="en-US" b="0" i="1" smtClean="0">
                                      <a:latin typeface="Cambria Math"/>
                                      <a:ea typeface="Cambria Math"/>
                                    </a:rPr>
                                    <m:t>+</m:t>
                                  </m:r>
                                  <m:f>
                                    <m:fPr>
                                      <m:type m:val="lin"/>
                                      <m:ctrlPr>
                                        <a:rPr lang="en-US" b="0" i="1" smtClean="0">
                                          <a:latin typeface="Cambria Math" panose="02040503050406030204" pitchFamily="18" charset="0"/>
                                          <a:ea typeface="Cambria Math"/>
                                        </a:rPr>
                                      </m:ctrlPr>
                                    </m:fPr>
                                    <m:num>
                                      <m:sSup>
                                        <m:sSupPr>
                                          <m:ctrlPr>
                                            <a:rPr lang="en-US" b="0" i="1" smtClean="0">
                                              <a:latin typeface="Cambria Math" panose="02040503050406030204" pitchFamily="18" charset="0"/>
                                              <a:ea typeface="Cambria Math"/>
                                            </a:rPr>
                                          </m:ctrlPr>
                                        </m:sSupPr>
                                        <m:e>
                                          <m:r>
                                            <a:rPr lang="en-US" b="0" i="1" smtClean="0">
                                              <a:latin typeface="Cambria Math"/>
                                              <a:ea typeface="Cambria Math"/>
                                            </a:rPr>
                                            <m:t>𝜎</m:t>
                                          </m:r>
                                        </m:e>
                                        <m:sup>
                                          <m:r>
                                            <a:rPr lang="en-US" b="0" i="1" smtClean="0">
                                              <a:latin typeface="Cambria Math"/>
                                              <a:ea typeface="Cambria Math"/>
                                            </a:rPr>
                                            <m:t>2</m:t>
                                          </m:r>
                                        </m:sup>
                                      </m:sSup>
                                      <m:r>
                                        <a:rPr lang="en-US" b="0" i="1" smtClean="0">
                                          <a:latin typeface="Cambria Math"/>
                                          <a:ea typeface="Cambria Math"/>
                                        </a:rPr>
                                        <m:t>∆</m:t>
                                      </m:r>
                                      <m:r>
                                        <a:rPr lang="en-US" b="0" i="1" smtClean="0">
                                          <a:latin typeface="Cambria Math"/>
                                          <a:ea typeface="Cambria Math"/>
                                        </a:rPr>
                                        <m:t>𝑡</m:t>
                                      </m:r>
                                    </m:num>
                                    <m:den>
                                      <m:r>
                                        <a:rPr lang="en-US" b="0" i="1" smtClean="0">
                                          <a:latin typeface="Cambria Math"/>
                                          <a:ea typeface="Cambria Math"/>
                                        </a:rPr>
                                        <m:t>2</m:t>
                                      </m:r>
                                    </m:den>
                                  </m:f>
                                </m:den>
                              </m:f>
                            </m:num>
                            <m:den>
                              <m:r>
                                <a:rPr lang="en-US" b="0" i="1" smtClean="0">
                                  <a:latin typeface="Cambria Math"/>
                                  <a:ea typeface="Cambria Math"/>
                                </a:rPr>
                                <m:t>𝜎</m:t>
                              </m:r>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m:t>
                                  </m:r>
                                  <m:r>
                                    <a:rPr lang="en-US" b="0" i="1" smtClean="0">
                                      <a:latin typeface="Cambria Math"/>
                                      <a:ea typeface="Cambria Math"/>
                                    </a:rPr>
                                    <m:t>𝑡</m:t>
                                  </m:r>
                                </m:e>
                              </m:rad>
                            </m:den>
                          </m:f>
                        </m:e>
                      </m:d>
                      <m:r>
                        <a:rPr lang="en-US" b="0" i="1" smtClean="0">
                          <a:latin typeface="Cambria Math"/>
                          <a:ea typeface="Cambria Math"/>
                        </a:rPr>
                        <m:t>≤1−</m:t>
                      </m:r>
                      <m:r>
                        <a:rPr lang="en-US" b="0" i="1" smtClean="0">
                          <a:latin typeface="Cambria Math"/>
                          <a:ea typeface="Cambria Math"/>
                        </a:rPr>
                        <m:t>𝑝</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ℓ≥</m:t>
                      </m:r>
                      <m:sSub>
                        <m:sSubPr>
                          <m:ctrlPr>
                            <a:rPr lang="en-US" i="1">
                              <a:latin typeface="Cambria Math" panose="02040503050406030204" pitchFamily="18" charset="0"/>
                              <a:ea typeface="Cambria Math"/>
                            </a:rPr>
                          </m:ctrlPr>
                        </m:sSubPr>
                        <m:e>
                          <m:r>
                            <a:rPr lang="en-US" i="1">
                              <a:latin typeface="Cambria Math"/>
                              <a:ea typeface="Cambria Math"/>
                            </a:rPr>
                            <m:t>𝑆</m:t>
                          </m:r>
                        </m:e>
                        <m:sub>
                          <m:r>
                            <a:rPr lang="en-US" i="1">
                              <a:latin typeface="Cambria Math"/>
                              <a:ea typeface="Cambria Math"/>
                            </a:rPr>
                            <m:t>0</m:t>
                          </m:r>
                        </m:sub>
                      </m:sSub>
                      <m:d>
                        <m:dPr>
                          <m:ctrlPr>
                            <a:rPr lang="en-US" i="1" smtClean="0">
                              <a:latin typeface="Cambria Math" panose="02040503050406030204" pitchFamily="18" charset="0"/>
                              <a:ea typeface="Cambria Math"/>
                            </a:rPr>
                          </m:ctrlPr>
                        </m:dPr>
                        <m:e>
                          <m:r>
                            <a:rPr lang="en-US" b="0" i="1" smtClean="0">
                              <a:latin typeface="Cambria Math"/>
                              <a:ea typeface="Cambria Math"/>
                            </a:rPr>
                            <m:t>1−</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r>
                                <a:rPr lang="en-US" b="0" i="1" smtClean="0">
                                  <a:latin typeface="Cambria Math"/>
                                  <a:ea typeface="Cambria Math"/>
                                </a:rPr>
                                <m:t>𝜇</m:t>
                              </m:r>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box>
                                <m:boxPr>
                                  <m:ctrlPr>
                                    <a:rPr lang="en-US" b="0" i="1" smtClean="0">
                                      <a:latin typeface="Cambria Math" panose="02040503050406030204" pitchFamily="18" charset="0"/>
                                      <a:ea typeface="Cambria Math"/>
                                    </a:rPr>
                                  </m:ctrlPr>
                                </m:boxPr>
                                <m:e>
                                  <m:argPr>
                                    <m:argSz m:val="-1"/>
                                  </m:argP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m:t>
                                      </m:r>
                                    </m:den>
                                  </m:f>
                                </m:e>
                              </m:box>
                              <m:sSup>
                                <m:sSupPr>
                                  <m:ctrlPr>
                                    <a:rPr lang="en-US" b="0" i="1" smtClean="0">
                                      <a:latin typeface="Cambria Math" panose="02040503050406030204" pitchFamily="18" charset="0"/>
                                      <a:ea typeface="Cambria Math"/>
                                    </a:rPr>
                                  </m:ctrlPr>
                                </m:sSupPr>
                                <m:e>
                                  <m:r>
                                    <a:rPr lang="en-US" b="0" i="1" smtClean="0">
                                      <a:latin typeface="Cambria Math"/>
                                      <a:ea typeface="Cambria Math"/>
                                    </a:rPr>
                                    <m:t>𝜎</m:t>
                                  </m:r>
                                </m:e>
                                <m:sup>
                                  <m:r>
                                    <a:rPr lang="en-US" b="0" i="1" smtClean="0">
                                      <a:latin typeface="Cambria Math"/>
                                      <a:ea typeface="Cambria Math"/>
                                    </a:rPr>
                                    <m:t>2</m:t>
                                  </m:r>
                                </m:sup>
                              </m:sSup>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r>
                                <a:rPr lang="en-US" b="0" i="1" smtClean="0">
                                  <a:latin typeface="Cambria Math"/>
                                  <a:ea typeface="Cambria Math"/>
                                </a:rPr>
                                <m:t>𝜎</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𝑁</m:t>
                                  </m:r>
                                </m:e>
                                <m:sup>
                                  <m:r>
                                    <a:rPr lang="en-US" b="0" i="1" smtClean="0">
                                      <a:latin typeface="Cambria Math"/>
                                      <a:ea typeface="Cambria Math"/>
                                    </a:rPr>
                                    <m:t>−1</m:t>
                                  </m:r>
                                </m:sup>
                              </m:sSup>
                              <m:r>
                                <a:rPr lang="en-US" b="0" i="1" smtClean="0">
                                  <a:latin typeface="Cambria Math"/>
                                  <a:ea typeface="Cambria Math"/>
                                </a:rPr>
                                <m:t>(1−</m:t>
                              </m:r>
                              <m:r>
                                <a:rPr lang="en-US" b="0" i="1" smtClean="0">
                                  <a:latin typeface="Cambria Math"/>
                                  <a:ea typeface="Cambria Math"/>
                                </a:rPr>
                                <m:t>𝑝</m:t>
                              </m:r>
                              <m:r>
                                <a:rPr lang="en-US" b="0" i="1" smtClean="0">
                                  <a:latin typeface="Cambria Math"/>
                                  <a:ea typeface="Cambria Math"/>
                                </a:rPr>
                                <m:t>)</m:t>
                              </m:r>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m:t>
                                  </m:r>
                                  <m:r>
                                    <a:rPr lang="en-US" b="0" i="1" smtClean="0">
                                      <a:latin typeface="Cambria Math"/>
                                      <a:ea typeface="Cambria Math"/>
                                    </a:rPr>
                                    <m:t>𝑡</m:t>
                                  </m:r>
                                </m:e>
                              </m:rad>
                            </m:sup>
                          </m:sSup>
                        </m:e>
                      </m:d>
                    </m:oMath>
                  </m:oMathPara>
                </a14:m>
                <a:endParaRPr lang="en-US" dirty="0" smtClean="0"/>
              </a:p>
              <a:p>
                <a:pPr marL="0" indent="0" algn="ctr">
                  <a:buNone/>
                </a:pPr>
                <a:r>
                  <a:rPr lang="en-US" dirty="0" err="1" smtClean="0">
                    <a:ea typeface="Cambria Math"/>
                  </a:rPr>
                  <a:t>VaR</a:t>
                </a:r>
                <a14:m>
                  <m:oMath xmlns:m="http://schemas.openxmlformats.org/officeDocument/2006/math">
                    <m:r>
                      <a:rPr lang="en-US" i="1" dirty="0"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𝑆</m:t>
                        </m:r>
                      </m:e>
                      <m:sub>
                        <m:r>
                          <a:rPr lang="en-US" i="1">
                            <a:latin typeface="Cambria Math"/>
                            <a:ea typeface="Cambria Math"/>
                          </a:rPr>
                          <m:t>0</m:t>
                        </m:r>
                      </m:sub>
                    </m:sSub>
                    <m:d>
                      <m:dPr>
                        <m:ctrlPr>
                          <a:rPr lang="en-US" i="1">
                            <a:latin typeface="Cambria Math" panose="02040503050406030204" pitchFamily="18" charset="0"/>
                            <a:ea typeface="Cambria Math"/>
                          </a:rPr>
                        </m:ctrlPr>
                      </m:dPr>
                      <m:e>
                        <m:r>
                          <a:rPr lang="en-US" i="1">
                            <a:latin typeface="Cambria Math"/>
                            <a:ea typeface="Cambria Math"/>
                          </a:rPr>
                          <m:t>1−</m:t>
                        </m:r>
                        <m:sSup>
                          <m:sSupPr>
                            <m:ctrlPr>
                              <a:rPr lang="en-US" i="1">
                                <a:latin typeface="Cambria Math" panose="02040503050406030204" pitchFamily="18" charset="0"/>
                                <a:ea typeface="Cambria Math"/>
                              </a:rPr>
                            </m:ctrlPr>
                          </m:sSupPr>
                          <m:e>
                            <m:r>
                              <a:rPr lang="en-US" i="1">
                                <a:latin typeface="Cambria Math"/>
                                <a:ea typeface="Cambria Math"/>
                              </a:rPr>
                              <m:t>𝑒</m:t>
                            </m:r>
                          </m:e>
                          <m:sup>
                            <m:r>
                              <a:rPr lang="en-US" i="1">
                                <a:latin typeface="Cambria Math"/>
                                <a:ea typeface="Cambria Math"/>
                              </a:rPr>
                              <m:t>𝜇</m:t>
                            </m:r>
                            <m:r>
                              <a:rPr lang="en-US" i="1">
                                <a:latin typeface="Cambria Math"/>
                                <a:ea typeface="Cambria Math"/>
                              </a:rPr>
                              <m:t>∆</m:t>
                            </m:r>
                            <m:r>
                              <a:rPr lang="en-US" i="1">
                                <a:latin typeface="Cambria Math"/>
                                <a:ea typeface="Cambria Math"/>
                              </a:rPr>
                              <m:t>𝑡</m:t>
                            </m:r>
                            <m:r>
                              <a:rPr lang="en-US" i="1">
                                <a:latin typeface="Cambria Math"/>
                                <a:ea typeface="Cambria Math"/>
                              </a:rPr>
                              <m:t>−</m:t>
                            </m:r>
                            <m:box>
                              <m:boxPr>
                                <m:ctrlPr>
                                  <a:rPr lang="en-US" i="1">
                                    <a:latin typeface="Cambria Math" panose="02040503050406030204" pitchFamily="18" charset="0"/>
                                    <a:ea typeface="Cambria Math"/>
                                  </a:rPr>
                                </m:ctrlPr>
                              </m:boxPr>
                              <m:e>
                                <m:argPr>
                                  <m:argSz m:val="-1"/>
                                </m:argPr>
                                <m:f>
                                  <m:fPr>
                                    <m:ctrlPr>
                                      <a:rPr lang="en-US" i="1">
                                        <a:latin typeface="Cambria Math" panose="02040503050406030204" pitchFamily="18" charset="0"/>
                                        <a:ea typeface="Cambria Math"/>
                                      </a:rPr>
                                    </m:ctrlPr>
                                  </m:fPr>
                                  <m:num>
                                    <m:r>
                                      <a:rPr lang="en-US" i="1">
                                        <a:latin typeface="Cambria Math"/>
                                        <a:ea typeface="Cambria Math"/>
                                      </a:rPr>
                                      <m:t>1</m:t>
                                    </m:r>
                                  </m:num>
                                  <m:den>
                                    <m:r>
                                      <a:rPr lang="en-US" i="1">
                                        <a:latin typeface="Cambria Math"/>
                                        <a:ea typeface="Cambria Math"/>
                                      </a:rPr>
                                      <m:t>2</m:t>
                                    </m:r>
                                  </m:den>
                                </m:f>
                              </m:e>
                            </m:box>
                            <m:sSup>
                              <m:sSupPr>
                                <m:ctrlPr>
                                  <a:rPr lang="en-US" i="1">
                                    <a:latin typeface="Cambria Math" panose="02040503050406030204" pitchFamily="18" charset="0"/>
                                    <a:ea typeface="Cambria Math"/>
                                  </a:rPr>
                                </m:ctrlPr>
                              </m:sSupPr>
                              <m:e>
                                <m:r>
                                  <a:rPr lang="en-US" i="1">
                                    <a:latin typeface="Cambria Math"/>
                                    <a:ea typeface="Cambria Math"/>
                                  </a:rPr>
                                  <m:t>𝜎</m:t>
                                </m:r>
                              </m:e>
                              <m:sup>
                                <m:r>
                                  <a:rPr lang="en-US" i="1">
                                    <a:latin typeface="Cambria Math"/>
                                    <a:ea typeface="Cambria Math"/>
                                  </a:rPr>
                                  <m:t>2</m:t>
                                </m:r>
                              </m:sup>
                            </m:sSup>
                            <m:r>
                              <a:rPr lang="en-US" i="1">
                                <a:latin typeface="Cambria Math"/>
                                <a:ea typeface="Cambria Math"/>
                              </a:rPr>
                              <m:t>∆</m:t>
                            </m:r>
                            <m:r>
                              <a:rPr lang="en-US" i="1">
                                <a:latin typeface="Cambria Math"/>
                                <a:ea typeface="Cambria Math"/>
                              </a:rPr>
                              <m:t>𝑡</m:t>
                            </m:r>
                            <m:r>
                              <a:rPr lang="en-US" i="1">
                                <a:latin typeface="Cambria Math"/>
                                <a:ea typeface="Cambria Math"/>
                              </a:rPr>
                              <m:t>+</m:t>
                            </m:r>
                            <m:r>
                              <a:rPr lang="en-US" i="1">
                                <a:latin typeface="Cambria Math"/>
                                <a:ea typeface="Cambria Math"/>
                              </a:rPr>
                              <m:t>𝜎</m:t>
                            </m:r>
                            <m:sSup>
                              <m:sSupPr>
                                <m:ctrlPr>
                                  <a:rPr lang="en-US" i="1">
                                    <a:latin typeface="Cambria Math" panose="02040503050406030204" pitchFamily="18" charset="0"/>
                                    <a:ea typeface="Cambria Math"/>
                                  </a:rPr>
                                </m:ctrlPr>
                              </m:sSupPr>
                              <m:e>
                                <m:r>
                                  <a:rPr lang="en-US" i="1">
                                    <a:latin typeface="Cambria Math"/>
                                    <a:ea typeface="Cambria Math"/>
                                  </a:rPr>
                                  <m:t>𝑁</m:t>
                                </m:r>
                              </m:e>
                              <m:sup>
                                <m:r>
                                  <a:rPr lang="en-US" i="1">
                                    <a:latin typeface="Cambria Math"/>
                                    <a:ea typeface="Cambria Math"/>
                                  </a:rPr>
                                  <m:t>−1</m:t>
                                </m:r>
                              </m:sup>
                            </m:sSup>
                            <m:r>
                              <a:rPr lang="en-US" i="1">
                                <a:latin typeface="Cambria Math"/>
                                <a:ea typeface="Cambria Math"/>
                              </a:rPr>
                              <m:t>(</m:t>
                            </m:r>
                            <m:r>
                              <a:rPr lang="en-US" b="0" i="1" smtClean="0">
                                <a:latin typeface="Cambria Math"/>
                                <a:ea typeface="Cambria Math"/>
                              </a:rPr>
                              <m:t>1−</m:t>
                            </m:r>
                            <m:r>
                              <a:rPr lang="en-US" i="1">
                                <a:latin typeface="Cambria Math"/>
                                <a:ea typeface="Cambria Math"/>
                              </a:rPr>
                              <m:t>𝑝</m:t>
                            </m:r>
                            <m:r>
                              <a:rPr lang="en-US" i="1">
                                <a:latin typeface="Cambria Math"/>
                                <a:ea typeface="Cambria Math"/>
                              </a:rPr>
                              <m:t>)</m:t>
                            </m:r>
                            <m:rad>
                              <m:radPr>
                                <m:degHide m:val="on"/>
                                <m:ctrlPr>
                                  <a:rPr lang="en-US" i="1">
                                    <a:latin typeface="Cambria Math" panose="02040503050406030204" pitchFamily="18" charset="0"/>
                                    <a:ea typeface="Cambria Math"/>
                                  </a:rPr>
                                </m:ctrlPr>
                              </m:radPr>
                              <m:deg/>
                              <m:e>
                                <m:r>
                                  <a:rPr lang="en-US" i="1">
                                    <a:latin typeface="Cambria Math"/>
                                    <a:ea typeface="Cambria Math"/>
                                  </a:rPr>
                                  <m:t>∆</m:t>
                                </m:r>
                                <m:r>
                                  <a:rPr lang="en-US" i="1">
                                    <a:latin typeface="Cambria Math"/>
                                    <a:ea typeface="Cambria Math"/>
                                  </a:rPr>
                                  <m:t>𝑡</m:t>
                                </m:r>
                              </m:e>
                            </m:rad>
                          </m:sup>
                        </m:sSup>
                      </m:e>
                    </m:d>
                  </m:oMath>
                </a14:m>
                <a:r>
                  <a:rPr lang="en-US" dirty="0" smtClean="0"/>
                  <a:t>.</a:t>
                </a:r>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2353069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Simple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Suppose that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𝑆</m:t>
                      </m:r>
                      <m:r>
                        <a:rPr lang="en-US" b="0" i="1" smtClean="0">
                          <a:latin typeface="Cambria Math"/>
                        </a:rPr>
                        <m:t>=100</m:t>
                      </m:r>
                    </m:oMath>
                  </m:oMathPara>
                </a14:m>
                <a:endParaRPr lang="en-US" b="0" dirty="0" smtClean="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r>
                        <a:rPr lang="en-US" b="0" i="1" smtClean="0">
                          <a:latin typeface="Cambria Math"/>
                          <a:ea typeface="Cambria Math"/>
                        </a:rPr>
                        <m:t>=0.08</m:t>
                      </m:r>
                    </m:oMath>
                  </m:oMathPara>
                </a14:m>
                <a:endParaRPr lang="en-US" b="0" dirty="0" smtClean="0">
                  <a:ea typeface="Cambria Math"/>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𝜎</m:t>
                      </m:r>
                      <m:r>
                        <a:rPr lang="en-US" b="0" i="1" smtClean="0">
                          <a:latin typeface="Cambria Math"/>
                          <a:ea typeface="Cambria Math"/>
                        </a:rPr>
                        <m:t>=0.25</m:t>
                      </m:r>
                    </m:oMath>
                  </m:oMathPara>
                </a14:m>
                <a:endParaRPr lang="en-US" b="0" dirty="0" smtClean="0">
                  <a:ea typeface="Cambria Math"/>
                </a:endParaRPr>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r>
                        <a:rPr lang="en-US" b="0" i="1" smtClean="0">
                          <a:latin typeface="Cambria Math"/>
                          <a:ea typeface="Cambria Math"/>
                        </a:rPr>
                        <m:t>𝑜𝑛𝑒</m:t>
                      </m:r>
                      <m:r>
                        <a:rPr lang="en-US" b="0" i="1" smtClean="0">
                          <a:latin typeface="Cambria Math"/>
                          <a:ea typeface="Cambria Math"/>
                        </a:rPr>
                        <m:t> </m:t>
                      </m:r>
                      <m:r>
                        <a:rPr lang="en-US" b="0" i="1" smtClean="0">
                          <a:latin typeface="Cambria Math"/>
                          <a:ea typeface="Cambria Math"/>
                        </a:rPr>
                        <m:t>𝑏𝑢𝑠𝑖𝑛𝑒𝑠𝑠</m:t>
                      </m:r>
                      <m:r>
                        <a:rPr lang="en-US" b="0" i="1" smtClean="0">
                          <a:latin typeface="Cambria Math"/>
                          <a:ea typeface="Cambria Math"/>
                        </a:rPr>
                        <m:t> </m:t>
                      </m:r>
                      <m:r>
                        <a:rPr lang="en-US" b="0" i="1" smtClean="0">
                          <a:latin typeface="Cambria Math"/>
                          <a:ea typeface="Cambria Math"/>
                        </a:rPr>
                        <m:t>𝑑𝑎𝑦</m:t>
                      </m:r>
                    </m:oMath>
                  </m:oMathPara>
                </a14:m>
                <a:endParaRPr lang="en-US" b="0" dirty="0" smtClean="0">
                  <a:ea typeface="Cambria Math"/>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=99%</m:t>
                      </m:r>
                    </m:oMath>
                  </m:oMathPara>
                </a14:m>
                <a:endParaRPr lang="en-US" dirty="0" smtClean="0"/>
              </a:p>
              <a:p>
                <a:pPr marL="0" indent="0">
                  <a:buNone/>
                </a:pPr>
                <a:r>
                  <a:rPr lang="en-US" dirty="0" smtClean="0"/>
                  <a:t>Then 1-day 99 percent </a:t>
                </a:r>
                <a:r>
                  <a:rPr lang="en-US" dirty="0" err="1" smtClean="0"/>
                  <a:t>VaR</a:t>
                </a:r>
                <a:r>
                  <a:rPr lang="en-US" dirty="0" smtClean="0"/>
                  <a:t> works out to about $3.58.  If instead, the time interval is 10 days, then </a:t>
                </a:r>
                <a:r>
                  <a:rPr lang="en-US" dirty="0" err="1" smtClean="0"/>
                  <a:t>VaR</a:t>
                </a:r>
                <a:r>
                  <a:rPr lang="en-US" dirty="0" smtClean="0"/>
                  <a:t> works out to about $10.77.</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830" b="-1213"/>
                </a:stretch>
              </a:blipFill>
            </p:spPr>
            <p:txBody>
              <a:bodyPr/>
              <a:lstStyle/>
              <a:p>
                <a:r>
                  <a:rPr lang="en-US">
                    <a:noFill/>
                  </a:rPr>
                  <a:t> </a:t>
                </a:r>
              </a:p>
            </p:txBody>
          </p:sp>
        </mc:Fallback>
      </mc:AlternateContent>
    </p:spTree>
    <p:extLst>
      <p:ext uri="{BB962C8B-B14F-4D97-AF65-F5344CB8AC3E}">
        <p14:creationId xmlns:p14="http://schemas.microsoft.com/office/powerpoint/2010/main" val="4282689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a:t>
            </a:r>
            <a:r>
              <a:rPr lang="en-US" dirty="0" err="1" smtClean="0"/>
              <a:t>VaR</a:t>
            </a:r>
            <a:r>
              <a:rPr lang="en-US" dirty="0" smtClean="0"/>
              <a:t> Example</a:t>
            </a:r>
            <a:endParaRPr lang="en-US" dirty="0"/>
          </a:p>
        </p:txBody>
      </p:sp>
      <p:sp>
        <p:nvSpPr>
          <p:cNvPr id="3" name="Content Placeholder 2"/>
          <p:cNvSpPr>
            <a:spLocks noGrp="1"/>
          </p:cNvSpPr>
          <p:nvPr>
            <p:ph idx="1"/>
          </p:nvPr>
        </p:nvSpPr>
        <p:spPr/>
        <p:txBody>
          <a:bodyPr/>
          <a:lstStyle/>
          <a:p>
            <a:pPr marL="0" indent="0">
              <a:buNone/>
            </a:pPr>
            <a:r>
              <a:rPr lang="en-US" dirty="0" smtClean="0"/>
              <a:t>Suppose we have a European call option on a stock or currency, and we let </a:t>
            </a:r>
          </a:p>
          <a:p>
            <a:pPr marL="0" indent="0" algn="ctr">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6332857"/>
              </p:ext>
            </p:extLst>
          </p:nvPr>
        </p:nvGraphicFramePr>
        <p:xfrm>
          <a:off x="2667000" y="2743200"/>
          <a:ext cx="4654550" cy="3910924"/>
        </p:xfrm>
        <a:graphic>
          <a:graphicData uri="http://schemas.openxmlformats.org/presentationml/2006/ole">
            <mc:AlternateContent xmlns:mc="http://schemas.openxmlformats.org/markup-compatibility/2006">
              <mc:Choice xmlns:v="urn:schemas-microsoft-com:vml" Requires="v">
                <p:oleObj spid="_x0000_s1070" name="Equation" r:id="rId3" imgW="2145960" imgH="1803240" progId="Equation.3">
                  <p:embed/>
                </p:oleObj>
              </mc:Choice>
              <mc:Fallback>
                <p:oleObj name="Equation" r:id="rId3" imgW="2145960" imgH="1803240" progId="Equation.3">
                  <p:embed/>
                  <p:pic>
                    <p:nvPicPr>
                      <p:cNvPr id="0" name=""/>
                      <p:cNvPicPr/>
                      <p:nvPr/>
                    </p:nvPicPr>
                    <p:blipFill>
                      <a:blip r:embed="rId4"/>
                      <a:stretch>
                        <a:fillRect/>
                      </a:stretch>
                    </p:blipFill>
                    <p:spPr>
                      <a:xfrm>
                        <a:off x="2667000" y="2743200"/>
                        <a:ext cx="4654550" cy="3910924"/>
                      </a:xfrm>
                      <a:prstGeom prst="rect">
                        <a:avLst/>
                      </a:prstGeom>
                    </p:spPr>
                  </p:pic>
                </p:oleObj>
              </mc:Fallback>
            </mc:AlternateContent>
          </a:graphicData>
        </a:graphic>
      </p:graphicFrame>
    </p:spTree>
    <p:extLst>
      <p:ext uri="{BB962C8B-B14F-4D97-AF65-F5344CB8AC3E}">
        <p14:creationId xmlns:p14="http://schemas.microsoft.com/office/powerpoint/2010/main" val="84120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Suppose that only S can move, and all other inputs are non-stochastic, and that the process for S under the </a:t>
                </a:r>
                <a:r>
                  <a:rPr lang="en-US" i="1" dirty="0" smtClean="0"/>
                  <a:t>real-world </a:t>
                </a:r>
                <a:r>
                  <a:rPr lang="en-US" dirty="0" smtClean="0"/>
                  <a:t>measure is </a:t>
                </a:r>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𝑑𝑆</m:t>
                          </m:r>
                        </m:num>
                        <m:den>
                          <m:r>
                            <a:rPr lang="en-US" b="0" i="1" smtClean="0">
                              <a:latin typeface="Cambria Math"/>
                            </a:rPr>
                            <m:t>𝑆</m:t>
                          </m:r>
                        </m:den>
                      </m:f>
                      <m:r>
                        <a:rPr lang="en-US" b="0" i="1" smtClean="0">
                          <a:latin typeface="Cambria Math"/>
                        </a:rPr>
                        <m:t>=</m:t>
                      </m:r>
                      <m:r>
                        <a:rPr lang="en-US" b="0" i="1" smtClean="0">
                          <a:latin typeface="Cambria Math"/>
                          <a:ea typeface="Cambria Math"/>
                        </a:rPr>
                        <m:t>𝜇</m:t>
                      </m:r>
                      <m:r>
                        <a:rPr lang="en-US" b="0" i="1" smtClean="0">
                          <a:latin typeface="Cambria Math"/>
                          <a:ea typeface="Cambria Math"/>
                        </a:rPr>
                        <m:t>𝑑𝑡</m:t>
                      </m:r>
                      <m:r>
                        <a:rPr lang="en-US" b="0" i="1" smtClean="0">
                          <a:latin typeface="Cambria Math"/>
                          <a:ea typeface="Cambria Math"/>
                        </a:rPr>
                        <m:t>+</m:t>
                      </m:r>
                      <m:r>
                        <a:rPr lang="en-US" b="0" i="1" smtClean="0">
                          <a:latin typeface="Cambria Math"/>
                          <a:ea typeface="Cambria Math"/>
                        </a:rPr>
                        <m:t>𝜎</m:t>
                      </m:r>
                      <m:r>
                        <a:rPr lang="en-US" b="0" i="1" smtClean="0">
                          <a:latin typeface="Cambria Math"/>
                          <a:ea typeface="Cambria Math"/>
                        </a:rPr>
                        <m:t>𝑑𝑤</m:t>
                      </m:r>
                      <m:r>
                        <a:rPr lang="en-US" b="0" i="1" smtClean="0">
                          <a:latin typeface="Cambria Math"/>
                          <a:ea typeface="Cambria Math"/>
                        </a:rPr>
                        <m:t>.</m:t>
                      </m:r>
                    </m:oMath>
                  </m:oMathPara>
                </a14:m>
                <a:endParaRPr lang="en-US" dirty="0" smtClean="0"/>
              </a:p>
              <a:p>
                <a:pPr marL="0" indent="0">
                  <a:buNone/>
                </a:pPr>
                <a:r>
                  <a:rPr lang="en-US" dirty="0" smtClean="0"/>
                  <a:t>Then </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i="1" smtClean="0">
                              <a:latin typeface="Cambria Math"/>
                              <a:ea typeface="Cambria Math"/>
                            </a:rPr>
                            <m:t>∆</m:t>
                          </m:r>
                          <m:r>
                            <a:rPr lang="en-US" b="0" i="1" smtClean="0">
                              <a:latin typeface="Cambria Math"/>
                              <a:ea typeface="Cambria Math"/>
                            </a:rPr>
                            <m:t>𝑡</m:t>
                          </m:r>
                        </m:sub>
                      </m:sSub>
                      <m:r>
                        <a:rPr lang="en-US" b="0" i="1" smtClean="0">
                          <a:latin typeface="Cambria Math"/>
                        </a:rPr>
                        <m:t>=</m:t>
                      </m:r>
                      <m:r>
                        <a:rPr lang="en-US" b="0" i="1" smtClean="0">
                          <a:latin typeface="Cambria Math"/>
                        </a:rPr>
                        <m:t>𝑆</m:t>
                      </m:r>
                      <m:sSup>
                        <m:sSupPr>
                          <m:ctrlPr>
                            <a:rPr lang="en-US" b="0" i="1" smtClean="0">
                              <a:latin typeface="Cambria Math" panose="02040503050406030204" pitchFamily="18" charset="0"/>
                            </a:rPr>
                          </m:ctrlPr>
                        </m:sSupPr>
                        <m:e>
                          <m:r>
                            <a:rPr lang="en-US" b="0" i="1" smtClean="0">
                              <a:latin typeface="Cambria Math"/>
                            </a:rPr>
                            <m:t>𝑒</m:t>
                          </m:r>
                        </m:e>
                        <m:sup>
                          <m:d>
                            <m:dPr>
                              <m:ctrlPr>
                                <a:rPr lang="en-US" b="0" i="1" smtClean="0">
                                  <a:latin typeface="Cambria Math" panose="02040503050406030204" pitchFamily="18" charset="0"/>
                                  <a:ea typeface="Cambria Math"/>
                                </a:rPr>
                              </m:ctrlPr>
                            </m:dPr>
                            <m:e>
                              <m:r>
                                <a:rPr lang="en-US" b="0" i="1" smtClean="0">
                                  <a:latin typeface="Cambria Math"/>
                                  <a:ea typeface="Cambria Math"/>
                                </a:rPr>
                                <m:t>𝜇</m:t>
                              </m:r>
                              <m:r>
                                <a:rPr lang="en-US" b="0" i="1" smtClean="0">
                                  <a:latin typeface="Cambria Math"/>
                                  <a:ea typeface="Cambria Math"/>
                                </a:rPr>
                                <m:t>−</m:t>
                              </m:r>
                              <m:f>
                                <m:fPr>
                                  <m:type m:val="lin"/>
                                  <m:ctrlPr>
                                    <a:rPr lang="en-US" b="0" i="1" smtClean="0">
                                      <a:latin typeface="Cambria Math" panose="02040503050406030204" pitchFamily="18" charset="0"/>
                                      <a:ea typeface="Cambria Math"/>
                                    </a:rPr>
                                  </m:ctrlPr>
                                </m:fPr>
                                <m:num>
                                  <m:sSup>
                                    <m:sSupPr>
                                      <m:ctrlPr>
                                        <a:rPr lang="en-US" b="0" i="1" smtClean="0">
                                          <a:latin typeface="Cambria Math" panose="02040503050406030204" pitchFamily="18" charset="0"/>
                                          <a:ea typeface="Cambria Math"/>
                                        </a:rPr>
                                      </m:ctrlPr>
                                    </m:sSupPr>
                                    <m:e>
                                      <m:r>
                                        <a:rPr lang="en-US" b="0" i="1" smtClean="0">
                                          <a:latin typeface="Cambria Math"/>
                                          <a:ea typeface="Cambria Math"/>
                                        </a:rPr>
                                        <m:t>𝜎</m:t>
                                      </m:r>
                                    </m:e>
                                    <m:sup>
                                      <m:r>
                                        <a:rPr lang="en-US" b="0" i="1" smtClean="0">
                                          <a:latin typeface="Cambria Math"/>
                                          <a:ea typeface="Cambria Math"/>
                                        </a:rPr>
                                        <m:t>2</m:t>
                                      </m:r>
                                    </m:sup>
                                  </m:sSup>
                                </m:num>
                                <m:den>
                                  <m:r>
                                    <a:rPr lang="en-US" b="0" i="1" smtClean="0">
                                      <a:latin typeface="Cambria Math"/>
                                      <a:ea typeface="Cambria Math"/>
                                    </a:rPr>
                                    <m:t>2</m:t>
                                  </m:r>
                                </m:den>
                              </m:f>
                            </m:e>
                          </m:d>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r>
                            <a:rPr lang="en-US" b="0" i="1" smtClean="0">
                              <a:latin typeface="Cambria Math"/>
                              <a:ea typeface="Cambria Math"/>
                            </a:rPr>
                            <m:t>𝜎</m:t>
                          </m:r>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m:t>
                              </m:r>
                              <m:r>
                                <a:rPr lang="en-US" b="0" i="1" smtClean="0">
                                  <a:latin typeface="Cambria Math"/>
                                  <a:ea typeface="Cambria Math"/>
                                </a:rPr>
                                <m:t>𝑡</m:t>
                              </m:r>
                            </m:e>
                          </m:rad>
                          <m:r>
                            <a:rPr lang="en-US" b="0" i="1" smtClean="0">
                              <a:latin typeface="Cambria Math"/>
                              <a:ea typeface="Cambria Math"/>
                            </a:rPr>
                            <m:t>𝑍</m:t>
                          </m:r>
                        </m:sup>
                      </m:sSup>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𝑍</m:t>
                      </m:r>
                      <m:r>
                        <a:rPr lang="en-US" b="0" i="1" smtClean="0">
                          <a:latin typeface="Cambria Math"/>
                          <a:ea typeface="Cambria Math"/>
                        </a:rPr>
                        <m:t>~</m:t>
                      </m:r>
                      <m:r>
                        <a:rPr lang="en-US" b="0" i="1" smtClean="0">
                          <a:latin typeface="Cambria Math"/>
                          <a:ea typeface="Cambria Math"/>
                        </a:rPr>
                        <m:t>𝑁</m:t>
                      </m:r>
                      <m:d>
                        <m:dPr>
                          <m:ctrlPr>
                            <a:rPr lang="en-US" b="0" i="1" smtClean="0">
                              <a:latin typeface="Cambria Math" panose="02040503050406030204" pitchFamily="18" charset="0"/>
                              <a:ea typeface="Cambria Math"/>
                            </a:rPr>
                          </m:ctrlPr>
                        </m:dPr>
                        <m:e>
                          <m:r>
                            <a:rPr lang="en-US" b="0" i="1" smtClean="0">
                              <a:latin typeface="Cambria Math"/>
                              <a:ea typeface="Cambria Math"/>
                            </a:rPr>
                            <m:t>0,1</m:t>
                          </m:r>
                        </m:e>
                      </m:d>
                      <m:r>
                        <a:rPr lang="en-US" b="0" i="1" smtClean="0">
                          <a:latin typeface="Cambria Math"/>
                          <a:ea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99936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Risk Measures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General Value at Risk (</a:t>
            </a:r>
            <a:r>
              <a:rPr lang="en-US" dirty="0" err="1" smtClean="0"/>
              <a:t>GVaR</a:t>
            </a:r>
            <a:r>
              <a:rPr lang="en-US" dirty="0" smtClean="0"/>
              <a:t>)</a:t>
            </a:r>
          </a:p>
          <a:p>
            <a:r>
              <a:rPr lang="en-US" dirty="0" smtClean="0"/>
              <a:t>Stressed Value at Risk (</a:t>
            </a:r>
            <a:r>
              <a:rPr lang="en-US" dirty="0" err="1" smtClean="0"/>
              <a:t>SVaR</a:t>
            </a:r>
            <a:r>
              <a:rPr lang="en-US" dirty="0" smtClean="0"/>
              <a:t>)</a:t>
            </a:r>
          </a:p>
          <a:p>
            <a:r>
              <a:rPr lang="en-US" dirty="0" smtClean="0"/>
              <a:t>Specific Risk</a:t>
            </a:r>
          </a:p>
          <a:p>
            <a:r>
              <a:rPr lang="en-US" dirty="0" smtClean="0"/>
              <a:t>Stress scenarios</a:t>
            </a:r>
          </a:p>
          <a:p>
            <a:r>
              <a:rPr lang="en-US" dirty="0" smtClean="0"/>
              <a:t>Incremental Risk Charge (IRC)</a:t>
            </a:r>
          </a:p>
          <a:p>
            <a:r>
              <a:rPr lang="en-US" dirty="0" smtClean="0"/>
              <a:t>Standard Charges</a:t>
            </a:r>
          </a:p>
          <a:p>
            <a:r>
              <a:rPr lang="en-US" dirty="0" smtClean="0"/>
              <a:t>Potential Future Exposure (PFE), Expected Exposure (EE)</a:t>
            </a:r>
          </a:p>
          <a:p>
            <a:r>
              <a:rPr lang="en-US" dirty="0" smtClean="0"/>
              <a:t>Credit Valuation Adjustment (CVA)</a:t>
            </a:r>
          </a:p>
          <a:p>
            <a:r>
              <a:rPr lang="en-US" dirty="0" smtClean="0"/>
              <a:t>Wrong-way Risk</a:t>
            </a:r>
          </a:p>
          <a:p>
            <a:r>
              <a:rPr lang="en-US" dirty="0" smtClean="0"/>
              <a:t>Comprehensive Risk Measure (CRM)</a:t>
            </a:r>
          </a:p>
          <a:p>
            <a:r>
              <a:rPr lang="en-US" dirty="0" smtClean="0"/>
              <a:t>Liquidity Risk </a:t>
            </a:r>
          </a:p>
          <a:p>
            <a:r>
              <a:rPr lang="en-US" dirty="0" smtClean="0"/>
              <a:t>Funding Valuation Adjustment (FVA)</a:t>
            </a:r>
          </a:p>
          <a:p>
            <a:r>
              <a:rPr lang="en-US" dirty="0" smtClean="0"/>
              <a:t>Risk not in Model</a:t>
            </a:r>
            <a:endParaRPr lang="en-US" dirty="0"/>
          </a:p>
        </p:txBody>
      </p:sp>
    </p:spTree>
    <p:extLst>
      <p:ext uri="{BB962C8B-B14F-4D97-AF65-F5344CB8AC3E}">
        <p14:creationId xmlns:p14="http://schemas.microsoft.com/office/powerpoint/2010/main" val="48242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Since call option value is strictly increasing, we can compute </a:t>
                </a:r>
                <a:r>
                  <a:rPr lang="en-US" dirty="0" err="1" smtClean="0"/>
                  <a:t>VaR</a:t>
                </a:r>
                <a:r>
                  <a:rPr lang="en-US" dirty="0" smtClean="0"/>
                  <a:t> by finding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𝑆</m:t>
                        </m:r>
                      </m:e>
                    </m:acc>
                  </m:oMath>
                </a14:m>
                <a:r>
                  <a:rPr lang="en-US" dirty="0" smtClean="0"/>
                  <a:t> such that </a:t>
                </a:r>
              </a:p>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ea typeface="Cambria Math"/>
                                    </a:rPr>
                                    <m:t>∆</m:t>
                                  </m:r>
                                  <m:r>
                                    <a:rPr lang="en-US" b="0" i="1" smtClean="0">
                                      <a:latin typeface="Cambria Math"/>
                                      <a:ea typeface="Cambria Math"/>
                                    </a:rPr>
                                    <m:t>𝑡</m:t>
                                  </m:r>
                                </m:sub>
                              </m:sSub>
                              <m:r>
                                <a:rPr lang="en-US" b="0" i="1" smtClean="0">
                                  <a:latin typeface="Cambria Math"/>
                                  <a:ea typeface="Cambria Math"/>
                                </a:rPr>
                                <m:t>≤</m:t>
                              </m:r>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𝑆</m:t>
                                  </m:r>
                                </m:e>
                              </m:acc>
                            </m:e>
                          </m:d>
                        </m:e>
                      </m:func>
                      <m:r>
                        <a:rPr lang="en-US" b="0" i="1" smtClean="0">
                          <a:latin typeface="Cambria Math"/>
                        </a:rPr>
                        <m:t>=1−</m:t>
                      </m:r>
                      <m:r>
                        <a:rPr lang="en-US" b="0" i="1" smtClean="0">
                          <a:latin typeface="Cambria Math"/>
                        </a:rPr>
                        <m:t>𝑝</m:t>
                      </m:r>
                      <m:r>
                        <a:rPr lang="en-US" b="0" i="1" smtClean="0">
                          <a:latin typeface="Cambria Math"/>
                        </a:rPr>
                        <m:t>,</m:t>
                      </m:r>
                    </m:oMath>
                  </m:oMathPara>
                </a14:m>
                <a:endParaRPr lang="en-US" dirty="0" smtClean="0"/>
              </a:p>
              <a:p>
                <a:pPr marL="0" indent="0">
                  <a:buNone/>
                </a:pPr>
                <a:r>
                  <a:rPr lang="en-US" dirty="0"/>
                  <a:t>w</a:t>
                </a:r>
                <a:r>
                  <a:rPr lang="en-US" dirty="0" smtClean="0"/>
                  <a:t>here p is our confidence level.  But </a:t>
                </a:r>
              </a:p>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ea typeface="Cambria Math"/>
                                    </a:rPr>
                                    <m:t>∆</m:t>
                                  </m:r>
                                  <m:r>
                                    <a:rPr lang="en-US" b="0" i="1" smtClean="0">
                                      <a:latin typeface="Cambria Math"/>
                                      <a:ea typeface="Cambria Math"/>
                                    </a:rPr>
                                    <m:t>𝑡</m:t>
                                  </m:r>
                                </m:sub>
                              </m:sSub>
                              <m:r>
                                <a:rPr lang="en-US" b="0" i="1" smtClean="0">
                                  <a:latin typeface="Cambria Math"/>
                                  <a:ea typeface="Cambria Math"/>
                                </a:rPr>
                                <m:t>≤</m:t>
                              </m:r>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𝑆</m:t>
                                  </m:r>
                                </m:e>
                              </m:acc>
                            </m:e>
                          </m:d>
                        </m:e>
                      </m:func>
                      <m:r>
                        <a:rPr lang="en-US" b="0" i="1" smtClean="0">
                          <a:latin typeface="Cambria Math"/>
                        </a:rPr>
                        <m:t>=</m:t>
                      </m:r>
                      <m:r>
                        <a:rPr lang="en-US" b="0" i="1" smtClean="0">
                          <a:latin typeface="Cambria Math"/>
                        </a:rPr>
                        <m:t>𝑁</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m:rPr>
                                  <m:sty m:val="p"/>
                                </m:rPr>
                                <a:rPr lang="en-US" b="0" i="0" smtClean="0">
                                  <a:latin typeface="Cambria Math"/>
                                </a:rPr>
                                <m:t>ln</m:t>
                              </m:r>
                              <m:r>
                                <a:rPr lang="en-US" b="0" i="1" smtClean="0">
                                  <a:latin typeface="Cambria Math"/>
                                </a:rPr>
                                <m:t>⁡(</m:t>
                              </m:r>
                              <m:f>
                                <m:fPr>
                                  <m:type m:val="lin"/>
                                  <m:ctrlPr>
                                    <a:rPr lang="en-US" b="0" i="1" smtClean="0">
                                      <a:latin typeface="Cambria Math" panose="02040503050406030204" pitchFamily="18" charset="0"/>
                                    </a:rPr>
                                  </m:ctrlPr>
                                </m:fPr>
                                <m:num>
                                  <m:r>
                                    <a:rPr lang="en-US" b="0" i="1" smtClean="0">
                                      <a:latin typeface="Cambria Math"/>
                                    </a:rPr>
                                    <m:t>𝑆</m:t>
                                  </m:r>
                                </m:num>
                                <m:den>
                                  <m:acc>
                                    <m:accPr>
                                      <m:chr m:val="̅"/>
                                      <m:ctrlPr>
                                        <a:rPr lang="en-US" b="0" i="1" smtClean="0">
                                          <a:latin typeface="Cambria Math" panose="02040503050406030204" pitchFamily="18" charset="0"/>
                                        </a:rPr>
                                      </m:ctrlPr>
                                    </m:accPr>
                                    <m:e>
                                      <m:r>
                                        <a:rPr lang="en-US" b="0" i="1" smtClean="0">
                                          <a:latin typeface="Cambria Math"/>
                                        </a:rPr>
                                        <m:t>𝑆</m:t>
                                      </m:r>
                                    </m:e>
                                  </m:acc>
                                  <m:r>
                                    <a:rPr lang="en-US" b="0" i="1" smtClean="0">
                                      <a:latin typeface="Cambria Math"/>
                                    </a:rPr>
                                    <m:t>)+(</m:t>
                                  </m:r>
                                  <m:r>
                                    <a:rPr lang="en-US" b="0" i="1" smtClean="0">
                                      <a:latin typeface="Cambria Math"/>
                                      <a:ea typeface="Cambria Math"/>
                                    </a:rPr>
                                    <m:t>𝜇</m:t>
                                  </m:r>
                                  <m:r>
                                    <a:rPr lang="en-US" b="0" i="1" smtClean="0">
                                      <a:latin typeface="Cambria Math"/>
                                      <a:ea typeface="Cambria Math"/>
                                    </a:rPr>
                                    <m:t>−</m:t>
                                  </m:r>
                                  <m:box>
                                    <m:boxPr>
                                      <m:ctrlPr>
                                        <a:rPr lang="en-US" b="0" i="1" smtClean="0">
                                          <a:latin typeface="Cambria Math" panose="02040503050406030204" pitchFamily="18" charset="0"/>
                                          <a:ea typeface="Cambria Math"/>
                                        </a:rPr>
                                      </m:ctrlPr>
                                    </m:boxPr>
                                    <m:e>
                                      <m:argPr>
                                        <m:argSz m:val="-1"/>
                                      </m:argP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m:t>
                                          </m:r>
                                        </m:den>
                                      </m:f>
                                    </m:e>
                                  </m:box>
                                  <m:sSup>
                                    <m:sSupPr>
                                      <m:ctrlPr>
                                        <a:rPr lang="en-US" b="0" i="1" smtClean="0">
                                          <a:latin typeface="Cambria Math" panose="02040503050406030204" pitchFamily="18" charset="0"/>
                                          <a:ea typeface="Cambria Math"/>
                                        </a:rPr>
                                      </m:ctrlPr>
                                    </m:sSupPr>
                                    <m:e>
                                      <m:r>
                                        <a:rPr lang="en-US" b="0" i="1" smtClean="0">
                                          <a:latin typeface="Cambria Math"/>
                                          <a:ea typeface="Cambria Math"/>
                                        </a:rPr>
                                        <m:t>𝜎</m:t>
                                      </m:r>
                                    </m:e>
                                    <m:sup>
                                      <m:r>
                                        <a:rPr lang="en-US" b="0" i="1" smtClean="0">
                                          <a:latin typeface="Cambria Math"/>
                                          <a:ea typeface="Cambria Math"/>
                                        </a:rPr>
                                        <m:t>2</m:t>
                                      </m:r>
                                    </m:sup>
                                  </m:sSup>
                                  <m:r>
                                    <a:rPr lang="en-US" b="0" i="1" smtClean="0">
                                      <a:latin typeface="Cambria Math"/>
                                      <a:ea typeface="Cambria Math"/>
                                    </a:rPr>
                                    <m:t>)∆</m:t>
                                  </m:r>
                                  <m:r>
                                    <a:rPr lang="en-US" b="0" i="1" smtClean="0">
                                      <a:latin typeface="Cambria Math"/>
                                      <a:ea typeface="Cambria Math"/>
                                    </a:rPr>
                                    <m:t>𝑡</m:t>
                                  </m:r>
                                </m:den>
                              </m:f>
                            </m:num>
                            <m:den>
                              <m:r>
                                <a:rPr lang="en-US" b="0" i="1" smtClean="0">
                                  <a:latin typeface="Cambria Math"/>
                                  <a:ea typeface="Cambria Math"/>
                                </a:rPr>
                                <m:t>𝜎</m:t>
                              </m:r>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m:t>
                                  </m:r>
                                  <m:r>
                                    <a:rPr lang="en-US" b="0" i="1" smtClean="0">
                                      <a:latin typeface="Cambria Math"/>
                                      <a:ea typeface="Cambria Math"/>
                                    </a:rPr>
                                    <m:t>𝑡</m:t>
                                  </m:r>
                                </m:e>
                              </m:rad>
                            </m:den>
                          </m:f>
                        </m:e>
                      </m:d>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acc>
                        <m:accPr>
                          <m:chr m:val="̅"/>
                          <m:ctrlPr>
                            <a:rPr lang="en-US" i="1" smtClean="0">
                              <a:latin typeface="Cambria Math" panose="02040503050406030204" pitchFamily="18" charset="0"/>
                              <a:ea typeface="Cambria Math"/>
                            </a:rPr>
                          </m:ctrlPr>
                        </m:accPr>
                        <m:e>
                          <m:r>
                            <a:rPr lang="en-US" b="0" i="1" smtClean="0">
                              <a:latin typeface="Cambria Math"/>
                              <a:ea typeface="Cambria Math"/>
                            </a:rPr>
                            <m:t>𝑆</m:t>
                          </m:r>
                        </m:e>
                      </m:acc>
                      <m:r>
                        <a:rPr lang="en-US" b="0" i="1" smtClean="0">
                          <a:latin typeface="Cambria Math"/>
                          <a:ea typeface="Cambria Math"/>
                        </a:rPr>
                        <m:t>=</m:t>
                      </m:r>
                      <m:r>
                        <a:rPr lang="en-US" b="0" i="1" smtClean="0">
                          <a:latin typeface="Cambria Math"/>
                          <a:ea typeface="Cambria Math"/>
                        </a:rPr>
                        <m:t>𝑆</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exp</m:t>
                          </m:r>
                        </m:fName>
                        <m:e>
                          <m:d>
                            <m:dPr>
                              <m:ctrlPr>
                                <a:rPr lang="en-US" b="0" i="1" smtClean="0">
                                  <a:latin typeface="Cambria Math" panose="02040503050406030204" pitchFamily="18" charset="0"/>
                                  <a:ea typeface="Cambria Math"/>
                                </a:rPr>
                              </m:ctrlPr>
                            </m:dPr>
                            <m:e>
                              <m:r>
                                <a:rPr lang="en-US" b="0" i="1" smtClean="0">
                                  <a:latin typeface="Cambria Math"/>
                                  <a:ea typeface="Cambria Math"/>
                                </a:rPr>
                                <m:t>𝜎</m:t>
                              </m:r>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m:t>
                                  </m:r>
                                  <m:r>
                                    <a:rPr lang="en-US" b="0" i="1" smtClean="0">
                                      <a:latin typeface="Cambria Math"/>
                                      <a:ea typeface="Cambria Math"/>
                                    </a:rPr>
                                    <m:t>𝑡</m:t>
                                  </m:r>
                                </m:e>
                              </m:rad>
                              <m:sSup>
                                <m:sSupPr>
                                  <m:ctrlPr>
                                    <a:rPr lang="en-US" b="0" i="1" smtClean="0">
                                      <a:latin typeface="Cambria Math" panose="02040503050406030204" pitchFamily="18" charset="0"/>
                                      <a:ea typeface="Cambria Math"/>
                                    </a:rPr>
                                  </m:ctrlPr>
                                </m:sSupPr>
                                <m:e>
                                  <m:r>
                                    <a:rPr lang="en-US" b="0" i="1" smtClean="0">
                                      <a:latin typeface="Cambria Math"/>
                                      <a:ea typeface="Cambria Math"/>
                                    </a:rPr>
                                    <m:t>𝑁</m:t>
                                  </m:r>
                                </m:e>
                                <m:sup>
                                  <m:r>
                                    <a:rPr lang="en-US" b="0" i="1" smtClean="0">
                                      <a:latin typeface="Cambria Math"/>
                                      <a:ea typeface="Cambria Math"/>
                                    </a:rPr>
                                    <m:t>−1</m:t>
                                  </m:r>
                                </m:sup>
                              </m:sSup>
                              <m:d>
                                <m:dPr>
                                  <m:ctrlPr>
                                    <a:rPr lang="en-US" b="0" i="1" smtClean="0">
                                      <a:latin typeface="Cambria Math" panose="02040503050406030204" pitchFamily="18" charset="0"/>
                                      <a:ea typeface="Cambria Math"/>
                                    </a:rPr>
                                  </m:ctrlPr>
                                </m:dPr>
                                <m:e>
                                  <m:r>
                                    <a:rPr lang="en-US" b="0" i="1" smtClean="0">
                                      <a:latin typeface="Cambria Math"/>
                                      <a:ea typeface="Cambria Math"/>
                                    </a:rPr>
                                    <m:t>𝑝</m:t>
                                  </m:r>
                                </m:e>
                              </m:d>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𝜇</m:t>
                                  </m:r>
                                  <m:r>
                                    <a:rPr lang="en-US" b="0" i="1" smtClean="0">
                                      <a:latin typeface="Cambria Math"/>
                                      <a:ea typeface="Cambria Math"/>
                                    </a:rPr>
                                    <m:t>−</m:t>
                                  </m:r>
                                  <m:box>
                                    <m:boxPr>
                                      <m:ctrlPr>
                                        <a:rPr lang="en-US" b="0" i="1" smtClean="0">
                                          <a:latin typeface="Cambria Math" panose="02040503050406030204" pitchFamily="18" charset="0"/>
                                          <a:ea typeface="Cambria Math"/>
                                        </a:rPr>
                                      </m:ctrlPr>
                                    </m:boxPr>
                                    <m:e>
                                      <m:argPr>
                                        <m:argSz m:val="-1"/>
                                      </m:argP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m:t>
                                          </m:r>
                                        </m:den>
                                      </m:f>
                                    </m:e>
                                  </m:box>
                                  <m:sSup>
                                    <m:sSupPr>
                                      <m:ctrlPr>
                                        <a:rPr lang="en-US" b="0" i="1" smtClean="0">
                                          <a:latin typeface="Cambria Math" panose="02040503050406030204" pitchFamily="18" charset="0"/>
                                          <a:ea typeface="Cambria Math"/>
                                        </a:rPr>
                                      </m:ctrlPr>
                                    </m:sSupPr>
                                    <m:e>
                                      <m:r>
                                        <a:rPr lang="en-US" b="0" i="1" smtClean="0">
                                          <a:latin typeface="Cambria Math"/>
                                          <a:ea typeface="Cambria Math"/>
                                        </a:rPr>
                                        <m:t>𝜎</m:t>
                                      </m:r>
                                    </m:e>
                                    <m:sup>
                                      <m:r>
                                        <a:rPr lang="en-US" b="0" i="1" smtClean="0">
                                          <a:latin typeface="Cambria Math"/>
                                          <a:ea typeface="Cambria Math"/>
                                        </a:rPr>
                                        <m:t>2</m:t>
                                      </m:r>
                                    </m:sup>
                                  </m:sSup>
                                </m:e>
                              </m:d>
                              <m:r>
                                <a:rPr lang="en-US" b="0" i="1" smtClean="0">
                                  <a:latin typeface="Cambria Math"/>
                                  <a:ea typeface="Cambria Math"/>
                                </a:rPr>
                                <m:t>∆</m:t>
                              </m:r>
                              <m:r>
                                <a:rPr lang="en-US" b="0" i="1" smtClean="0">
                                  <a:latin typeface="Cambria Math"/>
                                  <a:ea typeface="Cambria Math"/>
                                </a:rPr>
                                <m:t>𝑡</m:t>
                              </m:r>
                            </m:e>
                          </m:d>
                        </m:e>
                      </m:func>
                      <m:r>
                        <a:rPr lang="en-US" b="0" i="1" smtClean="0">
                          <a:latin typeface="Cambria Math"/>
                          <a:ea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249440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Example, Conclusion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Finally, if we write the generalized Black-Scholes (or Garman-</a:t>
                </a:r>
                <a:r>
                  <a:rPr lang="en-US" dirty="0" err="1" smtClean="0"/>
                  <a:t>Kohlhagen</a:t>
                </a:r>
                <a:r>
                  <a:rPr lang="en-US" dirty="0" smtClean="0"/>
                  <a:t>) call option function as BSC(S,K,</a:t>
                </a:r>
                <a:r>
                  <a:rPr lang="el-GR" dirty="0" smtClean="0"/>
                  <a:t>σ</a:t>
                </a:r>
                <a:r>
                  <a:rPr lang="en-US" dirty="0" smtClean="0"/>
                  <a:t>,</a:t>
                </a:r>
                <a:r>
                  <a:rPr lang="en-US" dirty="0" err="1" smtClean="0"/>
                  <a:t>T,r,y</a:t>
                </a:r>
                <a:r>
                  <a:rPr lang="en-US" dirty="0" smtClean="0"/>
                  <a:t>), then </a:t>
                </a:r>
              </a:p>
              <a:p>
                <a:pPr marL="0" indent="0" algn="ctr">
                  <a:buNone/>
                </a:pPr>
                <a14:m>
                  <m:oMathPara xmlns:m="http://schemas.openxmlformats.org/officeDocument/2006/math">
                    <m:oMathParaPr>
                      <m:jc m:val="centerGroup"/>
                    </m:oMathParaPr>
                    <m:oMath xmlns:m="http://schemas.openxmlformats.org/officeDocument/2006/math">
                      <m:r>
                        <a:rPr lang="en-US" sz="4000" b="0" i="1" smtClean="0">
                          <a:latin typeface="Cambria Math"/>
                        </a:rPr>
                        <m:t>𝑉𝑎𝑅</m:t>
                      </m:r>
                      <m:d>
                        <m:dPr>
                          <m:ctrlPr>
                            <a:rPr lang="en-US" sz="4000" b="0" i="1" smtClean="0">
                              <a:latin typeface="Cambria Math" panose="02040503050406030204" pitchFamily="18" charset="0"/>
                            </a:rPr>
                          </m:ctrlPr>
                        </m:dPr>
                        <m:e>
                          <m:r>
                            <a:rPr lang="en-US" sz="4000" b="0" i="1" smtClean="0">
                              <a:latin typeface="Cambria Math"/>
                            </a:rPr>
                            <m:t>𝑝</m:t>
                          </m:r>
                        </m:e>
                      </m:d>
                      <m:r>
                        <a:rPr lang="en-US" sz="4000" b="0" i="1" smtClean="0">
                          <a:latin typeface="Cambria Math"/>
                        </a:rPr>
                        <m:t>=</m:t>
                      </m:r>
                      <m:r>
                        <a:rPr lang="en-US" sz="4000" b="0" i="1" smtClean="0">
                          <a:latin typeface="Cambria Math"/>
                        </a:rPr>
                        <m:t>𝐵𝑆𝐶</m:t>
                      </m:r>
                      <m:d>
                        <m:dPr>
                          <m:ctrlPr>
                            <a:rPr lang="en-US" sz="4000" b="0" i="1" smtClean="0">
                              <a:latin typeface="Cambria Math" panose="02040503050406030204" pitchFamily="18" charset="0"/>
                            </a:rPr>
                          </m:ctrlPr>
                        </m:dPr>
                        <m:e>
                          <m:r>
                            <a:rPr lang="en-US" sz="4000" b="0" i="1" smtClean="0">
                              <a:latin typeface="Cambria Math"/>
                            </a:rPr>
                            <m:t>𝑆</m:t>
                          </m:r>
                          <m:r>
                            <a:rPr lang="en-US" sz="4000" b="0" i="1" smtClean="0">
                              <a:latin typeface="Cambria Math"/>
                            </a:rPr>
                            <m:t>,</m:t>
                          </m:r>
                          <m:r>
                            <a:rPr lang="en-US" sz="4000" b="0" i="1" smtClean="0">
                              <a:latin typeface="Cambria Math"/>
                            </a:rPr>
                            <m:t>𝐾</m:t>
                          </m:r>
                          <m:r>
                            <a:rPr lang="en-US" sz="4000" b="0" i="1" smtClean="0">
                              <a:latin typeface="Cambria Math"/>
                            </a:rPr>
                            <m:t>,</m:t>
                          </m:r>
                          <m:r>
                            <a:rPr lang="en-US" sz="4000" b="0" i="1" smtClean="0">
                              <a:latin typeface="Cambria Math"/>
                              <a:ea typeface="Cambria Math"/>
                            </a:rPr>
                            <m:t>𝜎</m:t>
                          </m:r>
                          <m:r>
                            <a:rPr lang="en-US" sz="4000" b="0" i="1" smtClean="0">
                              <a:latin typeface="Cambria Math"/>
                              <a:ea typeface="Cambria Math"/>
                            </a:rPr>
                            <m:t>,</m:t>
                          </m:r>
                          <m:r>
                            <a:rPr lang="en-US" sz="4000" b="0" i="1" smtClean="0">
                              <a:latin typeface="Cambria Math"/>
                              <a:ea typeface="Cambria Math"/>
                            </a:rPr>
                            <m:t>𝑇</m:t>
                          </m:r>
                          <m:r>
                            <a:rPr lang="en-US" sz="4000" b="0" i="1" smtClean="0">
                              <a:latin typeface="Cambria Math"/>
                              <a:ea typeface="Cambria Math"/>
                            </a:rPr>
                            <m:t>,</m:t>
                          </m:r>
                          <m:r>
                            <a:rPr lang="en-US" sz="4000" b="0" i="1" smtClean="0">
                              <a:latin typeface="Cambria Math"/>
                              <a:ea typeface="Cambria Math"/>
                            </a:rPr>
                            <m:t>𝑟</m:t>
                          </m:r>
                          <m:r>
                            <a:rPr lang="en-US" sz="4000" b="0" i="1" smtClean="0">
                              <a:latin typeface="Cambria Math"/>
                              <a:ea typeface="Cambria Math"/>
                            </a:rPr>
                            <m:t>,</m:t>
                          </m:r>
                          <m:r>
                            <a:rPr lang="en-US" sz="4000" b="0" i="1" smtClean="0">
                              <a:latin typeface="Cambria Math"/>
                              <a:ea typeface="Cambria Math"/>
                            </a:rPr>
                            <m:t>𝑦</m:t>
                          </m:r>
                        </m:e>
                      </m:d>
                      <m:r>
                        <a:rPr lang="en-US" sz="4000" b="0" i="1" smtClean="0">
                          <a:latin typeface="Cambria Math"/>
                          <a:ea typeface="Cambria Math"/>
                        </a:rPr>
                        <m:t>−</m:t>
                      </m:r>
                    </m:oMath>
                  </m:oMathPara>
                </a14:m>
                <a:endParaRPr lang="en-US" sz="4000" dirty="0" smtClean="0"/>
              </a:p>
              <a:p>
                <a:pPr marL="0" indent="0" algn="ctr">
                  <a:buNone/>
                </a:pPr>
                <a14:m>
                  <m:oMathPara xmlns:m="http://schemas.openxmlformats.org/officeDocument/2006/math">
                    <m:oMathParaPr>
                      <m:jc m:val="centerGroup"/>
                    </m:oMathParaPr>
                    <m:oMath xmlns:m="http://schemas.openxmlformats.org/officeDocument/2006/math">
                      <m:r>
                        <a:rPr lang="en-US" sz="4000" b="0" i="1" smtClean="0">
                          <a:latin typeface="Cambria Math"/>
                        </a:rPr>
                        <m:t>𝐵𝑆𝐶</m:t>
                      </m:r>
                      <m:d>
                        <m:dPr>
                          <m:ctrlPr>
                            <a:rPr lang="en-US" sz="4000" b="0" i="1" smtClean="0">
                              <a:latin typeface="Cambria Math" panose="02040503050406030204" pitchFamily="18" charset="0"/>
                            </a:rPr>
                          </m:ctrlPr>
                        </m:dPr>
                        <m:e>
                          <m:acc>
                            <m:accPr>
                              <m:chr m:val="̅"/>
                              <m:ctrlPr>
                                <a:rPr lang="en-US" sz="4000" b="0" i="1" smtClean="0">
                                  <a:latin typeface="Cambria Math" panose="02040503050406030204" pitchFamily="18" charset="0"/>
                                </a:rPr>
                              </m:ctrlPr>
                            </m:accPr>
                            <m:e>
                              <m:r>
                                <a:rPr lang="en-US" sz="4000" b="0" i="1" smtClean="0">
                                  <a:latin typeface="Cambria Math"/>
                                </a:rPr>
                                <m:t>𝑆</m:t>
                              </m:r>
                            </m:e>
                          </m:acc>
                          <m:r>
                            <a:rPr lang="en-US" sz="4000" b="0" i="1" smtClean="0">
                              <a:latin typeface="Cambria Math"/>
                            </a:rPr>
                            <m:t>,</m:t>
                          </m:r>
                          <m:r>
                            <a:rPr lang="en-US" sz="4000" b="0" i="1" smtClean="0">
                              <a:latin typeface="Cambria Math"/>
                            </a:rPr>
                            <m:t>𝐾</m:t>
                          </m:r>
                          <m:r>
                            <a:rPr lang="en-US" sz="4000" b="0" i="1" smtClean="0">
                              <a:latin typeface="Cambria Math"/>
                            </a:rPr>
                            <m:t>,</m:t>
                          </m:r>
                          <m:r>
                            <a:rPr lang="en-US" sz="4000" b="0" i="1" smtClean="0">
                              <a:latin typeface="Cambria Math"/>
                              <a:ea typeface="Cambria Math"/>
                            </a:rPr>
                            <m:t>𝜎</m:t>
                          </m:r>
                          <m:r>
                            <a:rPr lang="en-US" sz="4000" b="0" i="1" smtClean="0">
                              <a:latin typeface="Cambria Math"/>
                              <a:ea typeface="Cambria Math"/>
                            </a:rPr>
                            <m:t>,</m:t>
                          </m:r>
                          <m:r>
                            <a:rPr lang="en-US" sz="4000" b="0" i="1" smtClean="0">
                              <a:latin typeface="Cambria Math"/>
                              <a:ea typeface="Cambria Math"/>
                            </a:rPr>
                            <m:t>𝑇</m:t>
                          </m:r>
                          <m:r>
                            <a:rPr lang="en-US" sz="4000" b="0" i="1" smtClean="0">
                              <a:latin typeface="Cambria Math"/>
                              <a:ea typeface="Cambria Math"/>
                            </a:rPr>
                            <m:t>−∆</m:t>
                          </m:r>
                          <m:r>
                            <a:rPr lang="en-US" sz="4000" b="0" i="1" smtClean="0">
                              <a:latin typeface="Cambria Math"/>
                              <a:ea typeface="Cambria Math"/>
                            </a:rPr>
                            <m:t>𝑡</m:t>
                          </m:r>
                          <m:r>
                            <a:rPr lang="en-US" sz="4000" b="0" i="1" smtClean="0">
                              <a:latin typeface="Cambria Math"/>
                              <a:ea typeface="Cambria Math"/>
                            </a:rPr>
                            <m:t>,</m:t>
                          </m:r>
                          <m:r>
                            <a:rPr lang="en-US" sz="4000" b="0" i="1" smtClean="0">
                              <a:latin typeface="Cambria Math"/>
                              <a:ea typeface="Cambria Math"/>
                            </a:rPr>
                            <m:t>𝑟</m:t>
                          </m:r>
                          <m:r>
                            <a:rPr lang="en-US" sz="4000" b="0" i="1" smtClean="0">
                              <a:latin typeface="Cambria Math"/>
                              <a:ea typeface="Cambria Math"/>
                            </a:rPr>
                            <m:t>,</m:t>
                          </m:r>
                          <m:r>
                            <a:rPr lang="en-US" sz="4000" b="0" i="1" smtClean="0">
                              <a:latin typeface="Cambria Math"/>
                              <a:ea typeface="Cambria Math"/>
                            </a:rPr>
                            <m:t>𝑦</m:t>
                          </m:r>
                        </m:e>
                      </m:d>
                      <m:r>
                        <a:rPr lang="en-US" sz="4000" b="0" i="1" smtClean="0">
                          <a:latin typeface="Cambria Math"/>
                          <a:ea typeface="Cambria Math"/>
                        </a:rPr>
                        <m:t>.</m:t>
                      </m:r>
                    </m:oMath>
                  </m:oMathPara>
                </a14:m>
                <a:endParaRPr lang="en-US" sz="4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481"/>
                </a:stretch>
              </a:blipFill>
            </p:spPr>
            <p:txBody>
              <a:bodyPr/>
              <a:lstStyle/>
              <a:p>
                <a:r>
                  <a:rPr lang="en-US">
                    <a:noFill/>
                  </a:rPr>
                  <a:t> </a:t>
                </a:r>
              </a:p>
            </p:txBody>
          </p:sp>
        </mc:Fallback>
      </mc:AlternateContent>
    </p:spTree>
    <p:extLst>
      <p:ext uri="{BB962C8B-B14F-4D97-AF65-F5344CB8AC3E}">
        <p14:creationId xmlns:p14="http://schemas.microsoft.com/office/powerpoint/2010/main" val="3341103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Example – Normal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This is a simpler example than the previous one.  Suppose that an asset price satisfies</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i="1" smtClean="0">
                              <a:latin typeface="Cambria Math"/>
                              <a:ea typeface="Cambria Math"/>
                            </a:rPr>
                            <m:t>∆</m:t>
                          </m:r>
                          <m:r>
                            <a:rPr lang="en-US" b="0" i="1" smtClean="0">
                              <a:latin typeface="Cambria Math"/>
                              <a:ea typeface="Cambria Math"/>
                            </a:rPr>
                            <m:t>𝑡</m:t>
                          </m:r>
                        </m:sub>
                      </m:sSub>
                      <m:r>
                        <a:rPr lang="en-US" b="0" i="1" smtClean="0">
                          <a:latin typeface="Cambria Math"/>
                        </a:rPr>
                        <m:t>=</m:t>
                      </m:r>
                      <m:r>
                        <a:rPr lang="en-US" b="0" i="1" smtClean="0">
                          <a:latin typeface="Cambria Math"/>
                        </a:rPr>
                        <m:t>𝑆</m:t>
                      </m:r>
                      <m:r>
                        <a:rPr lang="en-US" b="0" i="1" smtClean="0">
                          <a:latin typeface="Cambria Math"/>
                        </a:rPr>
                        <m:t>+</m:t>
                      </m:r>
                      <m:r>
                        <a:rPr lang="en-US" b="0" i="1" smtClean="0">
                          <a:latin typeface="Cambria Math"/>
                        </a:rPr>
                        <m:t>𝑋</m:t>
                      </m:r>
                      <m:r>
                        <a:rPr lang="en-US" b="0" i="1" smtClean="0">
                          <a:latin typeface="Cambria Math"/>
                        </a:rPr>
                        <m:t>, </m:t>
                      </m:r>
                      <m:r>
                        <a:rPr lang="en-US" b="0" i="1" smtClean="0">
                          <a:latin typeface="Cambria Math"/>
                        </a:rPr>
                        <m:t>𝑋</m:t>
                      </m:r>
                      <m:r>
                        <a:rPr lang="en-US" b="0" i="1" smtClean="0">
                          <a:latin typeface="Cambria Math"/>
                          <a:ea typeface="Cambria Math"/>
                        </a:rPr>
                        <m:t>~</m:t>
                      </m:r>
                      <m:r>
                        <a:rPr lang="en-US" b="0" i="1" smtClean="0">
                          <a:latin typeface="Cambria Math"/>
                          <a:ea typeface="Cambria Math"/>
                        </a:rPr>
                        <m:t>𝑁</m:t>
                      </m:r>
                      <m:d>
                        <m:dPr>
                          <m:ctrlPr>
                            <a:rPr lang="en-US" b="0" i="1" smtClean="0">
                              <a:latin typeface="Cambria Math" panose="02040503050406030204" pitchFamily="18" charset="0"/>
                              <a:ea typeface="Cambria Math"/>
                            </a:rPr>
                          </m:ctrlPr>
                        </m:dPr>
                        <m:e>
                          <m:r>
                            <a:rPr lang="en-US" b="0" i="1" smtClean="0">
                              <a:latin typeface="Cambria Math"/>
                              <a:ea typeface="Cambria Math"/>
                            </a:rPr>
                            <m:t>𝜇</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𝜎</m:t>
                              </m:r>
                            </m:e>
                            <m:sup>
                              <m:r>
                                <a:rPr lang="en-US" b="0" i="1" smtClean="0">
                                  <a:latin typeface="Cambria Math"/>
                                  <a:ea typeface="Cambria Math"/>
                                </a:rPr>
                                <m:t>2</m:t>
                              </m:r>
                            </m:sup>
                          </m:sSup>
                        </m:e>
                      </m:d>
                      <m:r>
                        <a:rPr lang="en-US" b="0" i="1" smtClean="0">
                          <a:latin typeface="Cambria Math"/>
                          <a:ea typeface="Cambria Math"/>
                        </a:rPr>
                        <m:t>.</m:t>
                      </m:r>
                    </m:oMath>
                  </m:oMathPara>
                </a14:m>
                <a:endParaRPr lang="en-US" dirty="0" smtClean="0"/>
              </a:p>
              <a:p>
                <a:pPr marL="0" indent="0">
                  <a:buNone/>
                </a:pPr>
                <a:r>
                  <a:rPr lang="en-US" dirty="0" smtClean="0"/>
                  <a:t>Suppose that the value of a position depending on S is V(S), strictly increasing.  Then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𝑉𝑎𝑅</m:t>
                      </m:r>
                      <m:d>
                        <m:dPr>
                          <m:ctrlPr>
                            <a:rPr lang="en-US" b="0" i="1" smtClean="0">
                              <a:latin typeface="Cambria Math" panose="02040503050406030204" pitchFamily="18" charset="0"/>
                            </a:rPr>
                          </m:ctrlPr>
                        </m:dPr>
                        <m:e>
                          <m:r>
                            <a:rPr lang="en-US" b="0" i="1" smtClean="0">
                              <a:latin typeface="Cambria Math"/>
                            </a:rPr>
                            <m:t>𝑝</m:t>
                          </m:r>
                        </m:e>
                      </m:d>
                      <m:r>
                        <a:rPr lang="en-US" b="0" i="1" smtClean="0">
                          <a:latin typeface="Cambria Math"/>
                        </a:rPr>
                        <m:t>=</m:t>
                      </m:r>
                      <m:r>
                        <a:rPr lang="en-US" b="0" i="1" smtClean="0">
                          <a:latin typeface="Cambria Math"/>
                        </a:rPr>
                        <m:t>𝑉</m:t>
                      </m:r>
                      <m:d>
                        <m:dPr>
                          <m:ctrlPr>
                            <a:rPr lang="en-US" b="0" i="1" smtClean="0">
                              <a:latin typeface="Cambria Math" panose="02040503050406030204" pitchFamily="18" charset="0"/>
                            </a:rPr>
                          </m:ctrlPr>
                        </m:dPr>
                        <m:e>
                          <m:r>
                            <a:rPr lang="en-US" b="0" i="1" smtClean="0">
                              <a:latin typeface="Cambria Math"/>
                            </a:rPr>
                            <m:t>𝑆</m:t>
                          </m:r>
                        </m:e>
                      </m:d>
                      <m:r>
                        <a:rPr lang="en-US" b="0" i="1" smtClean="0">
                          <a:latin typeface="Cambria Math"/>
                        </a:rPr>
                        <m:t>−</m:t>
                      </m:r>
                      <m:r>
                        <a:rPr lang="en-US" b="0" i="1" smtClean="0">
                          <a:latin typeface="Cambria Math"/>
                        </a:rPr>
                        <m:t>𝑉</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r>
                            <a:rPr lang="en-US" b="0" i="1" smtClean="0">
                              <a:latin typeface="Cambria Math"/>
                              <a:ea typeface="Cambria Math"/>
                            </a:rPr>
                            <m:t>𝜇</m:t>
                          </m:r>
                          <m:r>
                            <a:rPr lang="en-US" b="0" i="1" smtClean="0">
                              <a:latin typeface="Cambria Math"/>
                              <a:ea typeface="Cambria Math"/>
                            </a:rPr>
                            <m:t>−</m:t>
                          </m:r>
                          <m:r>
                            <a:rPr lang="en-US" b="0" i="1" smtClean="0">
                              <a:latin typeface="Cambria Math"/>
                              <a:ea typeface="Cambria Math"/>
                            </a:rPr>
                            <m:t>𝜎</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𝑁</m:t>
                              </m:r>
                            </m:e>
                            <m:sup>
                              <m:r>
                                <a:rPr lang="en-US" b="0" i="1" smtClean="0">
                                  <a:latin typeface="Cambria Math"/>
                                  <a:ea typeface="Cambria Math"/>
                                </a:rPr>
                                <m:t>−1</m:t>
                              </m:r>
                            </m:sup>
                          </m:sSup>
                          <m:d>
                            <m:dPr>
                              <m:ctrlPr>
                                <a:rPr lang="en-US" b="0" i="1" smtClean="0">
                                  <a:latin typeface="Cambria Math" panose="02040503050406030204" pitchFamily="18" charset="0"/>
                                  <a:ea typeface="Cambria Math"/>
                                </a:rPr>
                              </m:ctrlPr>
                            </m:dPr>
                            <m:e>
                              <m:r>
                                <a:rPr lang="en-US" b="0" i="1" smtClean="0">
                                  <a:latin typeface="Cambria Math"/>
                                  <a:ea typeface="Cambria Math"/>
                                </a:rPr>
                                <m:t>𝑝</m:t>
                              </m:r>
                            </m:e>
                          </m:d>
                        </m:e>
                      </m:d>
                      <m:r>
                        <a:rPr lang="en-US" b="0" i="1" smtClean="0">
                          <a:latin typeface="Cambria Math"/>
                          <a:ea typeface="Cambria Math"/>
                        </a:rPr>
                        <m:t>.</m:t>
                      </m:r>
                    </m:oMath>
                  </m:oMathPara>
                </a14:m>
                <a:endParaRPr lang="en-US" dirty="0" smtClean="0"/>
              </a:p>
              <a:p>
                <a:pPr marL="0" indent="0">
                  <a:buNone/>
                </a:pPr>
                <a:r>
                  <a:rPr lang="en-US" dirty="0" smtClean="0"/>
                  <a:t>If V(S) is strictly decreasing then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𝑉𝑎𝑅</m:t>
                      </m:r>
                      <m:d>
                        <m:dPr>
                          <m:ctrlPr>
                            <a:rPr lang="en-US" b="0" i="1" smtClean="0">
                              <a:latin typeface="Cambria Math" panose="02040503050406030204" pitchFamily="18" charset="0"/>
                            </a:rPr>
                          </m:ctrlPr>
                        </m:dPr>
                        <m:e>
                          <m:r>
                            <a:rPr lang="en-US" b="0" i="1" smtClean="0">
                              <a:latin typeface="Cambria Math"/>
                            </a:rPr>
                            <m:t>𝑝</m:t>
                          </m:r>
                        </m:e>
                      </m:d>
                      <m:r>
                        <a:rPr lang="en-US" b="0" i="1" smtClean="0">
                          <a:latin typeface="Cambria Math"/>
                        </a:rPr>
                        <m:t>=</m:t>
                      </m:r>
                      <m:r>
                        <a:rPr lang="en-US" b="0" i="1" smtClean="0">
                          <a:latin typeface="Cambria Math"/>
                        </a:rPr>
                        <m:t>𝑉</m:t>
                      </m:r>
                      <m:d>
                        <m:dPr>
                          <m:ctrlPr>
                            <a:rPr lang="en-US" b="0" i="1" smtClean="0">
                              <a:latin typeface="Cambria Math" panose="02040503050406030204" pitchFamily="18" charset="0"/>
                            </a:rPr>
                          </m:ctrlPr>
                        </m:dPr>
                        <m:e>
                          <m:r>
                            <a:rPr lang="en-US" b="0" i="1" smtClean="0">
                              <a:latin typeface="Cambria Math"/>
                            </a:rPr>
                            <m:t>𝑆</m:t>
                          </m:r>
                        </m:e>
                      </m:d>
                      <m:r>
                        <a:rPr lang="en-US" b="0" i="1" smtClean="0">
                          <a:latin typeface="Cambria Math"/>
                        </a:rPr>
                        <m:t>−</m:t>
                      </m:r>
                      <m:r>
                        <a:rPr lang="en-US" b="0" i="1" smtClean="0">
                          <a:latin typeface="Cambria Math"/>
                        </a:rPr>
                        <m:t>𝑉</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r>
                            <a:rPr lang="en-US" b="0" i="1" smtClean="0">
                              <a:latin typeface="Cambria Math"/>
                              <a:ea typeface="Cambria Math"/>
                            </a:rPr>
                            <m:t>𝜇</m:t>
                          </m:r>
                          <m:r>
                            <a:rPr lang="en-US" b="0" i="1" smtClean="0">
                              <a:latin typeface="Cambria Math"/>
                              <a:ea typeface="Cambria Math"/>
                            </a:rPr>
                            <m:t>+</m:t>
                          </m:r>
                          <m:r>
                            <a:rPr lang="en-US" b="0" i="1" smtClean="0">
                              <a:latin typeface="Cambria Math"/>
                              <a:ea typeface="Cambria Math"/>
                            </a:rPr>
                            <m:t>𝜎</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𝑁</m:t>
                              </m:r>
                            </m:e>
                            <m:sup>
                              <m:r>
                                <a:rPr lang="en-US" b="0" i="1" smtClean="0">
                                  <a:latin typeface="Cambria Math"/>
                                  <a:ea typeface="Cambria Math"/>
                                </a:rPr>
                                <m:t>−1</m:t>
                              </m:r>
                            </m:sup>
                          </m:sSup>
                          <m:d>
                            <m:dPr>
                              <m:ctrlPr>
                                <a:rPr lang="en-US" b="0" i="1" smtClean="0">
                                  <a:latin typeface="Cambria Math" panose="02040503050406030204" pitchFamily="18" charset="0"/>
                                  <a:ea typeface="Cambria Math"/>
                                </a:rPr>
                              </m:ctrlPr>
                            </m:dPr>
                            <m:e>
                              <m:r>
                                <a:rPr lang="en-US" b="0" i="1" smtClean="0">
                                  <a:latin typeface="Cambria Math"/>
                                  <a:ea typeface="Cambria Math"/>
                                </a:rPr>
                                <m:t>𝑝</m:t>
                              </m:r>
                            </m:e>
                          </m:d>
                        </m:e>
                      </m:d>
                      <m:r>
                        <a:rPr lang="en-US" b="0" i="1" smtClean="0">
                          <a:latin typeface="Cambria Math"/>
                          <a:ea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741"/>
                </a:stretch>
              </a:blipFill>
            </p:spPr>
            <p:txBody>
              <a:bodyPr/>
              <a:lstStyle/>
              <a:p>
                <a:r>
                  <a:rPr lang="en-US">
                    <a:noFill/>
                  </a:rPr>
                  <a:t> </a:t>
                </a:r>
              </a:p>
            </p:txBody>
          </p:sp>
        </mc:Fallback>
      </mc:AlternateContent>
    </p:spTree>
    <p:extLst>
      <p:ext uri="{BB962C8B-B14F-4D97-AF65-F5344CB8AC3E}">
        <p14:creationId xmlns:p14="http://schemas.microsoft.com/office/powerpoint/2010/main" val="618790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aseline="30000" dirty="0" smtClean="0"/>
              <a:t>th</a:t>
            </a:r>
            <a:r>
              <a:rPr lang="en-US" dirty="0" smtClean="0"/>
              <a:t> Example – A Portfolio of Stocks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Suppose we have a portfolio of stocks of the form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𝑃</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sSub>
                            <m:sSubPr>
                              <m:ctrlPr>
                                <a:rPr lang="en-US" b="0" i="1" smtClean="0">
                                  <a:latin typeface="Cambria Math" panose="02040503050406030204" pitchFamily="18" charset="0"/>
                                </a:rPr>
                              </m:ctrlPr>
                            </m:sSubPr>
                            <m:e>
                              <m:r>
                                <a:rPr lang="en-US" b="0" i="1" smtClean="0">
                                  <a:latin typeface="Cambria Math"/>
                                  <a:ea typeface="Cambria Math"/>
                                </a:rPr>
                                <m:t>𝜆</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𝑖</m:t>
                              </m:r>
                            </m:sub>
                          </m:sSub>
                        </m:e>
                      </m:nary>
                    </m:oMath>
                  </m:oMathPara>
                </a14:m>
                <a:endParaRPr lang="en-US" dirty="0" smtClean="0"/>
              </a:p>
              <a:p>
                <a:pPr marL="0" indent="0">
                  <a:buNone/>
                </a:pPr>
                <a:r>
                  <a:rPr lang="en-US" dirty="0" smtClean="0"/>
                  <a:t>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𝜆</m:t>
                        </m:r>
                      </m:e>
                      <m:sub>
                        <m:r>
                          <a:rPr lang="en-US" b="0" i="1" smtClean="0">
                            <a:latin typeface="Cambria Math"/>
                          </a:rPr>
                          <m:t>𝑖</m:t>
                        </m:r>
                      </m:sub>
                    </m:sSub>
                  </m:oMath>
                </a14:m>
                <a:r>
                  <a:rPr lang="en-US" dirty="0" smtClean="0"/>
                  <a:t> is the number of shares of the </a:t>
                </a:r>
                <a:r>
                  <a:rPr lang="en-US" dirty="0" err="1" smtClean="0"/>
                  <a:t>ith</a:t>
                </a:r>
                <a:r>
                  <a:rPr lang="en-US" dirty="0" smtClean="0"/>
                  <a:t> stock.</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58473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Portfolio,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Suppose each stock has one-period lognormal returns which we write as</a:t>
                </a:r>
              </a:p>
              <a:p>
                <a:pPr marL="0" indent="0" algn="ctr">
                  <a:buNone/>
                </a:pPr>
                <a14:m>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𝑆</m:t>
                            </m:r>
                          </m:e>
                          <m:sub>
                            <m:r>
                              <a:rPr lang="en-US" b="0" i="1" smtClean="0">
                                <a:latin typeface="Cambria Math"/>
                                <a:ea typeface="Cambria Math"/>
                              </a:rPr>
                              <m:t>𝑖</m:t>
                            </m:r>
                          </m:sub>
                        </m:sSub>
                      </m:num>
                      <m:den>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a:rPr>
                              <m:t>𝑖</m:t>
                            </m:r>
                          </m:sub>
                        </m:sSub>
                      </m:den>
                    </m:f>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𝑖</m:t>
                        </m:r>
                      </m:sub>
                    </m:sSub>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𝜎</m:t>
                        </m:r>
                      </m:e>
                      <m:sub>
                        <m:r>
                          <a:rPr lang="en-US" b="0" i="1" smtClean="0">
                            <a:latin typeface="Cambria Math"/>
                            <a:ea typeface="Cambria Math"/>
                          </a:rPr>
                          <m:t>𝑖</m:t>
                        </m:r>
                      </m:sub>
                    </m:sSub>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m:t>
                        </m:r>
                        <m:r>
                          <a:rPr lang="en-US" b="0" i="1" smtClean="0">
                            <a:latin typeface="Cambria Math"/>
                            <a:ea typeface="Cambria Math"/>
                          </a:rPr>
                          <m:t>𝑡</m:t>
                        </m:r>
                      </m:e>
                    </m:rad>
                    <m:sSub>
                      <m:sSubPr>
                        <m:ctrlPr>
                          <a:rPr lang="en-US" b="0" i="1" smtClean="0">
                            <a:latin typeface="Cambria Math" panose="02040503050406030204" pitchFamily="18" charset="0"/>
                            <a:ea typeface="Cambria Math"/>
                          </a:rPr>
                        </m:ctrlPr>
                      </m:sSubPr>
                      <m:e>
                        <m:r>
                          <a:rPr lang="en-US" b="0" i="1" smtClean="0">
                            <a:latin typeface="Cambria Math"/>
                            <a:ea typeface="Cambria Math"/>
                          </a:rPr>
                          <m:t>𝑍</m:t>
                        </m:r>
                      </m:e>
                      <m:sub>
                        <m:r>
                          <a:rPr lang="en-US" b="0" i="1" smtClean="0">
                            <a:latin typeface="Cambria Math"/>
                            <a:ea typeface="Cambria Math"/>
                          </a:rPr>
                          <m:t>𝑖</m:t>
                        </m:r>
                      </m:sub>
                    </m:sSub>
                    <m:r>
                      <a:rPr lang="en-US" b="0" i="1" smtClean="0">
                        <a:latin typeface="Cambria Math"/>
                        <a:ea typeface="Cambria Math"/>
                      </a:rPr>
                      <m:t>,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𝑍</m:t>
                        </m:r>
                      </m:e>
                      <m:sub>
                        <m:r>
                          <a:rPr lang="en-US" b="0" i="1" smtClean="0">
                            <a:latin typeface="Cambria Math"/>
                            <a:ea typeface="Cambria Math"/>
                          </a:rPr>
                          <m:t>𝑖</m:t>
                        </m:r>
                      </m:sub>
                    </m:sSub>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(0,1)</m:t>
                    </m:r>
                  </m:oMath>
                </a14:m>
                <a:r>
                  <a:rPr lang="en-US" dirty="0" smtClean="0"/>
                  <a:t>.</a:t>
                </a:r>
              </a:p>
              <a:p>
                <a:pPr marL="0" indent="0">
                  <a:buNone/>
                </a:pPr>
                <a:r>
                  <a:rPr lang="en-US" dirty="0" smtClean="0"/>
                  <a:t>Then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𝐿</m:t>
                      </m:r>
                      <m:r>
                        <a:rPr lang="en-US" b="0" i="1" smtClean="0">
                          <a:latin typeface="Cambria Math"/>
                        </a:rPr>
                        <m:t>=−∆</m:t>
                      </m:r>
                      <m:r>
                        <a:rPr lang="en-US" b="0" i="1" smtClean="0">
                          <a:latin typeface="Cambria Math"/>
                          <a:ea typeface="Cambria Math"/>
                        </a:rPr>
                        <m:t>𝑃</m:t>
                      </m:r>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𝑑</m:t>
                          </m:r>
                        </m:sup>
                        <m:e>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𝜆</m:t>
                                  </m:r>
                                </m:e>
                                <m:sub>
                                  <m:r>
                                    <a:rPr lang="en-US" b="0" i="1" smtClean="0">
                                      <a:latin typeface="Cambria Math"/>
                                      <a:ea typeface="Cambria Math"/>
                                    </a:rPr>
                                    <m:t>𝑖</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𝑆</m:t>
                                  </m:r>
                                </m:e>
                                <m:sub>
                                  <m:r>
                                    <a:rPr lang="en-US" b="0" i="1" smtClean="0">
                                      <a:latin typeface="Cambria Math"/>
                                      <a:ea typeface="Cambria Math"/>
                                    </a:rPr>
                                    <m:t>𝑖</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𝑖</m:t>
                                  </m:r>
                                </m:sub>
                              </m:sSub>
                              <m:r>
                                <m:rPr>
                                  <m:sty m:val="p"/>
                                </m:rPr>
                                <a:rPr lang="el-GR" b="0" i="1" smtClean="0">
                                  <a:latin typeface="Cambria Math"/>
                                  <a:ea typeface="Cambria Math"/>
                                </a:rPr>
                                <m:t>Δ</m:t>
                              </m:r>
                              <m:r>
                                <a:rPr lang="en-US" b="0" i="1" smtClean="0">
                                  <a:latin typeface="Cambria Math"/>
                                  <a:ea typeface="Cambria Math"/>
                                </a:rPr>
                                <m:t>𝑡</m:t>
                              </m:r>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𝜆</m:t>
                                  </m:r>
                                </m:e>
                                <m:sub>
                                  <m:r>
                                    <a:rPr lang="en-US" i="1">
                                      <a:latin typeface="Cambria Math"/>
                                      <a:ea typeface="Cambria Math"/>
                                    </a:rPr>
                                    <m:t>𝑖</m:t>
                                  </m:r>
                                </m:sub>
                              </m:sSub>
                              <m:sSub>
                                <m:sSubPr>
                                  <m:ctrlPr>
                                    <a:rPr lang="en-US" i="1">
                                      <a:latin typeface="Cambria Math" panose="02040503050406030204" pitchFamily="18" charset="0"/>
                                      <a:ea typeface="Cambria Math"/>
                                    </a:rPr>
                                  </m:ctrlPr>
                                </m:sSubPr>
                                <m:e>
                                  <m:r>
                                    <a:rPr lang="en-US" i="1">
                                      <a:latin typeface="Cambria Math"/>
                                      <a:ea typeface="Cambria Math"/>
                                    </a:rPr>
                                    <m:t>𝑆</m:t>
                                  </m:r>
                                </m:e>
                                <m:sub>
                                  <m:r>
                                    <a:rPr lang="en-US" i="1">
                                      <a:latin typeface="Cambria Math"/>
                                      <a:ea typeface="Cambria Math"/>
                                    </a:rPr>
                                    <m:t>𝑖</m:t>
                                  </m:r>
                                </m:sub>
                              </m:sSub>
                              <m:sSub>
                                <m:sSubPr>
                                  <m:ctrlPr>
                                    <a:rPr lang="en-US" i="1" smtClean="0">
                                      <a:latin typeface="Cambria Math" panose="02040503050406030204" pitchFamily="18" charset="0"/>
                                      <a:ea typeface="Cambria Math"/>
                                    </a:rPr>
                                  </m:ctrlPr>
                                </m:sSubPr>
                                <m:e>
                                  <m:r>
                                    <a:rPr lang="en-US" i="1" smtClean="0">
                                      <a:latin typeface="Cambria Math"/>
                                      <a:ea typeface="Cambria Math"/>
                                    </a:rPr>
                                    <m:t>𝜎</m:t>
                                  </m:r>
                                </m:e>
                                <m:sub>
                                  <m:r>
                                    <a:rPr lang="en-US" b="0" i="1" smtClean="0">
                                      <a:latin typeface="Cambria Math"/>
                                      <a:ea typeface="Cambria Math"/>
                                    </a:rPr>
                                    <m:t>𝑖</m:t>
                                  </m:r>
                                </m:sub>
                              </m:sSub>
                              <m:rad>
                                <m:radPr>
                                  <m:degHide m:val="on"/>
                                  <m:ctrlPr>
                                    <a:rPr lang="en-US" i="1" smtClean="0">
                                      <a:latin typeface="Cambria Math" panose="02040503050406030204" pitchFamily="18" charset="0"/>
                                      <a:ea typeface="Cambria Math"/>
                                    </a:rPr>
                                  </m:ctrlPr>
                                </m:radPr>
                                <m:deg/>
                                <m:e>
                                  <m:r>
                                    <m:rPr>
                                      <m:sty m:val="p"/>
                                    </m:rPr>
                                    <a:rPr lang="el-GR" i="1" smtClean="0">
                                      <a:latin typeface="Cambria Math"/>
                                      <a:ea typeface="Cambria Math"/>
                                    </a:rPr>
                                    <m:t>Δ</m:t>
                                  </m:r>
                                  <m:r>
                                    <a:rPr lang="en-US" b="0" i="1" smtClean="0">
                                      <a:latin typeface="Cambria Math"/>
                                      <a:ea typeface="Cambria Math"/>
                                    </a:rPr>
                                    <m:t>𝑡</m:t>
                                  </m:r>
                                </m:e>
                              </m:rad>
                              <m:sSub>
                                <m:sSubPr>
                                  <m:ctrlPr>
                                    <a:rPr lang="en-US" i="1" smtClean="0">
                                      <a:latin typeface="Cambria Math" panose="02040503050406030204" pitchFamily="18" charset="0"/>
                                      <a:ea typeface="Cambria Math"/>
                                    </a:rPr>
                                  </m:ctrlPr>
                                </m:sSubPr>
                                <m:e>
                                  <m:r>
                                    <a:rPr lang="en-US" b="0" i="1" smtClean="0">
                                      <a:latin typeface="Cambria Math"/>
                                      <a:ea typeface="Cambria Math"/>
                                    </a:rPr>
                                    <m:t>𝑍</m:t>
                                  </m:r>
                                </m:e>
                                <m:sub>
                                  <m:r>
                                    <a:rPr lang="en-US" b="0" i="1" smtClean="0">
                                      <a:latin typeface="Cambria Math"/>
                                      <a:ea typeface="Cambria Math"/>
                                    </a:rPr>
                                    <m:t>𝑖</m:t>
                                  </m:r>
                                </m:sub>
                              </m:sSub>
                            </m:e>
                          </m:d>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2055738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Portfolio,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Writing this in terms of </a:t>
                </a:r>
                <a:r>
                  <a:rPr lang="en-US" i="1" dirty="0" smtClean="0"/>
                  <a:t>capitalization weights, </a:t>
                </a:r>
                <a:r>
                  <a:rPr lang="en-US" dirty="0" smtClean="0"/>
                  <a:t>we get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𝐿</m:t>
                      </m:r>
                      <m:r>
                        <a:rPr lang="en-US" b="0" i="1" smtClean="0">
                          <a:latin typeface="Cambria Math"/>
                        </a:rPr>
                        <m:t>=−</m:t>
                      </m:r>
                      <m:r>
                        <a:rPr lang="en-US" b="0" i="1" smtClean="0">
                          <a:latin typeface="Cambria Math"/>
                        </a:rPr>
                        <m:t>𝑃</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𝑖</m:t>
                                  </m:r>
                                </m:sub>
                              </m:sSub>
                              <m:r>
                                <m:rPr>
                                  <m:sty m:val="p"/>
                                </m:rPr>
                                <a:rPr lang="el-GR" b="0" i="1" smtClean="0">
                                  <a:latin typeface="Cambria Math"/>
                                  <a:ea typeface="Cambria Math"/>
                                </a:rPr>
                                <m:t>Δ</m:t>
                              </m:r>
                              <m:r>
                                <a:rPr lang="en-US" b="0" i="1" smtClean="0">
                                  <a:latin typeface="Cambria Math"/>
                                  <a:ea typeface="Cambria Math"/>
                                </a:rPr>
                                <m:t>𝑡</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𝜎</m:t>
                                  </m:r>
                                </m:e>
                                <m:sub>
                                  <m:r>
                                    <a:rPr lang="en-US" b="0" i="1" smtClean="0">
                                      <a:latin typeface="Cambria Math"/>
                                      <a:ea typeface="Cambria Math"/>
                                    </a:rPr>
                                    <m:t>𝑖</m:t>
                                  </m:r>
                                </m:sub>
                              </m:sSub>
                              <m:rad>
                                <m:radPr>
                                  <m:degHide m:val="on"/>
                                  <m:ctrlPr>
                                    <a:rPr lang="en-US" b="0" i="1" smtClean="0">
                                      <a:latin typeface="Cambria Math" panose="02040503050406030204" pitchFamily="18" charset="0"/>
                                      <a:ea typeface="Cambria Math"/>
                                    </a:rPr>
                                  </m:ctrlPr>
                                </m:radPr>
                                <m:deg/>
                                <m:e>
                                  <m:r>
                                    <m:rPr>
                                      <m:sty m:val="p"/>
                                    </m:rPr>
                                    <a:rPr lang="el-GR" b="0" i="1" smtClean="0">
                                      <a:latin typeface="Cambria Math"/>
                                      <a:ea typeface="Cambria Math"/>
                                    </a:rPr>
                                    <m:t>Δ</m:t>
                                  </m:r>
                                  <m:r>
                                    <a:rPr lang="en-US" b="0" i="1" smtClean="0">
                                      <a:latin typeface="Cambria Math"/>
                                      <a:ea typeface="Cambria Math"/>
                                    </a:rPr>
                                    <m:t>𝑡</m:t>
                                  </m:r>
                                </m:e>
                              </m:rad>
                              <m:sSub>
                                <m:sSubPr>
                                  <m:ctrlPr>
                                    <a:rPr lang="en-US" b="0" i="1" smtClean="0">
                                      <a:latin typeface="Cambria Math" panose="02040503050406030204" pitchFamily="18" charset="0"/>
                                      <a:ea typeface="Cambria Math"/>
                                    </a:rPr>
                                  </m:ctrlPr>
                                </m:sSubPr>
                                <m:e>
                                  <m:r>
                                    <a:rPr lang="en-US" b="0" i="1" smtClean="0">
                                      <a:latin typeface="Cambria Math"/>
                                      <a:ea typeface="Cambria Math"/>
                                    </a:rPr>
                                    <m:t>𝑍</m:t>
                                  </m:r>
                                </m:e>
                                <m:sub>
                                  <m:r>
                                    <a:rPr lang="en-US" b="0" i="1" smtClean="0">
                                      <a:latin typeface="Cambria Math"/>
                                      <a:ea typeface="Cambria Math"/>
                                    </a:rPr>
                                    <m:t>𝑖</m:t>
                                  </m:r>
                                </m:sub>
                              </m:sSub>
                            </m:e>
                          </m:d>
                        </m:e>
                      </m:nary>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𝐿</m:t>
                      </m:r>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m:t>
                      </m:r>
                      <m:r>
                        <a:rPr lang="en-US" b="1" i="1" smtClean="0">
                          <a:latin typeface="Cambria Math"/>
                          <a:ea typeface="Cambria Math"/>
                        </a:rPr>
                        <m:t>−</m:t>
                      </m:r>
                      <m:r>
                        <a:rPr lang="en-US" i="1">
                          <a:latin typeface="Cambria Math"/>
                          <a:ea typeface="Cambria Math"/>
                        </a:rPr>
                        <m:t>𝑃</m:t>
                      </m:r>
                      <m:r>
                        <a:rPr lang="en-US" i="1">
                          <a:latin typeface="Cambria Math"/>
                          <a:ea typeface="Cambria Math"/>
                        </a:rPr>
                        <m:t>∆</m:t>
                      </m:r>
                      <m:r>
                        <a:rPr lang="en-US" i="1">
                          <a:latin typeface="Cambria Math"/>
                          <a:ea typeface="Cambria Math"/>
                        </a:rPr>
                        <m:t>𝑡</m:t>
                      </m:r>
                      <m:r>
                        <a:rPr lang="en-US" b="1" i="1" smtClean="0">
                          <a:latin typeface="Cambria Math"/>
                          <a:ea typeface="Cambria Math"/>
                        </a:rPr>
                        <m:t>𝒘</m:t>
                      </m:r>
                      <m:sSup>
                        <m:sSupPr>
                          <m:ctrlPr>
                            <a:rPr lang="en-US" b="1" i="1" smtClean="0">
                              <a:latin typeface="Cambria Math" panose="02040503050406030204" pitchFamily="18" charset="0"/>
                              <a:ea typeface="Cambria Math"/>
                            </a:rPr>
                          </m:ctrlPr>
                        </m:sSupPr>
                        <m:e>
                          <m:r>
                            <a:rPr lang="en-US" b="1" i="1" smtClean="0">
                              <a:latin typeface="Cambria Math"/>
                              <a:ea typeface="Cambria Math"/>
                            </a:rPr>
                            <m:t>𝝁</m:t>
                          </m:r>
                        </m:e>
                        <m:sup>
                          <m:r>
                            <a:rPr lang="en-US" b="1" i="1" smtClean="0">
                              <a:latin typeface="Cambria Math"/>
                              <a:ea typeface="Cambria Math"/>
                            </a:rPr>
                            <m:t>𝑻</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𝑃</m:t>
                          </m:r>
                        </m:e>
                        <m:sup>
                          <m:r>
                            <a:rPr lang="en-US" b="0" i="1" smtClean="0">
                              <a:latin typeface="Cambria Math"/>
                              <a:ea typeface="Cambria Math"/>
                            </a:rPr>
                            <m:t>2</m:t>
                          </m:r>
                        </m:sup>
                      </m:sSup>
                      <m:r>
                        <a:rPr lang="en-US" i="1">
                          <a:latin typeface="Cambria Math"/>
                          <a:ea typeface="Cambria Math"/>
                        </a:rPr>
                        <m:t>∆</m:t>
                      </m:r>
                      <m:r>
                        <a:rPr lang="en-US" i="1">
                          <a:latin typeface="Cambria Math"/>
                          <a:ea typeface="Cambria Math"/>
                        </a:rPr>
                        <m:t>𝑡</m:t>
                      </m:r>
                      <m:sSup>
                        <m:sSupPr>
                          <m:ctrlPr>
                            <a:rPr lang="en-US" b="1" i="1" smtClean="0">
                              <a:latin typeface="Cambria Math" panose="02040503050406030204" pitchFamily="18" charset="0"/>
                              <a:ea typeface="Cambria Math"/>
                            </a:rPr>
                          </m:ctrlPr>
                        </m:sSupPr>
                        <m:e>
                          <m:r>
                            <a:rPr lang="en-US" b="1" i="1" smtClean="0">
                              <a:latin typeface="Cambria Math"/>
                              <a:ea typeface="Cambria Math"/>
                            </a:rPr>
                            <m:t>𝒘</m:t>
                          </m:r>
                        </m:e>
                        <m:sup>
                          <m:r>
                            <a:rPr lang="en-US" b="1" i="1" smtClean="0">
                              <a:latin typeface="Cambria Math"/>
                              <a:ea typeface="Cambria Math"/>
                            </a:rPr>
                            <m:t>𝑻</m:t>
                          </m:r>
                        </m:sup>
                      </m:sSup>
                      <m:r>
                        <a:rPr lang="en-US" b="1" i="1" smtClean="0">
                          <a:latin typeface="Cambria Math"/>
                          <a:ea typeface="Cambria Math"/>
                        </a:rPr>
                        <m:t>𝚺</m:t>
                      </m:r>
                      <m:r>
                        <a:rPr lang="en-US" b="1" i="1" smtClean="0">
                          <a:latin typeface="Cambria Math"/>
                          <a:ea typeface="Cambria Math"/>
                        </a:rPr>
                        <m:t>𝒘</m:t>
                      </m:r>
                      <m:r>
                        <a:rPr lang="en-US" b="1" i="1" smtClean="0">
                          <a:latin typeface="Cambria Math"/>
                          <a:ea typeface="Cambria Math"/>
                        </a:rPr>
                        <m:t>)</m:t>
                      </m:r>
                    </m:oMath>
                  </m:oMathPara>
                </a14:m>
                <a:endParaRPr lang="en-US" b="1"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a:ea typeface="Cambria Math"/>
                            </a:rPr>
                            <m:t>Σ</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𝜎</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ea typeface="Cambria Math"/>
                            </a:rPr>
                            <m:t>𝜎</m:t>
                          </m:r>
                        </m:e>
                        <m:sub>
                          <m:r>
                            <a:rPr lang="en-US" b="0" i="1" smtClean="0">
                              <a:latin typeface="Cambria Math"/>
                            </a:rPr>
                            <m:t>𝑗</m:t>
                          </m:r>
                        </m:sub>
                      </m:sSub>
                      <m:r>
                        <a:rPr lang="en-US" b="0" i="1" smtClean="0">
                          <a:latin typeface="Cambria Math"/>
                          <a:ea typeface="Cambria Math"/>
                        </a:rPr>
                        <m:t>∙</m:t>
                      </m:r>
                      <m:r>
                        <a:rPr lang="en-US" b="0" i="1" smtClean="0">
                          <a:latin typeface="Cambria Math"/>
                        </a:rPr>
                        <m:t>𝑐𝑜𝑟𝑟</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𝑍</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𝑍</m:t>
                          </m:r>
                        </m:e>
                        <m:sub>
                          <m:r>
                            <a:rPr lang="en-US" b="0" i="1" smtClean="0">
                              <a:latin typeface="Cambria Math"/>
                            </a:rPr>
                            <m:t>𝑗</m:t>
                          </m:r>
                        </m:sub>
                      </m:sSub>
                      <m:r>
                        <a:rPr lang="en-US" b="0" i="1" smtClean="0">
                          <a:latin typeface="Cambria Math"/>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ea typeface="Cambria Math"/>
                                </a:rPr>
                                <m:t>𝜆</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𝑖</m:t>
                              </m:r>
                            </m:sub>
                          </m:sSub>
                        </m:num>
                        <m:den>
                          <m:r>
                            <a:rPr lang="en-US" b="0" i="1" smtClean="0">
                              <a:latin typeface="Cambria Math"/>
                            </a:rPr>
                            <m:t>𝑃</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796229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Portfolio </a:t>
            </a:r>
            <a:r>
              <a:rPr lang="en-US" dirty="0" err="1" smtClean="0"/>
              <a:t>VaR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If we let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𝑀</m:t>
                      </m:r>
                      <m:r>
                        <a:rPr lang="en-US" b="0" i="1" smtClean="0">
                          <a:latin typeface="Cambria Math"/>
                        </a:rPr>
                        <m:t>=−</m:t>
                      </m:r>
                      <m:r>
                        <a:rPr lang="en-US" b="0" i="1" smtClean="0">
                          <a:latin typeface="Cambria Math"/>
                        </a:rPr>
                        <m:t>𝑃</m:t>
                      </m:r>
                      <m:r>
                        <m:rPr>
                          <m:sty m:val="p"/>
                        </m:rPr>
                        <a:rPr lang="el-GR" b="0" i="1" smtClean="0">
                          <a:latin typeface="Cambria Math"/>
                          <a:ea typeface="Cambria Math"/>
                        </a:rPr>
                        <m:t>Δ</m:t>
                      </m:r>
                      <m:r>
                        <a:rPr lang="en-US" b="0" i="1" smtClean="0">
                          <a:latin typeface="Cambria Math"/>
                          <a:ea typeface="Cambria Math"/>
                        </a:rPr>
                        <m:t>𝑡</m:t>
                      </m:r>
                      <m:r>
                        <a:rPr lang="en-US" b="1" i="1" smtClean="0">
                          <a:latin typeface="Cambria Math"/>
                          <a:ea typeface="Cambria Math"/>
                        </a:rPr>
                        <m:t>𝝁</m:t>
                      </m:r>
                      <m:sSup>
                        <m:sSupPr>
                          <m:ctrlPr>
                            <a:rPr lang="en-US" b="1" i="1" smtClean="0">
                              <a:latin typeface="Cambria Math" panose="02040503050406030204" pitchFamily="18" charset="0"/>
                              <a:ea typeface="Cambria Math"/>
                            </a:rPr>
                          </m:ctrlPr>
                        </m:sSupPr>
                        <m:e>
                          <m:r>
                            <a:rPr lang="en-US" b="1" i="1" smtClean="0">
                              <a:latin typeface="Cambria Math"/>
                              <a:ea typeface="Cambria Math"/>
                            </a:rPr>
                            <m:t>𝒘</m:t>
                          </m:r>
                        </m:e>
                        <m:sup>
                          <m:r>
                            <a:rPr lang="en-US" b="1" i="1" smtClean="0">
                              <a:latin typeface="Cambria Math"/>
                              <a:ea typeface="Cambria Math"/>
                            </a:rPr>
                            <m:t>𝑻</m:t>
                          </m:r>
                        </m:sup>
                      </m:sSup>
                    </m:oMath>
                  </m:oMathPara>
                </a14:m>
                <a:endParaRPr lang="en-US" dirty="0" smtClean="0"/>
              </a:p>
              <a:p>
                <a:pPr marL="0" indent="0" algn="ctr">
                  <a:buNone/>
                </a:pPr>
                <a14:m>
                  <m:oMath xmlns:m="http://schemas.openxmlformats.org/officeDocument/2006/math">
                    <m:r>
                      <a:rPr lang="en-US" b="0" i="1" smtClean="0">
                        <a:latin typeface="Cambria Math"/>
                      </a:rPr>
                      <m:t>𝑉</m:t>
                    </m:r>
                    <m:r>
                      <a:rPr lang="en-US" b="0" i="1" smtClean="0">
                        <a:latin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𝑃</m:t>
                        </m:r>
                      </m:e>
                      <m:sup>
                        <m:r>
                          <a:rPr lang="en-US" i="1">
                            <a:latin typeface="Cambria Math"/>
                            <a:ea typeface="Cambria Math"/>
                          </a:rPr>
                          <m:t>2</m:t>
                        </m:r>
                      </m:sup>
                    </m:sSup>
                    <m:r>
                      <a:rPr lang="en-US" i="1">
                        <a:latin typeface="Cambria Math"/>
                        <a:ea typeface="Cambria Math"/>
                      </a:rPr>
                      <m:t>∆</m:t>
                    </m:r>
                    <m:r>
                      <a:rPr lang="en-US" i="1">
                        <a:latin typeface="Cambria Math"/>
                        <a:ea typeface="Cambria Math"/>
                      </a:rPr>
                      <m:t>𝑡</m:t>
                    </m:r>
                    <m:sSup>
                      <m:sSupPr>
                        <m:ctrlPr>
                          <a:rPr lang="en-US" b="1" i="1">
                            <a:latin typeface="Cambria Math" panose="02040503050406030204" pitchFamily="18" charset="0"/>
                            <a:ea typeface="Cambria Math"/>
                          </a:rPr>
                        </m:ctrlPr>
                      </m:sSupPr>
                      <m:e>
                        <m:r>
                          <a:rPr lang="en-US" b="1" i="1">
                            <a:latin typeface="Cambria Math"/>
                            <a:ea typeface="Cambria Math"/>
                          </a:rPr>
                          <m:t>𝒘</m:t>
                        </m:r>
                      </m:e>
                      <m:sup>
                        <m:r>
                          <a:rPr lang="en-US" b="1" i="1">
                            <a:latin typeface="Cambria Math"/>
                            <a:ea typeface="Cambria Math"/>
                          </a:rPr>
                          <m:t>𝑻</m:t>
                        </m:r>
                      </m:sup>
                    </m:sSup>
                    <m:r>
                      <a:rPr lang="en-US" b="1" i="1">
                        <a:latin typeface="Cambria Math"/>
                        <a:ea typeface="Cambria Math"/>
                      </a:rPr>
                      <m:t>𝚺</m:t>
                    </m:r>
                    <m:r>
                      <a:rPr lang="en-US" b="1" i="1">
                        <a:latin typeface="Cambria Math"/>
                        <a:ea typeface="Cambria Math"/>
                      </a:rPr>
                      <m:t>𝒘</m:t>
                    </m:r>
                  </m:oMath>
                </a14:m>
                <a:r>
                  <a:rPr lang="en-US" dirty="0" smtClean="0"/>
                  <a:t>,</a:t>
                </a:r>
              </a:p>
              <a:p>
                <a:pPr marL="0" indent="0">
                  <a:buNone/>
                </a:pPr>
                <a:r>
                  <a:rPr lang="en-US" dirty="0" smtClean="0"/>
                  <a:t>then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𝑉𝑎𝑅</m:t>
                      </m:r>
                      <m:d>
                        <m:dPr>
                          <m:ctrlPr>
                            <a:rPr lang="en-US" b="0" i="1" smtClean="0">
                              <a:latin typeface="Cambria Math" panose="02040503050406030204" pitchFamily="18" charset="0"/>
                            </a:rPr>
                          </m:ctrlPr>
                        </m:dPr>
                        <m:e>
                          <m:r>
                            <a:rPr lang="en-US" b="0" i="1" smtClean="0">
                              <a:latin typeface="Cambria Math"/>
                            </a:rPr>
                            <m:t>𝑝</m:t>
                          </m:r>
                        </m:e>
                      </m:d>
                      <m:r>
                        <a:rPr lang="en-US" b="0" i="1" smtClean="0">
                          <a:latin typeface="Cambria Math"/>
                        </a:rPr>
                        <m:t>=</m:t>
                      </m:r>
                      <m:r>
                        <a:rPr lang="en-US" b="0" i="1" smtClean="0">
                          <a:latin typeface="Cambria Math"/>
                        </a:rPr>
                        <m:t>𝑀</m:t>
                      </m:r>
                      <m:r>
                        <a:rPr lang="en-US" b="0" i="1" smtClean="0">
                          <a:latin typeface="Cambria Math"/>
                        </a:rPr>
                        <m:t>+</m:t>
                      </m:r>
                      <m:rad>
                        <m:radPr>
                          <m:degHide m:val="on"/>
                          <m:ctrlPr>
                            <a:rPr lang="en-US" b="0" i="1" smtClean="0">
                              <a:latin typeface="Cambria Math" panose="02040503050406030204" pitchFamily="18" charset="0"/>
                            </a:rPr>
                          </m:ctrlPr>
                        </m:radPr>
                        <m:deg/>
                        <m:e>
                          <m:r>
                            <a:rPr lang="en-US" b="0" i="1" smtClean="0">
                              <a:latin typeface="Cambria Math"/>
                            </a:rPr>
                            <m:t>𝑉</m:t>
                          </m:r>
                        </m:e>
                      </m:rad>
                      <m:sSup>
                        <m:sSupPr>
                          <m:ctrlPr>
                            <a:rPr lang="en-US" b="0" i="1" smtClean="0">
                              <a:latin typeface="Cambria Math" panose="02040503050406030204" pitchFamily="18" charset="0"/>
                            </a:rPr>
                          </m:ctrlPr>
                        </m:sSupPr>
                        <m:e>
                          <m:r>
                            <a:rPr lang="en-US" b="0" i="1" smtClean="0">
                              <a:latin typeface="Cambria Math"/>
                            </a:rPr>
                            <m:t>𝑁</m:t>
                          </m:r>
                        </m:e>
                        <m:sup>
                          <m:r>
                            <a:rPr lang="en-US" b="0" i="1" smtClean="0">
                              <a:latin typeface="Cambria Math"/>
                            </a:rPr>
                            <m:t>−1</m:t>
                          </m:r>
                        </m:sup>
                      </m:sSup>
                      <m:r>
                        <a:rPr lang="en-US" b="0" i="1" smtClean="0">
                          <a:latin typeface="Cambria Math"/>
                        </a:rPr>
                        <m:t>(1−</m:t>
                      </m:r>
                      <m:r>
                        <a:rPr lang="en-US" b="0" i="1" smtClean="0">
                          <a:latin typeface="Cambria Math"/>
                        </a:rPr>
                        <m:t>𝑝</m:t>
                      </m:r>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030673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10-Day vs 1-Day 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If the 1-day losses are </a:t>
                </a:r>
                <a:r>
                  <a:rPr lang="en-US" dirty="0" err="1" smtClean="0"/>
                  <a:t>i.i.d</a:t>
                </a:r>
                <a:r>
                  <a:rPr lang="en-US" dirty="0" smtClean="0"/>
                  <a:t>. (independent and identically distributed), then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10−</m:t>
                      </m:r>
                      <m:r>
                        <a:rPr lang="en-US" b="0" i="1" smtClean="0">
                          <a:latin typeface="Cambria Math"/>
                        </a:rPr>
                        <m:t>𝑑𝑎𝑦</m:t>
                      </m:r>
                      <m:r>
                        <a:rPr lang="en-US" b="0" i="1" smtClean="0">
                          <a:latin typeface="Cambria Math"/>
                        </a:rPr>
                        <m:t> </m:t>
                      </m:r>
                      <m:r>
                        <a:rPr lang="en-US" b="0" i="1" smtClean="0">
                          <a:latin typeface="Cambria Math"/>
                        </a:rPr>
                        <m:t>𝑉𝑎𝑅</m:t>
                      </m:r>
                      <m:r>
                        <a:rPr lang="en-US" b="0" i="1" smtClean="0">
                          <a:latin typeface="Cambria Math"/>
                        </a:rPr>
                        <m:t>=</m:t>
                      </m:r>
                      <m:rad>
                        <m:radPr>
                          <m:degHide m:val="on"/>
                          <m:ctrlPr>
                            <a:rPr lang="en-US" b="0" i="1" smtClean="0">
                              <a:latin typeface="Cambria Math" panose="02040503050406030204" pitchFamily="18" charset="0"/>
                            </a:rPr>
                          </m:ctrlPr>
                        </m:radPr>
                        <m:deg/>
                        <m:e>
                          <m:r>
                            <a:rPr lang="en-US" b="0" i="1" smtClean="0">
                              <a:latin typeface="Cambria Math"/>
                            </a:rPr>
                            <m:t>10</m:t>
                          </m:r>
                        </m:e>
                      </m:rad>
                      <m:r>
                        <a:rPr lang="en-US" b="0" i="1" smtClean="0">
                          <a:latin typeface="Cambria Math"/>
                        </a:rPr>
                        <m:t>(1−</m:t>
                      </m:r>
                      <m:r>
                        <a:rPr lang="en-US" b="0" i="1" smtClean="0">
                          <a:latin typeface="Cambria Math"/>
                        </a:rPr>
                        <m:t>𝑑𝑎𝑦</m:t>
                      </m:r>
                      <m:r>
                        <a:rPr lang="en-US" b="0" i="1" smtClean="0">
                          <a:latin typeface="Cambria Math"/>
                        </a:rPr>
                        <m:t> </m:t>
                      </m:r>
                      <m:r>
                        <a:rPr lang="en-US" b="0" i="1" smtClean="0">
                          <a:latin typeface="Cambria Math"/>
                        </a:rPr>
                        <m:t>𝑉𝑎𝑅</m:t>
                      </m:r>
                      <m:r>
                        <a:rPr lang="en-US" b="0" i="1" smtClean="0">
                          <a:latin typeface="Cambria Math"/>
                        </a:rPr>
                        <m:t>)</m:t>
                      </m:r>
                    </m:oMath>
                  </m:oMathPara>
                </a14:m>
                <a:endParaRPr lang="en-US" dirty="0" smtClean="0"/>
              </a:p>
              <a:p>
                <a:pPr marL="0" indent="0">
                  <a:buNone/>
                </a:pPr>
                <a:r>
                  <a:rPr lang="en-US" dirty="0" smtClean="0"/>
                  <a:t>For many types of </a:t>
                </a:r>
                <a:r>
                  <a:rPr lang="en-US" dirty="0" err="1" smtClean="0"/>
                  <a:t>VaR</a:t>
                </a:r>
                <a:r>
                  <a:rPr lang="en-US" dirty="0" smtClean="0"/>
                  <a:t>, regulators accept this calculation for the 10-day </a:t>
                </a:r>
                <a:r>
                  <a:rPr lang="en-US" dirty="0" err="1" smtClean="0"/>
                  <a:t>VaR.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050682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Day versus Ten Days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10-day </a:t>
                </a:r>
                <a:r>
                  <a:rPr lang="en-US" dirty="0"/>
                  <a:t>shifts </a:t>
                </a:r>
                <a14:m>
                  <m:oMath xmlns:m="http://schemas.openxmlformats.org/officeDocument/2006/math">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r>
                          <a:rPr lang="en-US" i="1">
                            <a:latin typeface="Cambria Math"/>
                            <a:ea typeface="Cambria Math"/>
                          </a:rPr>
                          <m:t>,</m:t>
                        </m:r>
                        <m:r>
                          <a:rPr lang="en-US" i="1">
                            <a:latin typeface="Cambria Math"/>
                            <a:ea typeface="Cambria Math"/>
                          </a:rPr>
                          <m:t>𝑡</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d>
                      <m:dPr>
                        <m:ctrlPr>
                          <a:rPr lang="en-US" i="1">
                            <a:latin typeface="Cambria Math" panose="02040503050406030204" pitchFamily="18" charset="0"/>
                            <a:ea typeface="Cambria Math"/>
                          </a:rPr>
                        </m:ctrlPr>
                      </m:dPr>
                      <m:e>
                        <m:r>
                          <a:rPr lang="en-US" i="1">
                            <a:latin typeface="Cambria Math"/>
                            <a:ea typeface="Cambria Math"/>
                          </a:rPr>
                          <m:t>𝑡</m:t>
                        </m:r>
                      </m:e>
                    </m:d>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d>
                      <m:dPr>
                        <m:ctrlPr>
                          <a:rPr lang="en-US" i="1">
                            <a:latin typeface="Cambria Math" panose="02040503050406030204" pitchFamily="18" charset="0"/>
                            <a:ea typeface="Cambria Math"/>
                          </a:rPr>
                        </m:ctrlPr>
                      </m:dPr>
                      <m:e>
                        <m:r>
                          <a:rPr lang="en-US" i="1">
                            <a:latin typeface="Cambria Math"/>
                            <a:ea typeface="Cambria Math"/>
                          </a:rPr>
                          <m:t>𝑡</m:t>
                        </m:r>
                        <m:r>
                          <a:rPr lang="en-US" i="1">
                            <a:latin typeface="Cambria Math"/>
                            <a:ea typeface="Cambria Math"/>
                          </a:rPr>
                          <m:t>−10</m:t>
                        </m:r>
                      </m:e>
                    </m:d>
                  </m:oMath>
                </a14:m>
                <a:r>
                  <a:rPr lang="en-US" dirty="0"/>
                  <a:t> (absolute) or </a:t>
                </a:r>
                <a14:m>
                  <m:oMath xmlns:m="http://schemas.openxmlformats.org/officeDocument/2006/math">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r>
                          <a:rPr lang="en-US" i="1">
                            <a:latin typeface="Cambria Math"/>
                            <a:ea typeface="Cambria Math"/>
                          </a:rPr>
                          <m:t>,</m:t>
                        </m:r>
                        <m:r>
                          <a:rPr lang="en-US" i="1">
                            <a:latin typeface="Cambria Math"/>
                            <a:ea typeface="Cambria Math"/>
                          </a:rPr>
                          <m:t>𝑡</m:t>
                        </m:r>
                      </m:sub>
                    </m:sSub>
                    <m:r>
                      <a:rPr lang="en-US" i="1">
                        <a:latin typeface="Cambria Math"/>
                        <a:ea typeface="Cambria Math"/>
                      </a:rPr>
                      <m:t>=</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d>
                          <m:dPr>
                            <m:ctrlPr>
                              <a:rPr lang="en-US" i="1">
                                <a:latin typeface="Cambria Math" panose="02040503050406030204" pitchFamily="18" charset="0"/>
                                <a:ea typeface="Cambria Math"/>
                              </a:rPr>
                            </m:ctrlPr>
                          </m:dPr>
                          <m:e>
                            <m:r>
                              <a:rPr lang="en-US" i="1">
                                <a:latin typeface="Cambria Math"/>
                                <a:ea typeface="Cambria Math"/>
                              </a:rPr>
                              <m:t>𝑡</m:t>
                            </m:r>
                          </m:e>
                        </m:d>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d>
                          <m:dPr>
                            <m:ctrlPr>
                              <a:rPr lang="en-US" i="1">
                                <a:latin typeface="Cambria Math" panose="02040503050406030204" pitchFamily="18" charset="0"/>
                                <a:ea typeface="Cambria Math"/>
                              </a:rPr>
                            </m:ctrlPr>
                          </m:dPr>
                          <m:e>
                            <m:r>
                              <a:rPr lang="en-US" i="1">
                                <a:latin typeface="Cambria Math"/>
                                <a:ea typeface="Cambria Math"/>
                              </a:rPr>
                              <m:t>𝑡</m:t>
                            </m:r>
                            <m:r>
                              <a:rPr lang="en-US" i="1">
                                <a:latin typeface="Cambria Math"/>
                                <a:ea typeface="Cambria Math"/>
                              </a:rPr>
                              <m:t>−10</m:t>
                            </m:r>
                          </m:e>
                        </m:d>
                      </m:e>
                    </m:d>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r>
                      <a:rPr lang="en-US" i="1">
                        <a:latin typeface="Cambria Math"/>
                        <a:ea typeface="Cambria Math"/>
                      </a:rPr>
                      <m:t>(0)/</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r>
                      <a:rPr lang="en-US" i="1">
                        <a:latin typeface="Cambria Math"/>
                        <a:ea typeface="Cambria Math"/>
                      </a:rPr>
                      <m:t>(</m:t>
                    </m:r>
                    <m:r>
                      <a:rPr lang="en-US" i="1">
                        <a:latin typeface="Cambria Math"/>
                        <a:ea typeface="Cambria Math"/>
                      </a:rPr>
                      <m:t>𝑡</m:t>
                    </m:r>
                    <m:r>
                      <a:rPr lang="en-US" i="1">
                        <a:latin typeface="Cambria Math"/>
                        <a:ea typeface="Cambria Math"/>
                      </a:rPr>
                      <m:t>−10)</m:t>
                    </m:r>
                  </m:oMath>
                </a14:m>
                <a:r>
                  <a:rPr lang="en-US" dirty="0"/>
                  <a:t> (relative</a:t>
                </a:r>
                <a:r>
                  <a:rPr lang="en-US" dirty="0" smtClean="0"/>
                  <a:t>).</a:t>
                </a:r>
              </a:p>
              <a:p>
                <a:r>
                  <a:rPr lang="en-US" dirty="0" smtClean="0"/>
                  <a:t>Shifts overlap and cover N+9 business days total, where N is the number of historical returns used.</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Tree>
    <p:extLst>
      <p:ext uri="{BB962C8B-B14F-4D97-AF65-F5344CB8AC3E}">
        <p14:creationId xmlns:p14="http://schemas.microsoft.com/office/powerpoint/2010/main" val="3365554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VaR</a:t>
            </a:r>
            <a:r>
              <a:rPr lang="en-US" dirty="0" smtClean="0"/>
              <a:t> Used For?</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VaR</a:t>
            </a:r>
            <a:r>
              <a:rPr lang="en-US" dirty="0" smtClean="0"/>
              <a:t> is used as a tool to decide how large a trading book to have.  An equities or FX desk will often have an overall </a:t>
            </a:r>
            <a:r>
              <a:rPr lang="en-US" dirty="0" err="1" smtClean="0"/>
              <a:t>VaR</a:t>
            </a:r>
            <a:r>
              <a:rPr lang="en-US" dirty="0" smtClean="0"/>
              <a:t> limit enforced by upper management.  A “real-time” </a:t>
            </a:r>
            <a:r>
              <a:rPr lang="en-US" dirty="0" err="1" smtClean="0"/>
              <a:t>VaR</a:t>
            </a:r>
            <a:r>
              <a:rPr lang="en-US" dirty="0" smtClean="0"/>
              <a:t> calculation can determine whether a trade is permissible.</a:t>
            </a:r>
          </a:p>
          <a:p>
            <a:r>
              <a:rPr lang="en-US" dirty="0" err="1" smtClean="0"/>
              <a:t>VaR</a:t>
            </a:r>
            <a:r>
              <a:rPr lang="en-US" dirty="0" smtClean="0"/>
              <a:t> is used at the firm level to determine the amount of capital the Feds will require the firm to have.  </a:t>
            </a:r>
            <a:r>
              <a:rPr lang="en-US" dirty="0" err="1" smtClean="0"/>
              <a:t>VaR</a:t>
            </a:r>
            <a:r>
              <a:rPr lang="en-US" dirty="0" smtClean="0"/>
              <a:t> capital is combined with capital requirements from Specific Risk, Stress Scenarios and other risk measures mentioned here.  </a:t>
            </a:r>
            <a:endParaRPr lang="en-US" dirty="0"/>
          </a:p>
        </p:txBody>
      </p:sp>
    </p:spTree>
    <p:extLst>
      <p:ext uri="{BB962C8B-B14F-4D97-AF65-F5344CB8AC3E}">
        <p14:creationId xmlns:p14="http://schemas.microsoft.com/office/powerpoint/2010/main" val="352211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Regulations and Regulators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Risk management is driven by the rules drafted in Basel, Switzerland, known as Basel I, II, 2.5 and III (and eventually, IV), which determine how much capital a financial firm should hold.  </a:t>
            </a:r>
          </a:p>
          <a:p>
            <a:r>
              <a:rPr lang="en-US" dirty="0" smtClean="0"/>
              <a:t>Main regulator is OCC (Office of Controller of the Currency), which issues “Matters Requiring Attention” (MRAs) demanding adherence to high standard of accuracy in the firm’s risk models.  The SEC also plays a role.   </a:t>
            </a:r>
          </a:p>
          <a:p>
            <a:r>
              <a:rPr lang="en-US" dirty="0" smtClean="0"/>
              <a:t>Banks also employ risk management models to limit losses in each trading desk’s ongoing business.  </a:t>
            </a:r>
            <a:endParaRPr lang="en-US" dirty="0"/>
          </a:p>
        </p:txBody>
      </p:sp>
    </p:spTree>
    <p:extLst>
      <p:ext uri="{BB962C8B-B14F-4D97-AF65-F5344CB8AC3E}">
        <p14:creationId xmlns:p14="http://schemas.microsoft.com/office/powerpoint/2010/main" val="2768115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Calculation Methods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Analytical Formulas or approximations – rarely possible unless the underlying pricing models are extremely simple.</a:t>
            </a:r>
          </a:p>
          <a:p>
            <a:r>
              <a:rPr lang="en-US" dirty="0" smtClean="0"/>
              <a:t>Historical Simulation – last </a:t>
            </a:r>
            <a:r>
              <a:rPr lang="en-US" dirty="0"/>
              <a:t>N</a:t>
            </a:r>
            <a:r>
              <a:rPr lang="en-US" dirty="0" smtClean="0"/>
              <a:t> 1 or 10-day interval market changes are applied to current conditions, and we take the loss corresponding to the 99</a:t>
            </a:r>
            <a:r>
              <a:rPr lang="en-US" baseline="30000" dirty="0" smtClean="0"/>
              <a:t>th</a:t>
            </a:r>
            <a:r>
              <a:rPr lang="en-US" dirty="0" smtClean="0"/>
              <a:t> percentile.  The Feds allow N as low as 251 (one year), with the second worst loss chosen as the </a:t>
            </a:r>
            <a:r>
              <a:rPr lang="en-US" dirty="0" err="1" smtClean="0"/>
              <a:t>VaR.</a:t>
            </a:r>
            <a:r>
              <a:rPr lang="en-US" dirty="0" smtClean="0"/>
              <a:t>   </a:t>
            </a:r>
          </a:p>
          <a:p>
            <a:r>
              <a:rPr lang="en-US" dirty="0" smtClean="0"/>
              <a:t>Monte Carlo Model – Create a parametric model for the next period’s moves based on current pricing models and sufficient historical data, simulate N times, take least of worst 1% of losses.</a:t>
            </a:r>
            <a:endParaRPr lang="en-US" dirty="0"/>
          </a:p>
        </p:txBody>
      </p:sp>
    </p:spTree>
    <p:extLst>
      <p:ext uri="{BB962C8B-B14F-4D97-AF65-F5344CB8AC3E}">
        <p14:creationId xmlns:p14="http://schemas.microsoft.com/office/powerpoint/2010/main" val="1370673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vs Stressed </a:t>
            </a:r>
            <a:r>
              <a:rPr lang="en-US" dirty="0" err="1" smtClean="0"/>
              <a:t>VaR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General </a:t>
                </a:r>
                <a:r>
                  <a:rPr lang="en-US" dirty="0" err="1" smtClean="0"/>
                  <a:t>VaR</a:t>
                </a:r>
                <a:r>
                  <a:rPr lang="en-US" dirty="0" smtClean="0"/>
                  <a:t> estimates bad case 1 or 10 day loss based on the previous year’s history or several years’ history.</a:t>
                </a:r>
              </a:p>
              <a:p>
                <a:r>
                  <a:rPr lang="en-US" dirty="0" smtClean="0"/>
                  <a:t>Stressed </a:t>
                </a:r>
                <a:r>
                  <a:rPr lang="en-US" dirty="0" err="1" smtClean="0"/>
                  <a:t>VaR</a:t>
                </a:r>
                <a:r>
                  <a:rPr lang="en-US" dirty="0" smtClean="0"/>
                  <a:t> estimates bad case 10-day loss based on the market moves that occurred during a particularly “stressful” year, such as Sept 2008 to Sept 2009.  </a:t>
                </a:r>
              </a:p>
              <a:p>
                <a:r>
                  <a:rPr lang="en-US" dirty="0" smtClean="0"/>
                  <a:t>Each firm is required to adjust the stress period regularly to achieve the maximum firm-wide (“top of the house”) stressed </a:t>
                </a:r>
                <a:r>
                  <a:rPr lang="en-US" dirty="0" err="1" smtClean="0"/>
                  <a:t>VaR.</a:t>
                </a:r>
                <a:r>
                  <a:rPr lang="en-US" dirty="0" smtClean="0"/>
                  <a:t>  The stress period does not actually change very frequently.</a:t>
                </a:r>
              </a:p>
              <a:p>
                <a:r>
                  <a:rPr lang="en-US" dirty="0" smtClean="0"/>
                  <a:t>Historical days range </a:t>
                </a:r>
                <a:r>
                  <a:rPr lang="en-US" dirty="0"/>
                  <a:t>over business days </a:t>
                </a:r>
                <a14:m>
                  <m:oMath xmlns:m="http://schemas.openxmlformats.org/officeDocument/2006/math">
                    <m:r>
                      <a:rPr lang="en-US" i="1">
                        <a:latin typeface="Cambria Math"/>
                      </a:rPr>
                      <m:t>𝑇</m:t>
                    </m:r>
                    <m:r>
                      <a:rPr lang="en-US" i="1">
                        <a:latin typeface="Cambria Math"/>
                      </a:rPr>
                      <m:t>,</m:t>
                    </m:r>
                    <m:r>
                      <a:rPr lang="en-US" i="1">
                        <a:latin typeface="Cambria Math"/>
                      </a:rPr>
                      <m:t>𝑇</m:t>
                    </m:r>
                    <m:r>
                      <a:rPr lang="en-US" i="1">
                        <a:latin typeface="Cambria Math"/>
                      </a:rPr>
                      <m:t>+1,…,</m:t>
                    </m:r>
                    <m:r>
                      <a:rPr lang="en-US" i="1">
                        <a:latin typeface="Cambria Math"/>
                      </a:rPr>
                      <m:t>𝑇</m:t>
                    </m:r>
                    <m:r>
                      <a:rPr lang="en-US" i="1">
                        <a:latin typeface="Cambria Math"/>
                      </a:rPr>
                      <m:t>+251,</m:t>
                    </m:r>
                  </m:oMath>
                </a14:m>
                <a:r>
                  <a:rPr lang="en-US" dirty="0"/>
                  <a:t> for some T at the beginning of the stress period, rather than </a:t>
                </a:r>
                <a14:m>
                  <m:oMath xmlns:m="http://schemas.openxmlformats.org/officeDocument/2006/math">
                    <m:r>
                      <a:rPr lang="en-US" i="1">
                        <a:latin typeface="Cambria Math"/>
                      </a:rPr>
                      <m:t>−252,−251,…,−1 </m:t>
                    </m:r>
                  </m:oMath>
                </a14:m>
                <a:r>
                  <a:rPr lang="en-US" dirty="0"/>
                  <a:t>(yesterday’s close).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37" t="-2426" r="-1185"/>
                </a:stretch>
              </a:blipFill>
            </p:spPr>
            <p:txBody>
              <a:bodyPr/>
              <a:lstStyle/>
              <a:p>
                <a:r>
                  <a:rPr lang="en-US">
                    <a:noFill/>
                  </a:rPr>
                  <a:t> </a:t>
                </a:r>
              </a:p>
            </p:txBody>
          </p:sp>
        </mc:Fallback>
      </mc:AlternateContent>
    </p:spTree>
    <p:extLst>
      <p:ext uri="{BB962C8B-B14F-4D97-AF65-F5344CB8AC3E}">
        <p14:creationId xmlns:p14="http://schemas.microsoft.com/office/powerpoint/2010/main" val="1488544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General </a:t>
            </a:r>
            <a:r>
              <a:rPr lang="en-US" dirty="0" err="1" smtClean="0"/>
              <a:t>VaR</a:t>
            </a:r>
            <a:r>
              <a:rPr lang="en-US" dirty="0" smtClean="0"/>
              <a:t>, More Detail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sz="2800" dirty="0" smtClean="0"/>
                  <a:t>Bank’s positions defined as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a:rPr>
                          <m:t>𝑃</m:t>
                        </m:r>
                      </m:e>
                      <m:sub>
                        <m:r>
                          <a:rPr lang="en-US" sz="2800" b="0" i="1" smtClean="0">
                            <a:latin typeface="Cambria Math"/>
                          </a:rPr>
                          <m:t>𝑗</m:t>
                        </m:r>
                      </m:sub>
                    </m:sSub>
                    <m:r>
                      <a:rPr lang="en-US" sz="2800" b="0" i="1" smtClean="0">
                        <a:latin typeface="Cambria Math"/>
                      </a:rPr>
                      <m:t>,</m:t>
                    </m:r>
                    <m:r>
                      <a:rPr lang="en-US" sz="2800" b="0" i="1" smtClean="0">
                        <a:latin typeface="Cambria Math"/>
                      </a:rPr>
                      <m:t>𝑗</m:t>
                    </m:r>
                    <m:r>
                      <a:rPr lang="en-US" sz="2800" b="0" i="1" smtClean="0">
                        <a:latin typeface="Cambria Math"/>
                      </a:rPr>
                      <m:t>=1,…,</m:t>
                    </m:r>
                    <m:r>
                      <a:rPr lang="en-US" sz="2800" b="0" i="1" smtClean="0">
                        <a:latin typeface="Cambria Math"/>
                      </a:rPr>
                      <m:t>𝑀</m:t>
                    </m:r>
                    <m:r>
                      <a:rPr lang="en-US" sz="2800" b="0" i="1" smtClean="0">
                        <a:latin typeface="Cambria Math"/>
                      </a:rPr>
                      <m:t>.</m:t>
                    </m:r>
                  </m:oMath>
                </a14:m>
                <a:endParaRPr lang="en-US" sz="2800" dirty="0" smtClean="0"/>
              </a:p>
              <a:p>
                <a:r>
                  <a:rPr lang="en-US" sz="2800" dirty="0" smtClean="0"/>
                  <a:t>Each position has risk factors </a:t>
                </a:r>
                <a14:m>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𝑋</m:t>
                            </m:r>
                          </m:e>
                          <m:sub>
                            <m:r>
                              <a:rPr lang="en-US" sz="2800" b="0" i="1" smtClean="0">
                                <a:latin typeface="Cambria Math"/>
                              </a:rPr>
                              <m:t>1,</m:t>
                            </m:r>
                            <m:r>
                              <a:rPr lang="en-US" sz="2800" b="0" i="1" smtClean="0">
                                <a:latin typeface="Cambria Math"/>
                              </a:rPr>
                              <m:t>𝑗</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𝑋</m:t>
                            </m:r>
                          </m:e>
                          <m:sub>
                            <m:r>
                              <a:rPr lang="en-US" sz="2800" b="0" i="1" smtClean="0">
                                <a:latin typeface="Cambria Math"/>
                              </a:rPr>
                              <m:t>2,</m:t>
                            </m:r>
                            <m:r>
                              <a:rPr lang="en-US" sz="2800" b="0" i="1" smtClean="0">
                                <a:latin typeface="Cambria Math"/>
                              </a:rPr>
                              <m:t>𝑗</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𝑋</m:t>
                            </m:r>
                          </m:e>
                          <m:sub>
                            <m:sSub>
                              <m:sSubPr>
                                <m:ctrlPr>
                                  <a:rPr lang="en-US" sz="2800" b="0" i="1" smtClean="0">
                                    <a:latin typeface="Cambria Math" panose="02040503050406030204" pitchFamily="18" charset="0"/>
                                  </a:rPr>
                                </m:ctrlPr>
                              </m:sSubPr>
                              <m:e>
                                <m:r>
                                  <a:rPr lang="en-US" sz="2800" b="0" i="1" smtClean="0">
                                    <a:latin typeface="Cambria Math"/>
                                  </a:rPr>
                                  <m:t>𝑛</m:t>
                                </m:r>
                              </m:e>
                              <m:sub>
                                <m:r>
                                  <a:rPr lang="en-US" sz="2800" b="0" i="1" smtClean="0">
                                    <a:latin typeface="Cambria Math"/>
                                  </a:rPr>
                                  <m:t>𝑗</m:t>
                                </m:r>
                              </m:sub>
                            </m:sSub>
                            <m:r>
                              <a:rPr lang="en-US" sz="2800" b="0" i="1" smtClean="0">
                                <a:latin typeface="Cambria Math"/>
                              </a:rPr>
                              <m:t>,</m:t>
                            </m:r>
                            <m:r>
                              <a:rPr lang="en-US" sz="2800" b="0" i="1" smtClean="0">
                                <a:latin typeface="Cambria Math"/>
                              </a:rPr>
                              <m:t>𝑗</m:t>
                            </m:r>
                          </m:sub>
                        </m:sSub>
                      </m:e>
                    </m:d>
                  </m:oMath>
                </a14:m>
                <a:r>
                  <a:rPr lang="en-US" sz="2800" dirty="0" smtClean="0"/>
                  <a:t> chosen primarily from market observable inputs, not from underlying calibrated parameters.</a:t>
                </a:r>
              </a:p>
              <a:p>
                <a:r>
                  <a:rPr lang="en-US" sz="2800" dirty="0" smtClean="0"/>
                  <a:t>Each risk factor has historical time series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a:rPr>
                          <m:t>𝑋</m:t>
                        </m:r>
                      </m:e>
                      <m:sub>
                        <m:r>
                          <a:rPr lang="en-US" sz="2800" b="0" i="1" smtClean="0">
                            <a:latin typeface="Cambria Math"/>
                          </a:rPr>
                          <m:t>𝑖</m:t>
                        </m:r>
                        <m:r>
                          <a:rPr lang="en-US" sz="2800" b="0" i="1" smtClean="0">
                            <a:latin typeface="Cambria Math"/>
                          </a:rPr>
                          <m:t>,</m:t>
                        </m:r>
                        <m:r>
                          <a:rPr lang="en-US" sz="2800" b="0" i="1" smtClean="0">
                            <a:latin typeface="Cambria Math"/>
                          </a:rPr>
                          <m:t>𝑗</m:t>
                        </m:r>
                      </m:sub>
                    </m:sSub>
                    <m:r>
                      <a:rPr lang="en-US" sz="2800" b="0" i="1" smtClean="0">
                        <a:latin typeface="Cambria Math"/>
                      </a:rPr>
                      <m:t>(</m:t>
                    </m:r>
                    <m:r>
                      <a:rPr lang="en-US" sz="2800" b="0" i="1" smtClean="0">
                        <a:latin typeface="Cambria Math"/>
                      </a:rPr>
                      <m:t>𝑡</m:t>
                    </m:r>
                    <m:r>
                      <a:rPr lang="en-US" sz="2800" b="0" i="1" smtClean="0">
                        <a:latin typeface="Cambria Math"/>
                      </a:rPr>
                      <m:t>)</m:t>
                    </m:r>
                  </m:oMath>
                </a14:m>
                <a:r>
                  <a:rPr lang="en-US" sz="2800" dirty="0" smtClean="0"/>
                  <a:t> and 1-day shifts </a:t>
                </a:r>
                <a14:m>
                  <m:oMath xmlns:m="http://schemas.openxmlformats.org/officeDocument/2006/math">
                    <m:r>
                      <a:rPr lang="en-US" sz="2800" i="1" smtClean="0">
                        <a:latin typeface="Cambria Math"/>
                        <a:ea typeface="Cambria Math"/>
                      </a:rPr>
                      <m:t>∆</m:t>
                    </m:r>
                    <m:sSub>
                      <m:sSubPr>
                        <m:ctrlPr>
                          <a:rPr lang="en-US" sz="280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𝑖</m:t>
                        </m:r>
                        <m:r>
                          <a:rPr lang="en-US" sz="2800" b="0" i="1" smtClean="0">
                            <a:latin typeface="Cambria Math"/>
                            <a:ea typeface="Cambria Math"/>
                          </a:rPr>
                          <m:t>,</m:t>
                        </m:r>
                        <m:r>
                          <a:rPr lang="en-US" sz="2800" b="0" i="1" smtClean="0">
                            <a:latin typeface="Cambria Math"/>
                            <a:ea typeface="Cambria Math"/>
                          </a:rPr>
                          <m:t>𝑗</m:t>
                        </m:r>
                        <m:r>
                          <a:rPr lang="en-US" sz="2800" b="0" i="1" smtClean="0">
                            <a:latin typeface="Cambria Math"/>
                            <a:ea typeface="Cambria Math"/>
                          </a:rPr>
                          <m:t>,</m:t>
                        </m:r>
                        <m:r>
                          <a:rPr lang="en-US" sz="2800" b="0" i="1" smtClean="0">
                            <a:latin typeface="Cambria Math"/>
                            <a:ea typeface="Cambria Math"/>
                          </a:rPr>
                          <m:t>𝑡</m:t>
                        </m:r>
                      </m:sub>
                    </m:sSub>
                    <m:r>
                      <a:rPr lang="en-US" sz="2800" b="0" i="1" smtClean="0">
                        <a:latin typeface="Cambria Math"/>
                        <a:ea typeface="Cambria Math"/>
                      </a:rPr>
                      <m:t>=</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𝑖</m:t>
                        </m:r>
                        <m:r>
                          <a:rPr lang="en-US" sz="2800" b="0" i="1" smtClean="0">
                            <a:latin typeface="Cambria Math"/>
                            <a:ea typeface="Cambria Math"/>
                          </a:rPr>
                          <m:t>,</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𝑡</m:t>
                        </m:r>
                      </m:e>
                    </m:d>
                    <m:r>
                      <a:rPr lang="en-US" sz="2800" b="0" i="1" smtClean="0">
                        <a:latin typeface="Cambria Math"/>
                        <a:ea typeface="Cambria Math"/>
                      </a:rPr>
                      <m:t>−</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𝑖</m:t>
                        </m:r>
                        <m:r>
                          <a:rPr lang="en-US" sz="2800" b="0" i="1" smtClean="0">
                            <a:latin typeface="Cambria Math"/>
                            <a:ea typeface="Cambria Math"/>
                          </a:rPr>
                          <m:t>,</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𝑡</m:t>
                        </m:r>
                        <m:r>
                          <a:rPr lang="en-US" sz="2800" b="0" i="1" smtClean="0">
                            <a:latin typeface="Cambria Math"/>
                            <a:ea typeface="Cambria Math"/>
                          </a:rPr>
                          <m:t>−1</m:t>
                        </m:r>
                      </m:e>
                    </m:d>
                  </m:oMath>
                </a14:m>
                <a:r>
                  <a:rPr lang="en-US" sz="2800" dirty="0" smtClean="0"/>
                  <a:t> (absolute) or </a:t>
                </a:r>
                <a14:m>
                  <m:oMath xmlns:m="http://schemas.openxmlformats.org/officeDocument/2006/math">
                    <m:r>
                      <a:rPr lang="en-US" sz="2800" i="1" smtClean="0">
                        <a:latin typeface="Cambria Math"/>
                        <a:ea typeface="Cambria Math"/>
                      </a:rPr>
                      <m:t>∆</m:t>
                    </m:r>
                    <m:sSub>
                      <m:sSubPr>
                        <m:ctrlPr>
                          <a:rPr lang="en-US" sz="280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𝑖</m:t>
                        </m:r>
                        <m:r>
                          <a:rPr lang="en-US" sz="2800" b="0" i="1" smtClean="0">
                            <a:latin typeface="Cambria Math"/>
                            <a:ea typeface="Cambria Math"/>
                          </a:rPr>
                          <m:t>,</m:t>
                        </m:r>
                        <m:r>
                          <a:rPr lang="en-US" sz="2800" b="0" i="1" smtClean="0">
                            <a:latin typeface="Cambria Math"/>
                            <a:ea typeface="Cambria Math"/>
                          </a:rPr>
                          <m:t>𝑗</m:t>
                        </m:r>
                        <m:r>
                          <a:rPr lang="en-US" sz="2800" b="0" i="1" smtClean="0">
                            <a:latin typeface="Cambria Math"/>
                            <a:ea typeface="Cambria Math"/>
                          </a:rPr>
                          <m:t>,</m:t>
                        </m:r>
                        <m:r>
                          <a:rPr lang="en-US" sz="2800" b="0" i="1" smtClean="0">
                            <a:latin typeface="Cambria Math"/>
                            <a:ea typeface="Cambria Math"/>
                          </a:rPr>
                          <m:t>𝑡</m:t>
                        </m:r>
                      </m:sub>
                    </m:sSub>
                    <m:r>
                      <a:rPr lang="en-US" sz="2800" b="0" i="1" smtClean="0">
                        <a:latin typeface="Cambria Math"/>
                        <a:ea typeface="Cambria Math"/>
                      </a:rPr>
                      <m:t>=</m:t>
                    </m:r>
                    <m:d>
                      <m:dPr>
                        <m:ctrlPr>
                          <a:rPr lang="en-US" sz="2800" b="0" i="1" smtClean="0">
                            <a:latin typeface="Cambria Math" panose="02040503050406030204" pitchFamily="18" charset="0"/>
                            <a:ea typeface="Cambria Math"/>
                          </a:rPr>
                        </m:ctrlPr>
                      </m:dPr>
                      <m:e>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𝑖</m:t>
                            </m:r>
                            <m:r>
                              <a:rPr lang="en-US" sz="2800" b="0" i="1" smtClean="0">
                                <a:latin typeface="Cambria Math"/>
                                <a:ea typeface="Cambria Math"/>
                              </a:rPr>
                              <m:t>,</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𝑡</m:t>
                            </m:r>
                          </m:e>
                        </m:d>
                        <m:r>
                          <a:rPr lang="en-US" sz="2800" b="0" i="1" smtClean="0">
                            <a:latin typeface="Cambria Math"/>
                            <a:ea typeface="Cambria Math"/>
                          </a:rPr>
                          <m:t>−</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𝑖</m:t>
                            </m:r>
                            <m:r>
                              <a:rPr lang="en-US" sz="2800" b="0" i="1" smtClean="0">
                                <a:latin typeface="Cambria Math"/>
                                <a:ea typeface="Cambria Math"/>
                              </a:rPr>
                              <m:t>,</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𝑡</m:t>
                            </m:r>
                            <m:r>
                              <a:rPr lang="en-US" sz="2800" b="0" i="1" smtClean="0">
                                <a:latin typeface="Cambria Math"/>
                                <a:ea typeface="Cambria Math"/>
                              </a:rPr>
                              <m:t>−1</m:t>
                            </m:r>
                          </m:e>
                        </m:d>
                      </m:e>
                    </m:d>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𝑖</m:t>
                        </m:r>
                        <m:r>
                          <a:rPr lang="en-US" sz="2800" b="0" i="1" smtClean="0">
                            <a:latin typeface="Cambria Math"/>
                            <a:ea typeface="Cambria Math"/>
                          </a:rPr>
                          <m:t>,</m:t>
                        </m:r>
                        <m:r>
                          <a:rPr lang="en-US" sz="2800" b="0" i="1" smtClean="0">
                            <a:latin typeface="Cambria Math"/>
                            <a:ea typeface="Cambria Math"/>
                          </a:rPr>
                          <m:t>𝑗</m:t>
                        </m:r>
                      </m:sub>
                    </m:sSub>
                    <m:r>
                      <a:rPr lang="en-US" sz="2800" b="0" i="1" smtClean="0">
                        <a:latin typeface="Cambria Math"/>
                        <a:ea typeface="Cambria Math"/>
                      </a:rPr>
                      <m:t>(0)/</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𝑖</m:t>
                        </m:r>
                        <m:r>
                          <a:rPr lang="en-US" sz="2800" b="0" i="1" smtClean="0">
                            <a:latin typeface="Cambria Math"/>
                            <a:ea typeface="Cambria Math"/>
                          </a:rPr>
                          <m:t>,</m:t>
                        </m:r>
                        <m:r>
                          <a:rPr lang="en-US" sz="2800" b="0" i="1" smtClean="0">
                            <a:latin typeface="Cambria Math"/>
                            <a:ea typeface="Cambria Math"/>
                          </a:rPr>
                          <m:t>𝑗</m:t>
                        </m:r>
                      </m:sub>
                    </m:sSub>
                    <m:r>
                      <a:rPr lang="en-US" sz="2800" b="0" i="1" smtClean="0">
                        <a:latin typeface="Cambria Math"/>
                        <a:ea typeface="Cambria Math"/>
                      </a:rPr>
                      <m:t>(</m:t>
                    </m:r>
                    <m:r>
                      <a:rPr lang="en-US" sz="2800" b="0" i="1" smtClean="0">
                        <a:latin typeface="Cambria Math"/>
                        <a:ea typeface="Cambria Math"/>
                      </a:rPr>
                      <m:t>𝑡</m:t>
                    </m:r>
                    <m:r>
                      <a:rPr lang="en-US" sz="2800" b="0" i="1" smtClean="0">
                        <a:latin typeface="Cambria Math"/>
                        <a:ea typeface="Cambria Math"/>
                      </a:rPr>
                      <m:t>−1)</m:t>
                    </m:r>
                  </m:oMath>
                </a14:m>
                <a:r>
                  <a:rPr lang="en-US" sz="2800" dirty="0" smtClean="0"/>
                  <a:t> (relative).</a:t>
                </a:r>
              </a:p>
              <a:p>
                <a:r>
                  <a:rPr lang="en-US" sz="2800" dirty="0" smtClean="0"/>
                  <a:t>For each t, each position indexed by j, define </a:t>
                </a:r>
                <a14:m>
                  <m:oMath xmlns:m="http://schemas.openxmlformats.org/officeDocument/2006/math">
                    <m:r>
                      <a:rPr lang="en-US" sz="2800" i="1" smtClean="0">
                        <a:latin typeface="Cambria Math"/>
                        <a:ea typeface="Cambria Math"/>
                      </a:rPr>
                      <m:t>∆</m:t>
                    </m:r>
                    <m:sSub>
                      <m:sSubPr>
                        <m:ctrlPr>
                          <a:rPr lang="en-US" sz="2800" i="1" smtClean="0">
                            <a:latin typeface="Cambria Math" panose="02040503050406030204" pitchFamily="18" charset="0"/>
                            <a:ea typeface="Cambria Math"/>
                          </a:rPr>
                        </m:ctrlPr>
                      </m:sSubPr>
                      <m:e>
                        <m:r>
                          <a:rPr lang="en-US" sz="2800" b="0" i="1" smtClean="0">
                            <a:latin typeface="Cambria Math"/>
                            <a:ea typeface="Cambria Math"/>
                          </a:rPr>
                          <m:t>𝑃</m:t>
                        </m:r>
                      </m:e>
                      <m:sub>
                        <m:r>
                          <a:rPr lang="en-US" sz="2800" b="0" i="1" smtClean="0">
                            <a:latin typeface="Cambria Math"/>
                            <a:ea typeface="Cambria Math"/>
                          </a:rPr>
                          <m:t>𝑗</m:t>
                        </m:r>
                      </m:sub>
                    </m:sSub>
                    <m:r>
                      <a:rPr lang="en-US" sz="2800" b="0" i="1" smtClean="0">
                        <a:latin typeface="Cambria Math"/>
                        <a:ea typeface="Cambria Math"/>
                      </a:rPr>
                      <m:t>(</m:t>
                    </m:r>
                    <m:r>
                      <a:rPr lang="en-US" sz="2800" b="0" i="1" smtClean="0">
                        <a:latin typeface="Cambria Math"/>
                        <a:ea typeface="Cambria Math"/>
                      </a:rPr>
                      <m:t>𝑡</m:t>
                    </m:r>
                    <m:r>
                      <a:rPr lang="en-US" sz="2800" b="0" i="1" smtClean="0">
                        <a:latin typeface="Cambria Math"/>
                        <a:ea typeface="Cambria Math"/>
                      </a:rPr>
                      <m:t>)=</m:t>
                    </m:r>
                    <m:r>
                      <a:rPr lang="en-US" sz="2800" b="0" i="1" smtClean="0">
                        <a:latin typeface="Cambria Math"/>
                        <a:ea typeface="Cambria Math"/>
                      </a:rPr>
                      <m:t>𝑃</m:t>
                    </m:r>
                    <m:r>
                      <a:rPr lang="en-US" sz="2800" b="0" i="1" smtClean="0">
                        <a:latin typeface="Cambria Math"/>
                        <a:ea typeface="Cambria Math"/>
                      </a:rPr>
                      <m:t>(</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1,</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0</m:t>
                        </m:r>
                      </m:e>
                    </m:d>
                    <m:r>
                      <a:rPr lang="en-US" sz="2800" b="0" i="1" smtClean="0">
                        <a:latin typeface="Cambria Math"/>
                        <a:ea typeface="Cambria Math"/>
                      </a:rPr>
                      <m:t>+∆</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1,</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𝑡</m:t>
                        </m:r>
                      </m:e>
                    </m:d>
                    <m:r>
                      <a:rPr lang="en-US" sz="2800" b="0" i="1" smtClean="0">
                        <a:latin typeface="Cambria Math"/>
                        <a:ea typeface="Cambria Math"/>
                      </a:rPr>
                      <m:t>,…,</m:t>
                    </m:r>
                  </m:oMath>
                </a14:m>
                <a:r>
                  <a:rPr lang="en-US" sz="2800" b="0" dirty="0" smtClean="0">
                    <a:ea typeface="Cambria Math"/>
                  </a:rPr>
                  <a:t> </a:t>
                </a:r>
                <a14:m>
                  <m:oMath xmlns:m="http://schemas.openxmlformats.org/officeDocument/2006/math">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𝑛</m:t>
                            </m:r>
                          </m:e>
                          <m:sub>
                            <m:r>
                              <a:rPr lang="en-US" sz="2800" b="0" i="1" smtClean="0">
                                <a:latin typeface="Cambria Math"/>
                                <a:ea typeface="Cambria Math"/>
                              </a:rPr>
                              <m:t>𝑗</m:t>
                            </m:r>
                          </m:sub>
                        </m:sSub>
                        <m:r>
                          <a:rPr lang="en-US" sz="2800" b="0" i="1" smtClean="0">
                            <a:latin typeface="Cambria Math"/>
                            <a:ea typeface="Cambria Math"/>
                          </a:rPr>
                          <m:t>,</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0</m:t>
                        </m:r>
                      </m:e>
                    </m:d>
                    <m:r>
                      <a:rPr lang="en-US" sz="2800" b="0" i="1" smtClean="0">
                        <a:latin typeface="Cambria Math"/>
                        <a:ea typeface="Cambria Math"/>
                      </a:rPr>
                      <m:t>+∆</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𝑛</m:t>
                            </m:r>
                          </m:e>
                          <m:sub>
                            <m:r>
                              <a:rPr lang="en-US" sz="2800" b="0" i="1" smtClean="0">
                                <a:latin typeface="Cambria Math"/>
                                <a:ea typeface="Cambria Math"/>
                              </a:rPr>
                              <m:t>𝑗</m:t>
                            </m:r>
                          </m:sub>
                        </m:sSub>
                        <m:r>
                          <a:rPr lang="en-US" sz="2800" b="0" i="1" smtClean="0">
                            <a:latin typeface="Cambria Math"/>
                            <a:ea typeface="Cambria Math"/>
                          </a:rPr>
                          <m:t>,</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𝑡</m:t>
                        </m:r>
                      </m:e>
                    </m:d>
                    <m:r>
                      <a:rPr lang="en-US" sz="2800" b="0" i="0" smtClean="0">
                        <a:latin typeface="Cambria Math"/>
                        <a:ea typeface="Cambria Math"/>
                      </a:rPr>
                      <m:t>)−</m:t>
                    </m:r>
                    <m:r>
                      <m:rPr>
                        <m:sty m:val="p"/>
                      </m:rPr>
                      <a:rPr lang="en-US" sz="2800" b="0" i="0" smtClean="0">
                        <a:latin typeface="Cambria Math"/>
                        <a:ea typeface="Cambria Math"/>
                      </a:rPr>
                      <m:t>P</m:t>
                    </m:r>
                    <m:r>
                      <a:rPr lang="en-US" sz="2800" b="0" i="0" smtClean="0">
                        <a:latin typeface="Cambria Math"/>
                        <a:ea typeface="Cambria Math"/>
                      </a:rPr>
                      <m:t>(</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r>
                          <a:rPr lang="en-US" sz="2800" b="0" i="1" smtClean="0">
                            <a:latin typeface="Cambria Math"/>
                            <a:ea typeface="Cambria Math"/>
                          </a:rPr>
                          <m:t>1,</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0</m:t>
                        </m:r>
                      </m:e>
                    </m:d>
                  </m:oMath>
                </a14:m>
                <a:r>
                  <a:rPr lang="en-US" sz="2800" dirty="0" smtClean="0"/>
                  <a:t>,…,</a:t>
                </a:r>
                <a:r>
                  <a:rPr lang="en-US" sz="2800" b="0" dirty="0" smtClean="0">
                    <a:ea typeface="Cambria Math"/>
                  </a:rPr>
                  <a:t> </a:t>
                </a:r>
                <a14:m>
                  <m:oMath xmlns:m="http://schemas.openxmlformats.org/officeDocument/2006/math">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𝑋</m:t>
                        </m:r>
                      </m:e>
                      <m:sub>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𝑛</m:t>
                            </m:r>
                          </m:e>
                          <m:sub>
                            <m:r>
                              <a:rPr lang="en-US" sz="2800" b="0" i="1" smtClean="0">
                                <a:latin typeface="Cambria Math"/>
                                <a:ea typeface="Cambria Math"/>
                              </a:rPr>
                              <m:t>𝑗</m:t>
                            </m:r>
                          </m:sub>
                        </m:sSub>
                        <m:r>
                          <a:rPr lang="en-US" sz="2800" b="0" i="1" smtClean="0">
                            <a:latin typeface="Cambria Math"/>
                            <a:ea typeface="Cambria Math"/>
                          </a:rPr>
                          <m:t>,</m:t>
                        </m:r>
                        <m:r>
                          <a:rPr lang="en-US" sz="2800" b="0" i="1" smtClean="0">
                            <a:latin typeface="Cambria Math"/>
                            <a:ea typeface="Cambria Math"/>
                          </a:rPr>
                          <m:t>𝑗</m:t>
                        </m:r>
                      </m:sub>
                    </m:sSub>
                    <m:d>
                      <m:dPr>
                        <m:ctrlPr>
                          <a:rPr lang="en-US" sz="2800" b="0" i="1" smtClean="0">
                            <a:latin typeface="Cambria Math" panose="02040503050406030204" pitchFamily="18" charset="0"/>
                            <a:ea typeface="Cambria Math"/>
                          </a:rPr>
                        </m:ctrlPr>
                      </m:dPr>
                      <m:e>
                        <m:r>
                          <a:rPr lang="en-US" sz="2800" b="0" i="1" smtClean="0">
                            <a:latin typeface="Cambria Math"/>
                            <a:ea typeface="Cambria Math"/>
                          </a:rPr>
                          <m:t>0</m:t>
                        </m:r>
                      </m:e>
                    </m:d>
                  </m:oMath>
                </a14:m>
                <a:r>
                  <a:rPr lang="en-US" sz="2800" dirty="0" smtClean="0"/>
                  <a:t>).</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2426" r="-889"/>
                </a:stretch>
              </a:blipFill>
            </p:spPr>
            <p:txBody>
              <a:bodyPr/>
              <a:lstStyle/>
              <a:p>
                <a:r>
                  <a:rPr lang="en-US">
                    <a:noFill/>
                  </a:rPr>
                  <a:t> </a:t>
                </a:r>
              </a:p>
            </p:txBody>
          </p:sp>
        </mc:Fallback>
      </mc:AlternateContent>
    </p:spTree>
    <p:extLst>
      <p:ext uri="{BB962C8B-B14F-4D97-AF65-F5344CB8AC3E}">
        <p14:creationId xmlns:p14="http://schemas.microsoft.com/office/powerpoint/2010/main" val="128200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General </a:t>
            </a:r>
            <a:r>
              <a:rPr lang="en-US" dirty="0" err="1" smtClean="0"/>
              <a:t>VaR</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Total P&amp;L across all positions </a:t>
                </a:r>
                <a14:m>
                  <m:oMath xmlns:m="http://schemas.openxmlformats.org/officeDocument/2006/math">
                    <m:r>
                      <a:rPr lang="en-US" i="1" smtClean="0">
                        <a:latin typeface="Cambria Math"/>
                        <a:ea typeface="Cambria Math"/>
                      </a:rPr>
                      <m:t>∆</m:t>
                    </m:r>
                    <m:r>
                      <a:rPr lang="en-US" b="0" i="1" smtClean="0">
                        <a:latin typeface="Cambria Math"/>
                        <a:ea typeface="Cambria Math"/>
                      </a:rPr>
                      <m:t>𝑃</m:t>
                    </m:r>
                    <m:d>
                      <m:dPr>
                        <m:ctrlPr>
                          <a:rPr lang="en-US" b="0" i="1" smtClean="0">
                            <a:latin typeface="Cambria Math" panose="02040503050406030204" pitchFamily="18" charset="0"/>
                            <a:ea typeface="Cambria Math"/>
                          </a:rPr>
                        </m:ctrlPr>
                      </m:dPr>
                      <m:e>
                        <m:r>
                          <a:rPr lang="en-US" b="0" i="1" smtClean="0">
                            <a:latin typeface="Cambria Math"/>
                            <a:ea typeface="Cambria Math"/>
                          </a:rPr>
                          <m:t>𝑡</m:t>
                        </m:r>
                      </m:e>
                    </m:d>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𝑗</m:t>
                        </m:r>
                        <m:r>
                          <a:rPr lang="en-US" b="0" i="1" smtClean="0">
                            <a:latin typeface="Cambria Math"/>
                            <a:ea typeface="Cambria Math"/>
                          </a:rPr>
                          <m:t>=1</m:t>
                        </m:r>
                      </m:sub>
                      <m:sup>
                        <m:r>
                          <a:rPr lang="en-US" b="0" i="1" smtClean="0">
                            <a:latin typeface="Cambria Math"/>
                            <a:ea typeface="Cambria Math"/>
                          </a:rPr>
                          <m:t>𝑀</m:t>
                        </m:r>
                      </m:sup>
                      <m:e>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𝑃</m:t>
                            </m:r>
                          </m:e>
                          <m:sub>
                            <m:r>
                              <a:rPr lang="en-US" b="0" i="1" smtClean="0">
                                <a:latin typeface="Cambria Math"/>
                                <a:ea typeface="Cambria Math"/>
                              </a:rPr>
                              <m:t>𝑗</m:t>
                            </m:r>
                          </m:sub>
                        </m:sSub>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m:t>
                        </m:r>
                      </m:e>
                    </m:nary>
                  </m:oMath>
                </a14:m>
                <a:endParaRPr lang="en-US" dirty="0" smtClean="0"/>
              </a:p>
              <a:p>
                <a:r>
                  <a:rPr lang="en-US" dirty="0" smtClean="0"/>
                  <a:t>Sort all N </a:t>
                </a:r>
                <a14:m>
                  <m:oMath xmlns:m="http://schemas.openxmlformats.org/officeDocument/2006/math">
                    <m:r>
                      <a:rPr lang="en-US" b="0" i="0" smtClean="0">
                        <a:latin typeface="Cambria Math"/>
                        <a:ea typeface="Cambria Math"/>
                      </a:rPr>
                      <m:t>(−</m:t>
                    </m:r>
                    <m:r>
                      <a:rPr lang="en-US" i="1" smtClean="0">
                        <a:latin typeface="Cambria Math"/>
                        <a:ea typeface="Cambria Math"/>
                      </a:rPr>
                      <m:t>∆</m:t>
                    </m:r>
                    <m:r>
                      <a:rPr lang="en-US" b="0" i="1" smtClean="0">
                        <a:latin typeface="Cambria Math"/>
                        <a:ea typeface="Cambria Math"/>
                      </a:rPr>
                      <m:t>𝑃</m:t>
                    </m:r>
                    <m:sSup>
                      <m:sSupPr>
                        <m:ctrlPr>
                          <a:rPr lang="en-US" b="0" i="1" smtClean="0">
                            <a:latin typeface="Cambria Math" panose="02040503050406030204" pitchFamily="18" charset="0"/>
                            <a:ea typeface="Cambria Math"/>
                          </a:rPr>
                        </m:ctrlPr>
                      </m:sSupPr>
                      <m:e>
                        <m:d>
                          <m:dPr>
                            <m:ctrlPr>
                              <a:rPr lang="en-US" b="0" i="1" smtClean="0">
                                <a:latin typeface="Cambria Math" panose="02040503050406030204" pitchFamily="18" charset="0"/>
                                <a:ea typeface="Cambria Math"/>
                              </a:rPr>
                            </m:ctrlPr>
                          </m:dPr>
                          <m:e>
                            <m:r>
                              <a:rPr lang="en-US" b="0" i="1" smtClean="0">
                                <a:latin typeface="Cambria Math"/>
                                <a:ea typeface="Cambria Math"/>
                              </a:rPr>
                              <m:t>𝑡</m:t>
                            </m:r>
                          </m:e>
                        </m:d>
                        <m:r>
                          <a:rPr lang="en-US" b="0" i="1" smtClean="0">
                            <a:latin typeface="Cambria Math"/>
                            <a:ea typeface="Cambria Math"/>
                          </a:rPr>
                          <m:t>)</m:t>
                        </m:r>
                      </m:e>
                      <m:sup>
                        <m:r>
                          <a:rPr lang="en-US" b="0" i="1" smtClean="0">
                            <a:latin typeface="Cambria Math"/>
                            <a:ea typeface="Cambria Math"/>
                          </a:rPr>
                          <m:t>′</m:t>
                        </m:r>
                      </m:sup>
                    </m:sSup>
                    <m:r>
                      <a:rPr lang="en-US" b="0" i="1" smtClean="0">
                        <a:latin typeface="Cambria Math"/>
                        <a:ea typeface="Cambria Math"/>
                      </a:rPr>
                      <m:t>𝑠</m:t>
                    </m:r>
                  </m:oMath>
                </a14:m>
                <a:r>
                  <a:rPr lang="en-US" dirty="0" smtClean="0"/>
                  <a:t> (losses) one for each business day over the N-day historical period ending yesterday, from high to low, and take the one most closely corresponding to the 99</a:t>
                </a:r>
                <a:r>
                  <a:rPr lang="en-US" baseline="30000" dirty="0" smtClean="0"/>
                  <a:t>th</a:t>
                </a:r>
                <a:r>
                  <a:rPr lang="en-US" dirty="0" smtClean="0"/>
                  <a:t> percentile.  If using N=251, as the Fed allows, take the second worst loss.</a:t>
                </a:r>
              </a:p>
              <a:p>
                <a:r>
                  <a:rPr lang="en-US" dirty="0" smtClean="0"/>
                  <a:t>Not really the 99th percentile of losses, really closer to the 99.2 percentile, but the Feds do not allow interpolating between the 2</a:t>
                </a:r>
                <a:r>
                  <a:rPr lang="en-US" baseline="30000" dirty="0" smtClean="0"/>
                  <a:t>nd</a:t>
                </a:r>
                <a:r>
                  <a:rPr lang="en-US" dirty="0" smtClean="0"/>
                  <a:t> and 3</a:t>
                </a:r>
                <a:r>
                  <a:rPr lang="en-US" baseline="30000" dirty="0" smtClean="0"/>
                  <a:t>rd</a:t>
                </a:r>
                <a:r>
                  <a:rPr lang="en-US" dirty="0" smtClean="0"/>
                  <a:t> worst P&amp;L.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1348" r="-2296"/>
                </a:stretch>
              </a:blipFill>
            </p:spPr>
            <p:txBody>
              <a:bodyPr/>
              <a:lstStyle/>
              <a:p>
                <a:r>
                  <a:rPr lang="en-US">
                    <a:noFill/>
                  </a:rPr>
                  <a:t> </a:t>
                </a:r>
              </a:p>
            </p:txBody>
          </p:sp>
        </mc:Fallback>
      </mc:AlternateContent>
    </p:spTree>
    <p:extLst>
      <p:ext uri="{BB962C8B-B14F-4D97-AF65-F5344CB8AC3E}">
        <p14:creationId xmlns:p14="http://schemas.microsoft.com/office/powerpoint/2010/main" val="1983715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Delta/Gamma Approximation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N-day historical simulation with full revaluation requires N+1 pricings for each position, current price plus effect of N different shifts.</a:t>
                </a:r>
              </a:p>
              <a:p>
                <a:r>
                  <a:rPr lang="en-US" dirty="0" smtClean="0"/>
                  <a:t>We may save time by using the estimate</a:t>
                </a:r>
              </a:p>
              <a:p>
                <a:pPr marL="0" indent="0">
                  <a:buNone/>
                </a:pPr>
                <a:endParaRPr lang="en-US" sz="2600" dirty="0"/>
              </a:p>
              <a:p>
                <a:pPr marL="0" indent="0" algn="ctr">
                  <a:buNone/>
                </a:pP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b>
                        <m:sSubPr>
                          <m:ctrlPr>
                            <a:rPr lang="en-US" sz="2600" i="1" smtClean="0">
                              <a:latin typeface="Cambria Math" panose="02040503050406030204" pitchFamily="18" charset="0"/>
                              <a:ea typeface="Cambria Math"/>
                            </a:rPr>
                          </m:ctrlPr>
                        </m:sSubPr>
                        <m:e>
                          <m:r>
                            <a:rPr lang="en-US" sz="2600" b="0" i="1" smtClean="0">
                              <a:latin typeface="Cambria Math"/>
                              <a:ea typeface="Cambria Math"/>
                            </a:rPr>
                            <m:t>𝑃</m:t>
                          </m:r>
                        </m:e>
                        <m:sub>
                          <m:r>
                            <a:rPr lang="en-US" sz="2600" b="0" i="1" smtClean="0">
                              <a:latin typeface="Cambria Math"/>
                              <a:ea typeface="Cambria Math"/>
                            </a:rPr>
                            <m:t>𝑗</m:t>
                          </m:r>
                        </m:sub>
                      </m:sSub>
                      <m:d>
                        <m:dPr>
                          <m:ctrlPr>
                            <a:rPr lang="en-US" sz="2600" b="0" i="1" smtClean="0">
                              <a:latin typeface="Cambria Math" panose="02040503050406030204" pitchFamily="18" charset="0"/>
                              <a:ea typeface="Cambria Math"/>
                            </a:rPr>
                          </m:ctrlPr>
                        </m:dPr>
                        <m:e>
                          <m:r>
                            <a:rPr lang="en-US" sz="2600" b="0" i="1" smtClean="0">
                              <a:latin typeface="Cambria Math"/>
                              <a:ea typeface="Cambria Math"/>
                            </a:rPr>
                            <m:t>𝑡</m:t>
                          </m:r>
                        </m:e>
                      </m:d>
                      <m:r>
                        <a:rPr lang="en-US" sz="2600" b="0" i="1" smtClean="0">
                          <a:latin typeface="Cambria Math"/>
                          <a:ea typeface="Cambria Math"/>
                        </a:rPr>
                        <m:t>≈</m:t>
                      </m:r>
                      <m:f>
                        <m:fPr>
                          <m:ctrlPr>
                            <a:rPr lang="en-US" sz="2600" b="0" i="1" smtClean="0">
                              <a:latin typeface="Cambria Math" panose="02040503050406030204" pitchFamily="18" charset="0"/>
                              <a:ea typeface="Cambria Math"/>
                            </a:rPr>
                          </m:ctrlPr>
                        </m:fPr>
                        <m:num>
                          <m:r>
                            <a:rPr lang="en-US" sz="2600" b="0" i="1" smtClean="0">
                              <a:latin typeface="Cambria Math"/>
                              <a:ea typeface="Cambria Math"/>
                            </a:rPr>
                            <m:t>𝜕</m:t>
                          </m:r>
                          <m:r>
                            <a:rPr lang="en-US" sz="2600" b="0" i="1" smtClean="0">
                              <a:latin typeface="Cambria Math"/>
                              <a:ea typeface="Cambria Math"/>
                            </a:rPr>
                            <m:t>𝑃</m:t>
                          </m:r>
                        </m:num>
                        <m:den>
                          <m:r>
                            <a:rPr lang="en-US" sz="2600" b="0" i="1" smtClean="0">
                              <a:latin typeface="Cambria Math"/>
                              <a:ea typeface="Cambria Math"/>
                            </a:rPr>
                            <m:t>𝜕</m:t>
                          </m:r>
                          <m:r>
                            <a:rPr lang="en-US" sz="2600" b="0" i="1" smtClean="0">
                              <a:latin typeface="Cambria Math"/>
                              <a:ea typeface="Cambria Math"/>
                            </a:rPr>
                            <m:t>𝑡</m:t>
                          </m:r>
                        </m:den>
                      </m:f>
                      <m:r>
                        <m:rPr>
                          <m:sty m:val="p"/>
                        </m:rPr>
                        <a:rPr lang="en-US" sz="2600" b="0" i="0" smtClean="0">
                          <a:latin typeface="Cambria Math"/>
                          <a:ea typeface="Cambria Math"/>
                        </a:rPr>
                        <m:t>Δ</m:t>
                      </m:r>
                      <m:r>
                        <a:rPr lang="en-US" sz="2600" b="0" i="1" smtClean="0">
                          <a:latin typeface="Cambria Math"/>
                          <a:ea typeface="Cambria Math"/>
                        </a:rPr>
                        <m:t>𝑡</m:t>
                      </m:r>
                      <m:r>
                        <a:rPr lang="en-US" sz="2600" b="0" i="1" smtClean="0">
                          <a:latin typeface="Cambria Math"/>
                          <a:ea typeface="Cambria Math"/>
                        </a:rPr>
                        <m:t>+</m:t>
                      </m:r>
                      <m:nary>
                        <m:naryPr>
                          <m:chr m:val="∑"/>
                          <m:ctrlPr>
                            <a:rPr lang="en-US" sz="2600" i="1" smtClean="0">
                              <a:latin typeface="Cambria Math" panose="02040503050406030204" pitchFamily="18" charset="0"/>
                              <a:ea typeface="Cambria Math"/>
                            </a:rPr>
                          </m:ctrlPr>
                        </m:naryPr>
                        <m:sub>
                          <m:r>
                            <m:rPr>
                              <m:brk m:alnAt="23"/>
                            </m:rPr>
                            <a:rPr lang="en-US" sz="2600" b="0" i="1" smtClean="0">
                              <a:latin typeface="Cambria Math"/>
                              <a:ea typeface="Cambria Math"/>
                            </a:rPr>
                            <m:t>𝑖</m:t>
                          </m:r>
                          <m:r>
                            <a:rPr lang="en-US" sz="2600" b="0" i="1" smtClean="0">
                              <a:latin typeface="Cambria Math"/>
                              <a:ea typeface="Cambria Math"/>
                            </a:rPr>
                            <m:t>=1</m:t>
                          </m:r>
                        </m:sub>
                        <m:sup>
                          <m:sSub>
                            <m:sSubPr>
                              <m:ctrlPr>
                                <a:rPr lang="en-US" sz="2600" i="1" smtClean="0">
                                  <a:latin typeface="Cambria Math" panose="02040503050406030204" pitchFamily="18" charset="0"/>
                                  <a:ea typeface="Cambria Math"/>
                                </a:rPr>
                              </m:ctrlPr>
                            </m:sSubPr>
                            <m:e>
                              <m:r>
                                <a:rPr lang="en-US" sz="2600" b="0" i="1" smtClean="0">
                                  <a:latin typeface="Cambria Math"/>
                                  <a:ea typeface="Cambria Math"/>
                                </a:rPr>
                                <m:t>𝑛</m:t>
                              </m:r>
                            </m:e>
                            <m:sub>
                              <m:r>
                                <a:rPr lang="en-US" sz="2600" b="0" i="1" smtClean="0">
                                  <a:latin typeface="Cambria Math"/>
                                  <a:ea typeface="Cambria Math"/>
                                </a:rPr>
                                <m:t>𝑗</m:t>
                              </m:r>
                            </m:sub>
                          </m:sSub>
                        </m:sup>
                        <m:e>
                          <m:d>
                            <m:dPr>
                              <m:ctrlPr>
                                <a:rPr lang="en-US" sz="2600" i="1" smtClean="0">
                                  <a:latin typeface="Cambria Math" panose="02040503050406030204" pitchFamily="18" charset="0"/>
                                  <a:ea typeface="Cambria Math"/>
                                </a:rPr>
                              </m:ctrlPr>
                            </m:dPr>
                            <m:e>
                              <m:f>
                                <m:fPr>
                                  <m:ctrlPr>
                                    <a:rPr lang="en-US" sz="2600" i="1">
                                      <a:latin typeface="Cambria Math" panose="02040503050406030204" pitchFamily="18" charset="0"/>
                                      <a:ea typeface="Cambria Math"/>
                                    </a:rPr>
                                  </m:ctrlPr>
                                </m:fPr>
                                <m:num>
                                  <m:r>
                                    <a:rPr lang="en-US" sz="2600" i="1">
                                      <a:latin typeface="Cambria Math"/>
                                      <a:ea typeface="Cambria Math"/>
                                    </a:rPr>
                                    <m:t>𝜕</m:t>
                                  </m:r>
                                  <m:sSub>
                                    <m:sSubPr>
                                      <m:ctrlPr>
                                        <a:rPr lang="en-US" sz="2600" i="1">
                                          <a:latin typeface="Cambria Math" panose="02040503050406030204" pitchFamily="18" charset="0"/>
                                          <a:ea typeface="Cambria Math"/>
                                        </a:rPr>
                                      </m:ctrlPr>
                                    </m:sSubPr>
                                    <m:e>
                                      <m:r>
                                        <a:rPr lang="en-US" sz="2600" i="1">
                                          <a:latin typeface="Cambria Math"/>
                                          <a:ea typeface="Cambria Math"/>
                                        </a:rPr>
                                        <m:t>𝑃</m:t>
                                      </m:r>
                                    </m:e>
                                    <m:sub>
                                      <m:r>
                                        <a:rPr lang="en-US" sz="2600" i="1">
                                          <a:latin typeface="Cambria Math"/>
                                          <a:ea typeface="Cambria Math"/>
                                        </a:rPr>
                                        <m:t>𝑗</m:t>
                                      </m:r>
                                    </m:sub>
                                  </m:sSub>
                                </m:num>
                                <m:den>
                                  <m:r>
                                    <a:rPr lang="en-US" sz="2600" i="1">
                                      <a:latin typeface="Cambria Math"/>
                                      <a:ea typeface="Cambria Math"/>
                                    </a:rPr>
                                    <m:t>𝜕</m:t>
                                  </m:r>
                                  <m:sSub>
                                    <m:sSubPr>
                                      <m:ctrlPr>
                                        <a:rPr lang="en-US" sz="2600" i="1">
                                          <a:latin typeface="Cambria Math" panose="02040503050406030204" pitchFamily="18" charset="0"/>
                                          <a:ea typeface="Cambria Math"/>
                                        </a:rPr>
                                      </m:ctrlPr>
                                    </m:sSubPr>
                                    <m:e>
                                      <m:r>
                                        <a:rPr lang="en-US" sz="2600" i="1">
                                          <a:latin typeface="Cambria Math"/>
                                          <a:ea typeface="Cambria Math"/>
                                        </a:rPr>
                                        <m:t>𝑋</m:t>
                                      </m:r>
                                    </m:e>
                                    <m:sub>
                                      <m:r>
                                        <a:rPr lang="en-US" sz="2600" i="1">
                                          <a:latin typeface="Cambria Math"/>
                                          <a:ea typeface="Cambria Math"/>
                                        </a:rPr>
                                        <m:t>𝑖</m:t>
                                      </m:r>
                                      <m:r>
                                        <a:rPr lang="en-US" sz="2600" b="0" i="1" smtClean="0">
                                          <a:latin typeface="Cambria Math"/>
                                          <a:ea typeface="Cambria Math"/>
                                        </a:rPr>
                                        <m:t>,</m:t>
                                      </m:r>
                                      <m:r>
                                        <a:rPr lang="en-US" sz="2600" b="0" i="1" smtClean="0">
                                          <a:latin typeface="Cambria Math"/>
                                          <a:ea typeface="Cambria Math"/>
                                        </a:rPr>
                                        <m:t>𝑗</m:t>
                                      </m:r>
                                    </m:sub>
                                  </m:sSub>
                                </m:den>
                              </m:f>
                              <m:r>
                                <a:rPr lang="en-US" sz="2600" i="1">
                                  <a:latin typeface="Cambria Math"/>
                                  <a:ea typeface="Cambria Math"/>
                                </a:rPr>
                                <m:t>∆</m:t>
                              </m:r>
                              <m:sSub>
                                <m:sSubPr>
                                  <m:ctrlPr>
                                    <a:rPr lang="en-US" sz="2600" i="1">
                                      <a:latin typeface="Cambria Math" panose="02040503050406030204" pitchFamily="18" charset="0"/>
                                      <a:ea typeface="Cambria Math"/>
                                    </a:rPr>
                                  </m:ctrlPr>
                                </m:sSubPr>
                                <m:e>
                                  <m:r>
                                    <a:rPr lang="en-US" sz="2600" i="1">
                                      <a:latin typeface="Cambria Math"/>
                                      <a:ea typeface="Cambria Math"/>
                                    </a:rPr>
                                    <m:t>𝑋</m:t>
                                  </m:r>
                                </m:e>
                                <m:sub>
                                  <m:r>
                                    <a:rPr lang="en-US" sz="2600" i="1">
                                      <a:latin typeface="Cambria Math"/>
                                      <a:ea typeface="Cambria Math"/>
                                    </a:rPr>
                                    <m:t>𝑖</m:t>
                                  </m:r>
                                  <m:r>
                                    <a:rPr lang="en-US" sz="2600" i="1">
                                      <a:latin typeface="Cambria Math"/>
                                      <a:ea typeface="Cambria Math"/>
                                    </a:rPr>
                                    <m:t>,</m:t>
                                  </m:r>
                                  <m:r>
                                    <a:rPr lang="en-US" sz="2600" i="1">
                                      <a:latin typeface="Cambria Math"/>
                                      <a:ea typeface="Cambria Math"/>
                                    </a:rPr>
                                    <m:t>𝑗</m:t>
                                  </m:r>
                                  <m:r>
                                    <a:rPr lang="en-US" sz="2600" i="1">
                                      <a:latin typeface="Cambria Math"/>
                                      <a:ea typeface="Cambria Math"/>
                                    </a:rPr>
                                    <m:t>,</m:t>
                                  </m:r>
                                  <m:r>
                                    <a:rPr lang="en-US" sz="2600" i="1">
                                      <a:latin typeface="Cambria Math"/>
                                      <a:ea typeface="Cambria Math"/>
                                    </a:rPr>
                                    <m:t>𝑡</m:t>
                                  </m:r>
                                </m:sub>
                              </m:sSub>
                              <m:r>
                                <a:rPr lang="en-US" sz="2600" b="0" i="1" smtClean="0">
                                  <a:latin typeface="Cambria Math"/>
                                  <a:ea typeface="Cambria Math"/>
                                </a:rPr>
                                <m:t>+</m:t>
                              </m:r>
                              <m:f>
                                <m:fPr>
                                  <m:ctrlPr>
                                    <a:rPr lang="en-US" sz="2600" i="1">
                                      <a:latin typeface="Cambria Math" panose="02040503050406030204" pitchFamily="18" charset="0"/>
                                      <a:ea typeface="Cambria Math"/>
                                    </a:rPr>
                                  </m:ctrlPr>
                                </m:fPr>
                                <m:num>
                                  <m:r>
                                    <a:rPr lang="en-US" sz="2600" i="1">
                                      <a:latin typeface="Cambria Math"/>
                                      <a:ea typeface="Cambria Math"/>
                                    </a:rPr>
                                    <m:t>1</m:t>
                                  </m:r>
                                </m:num>
                                <m:den>
                                  <m:r>
                                    <a:rPr lang="en-US" sz="2600" i="1">
                                      <a:latin typeface="Cambria Math"/>
                                      <a:ea typeface="Cambria Math"/>
                                    </a:rPr>
                                    <m:t>2</m:t>
                                  </m:r>
                                </m:den>
                              </m:f>
                              <m:f>
                                <m:fPr>
                                  <m:ctrlPr>
                                    <a:rPr lang="en-US" sz="2600" i="1">
                                      <a:latin typeface="Cambria Math" panose="02040503050406030204" pitchFamily="18" charset="0"/>
                                      <a:ea typeface="Cambria Math"/>
                                    </a:rPr>
                                  </m:ctrlPr>
                                </m:fPr>
                                <m:num>
                                  <m:sSup>
                                    <m:sSupPr>
                                      <m:ctrlPr>
                                        <a:rPr lang="en-US" sz="2600" i="1">
                                          <a:latin typeface="Cambria Math" panose="02040503050406030204" pitchFamily="18" charset="0"/>
                                          <a:ea typeface="Cambria Math"/>
                                        </a:rPr>
                                      </m:ctrlPr>
                                    </m:sSupPr>
                                    <m:e>
                                      <m:r>
                                        <a:rPr lang="en-US" sz="2600" i="1">
                                          <a:latin typeface="Cambria Math"/>
                                          <a:ea typeface="Cambria Math"/>
                                        </a:rPr>
                                        <m:t>𝜕</m:t>
                                      </m:r>
                                    </m:e>
                                    <m:sup>
                                      <m:r>
                                        <a:rPr lang="en-US" sz="2600" i="1">
                                          <a:latin typeface="Cambria Math"/>
                                          <a:ea typeface="Cambria Math"/>
                                        </a:rPr>
                                        <m:t>2</m:t>
                                      </m:r>
                                    </m:sup>
                                  </m:sSup>
                                  <m:sSub>
                                    <m:sSubPr>
                                      <m:ctrlPr>
                                        <a:rPr lang="en-US" sz="2600" i="1">
                                          <a:latin typeface="Cambria Math" panose="02040503050406030204" pitchFamily="18" charset="0"/>
                                          <a:ea typeface="Cambria Math"/>
                                        </a:rPr>
                                      </m:ctrlPr>
                                    </m:sSubPr>
                                    <m:e>
                                      <m:r>
                                        <a:rPr lang="en-US" sz="2600" i="1">
                                          <a:latin typeface="Cambria Math"/>
                                          <a:ea typeface="Cambria Math"/>
                                        </a:rPr>
                                        <m:t>𝑃</m:t>
                                      </m:r>
                                    </m:e>
                                    <m:sub>
                                      <m:r>
                                        <a:rPr lang="en-US" sz="2600" i="1">
                                          <a:latin typeface="Cambria Math"/>
                                          <a:ea typeface="Cambria Math"/>
                                        </a:rPr>
                                        <m:t>𝑗</m:t>
                                      </m:r>
                                    </m:sub>
                                  </m:sSub>
                                </m:num>
                                <m:den>
                                  <m:r>
                                    <a:rPr lang="en-US" sz="2600" i="1">
                                      <a:latin typeface="Cambria Math"/>
                                      <a:ea typeface="Cambria Math"/>
                                    </a:rPr>
                                    <m:t>𝜕</m:t>
                                  </m:r>
                                  <m:sSubSup>
                                    <m:sSubSupPr>
                                      <m:ctrlPr>
                                        <a:rPr lang="en-US" sz="2600" i="1">
                                          <a:latin typeface="Cambria Math" panose="02040503050406030204" pitchFamily="18" charset="0"/>
                                          <a:ea typeface="Cambria Math"/>
                                        </a:rPr>
                                      </m:ctrlPr>
                                    </m:sSubSupPr>
                                    <m:e>
                                      <m:r>
                                        <a:rPr lang="en-US" sz="2600" i="1">
                                          <a:latin typeface="Cambria Math"/>
                                          <a:ea typeface="Cambria Math"/>
                                        </a:rPr>
                                        <m:t>𝑋</m:t>
                                      </m:r>
                                    </m:e>
                                    <m:sub>
                                      <m:r>
                                        <a:rPr lang="en-US" sz="2600" i="1">
                                          <a:latin typeface="Cambria Math"/>
                                          <a:ea typeface="Cambria Math"/>
                                        </a:rPr>
                                        <m:t>𝑖</m:t>
                                      </m:r>
                                      <m:r>
                                        <a:rPr lang="en-US" sz="2600" i="1">
                                          <a:latin typeface="Cambria Math"/>
                                          <a:ea typeface="Cambria Math"/>
                                        </a:rPr>
                                        <m:t>,</m:t>
                                      </m:r>
                                      <m:r>
                                        <a:rPr lang="en-US" sz="2600" i="1">
                                          <a:latin typeface="Cambria Math"/>
                                          <a:ea typeface="Cambria Math"/>
                                        </a:rPr>
                                        <m:t>𝑗</m:t>
                                      </m:r>
                                    </m:sub>
                                    <m:sup>
                                      <m:r>
                                        <a:rPr lang="en-US" sz="2600" i="1">
                                          <a:latin typeface="Cambria Math"/>
                                          <a:ea typeface="Cambria Math"/>
                                        </a:rPr>
                                        <m:t>2</m:t>
                                      </m:r>
                                    </m:sup>
                                  </m:sSubSup>
                                </m:den>
                              </m:f>
                              <m:r>
                                <a:rPr lang="en-US" sz="2600" i="1">
                                  <a:latin typeface="Cambria Math"/>
                                  <a:ea typeface="Cambria Math"/>
                                </a:rPr>
                                <m:t>∆</m:t>
                              </m:r>
                              <m:sSubSup>
                                <m:sSubSupPr>
                                  <m:ctrlPr>
                                    <a:rPr lang="en-US" sz="2600" i="1">
                                      <a:latin typeface="Cambria Math" panose="02040503050406030204" pitchFamily="18" charset="0"/>
                                      <a:ea typeface="Cambria Math"/>
                                    </a:rPr>
                                  </m:ctrlPr>
                                </m:sSubSupPr>
                                <m:e>
                                  <m:r>
                                    <a:rPr lang="en-US" sz="2600" i="1">
                                      <a:latin typeface="Cambria Math"/>
                                      <a:ea typeface="Cambria Math"/>
                                    </a:rPr>
                                    <m:t>𝑋</m:t>
                                  </m:r>
                                </m:e>
                                <m:sub>
                                  <m:r>
                                    <a:rPr lang="en-US" sz="2600" i="1">
                                      <a:latin typeface="Cambria Math"/>
                                      <a:ea typeface="Cambria Math"/>
                                    </a:rPr>
                                    <m:t>𝑖</m:t>
                                  </m:r>
                                  <m:r>
                                    <a:rPr lang="en-US" sz="2600" i="1">
                                      <a:latin typeface="Cambria Math"/>
                                      <a:ea typeface="Cambria Math"/>
                                    </a:rPr>
                                    <m:t>,</m:t>
                                  </m:r>
                                  <m:r>
                                    <a:rPr lang="en-US" sz="2600" i="1">
                                      <a:latin typeface="Cambria Math"/>
                                      <a:ea typeface="Cambria Math"/>
                                    </a:rPr>
                                    <m:t>𝑗</m:t>
                                  </m:r>
                                  <m:r>
                                    <a:rPr lang="en-US" sz="2600" i="1">
                                      <a:latin typeface="Cambria Math"/>
                                      <a:ea typeface="Cambria Math"/>
                                    </a:rPr>
                                    <m:t>,</m:t>
                                  </m:r>
                                  <m:r>
                                    <a:rPr lang="en-US" sz="2600" i="1">
                                      <a:latin typeface="Cambria Math"/>
                                      <a:ea typeface="Cambria Math"/>
                                    </a:rPr>
                                    <m:t>𝑡</m:t>
                                  </m:r>
                                </m:sub>
                                <m:sup>
                                  <m:r>
                                    <a:rPr lang="en-US" sz="2600" i="1">
                                      <a:latin typeface="Cambria Math"/>
                                      <a:ea typeface="Cambria Math"/>
                                    </a:rPr>
                                    <m:t>2</m:t>
                                  </m:r>
                                </m:sup>
                              </m:sSubSup>
                            </m:e>
                          </m:d>
                          <m:r>
                            <a:rPr lang="en-US" sz="2600" b="0" i="1" smtClean="0">
                              <a:latin typeface="Cambria Math"/>
                              <a:ea typeface="Cambria Math"/>
                            </a:rPr>
                            <m:t>+</m:t>
                          </m:r>
                          <m:nary>
                            <m:naryPr>
                              <m:chr m:val="∑"/>
                              <m:supHide m:val="on"/>
                              <m:ctrlPr>
                                <a:rPr lang="en-US" sz="2600" b="0" i="1" smtClean="0">
                                  <a:latin typeface="Cambria Math" panose="02040503050406030204" pitchFamily="18" charset="0"/>
                                  <a:ea typeface="Cambria Math"/>
                                </a:rPr>
                              </m:ctrlPr>
                            </m:naryPr>
                            <m:sub>
                              <m:r>
                                <m:rPr>
                                  <m:brk m:alnAt="7"/>
                                </m:rPr>
                                <a:rPr lang="en-US" sz="2600" b="0" i="1" smtClean="0">
                                  <a:latin typeface="Cambria Math"/>
                                  <a:ea typeface="Cambria Math"/>
                                </a:rPr>
                                <m:t>𝑖</m:t>
                              </m:r>
                              <m:r>
                                <a:rPr lang="en-US" sz="2600" b="0" i="1" smtClean="0">
                                  <a:latin typeface="Cambria Math"/>
                                  <a:ea typeface="Cambria Math"/>
                                </a:rPr>
                                <m:t>&lt;</m:t>
                              </m:r>
                              <m:r>
                                <a:rPr lang="en-US" sz="2600" b="0" i="1" smtClean="0">
                                  <a:latin typeface="Cambria Math"/>
                                  <a:ea typeface="Cambria Math"/>
                                </a:rPr>
                                <m:t>𝑘</m:t>
                              </m:r>
                            </m:sub>
                            <m:sup/>
                            <m:e>
                              <m:f>
                                <m:fPr>
                                  <m:ctrlPr>
                                    <a:rPr lang="en-US" sz="2600" b="0" i="1" smtClean="0">
                                      <a:latin typeface="Cambria Math" panose="02040503050406030204" pitchFamily="18" charset="0"/>
                                      <a:ea typeface="Cambria Math"/>
                                    </a:rPr>
                                  </m:ctrlPr>
                                </m:fPr>
                                <m:num>
                                  <m:sSup>
                                    <m:sSupPr>
                                      <m:ctrlPr>
                                        <a:rPr lang="en-US" sz="2600" i="1">
                                          <a:latin typeface="Cambria Math" panose="02040503050406030204" pitchFamily="18" charset="0"/>
                                          <a:ea typeface="Cambria Math"/>
                                        </a:rPr>
                                      </m:ctrlPr>
                                    </m:sSupPr>
                                    <m:e>
                                      <m:r>
                                        <a:rPr lang="en-US" sz="2600" i="1">
                                          <a:latin typeface="Cambria Math"/>
                                          <a:ea typeface="Cambria Math"/>
                                        </a:rPr>
                                        <m:t>𝜕</m:t>
                                      </m:r>
                                    </m:e>
                                    <m:sup>
                                      <m:r>
                                        <a:rPr lang="en-US" sz="2600" i="1">
                                          <a:latin typeface="Cambria Math"/>
                                          <a:ea typeface="Cambria Math"/>
                                        </a:rPr>
                                        <m:t>2</m:t>
                                      </m:r>
                                    </m:sup>
                                  </m:sSup>
                                  <m:sSub>
                                    <m:sSubPr>
                                      <m:ctrlPr>
                                        <a:rPr lang="en-US" sz="2600" i="1">
                                          <a:latin typeface="Cambria Math" panose="02040503050406030204" pitchFamily="18" charset="0"/>
                                          <a:ea typeface="Cambria Math"/>
                                        </a:rPr>
                                      </m:ctrlPr>
                                    </m:sSubPr>
                                    <m:e>
                                      <m:r>
                                        <a:rPr lang="en-US" sz="2600" i="1">
                                          <a:latin typeface="Cambria Math"/>
                                          <a:ea typeface="Cambria Math"/>
                                        </a:rPr>
                                        <m:t>𝑃</m:t>
                                      </m:r>
                                    </m:e>
                                    <m:sub>
                                      <m:r>
                                        <a:rPr lang="en-US" sz="2600" i="1">
                                          <a:latin typeface="Cambria Math"/>
                                          <a:ea typeface="Cambria Math"/>
                                        </a:rPr>
                                        <m:t>𝑗</m:t>
                                      </m:r>
                                    </m:sub>
                                  </m:sSub>
                                </m:num>
                                <m:den>
                                  <m:r>
                                    <a:rPr lang="en-US" sz="2600" i="1">
                                      <a:latin typeface="Cambria Math"/>
                                      <a:ea typeface="Cambria Math"/>
                                    </a:rPr>
                                    <m:t>𝜕</m:t>
                                  </m:r>
                                  <m:sSub>
                                    <m:sSubPr>
                                      <m:ctrlPr>
                                        <a:rPr lang="en-US" sz="2600" i="1">
                                          <a:latin typeface="Cambria Math" panose="02040503050406030204" pitchFamily="18" charset="0"/>
                                          <a:ea typeface="Cambria Math"/>
                                        </a:rPr>
                                      </m:ctrlPr>
                                    </m:sSubPr>
                                    <m:e>
                                      <m:r>
                                        <a:rPr lang="en-US" sz="2600" i="1">
                                          <a:latin typeface="Cambria Math"/>
                                          <a:ea typeface="Cambria Math"/>
                                        </a:rPr>
                                        <m:t>𝑋</m:t>
                                      </m:r>
                                    </m:e>
                                    <m:sub>
                                      <m:r>
                                        <a:rPr lang="en-US" sz="2600" i="1">
                                          <a:latin typeface="Cambria Math"/>
                                          <a:ea typeface="Cambria Math"/>
                                        </a:rPr>
                                        <m:t>𝑖</m:t>
                                      </m:r>
                                      <m:r>
                                        <a:rPr lang="en-US" sz="2600" i="1">
                                          <a:latin typeface="Cambria Math"/>
                                          <a:ea typeface="Cambria Math"/>
                                        </a:rPr>
                                        <m:t>,</m:t>
                                      </m:r>
                                      <m:r>
                                        <a:rPr lang="en-US" sz="2600" i="1">
                                          <a:latin typeface="Cambria Math"/>
                                          <a:ea typeface="Cambria Math"/>
                                        </a:rPr>
                                        <m:t>𝑗</m:t>
                                      </m:r>
                                    </m:sub>
                                  </m:sSub>
                                  <m:r>
                                    <a:rPr lang="en-US" sz="2600" i="1">
                                      <a:latin typeface="Cambria Math"/>
                                      <a:ea typeface="Cambria Math"/>
                                    </a:rPr>
                                    <m:t>𝜕</m:t>
                                  </m:r>
                                  <m:sSub>
                                    <m:sSubPr>
                                      <m:ctrlPr>
                                        <a:rPr lang="en-US" sz="2600" i="1">
                                          <a:latin typeface="Cambria Math" panose="02040503050406030204" pitchFamily="18" charset="0"/>
                                          <a:ea typeface="Cambria Math"/>
                                        </a:rPr>
                                      </m:ctrlPr>
                                    </m:sSubPr>
                                    <m:e>
                                      <m:r>
                                        <a:rPr lang="en-US" sz="2600" i="1">
                                          <a:latin typeface="Cambria Math"/>
                                          <a:ea typeface="Cambria Math"/>
                                        </a:rPr>
                                        <m:t>𝑋</m:t>
                                      </m:r>
                                    </m:e>
                                    <m:sub>
                                      <m:r>
                                        <a:rPr lang="en-US" sz="2600" b="0" i="1" smtClean="0">
                                          <a:latin typeface="Cambria Math"/>
                                          <a:ea typeface="Cambria Math"/>
                                        </a:rPr>
                                        <m:t>𝑘</m:t>
                                      </m:r>
                                      <m:r>
                                        <a:rPr lang="en-US" sz="2600" i="1">
                                          <a:latin typeface="Cambria Math"/>
                                          <a:ea typeface="Cambria Math"/>
                                        </a:rPr>
                                        <m:t>,</m:t>
                                      </m:r>
                                      <m:r>
                                        <a:rPr lang="en-US" sz="2600" i="1">
                                          <a:latin typeface="Cambria Math"/>
                                          <a:ea typeface="Cambria Math"/>
                                        </a:rPr>
                                        <m:t>𝑗</m:t>
                                      </m:r>
                                    </m:sub>
                                  </m:sSub>
                                </m:den>
                              </m:f>
                              <m:r>
                                <a:rPr lang="en-US" sz="2600" i="1">
                                  <a:latin typeface="Cambria Math"/>
                                  <a:ea typeface="Cambria Math"/>
                                </a:rPr>
                                <m:t>∆</m:t>
                              </m:r>
                              <m:sSub>
                                <m:sSubPr>
                                  <m:ctrlPr>
                                    <a:rPr lang="en-US" sz="2600" i="1">
                                      <a:latin typeface="Cambria Math" panose="02040503050406030204" pitchFamily="18" charset="0"/>
                                      <a:ea typeface="Cambria Math"/>
                                    </a:rPr>
                                  </m:ctrlPr>
                                </m:sSubPr>
                                <m:e>
                                  <m:r>
                                    <a:rPr lang="en-US" sz="2600" i="1">
                                      <a:latin typeface="Cambria Math"/>
                                      <a:ea typeface="Cambria Math"/>
                                    </a:rPr>
                                    <m:t>𝑋</m:t>
                                  </m:r>
                                </m:e>
                                <m:sub>
                                  <m:r>
                                    <a:rPr lang="en-US" sz="2600" i="1">
                                      <a:latin typeface="Cambria Math"/>
                                      <a:ea typeface="Cambria Math"/>
                                    </a:rPr>
                                    <m:t>𝑖</m:t>
                                  </m:r>
                                  <m:r>
                                    <a:rPr lang="en-US" sz="2600" i="1">
                                      <a:latin typeface="Cambria Math"/>
                                      <a:ea typeface="Cambria Math"/>
                                    </a:rPr>
                                    <m:t>,</m:t>
                                  </m:r>
                                  <m:r>
                                    <a:rPr lang="en-US" sz="2600" i="1">
                                      <a:latin typeface="Cambria Math"/>
                                      <a:ea typeface="Cambria Math"/>
                                    </a:rPr>
                                    <m:t>𝑗</m:t>
                                  </m:r>
                                  <m:r>
                                    <a:rPr lang="en-US" sz="2600" i="1">
                                      <a:latin typeface="Cambria Math"/>
                                      <a:ea typeface="Cambria Math"/>
                                    </a:rPr>
                                    <m:t>,</m:t>
                                  </m:r>
                                  <m:r>
                                    <a:rPr lang="en-US" sz="2600" i="1">
                                      <a:latin typeface="Cambria Math"/>
                                      <a:ea typeface="Cambria Math"/>
                                    </a:rPr>
                                    <m:t>𝑡</m:t>
                                  </m:r>
                                </m:sub>
                              </m:sSub>
                              <m:r>
                                <a:rPr lang="en-US" sz="2600" i="1">
                                  <a:latin typeface="Cambria Math"/>
                                  <a:ea typeface="Cambria Math"/>
                                </a:rPr>
                                <m:t>∆</m:t>
                              </m:r>
                              <m:sSub>
                                <m:sSubPr>
                                  <m:ctrlPr>
                                    <a:rPr lang="en-US" sz="2600" i="1">
                                      <a:latin typeface="Cambria Math" panose="02040503050406030204" pitchFamily="18" charset="0"/>
                                      <a:ea typeface="Cambria Math"/>
                                    </a:rPr>
                                  </m:ctrlPr>
                                </m:sSubPr>
                                <m:e>
                                  <m:r>
                                    <a:rPr lang="en-US" sz="2600" i="1">
                                      <a:latin typeface="Cambria Math"/>
                                      <a:ea typeface="Cambria Math"/>
                                    </a:rPr>
                                    <m:t>𝑋</m:t>
                                  </m:r>
                                </m:e>
                                <m:sub>
                                  <m:r>
                                    <a:rPr lang="en-US" sz="2600" b="0" i="1" smtClean="0">
                                      <a:latin typeface="Cambria Math"/>
                                      <a:ea typeface="Cambria Math"/>
                                    </a:rPr>
                                    <m:t>𝑘</m:t>
                                  </m:r>
                                  <m:r>
                                    <a:rPr lang="en-US" sz="2600" i="1">
                                      <a:latin typeface="Cambria Math"/>
                                      <a:ea typeface="Cambria Math"/>
                                    </a:rPr>
                                    <m:t>,</m:t>
                                  </m:r>
                                  <m:r>
                                    <a:rPr lang="en-US" sz="2600" i="1">
                                      <a:latin typeface="Cambria Math"/>
                                      <a:ea typeface="Cambria Math"/>
                                    </a:rPr>
                                    <m:t>𝑗</m:t>
                                  </m:r>
                                  <m:r>
                                    <a:rPr lang="en-US" sz="2600" i="1">
                                      <a:latin typeface="Cambria Math"/>
                                      <a:ea typeface="Cambria Math"/>
                                    </a:rPr>
                                    <m:t>,</m:t>
                                  </m:r>
                                  <m:r>
                                    <a:rPr lang="en-US" sz="2600" i="1">
                                      <a:latin typeface="Cambria Math"/>
                                      <a:ea typeface="Cambria Math"/>
                                    </a:rPr>
                                    <m:t>𝑡</m:t>
                                  </m:r>
                                </m:sub>
                              </m:sSub>
                            </m:e>
                          </m:nary>
                        </m:e>
                      </m:nary>
                    </m:oMath>
                  </m:oMathPara>
                </a14:m>
                <a:endParaRPr lang="en-US" sz="2600" dirty="0" smtClean="0"/>
              </a:p>
              <a:p>
                <a:pPr marL="0" indent="0">
                  <a:buNone/>
                </a:pPr>
                <a:endParaRPr lang="en-US" dirty="0" smtClean="0"/>
              </a:p>
              <a:p>
                <a:pPr marL="0" indent="0">
                  <a:buNone/>
                </a:pPr>
                <a:r>
                  <a:rPr lang="en-US" dirty="0" smtClean="0"/>
                  <a:t>It is common to leave out the cross terms since they are often very small and require a great deal of computation.  It is also standard to leave out the time derivative (theta) term, since that is often quite small as well.  Cross terms are a form of Risk Not in Model (</a:t>
                </a:r>
                <a:r>
                  <a:rPr lang="en-US" dirty="0" err="1" smtClean="0"/>
                  <a:t>RNiM</a:t>
                </a:r>
                <a:r>
                  <a:rPr lang="en-US" dirty="0" smtClean="0"/>
                  <a:t>), to be covered in a later slide.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2156"/>
                </a:stretch>
              </a:blipFill>
            </p:spPr>
            <p:txBody>
              <a:bodyPr/>
              <a:lstStyle/>
              <a:p>
                <a:r>
                  <a:rPr lang="en-US">
                    <a:noFill/>
                  </a:rPr>
                  <a:t> </a:t>
                </a:r>
              </a:p>
            </p:txBody>
          </p:sp>
        </mc:Fallback>
      </mc:AlternateContent>
    </p:spTree>
    <p:extLst>
      <p:ext uri="{BB962C8B-B14F-4D97-AF65-F5344CB8AC3E}">
        <p14:creationId xmlns:p14="http://schemas.microsoft.com/office/powerpoint/2010/main" val="1831900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Delta/Gamma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buNone/>
                </a:pPr>
                <a:r>
                  <a:rPr lang="en-US" dirty="0" smtClean="0"/>
                  <a:t>Greeks are estimated as </a:t>
                </a:r>
              </a:p>
              <a:p>
                <a:pPr marL="0" indent="0">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𝑃</m:t>
                              </m:r>
                            </m:e>
                            <m:sub>
                              <m:r>
                                <a:rPr lang="en-US" b="0" i="1" smtClean="0">
                                  <a:latin typeface="Cambria Math"/>
                                  <a:ea typeface="Cambria Math"/>
                                </a:rPr>
                                <m:t>𝑗</m:t>
                              </m:r>
                            </m:sub>
                          </m:sSub>
                        </m:num>
                        <m:den>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𝑋</m:t>
                              </m:r>
                            </m:e>
                            <m:sub>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𝑗</m:t>
                              </m:r>
                            </m:sub>
                          </m:sSub>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𝑃</m:t>
                              </m:r>
                            </m:e>
                            <m:sub>
                              <m:r>
                                <a:rPr lang="en-US" b="0" i="1" smtClean="0">
                                  <a:latin typeface="Cambria Math"/>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r>
                                    <a:rPr lang="en-US" b="0" i="1" smtClean="0">
                                      <a:latin typeface="Cambria Math"/>
                                    </a:rPr>
                                    <m:t>𝑗</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𝑖</m:t>
                                  </m:r>
                                  <m:r>
                                    <a:rPr lang="en-US" i="1">
                                      <a:latin typeface="Cambria Math"/>
                                    </a:rPr>
                                    <m:t>,</m:t>
                                  </m:r>
                                  <m:r>
                                    <a:rPr lang="en-US" i="1">
                                      <a:latin typeface="Cambria Math"/>
                                    </a:rPr>
                                    <m:t>𝑗</m:t>
                                  </m:r>
                                </m:sub>
                              </m:sSub>
                              <m:r>
                                <a:rPr lang="en-US" b="0" i="1" smtClean="0">
                                  <a:latin typeface="Cambria Math"/>
                                </a:rPr>
                                <m:t>+</m:t>
                              </m:r>
                              <m:r>
                                <a:rPr lang="en-US" b="0" i="1" smtClean="0">
                                  <a:latin typeface="Cambria Math"/>
                                </a:rPr>
                                <m:t>h</m:t>
                              </m:r>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sSub>
                                    <m:sSubPr>
                                      <m:ctrlPr>
                                        <a:rPr lang="en-US" i="1" smtClean="0">
                                          <a:latin typeface="Cambria Math" panose="02040503050406030204" pitchFamily="18" charset="0"/>
                                        </a:rPr>
                                      </m:ctrlPr>
                                    </m:sSubPr>
                                    <m:e>
                                      <m:r>
                                        <a:rPr lang="en-US" b="0" i="1" smtClean="0">
                                          <a:latin typeface="Cambria Math"/>
                                        </a:rPr>
                                        <m:t>𝑛</m:t>
                                      </m:r>
                                    </m:e>
                                    <m:sub>
                                      <m:r>
                                        <a:rPr lang="en-US" b="0" i="1" smtClean="0">
                                          <a:latin typeface="Cambria Math"/>
                                        </a:rPr>
                                        <m:t>𝑗</m:t>
                                      </m:r>
                                    </m:sub>
                                  </m:sSub>
                                  <m:r>
                                    <a:rPr lang="en-US" i="1">
                                      <a:latin typeface="Cambria Math"/>
                                    </a:rPr>
                                    <m:t>,</m:t>
                                  </m:r>
                                  <m:r>
                                    <a:rPr lang="en-US" i="1">
                                      <a:latin typeface="Cambria Math"/>
                                    </a:rPr>
                                    <m:t>𝑗</m:t>
                                  </m:r>
                                </m:sub>
                              </m:sSub>
                            </m:e>
                          </m:d>
                          <m:r>
                            <a:rPr lang="en-US" b="0" i="1" smtClean="0">
                              <a:latin typeface="Cambria Math"/>
                            </a:rPr>
                            <m:t>−</m:t>
                          </m:r>
                          <m:sSub>
                            <m:sSubPr>
                              <m:ctrlPr>
                                <a:rPr lang="en-US" i="1">
                                  <a:latin typeface="Cambria Math" panose="02040503050406030204" pitchFamily="18" charset="0"/>
                                </a:rPr>
                              </m:ctrlPr>
                            </m:sSubPr>
                            <m:e>
                              <m:r>
                                <a:rPr lang="en-US" i="1">
                                  <a:latin typeface="Cambria Math"/>
                                </a:rPr>
                                <m:t>𝑃</m:t>
                              </m:r>
                            </m:e>
                            <m:sub>
                              <m:r>
                                <a:rPr lang="en-US" i="1">
                                  <a:latin typeface="Cambria Math"/>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𝑋</m:t>
                                  </m:r>
                                </m:e>
                                <m:sub>
                                  <m:r>
                                    <a:rPr lang="en-US" i="1">
                                      <a:latin typeface="Cambria Math"/>
                                    </a:rPr>
                                    <m:t>1,</m:t>
                                  </m:r>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𝑖</m:t>
                                  </m:r>
                                  <m:r>
                                    <a:rPr lang="en-US" i="1">
                                      <a:latin typeface="Cambria Math"/>
                                    </a:rPr>
                                    <m:t>,</m:t>
                                  </m:r>
                                  <m:r>
                                    <a:rPr lang="en-US" i="1">
                                      <a:latin typeface="Cambria Math"/>
                                    </a:rPr>
                                    <m:t>𝑗</m:t>
                                  </m:r>
                                </m:sub>
                              </m:sSub>
                              <m:r>
                                <a:rPr lang="en-US" b="0" i="1" smtClean="0">
                                  <a:latin typeface="Cambria Math"/>
                                </a:rPr>
                                <m:t>−</m:t>
                              </m:r>
                              <m:r>
                                <a:rPr lang="en-US" i="1">
                                  <a:latin typeface="Cambria Math"/>
                                </a:rPr>
                                <m:t>h</m:t>
                              </m:r>
                              <m:r>
                                <a:rPr lang="en-US" i="1">
                                  <a:latin typeface="Cambria Math"/>
                                </a:rPr>
                                <m:t>,…,</m:t>
                              </m:r>
                              <m:sSub>
                                <m:sSubPr>
                                  <m:ctrlPr>
                                    <a:rPr lang="en-US" i="1">
                                      <a:latin typeface="Cambria Math" panose="02040503050406030204" pitchFamily="18" charset="0"/>
                                    </a:rPr>
                                  </m:ctrlPr>
                                </m:sSubPr>
                                <m:e>
                                  <m:r>
                                    <a:rPr lang="en-US" i="1">
                                      <a:latin typeface="Cambria Math"/>
                                    </a:rPr>
                                    <m:t>𝑋</m:t>
                                  </m:r>
                                </m:e>
                                <m:sub>
                                  <m:sSub>
                                    <m:sSubPr>
                                      <m:ctrlPr>
                                        <a:rPr lang="en-US" i="1">
                                          <a:latin typeface="Cambria Math" panose="02040503050406030204" pitchFamily="18" charset="0"/>
                                        </a:rPr>
                                      </m:ctrlPr>
                                    </m:sSubPr>
                                    <m:e>
                                      <m:r>
                                        <a:rPr lang="en-US" i="1">
                                          <a:latin typeface="Cambria Math"/>
                                        </a:rPr>
                                        <m:t>𝑛</m:t>
                                      </m:r>
                                    </m:e>
                                    <m:sub>
                                      <m:r>
                                        <a:rPr lang="en-US" i="1">
                                          <a:latin typeface="Cambria Math"/>
                                        </a:rPr>
                                        <m:t>𝑗</m:t>
                                      </m:r>
                                    </m:sub>
                                  </m:sSub>
                                  <m:r>
                                    <a:rPr lang="en-US" i="1">
                                      <a:latin typeface="Cambria Math"/>
                                    </a:rPr>
                                    <m:t>,</m:t>
                                  </m:r>
                                  <m:r>
                                    <a:rPr lang="en-US" i="1">
                                      <a:latin typeface="Cambria Math"/>
                                    </a:rPr>
                                    <m:t>𝑗</m:t>
                                  </m:r>
                                </m:sub>
                              </m:sSub>
                            </m:e>
                          </m:d>
                        </m:num>
                        <m:den>
                          <m:r>
                            <a:rPr lang="en-US" b="0" i="1" smtClean="0">
                              <a:latin typeface="Cambria Math"/>
                            </a:rPr>
                            <m:t>2</m:t>
                          </m:r>
                          <m:r>
                            <a:rPr lang="en-US" b="0" i="1" smtClean="0">
                              <a:latin typeface="Cambria Math"/>
                            </a:rPr>
                            <m:t>h</m:t>
                          </m:r>
                        </m:den>
                      </m:f>
                    </m:oMath>
                  </m:oMathPara>
                </a14:m>
                <a:endParaRPr lang="en-US" dirty="0" smtClean="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a:ea typeface="Cambria Math"/>
                                </a:rPr>
                                <m:t>𝜕</m:t>
                              </m:r>
                            </m:e>
                            <m:sup>
                              <m:r>
                                <a:rPr lang="en-US" b="0" i="1" smtClean="0">
                                  <a:latin typeface="Cambria Math"/>
                                </a:rPr>
                                <m:t>2</m:t>
                              </m:r>
                            </m:sup>
                          </m:sSup>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𝑗</m:t>
                              </m:r>
                            </m:sub>
                          </m:sSub>
                        </m:num>
                        <m:den>
                          <m:r>
                            <a:rPr lang="en-US" i="1">
                              <a:latin typeface="Cambria Math"/>
                              <a:ea typeface="Cambria Math"/>
                            </a:rPr>
                            <m:t>𝜕</m:t>
                          </m:r>
                          <m:sSubSup>
                            <m:sSubSupPr>
                              <m:ctrlPr>
                                <a:rPr lang="en-US" i="1" smtClean="0">
                                  <a:latin typeface="Cambria Math" panose="02040503050406030204" pitchFamily="18" charset="0"/>
                                  <a:ea typeface="Cambria Math"/>
                                </a:rPr>
                              </m:ctrlPr>
                            </m:sSubSupPr>
                            <m:e>
                              <m:r>
                                <a:rPr lang="en-US" b="0" i="1" smtClean="0">
                                  <a:latin typeface="Cambria Math"/>
                                  <a:ea typeface="Cambria Math"/>
                                </a:rPr>
                                <m:t>𝑋</m:t>
                              </m:r>
                            </m:e>
                            <m:sub>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𝑗</m:t>
                              </m:r>
                            </m:sub>
                            <m:sup>
                              <m:r>
                                <a:rPr lang="en-US" b="0" i="1" smtClean="0">
                                  <a:latin typeface="Cambria Math"/>
                                  <a:ea typeface="Cambria Math"/>
                                </a:rPr>
                                <m:t>2</m:t>
                              </m:r>
                            </m:sup>
                          </m:sSubSup>
                        </m:den>
                      </m:f>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𝑃</m:t>
                              </m:r>
                            </m:e>
                            <m:sub>
                              <m:r>
                                <a:rPr lang="en-US" i="1">
                                  <a:latin typeface="Cambria Math"/>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𝑋</m:t>
                                  </m:r>
                                </m:e>
                                <m:sub>
                                  <m:r>
                                    <a:rPr lang="en-US" i="1">
                                      <a:latin typeface="Cambria Math"/>
                                    </a:rPr>
                                    <m:t>1,</m:t>
                                  </m:r>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𝑖</m:t>
                                  </m:r>
                                  <m:r>
                                    <a:rPr lang="en-US" i="1">
                                      <a:latin typeface="Cambria Math"/>
                                    </a:rPr>
                                    <m:t>,</m:t>
                                  </m:r>
                                  <m:r>
                                    <a:rPr lang="en-US" i="1">
                                      <a:latin typeface="Cambria Math"/>
                                    </a:rPr>
                                    <m:t>𝑗</m:t>
                                  </m:r>
                                </m:sub>
                              </m:sSub>
                              <m:r>
                                <a:rPr lang="en-US" i="1">
                                  <a:latin typeface="Cambria Math"/>
                                </a:rPr>
                                <m:t>+</m:t>
                              </m:r>
                              <m:r>
                                <a:rPr lang="en-US" i="1">
                                  <a:latin typeface="Cambria Math"/>
                                </a:rPr>
                                <m:t>h</m:t>
                              </m:r>
                              <m:r>
                                <a:rPr lang="en-US" i="1">
                                  <a:latin typeface="Cambria Math"/>
                                </a:rPr>
                                <m:t>,…,</m:t>
                              </m:r>
                              <m:sSub>
                                <m:sSubPr>
                                  <m:ctrlPr>
                                    <a:rPr lang="en-US" i="1">
                                      <a:latin typeface="Cambria Math" panose="02040503050406030204" pitchFamily="18" charset="0"/>
                                    </a:rPr>
                                  </m:ctrlPr>
                                </m:sSubPr>
                                <m:e>
                                  <m:r>
                                    <a:rPr lang="en-US" i="1">
                                      <a:latin typeface="Cambria Math"/>
                                    </a:rPr>
                                    <m:t>𝑋</m:t>
                                  </m:r>
                                </m:e>
                                <m:sub>
                                  <m:sSub>
                                    <m:sSubPr>
                                      <m:ctrlPr>
                                        <a:rPr lang="en-US" i="1">
                                          <a:latin typeface="Cambria Math" panose="02040503050406030204" pitchFamily="18" charset="0"/>
                                        </a:rPr>
                                      </m:ctrlPr>
                                    </m:sSubPr>
                                    <m:e>
                                      <m:r>
                                        <a:rPr lang="en-US" i="1">
                                          <a:latin typeface="Cambria Math"/>
                                        </a:rPr>
                                        <m:t>𝑛</m:t>
                                      </m:r>
                                    </m:e>
                                    <m:sub>
                                      <m:r>
                                        <a:rPr lang="en-US" i="1">
                                          <a:latin typeface="Cambria Math"/>
                                        </a:rPr>
                                        <m:t>𝑗</m:t>
                                      </m:r>
                                    </m:sub>
                                  </m:sSub>
                                  <m:r>
                                    <a:rPr lang="en-US" i="1">
                                      <a:latin typeface="Cambria Math"/>
                                    </a:rPr>
                                    <m:t>,</m:t>
                                  </m:r>
                                  <m:r>
                                    <a:rPr lang="en-US" i="1">
                                      <a:latin typeface="Cambria Math"/>
                                    </a:rPr>
                                    <m:t>𝑗</m:t>
                                  </m:r>
                                </m:sub>
                              </m:sSub>
                            </m:e>
                          </m:d>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rPr>
                                <m:t>𝑃</m:t>
                              </m:r>
                            </m:e>
                            <m:sub>
                              <m:r>
                                <a:rPr lang="en-US" b="0" i="1" smtClean="0">
                                  <a:latin typeface="Cambria Math"/>
                                </a:rPr>
                                <m:t>𝑗</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𝑃</m:t>
                              </m:r>
                            </m:e>
                            <m:sub>
                              <m:r>
                                <a:rPr lang="en-US" i="1">
                                  <a:latin typeface="Cambria Math"/>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𝑋</m:t>
                                  </m:r>
                                </m:e>
                                <m:sub>
                                  <m:r>
                                    <a:rPr lang="en-US" i="1">
                                      <a:latin typeface="Cambria Math"/>
                                    </a:rPr>
                                    <m:t>1,</m:t>
                                  </m:r>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𝑖</m:t>
                                  </m:r>
                                  <m:r>
                                    <a:rPr lang="en-US" i="1">
                                      <a:latin typeface="Cambria Math"/>
                                    </a:rPr>
                                    <m:t>,</m:t>
                                  </m:r>
                                  <m:r>
                                    <a:rPr lang="en-US" i="1">
                                      <a:latin typeface="Cambria Math"/>
                                    </a:rPr>
                                    <m:t>𝑗</m:t>
                                  </m:r>
                                </m:sub>
                              </m:sSub>
                              <m:r>
                                <a:rPr lang="en-US" i="1">
                                  <a:latin typeface="Cambria Math"/>
                                </a:rPr>
                                <m:t>−</m:t>
                              </m:r>
                              <m:r>
                                <a:rPr lang="en-US" i="1">
                                  <a:latin typeface="Cambria Math"/>
                                </a:rPr>
                                <m:t>h</m:t>
                              </m:r>
                              <m:r>
                                <a:rPr lang="en-US" i="1">
                                  <a:latin typeface="Cambria Math"/>
                                </a:rPr>
                                <m:t>,…,</m:t>
                              </m:r>
                              <m:sSub>
                                <m:sSubPr>
                                  <m:ctrlPr>
                                    <a:rPr lang="en-US" i="1">
                                      <a:latin typeface="Cambria Math" panose="02040503050406030204" pitchFamily="18" charset="0"/>
                                    </a:rPr>
                                  </m:ctrlPr>
                                </m:sSubPr>
                                <m:e>
                                  <m:r>
                                    <a:rPr lang="en-US" i="1">
                                      <a:latin typeface="Cambria Math"/>
                                    </a:rPr>
                                    <m:t>𝑋</m:t>
                                  </m:r>
                                </m:e>
                                <m:sub>
                                  <m:sSub>
                                    <m:sSubPr>
                                      <m:ctrlPr>
                                        <a:rPr lang="en-US" i="1">
                                          <a:latin typeface="Cambria Math" panose="02040503050406030204" pitchFamily="18" charset="0"/>
                                        </a:rPr>
                                      </m:ctrlPr>
                                    </m:sSubPr>
                                    <m:e>
                                      <m:r>
                                        <a:rPr lang="en-US" i="1">
                                          <a:latin typeface="Cambria Math"/>
                                        </a:rPr>
                                        <m:t>𝑛</m:t>
                                      </m:r>
                                    </m:e>
                                    <m:sub>
                                      <m:r>
                                        <a:rPr lang="en-US" i="1">
                                          <a:latin typeface="Cambria Math"/>
                                        </a:rPr>
                                        <m:t>𝑗</m:t>
                                      </m:r>
                                    </m:sub>
                                  </m:sSub>
                                  <m:r>
                                    <a:rPr lang="en-US" i="1">
                                      <a:latin typeface="Cambria Math"/>
                                    </a:rPr>
                                    <m:t>,</m:t>
                                  </m:r>
                                  <m:r>
                                    <a:rPr lang="en-US" i="1">
                                      <a:latin typeface="Cambria Math"/>
                                    </a:rPr>
                                    <m:t>𝑗</m:t>
                                  </m:r>
                                </m:sub>
                              </m:sSub>
                            </m:e>
                          </m:d>
                        </m:num>
                        <m:den>
                          <m:sSup>
                            <m:sSupPr>
                              <m:ctrlPr>
                                <a:rPr lang="en-US" i="1" smtClean="0">
                                  <a:latin typeface="Cambria Math" panose="02040503050406030204" pitchFamily="18" charset="0"/>
                                </a:rPr>
                              </m:ctrlPr>
                            </m:sSupPr>
                            <m:e>
                              <m:r>
                                <a:rPr lang="en-US" b="0" i="1" smtClean="0">
                                  <a:latin typeface="Cambria Math"/>
                                </a:rPr>
                                <m:t>h</m:t>
                              </m:r>
                            </m:e>
                            <m:sup>
                              <m:r>
                                <a:rPr lang="en-US" b="0" i="1" smtClean="0">
                                  <a:latin typeface="Cambria Math"/>
                                </a:rPr>
                                <m:t>2</m:t>
                              </m:r>
                            </m:sup>
                          </m:sSup>
                        </m:den>
                      </m:f>
                    </m:oMath>
                  </m:oMathPara>
                </a14:m>
                <a:endParaRPr lang="en-US" dirty="0"/>
              </a:p>
              <a:p>
                <a:pPr marL="0" indent="0">
                  <a:buNone/>
                </a:pPr>
                <a:r>
                  <a:rPr lang="en-US" dirty="0" smtClean="0"/>
                  <a:t>For relative bump sizes  replace h with </a:t>
                </a:r>
                <a14:m>
                  <m:oMath xmlns:m="http://schemas.openxmlformats.org/officeDocument/2006/math">
                    <m:r>
                      <a:rPr lang="en-US" b="0" i="1" smtClean="0">
                        <a:latin typeface="Cambria Math"/>
                      </a:rPr>
                      <m:t>h</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m:t>
                    </m:r>
                  </m:oMath>
                </a14:m>
                <a:r>
                  <a:rPr lang="en-US" dirty="0" smtClean="0"/>
                  <a:t>  </a:t>
                </a:r>
              </a:p>
              <a:p>
                <a:pPr marL="0" indent="0" algn="ctr">
                  <a:buNone/>
                </a:pPr>
                <a:endParaRPr lang="en-US" dirty="0"/>
              </a:p>
              <a:p>
                <a:pPr marL="0" indent="0" algn="ctr">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2156"/>
                </a:stretch>
              </a:blipFill>
            </p:spPr>
            <p:txBody>
              <a:bodyPr/>
              <a:lstStyle/>
              <a:p>
                <a:r>
                  <a:rPr lang="en-US">
                    <a:noFill/>
                  </a:rPr>
                  <a:t> </a:t>
                </a:r>
              </a:p>
            </p:txBody>
          </p:sp>
        </mc:Fallback>
      </mc:AlternateContent>
    </p:spTree>
    <p:extLst>
      <p:ext uri="{BB962C8B-B14F-4D97-AF65-F5344CB8AC3E}">
        <p14:creationId xmlns:p14="http://schemas.microsoft.com/office/powerpoint/2010/main" val="1038037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Accurate Bump Sizes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Absolute:  </a:t>
                </a:r>
                <a14:m>
                  <m:oMath xmlns:m="http://schemas.openxmlformats.org/officeDocument/2006/math">
                    <m:sSub>
                      <m:sSubPr>
                        <m:ctrlPr>
                          <a:rPr lang="en-US" b="0" i="1" smtClean="0">
                            <a:latin typeface="Cambria Math" panose="02040503050406030204" pitchFamily="18" charset="0"/>
                            <a:ea typeface="Cambria Math"/>
                          </a:rPr>
                        </m:ctrlPr>
                      </m:sSubPr>
                      <m:e>
                        <m:r>
                          <a:rPr lang="en-US" b="0" i="1" smtClean="0">
                            <a:latin typeface="Cambria Math"/>
                            <a:ea typeface="Cambria Math"/>
                          </a:rPr>
                          <m:t>h</m:t>
                        </m:r>
                      </m:e>
                      <m:sub>
                        <m:r>
                          <a:rPr lang="en-US" b="0" i="1" smtClean="0">
                            <a:latin typeface="Cambria Math"/>
                            <a:ea typeface="Cambria Math"/>
                          </a:rPr>
                          <m:t>𝑖</m:t>
                        </m:r>
                        <m:r>
                          <a:rPr lang="en-US" b="0" i="1" smtClean="0">
                            <a:latin typeface="Cambria Math"/>
                            <a:ea typeface="Cambria Math"/>
                          </a:rPr>
                          <m:t>,</m:t>
                        </m:r>
                        <m:r>
                          <a:rPr lang="en-US" b="0" i="1" smtClean="0">
                            <a:latin typeface="Cambria Math"/>
                            <a:ea typeface="Cambria Math"/>
                          </a:rPr>
                          <m:t>𝑗</m:t>
                        </m:r>
                      </m:sub>
                    </m:sSub>
                    <m:r>
                      <a:rPr lang="en-US" b="0" i="1" smtClean="0">
                        <a:latin typeface="Cambria Math"/>
                        <a:ea typeface="Cambria Math"/>
                      </a:rPr>
                      <m:t>≈</m:t>
                    </m:r>
                    <m:rad>
                      <m:radPr>
                        <m:degHide m:val="on"/>
                        <m:ctrlPr>
                          <a:rPr lang="en-US" b="0" i="1" smtClean="0">
                            <a:latin typeface="Cambria Math" panose="02040503050406030204" pitchFamily="18" charset="0"/>
                            <a:ea typeface="Cambria Math"/>
                          </a:rPr>
                        </m:ctrlPr>
                      </m:radPr>
                      <m:deg/>
                      <m:e>
                        <m:r>
                          <a:rPr lang="en-US" i="1">
                            <a:latin typeface="Cambria Math"/>
                            <a:ea typeface="Cambria Math"/>
                          </a:rPr>
                          <m:t>𝑣𝑎𝑟</m:t>
                        </m:r>
                        <m:d>
                          <m:dPr>
                            <m:ctrlPr>
                              <a:rPr lang="en-US" i="1">
                                <a:latin typeface="Cambria Math" panose="02040503050406030204" pitchFamily="18" charset="0"/>
                                <a:ea typeface="Cambria Math"/>
                              </a:rPr>
                            </m:ctrlPr>
                          </m:dPr>
                          <m:e>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e>
                        </m:d>
                        <m:r>
                          <a:rPr lang="en-US" i="1">
                            <a:latin typeface="Cambria Math"/>
                            <a:ea typeface="Cambria Math"/>
                          </a:rPr>
                          <m:t>+</m:t>
                        </m:r>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r>
                                  <a:rPr lang="en-US" i="1">
                                    <a:latin typeface="Cambria Math"/>
                                    <a:ea typeface="Cambria Math"/>
                                  </a:rPr>
                                  <m:t>𝑚𝑒𝑎𝑛</m:t>
                                </m:r>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𝑖𝑗</m:t>
                                    </m:r>
                                  </m:sub>
                                </m:sSub>
                                <m:r>
                                  <a:rPr lang="en-US" i="1">
                                    <a:latin typeface="Cambria Math"/>
                                    <a:ea typeface="Cambria Math"/>
                                  </a:rPr>
                                  <m:t>)</m:t>
                                </m:r>
                              </m:e>
                            </m:d>
                          </m:e>
                          <m:sup>
                            <m:r>
                              <a:rPr lang="en-US" i="1">
                                <a:latin typeface="Cambria Math"/>
                                <a:ea typeface="Cambria Math"/>
                              </a:rPr>
                              <m:t>2</m:t>
                            </m:r>
                          </m:sup>
                        </m:sSup>
                      </m:e>
                    </m:rad>
                  </m:oMath>
                </a14:m>
                <a:endParaRPr lang="en-US" dirty="0" smtClean="0"/>
              </a:p>
              <a:p>
                <a:r>
                  <a:rPr lang="en-US" dirty="0" smtClean="0"/>
                  <a:t>Relative: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h</m:t>
                        </m:r>
                      </m:e>
                      <m:sub>
                        <m:r>
                          <a:rPr lang="en-US" b="0" i="1" smtClean="0">
                            <a:latin typeface="Cambria Math"/>
                          </a:rPr>
                          <m:t>𝑖</m:t>
                        </m:r>
                        <m:r>
                          <a:rPr lang="en-US" b="0" i="1" smtClean="0">
                            <a:latin typeface="Cambria Math"/>
                          </a:rPr>
                          <m:t>,</m:t>
                        </m:r>
                        <m:r>
                          <a:rPr lang="en-US" b="0" i="1" smtClean="0">
                            <a:latin typeface="Cambria Math"/>
                          </a:rPr>
                          <m:t>𝑗</m:t>
                        </m:r>
                      </m:sub>
                    </m:sSub>
                    <m:r>
                      <a:rPr lang="en-US" i="1" smtClean="0">
                        <a:latin typeface="Cambria Math"/>
                        <a:ea typeface="Cambria Math"/>
                      </a:rPr>
                      <m:t>≈</m:t>
                    </m:r>
                  </m:oMath>
                </a14:m>
                <a:r>
                  <a:rPr lang="en-US" dirty="0">
                    <a:ea typeface="Cambria Math"/>
                  </a:rPr>
                  <a:t> </a:t>
                </a:r>
                <a14:m>
                  <m:oMath xmlns:m="http://schemas.openxmlformats.org/officeDocument/2006/math">
                    <m:rad>
                      <m:radPr>
                        <m:degHide m:val="on"/>
                        <m:ctrlPr>
                          <a:rPr lang="en-US" i="1">
                            <a:latin typeface="Cambria Math" panose="02040503050406030204" pitchFamily="18" charset="0"/>
                            <a:ea typeface="Cambria Math"/>
                          </a:rPr>
                        </m:ctrlPr>
                      </m:radPr>
                      <m:deg/>
                      <m:e>
                        <m:r>
                          <a:rPr lang="en-US" i="1">
                            <a:latin typeface="Cambria Math"/>
                            <a:ea typeface="Cambria Math"/>
                          </a:rPr>
                          <m:t>𝑣𝑎𝑟</m:t>
                        </m:r>
                        <m:d>
                          <m:dPr>
                            <m:ctrlPr>
                              <a:rPr lang="en-US" i="1" smtClean="0">
                                <a:latin typeface="Cambria Math" panose="02040503050406030204" pitchFamily="18" charset="0"/>
                                <a:ea typeface="Cambria Math"/>
                              </a:rPr>
                            </m:ctrlPr>
                          </m:dPr>
                          <m:e>
                            <m:f>
                              <m:fPr>
                                <m:ctrlPr>
                                  <a:rPr lang="en-US" i="1" smtClean="0">
                                    <a:latin typeface="Cambria Math" panose="02040503050406030204" pitchFamily="18" charset="0"/>
                                    <a:ea typeface="Cambria Math"/>
                                  </a:rPr>
                                </m:ctrlPr>
                              </m:fPr>
                              <m:num>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num>
                              <m:den>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den>
                            </m:f>
                          </m:e>
                        </m:d>
                        <m:r>
                          <a:rPr lang="en-US" i="1">
                            <a:latin typeface="Cambria Math"/>
                            <a:ea typeface="Cambria Math"/>
                          </a:rPr>
                          <m:t>+</m:t>
                        </m:r>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r>
                                  <a:rPr lang="en-US" i="1">
                                    <a:latin typeface="Cambria Math"/>
                                    <a:ea typeface="Cambria Math"/>
                                  </a:rPr>
                                  <m:t>𝑚𝑒𝑎𝑛</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num>
                                      <m:den>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𝑖</m:t>
                                            </m:r>
                                            <m:r>
                                              <a:rPr lang="en-US" i="1">
                                                <a:latin typeface="Cambria Math"/>
                                                <a:ea typeface="Cambria Math"/>
                                              </a:rPr>
                                              <m:t>,</m:t>
                                            </m:r>
                                            <m:r>
                                              <a:rPr lang="en-US" i="1">
                                                <a:latin typeface="Cambria Math"/>
                                                <a:ea typeface="Cambria Math"/>
                                              </a:rPr>
                                              <m:t>𝑗</m:t>
                                            </m:r>
                                          </m:sub>
                                        </m:sSub>
                                      </m:den>
                                    </m:f>
                                  </m:e>
                                </m:d>
                              </m:e>
                            </m:d>
                          </m:e>
                          <m:sup>
                            <m:r>
                              <a:rPr lang="en-US" i="1">
                                <a:latin typeface="Cambria Math"/>
                                <a:ea typeface="Cambria Math"/>
                              </a:rPr>
                              <m:t>2</m:t>
                            </m:r>
                          </m:sup>
                        </m:sSup>
                      </m:e>
                    </m:rad>
                  </m:oMath>
                </a14:m>
                <a:endParaRPr lang="en-US" dirty="0" smtClean="0"/>
              </a:p>
              <a:p>
                <a:pPr marL="0" indent="0">
                  <a:buNone/>
                </a:pPr>
                <a:r>
                  <a:rPr lang="en-US" dirty="0" smtClean="0"/>
                  <a:t>We will outline the proof for the absolute case.</a:t>
                </a:r>
              </a:p>
              <a:p>
                <a:pPr marL="0" indent="0">
                  <a:buNone/>
                </a:pPr>
                <a:r>
                  <a:rPr lang="en-US" dirty="0" smtClean="0"/>
                  <a:t>For one risk factor, we want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rPr>
                            <m:t>+∆</m:t>
                          </m:r>
                          <m:r>
                            <a:rPr lang="en-US" b="0" i="1" smtClean="0">
                              <a:latin typeface="Cambria Math"/>
                              <a:ea typeface="Cambria Math"/>
                            </a:rPr>
                            <m:t>𝑋</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𝑋</m:t>
                      </m:r>
                      <m:r>
                        <a:rPr lang="en-US" b="0" i="1" smtClean="0">
                          <a:latin typeface="Cambria Math"/>
                        </a:rPr>
                        <m:t>)</m:t>
                      </m:r>
                    </m:oMath>
                  </m:oMathPara>
                </a14:m>
                <a:endParaRPr lang="en-US" dirty="0" smtClean="0"/>
              </a:p>
              <a:p>
                <a:pPr marL="0" indent="0">
                  <a:buNone/>
                </a:pPr>
                <a:r>
                  <a:rPr lang="en-US" dirty="0" smtClean="0"/>
                  <a:t>to be as close as possible to </a:t>
                </a:r>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rPr>
                                <m:t>+</m:t>
                              </m:r>
                              <m:r>
                                <a:rPr lang="en-US" b="0" i="1" smtClean="0">
                                  <a:latin typeface="Cambria Math"/>
                                </a:rPr>
                                <m:t>h</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𝑋</m:t>
                          </m:r>
                          <m:r>
                            <a:rPr lang="en-US" b="0" i="1" smtClean="0">
                              <a:latin typeface="Cambria Math"/>
                            </a:rPr>
                            <m:t>−</m:t>
                          </m:r>
                          <m:r>
                            <a:rPr lang="en-US" b="0" i="1" smtClean="0">
                              <a:latin typeface="Cambria Math"/>
                            </a:rPr>
                            <m:t>h</m:t>
                          </m:r>
                          <m:r>
                            <a:rPr lang="en-US" b="0" i="1" smtClean="0">
                              <a:latin typeface="Cambria Math"/>
                            </a:rPr>
                            <m:t>)</m:t>
                          </m:r>
                        </m:num>
                        <m:den>
                          <m:r>
                            <a:rPr lang="en-US" b="0" i="1" smtClean="0">
                              <a:latin typeface="Cambria Math"/>
                            </a:rPr>
                            <m:t>2</m:t>
                          </m:r>
                          <m:r>
                            <a:rPr lang="en-US" b="0" i="1" smtClean="0">
                              <a:latin typeface="Cambria Math"/>
                            </a:rPr>
                            <m:t>h</m:t>
                          </m:r>
                        </m:den>
                      </m:f>
                      <m:r>
                        <a:rPr lang="en-US"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f>
                        <m:fPr>
                          <m:ctrlPr>
                            <a:rPr lang="en-US" i="1" smtClean="0">
                              <a:latin typeface="Cambria Math" panose="02040503050406030204" pitchFamily="18" charset="0"/>
                            </a:rPr>
                          </m:ctrlPr>
                        </m:fPr>
                        <m:num>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rPr>
                                <m:t>+</m:t>
                              </m:r>
                              <m:r>
                                <a:rPr lang="en-US" b="0" i="1" smtClean="0">
                                  <a:latin typeface="Cambria Math"/>
                                </a:rPr>
                                <m:t>h</m:t>
                              </m:r>
                            </m:e>
                          </m:d>
                          <m:r>
                            <a:rPr lang="en-US" b="0" i="1" smtClean="0">
                              <a:latin typeface="Cambria Math"/>
                            </a:rPr>
                            <m:t>−2</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𝑋</m:t>
                          </m:r>
                          <m:r>
                            <a:rPr lang="en-US" b="0" i="1" smtClean="0">
                              <a:latin typeface="Cambria Math"/>
                            </a:rPr>
                            <m:t>−</m:t>
                          </m:r>
                          <m:r>
                            <a:rPr lang="en-US" b="0" i="1" smtClean="0">
                              <a:latin typeface="Cambria Math"/>
                            </a:rPr>
                            <m:t>h</m:t>
                          </m:r>
                          <m:r>
                            <a:rPr lang="en-US" b="0" i="1" smtClean="0">
                              <a:latin typeface="Cambria Math"/>
                            </a:rPr>
                            <m:t>)</m:t>
                          </m:r>
                        </m:num>
                        <m:den>
                          <m:sSup>
                            <m:sSupPr>
                              <m:ctrlPr>
                                <a:rPr lang="en-US" i="1" smtClean="0">
                                  <a:latin typeface="Cambria Math" panose="02040503050406030204" pitchFamily="18" charset="0"/>
                                </a:rPr>
                              </m:ctrlPr>
                            </m:sSupPr>
                            <m:e>
                              <m:r>
                                <a:rPr lang="en-US" b="0" i="1" smtClean="0">
                                  <a:latin typeface="Cambria Math"/>
                                </a:rPr>
                                <m:t>h</m:t>
                              </m:r>
                            </m:e>
                            <m:sup>
                              <m:r>
                                <a:rPr lang="en-US" b="0" i="1" smtClean="0">
                                  <a:latin typeface="Cambria Math"/>
                                </a:rPr>
                                <m:t>2</m:t>
                              </m:r>
                            </m:sup>
                          </m:sSup>
                        </m:den>
                      </m:f>
                      <m:r>
                        <a:rPr lang="en-US" i="1" smtClean="0">
                          <a:latin typeface="Cambria Math"/>
                          <a:ea typeface="Cambria Math"/>
                        </a:rPr>
                        <m:t>∆</m:t>
                      </m:r>
                      <m:sSup>
                        <m:sSupPr>
                          <m:ctrlPr>
                            <a:rPr lang="en-US" i="1" smtClean="0">
                              <a:latin typeface="Cambria Math" panose="02040503050406030204" pitchFamily="18" charset="0"/>
                              <a:ea typeface="Cambria Math"/>
                            </a:rPr>
                          </m:ctrlPr>
                        </m:sSupPr>
                        <m:e>
                          <m:r>
                            <a:rPr lang="en-US" b="0" i="1" smtClean="0">
                              <a:latin typeface="Cambria Math"/>
                              <a:ea typeface="Cambria Math"/>
                            </a:rPr>
                            <m:t>𝑋</m:t>
                          </m:r>
                        </m:e>
                        <m:sup>
                          <m:r>
                            <a:rPr lang="en-US" b="0" i="1" smtClean="0">
                              <a:latin typeface="Cambria Math"/>
                              <a:ea typeface="Cambria Math"/>
                            </a:rPr>
                            <m:t>2</m:t>
                          </m:r>
                        </m:sup>
                      </m:sSup>
                      <m:r>
                        <a:rPr lang="en-US" b="0" i="1" smtClean="0">
                          <a:latin typeface="Cambria Math"/>
                          <a:ea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en-US">
                    <a:noFill/>
                  </a:rPr>
                  <a:t> </a:t>
                </a:r>
              </a:p>
            </p:txBody>
          </p:sp>
        </mc:Fallback>
      </mc:AlternateContent>
    </p:spTree>
    <p:extLst>
      <p:ext uri="{BB962C8B-B14F-4D97-AF65-F5344CB8AC3E}">
        <p14:creationId xmlns:p14="http://schemas.microsoft.com/office/powerpoint/2010/main" val="2865761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Accurate Bump Sizes,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Expanding the Taylor Series on both sides, this means</a:t>
                </a:r>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a:rPr>
                          </m:ctrlPr>
                        </m:sSupPr>
                        <m:e>
                          <m:r>
                            <a:rPr lang="en-US" b="0" i="1" smtClean="0">
                              <a:latin typeface="Cambria Math"/>
                              <a:ea typeface="Cambria Math"/>
                            </a:rPr>
                            <m:t>𝑃</m:t>
                          </m:r>
                        </m:e>
                        <m:sup>
                          <m:r>
                            <a:rPr lang="en-US" b="0" i="1" smtClean="0">
                              <a:latin typeface="Cambria Math"/>
                              <a:ea typeface="Cambria Math"/>
                            </a:rPr>
                            <m:t>′</m:t>
                          </m:r>
                        </m:sup>
                      </m:sSup>
                      <m:d>
                        <m:dPr>
                          <m:ctrlPr>
                            <a:rPr lang="en-US" b="0" i="1" smtClean="0">
                              <a:latin typeface="Cambria Math" panose="02040503050406030204" pitchFamily="18" charset="0"/>
                              <a:ea typeface="Cambria Math"/>
                            </a:rPr>
                          </m:ctrlPr>
                        </m:dPr>
                        <m:e>
                          <m:r>
                            <a:rPr lang="en-US" b="0" i="1" smtClean="0">
                              <a:latin typeface="Cambria Math"/>
                              <a:ea typeface="Cambria Math"/>
                            </a:rPr>
                            <m:t>𝑋</m:t>
                          </m:r>
                        </m:e>
                      </m:d>
                      <m:r>
                        <a:rPr lang="en-US"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box>
                        <m:boxPr>
                          <m:ctrlPr>
                            <a:rPr lang="en-US" b="0" i="1" smtClean="0">
                              <a:latin typeface="Cambria Math" panose="02040503050406030204" pitchFamily="18" charset="0"/>
                              <a:ea typeface="Cambria Math"/>
                            </a:rPr>
                          </m:ctrlPr>
                        </m:boxPr>
                        <m:e>
                          <m:argPr>
                            <m:argSz m:val="-1"/>
                          </m:argP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m:t>
                              </m:r>
                            </m:den>
                          </m:f>
                        </m:e>
                      </m:box>
                      <m:sSup>
                        <m:sSupPr>
                          <m:ctrlPr>
                            <a:rPr lang="en-US" b="0" i="1" smtClean="0">
                              <a:latin typeface="Cambria Math" panose="02040503050406030204" pitchFamily="18" charset="0"/>
                              <a:ea typeface="Cambria Math"/>
                            </a:rPr>
                          </m:ctrlPr>
                        </m:sSupPr>
                        <m:e>
                          <m:r>
                            <a:rPr lang="en-US" b="0" i="1" smtClean="0">
                              <a:latin typeface="Cambria Math"/>
                              <a:ea typeface="Cambria Math"/>
                            </a:rPr>
                            <m:t>𝑃</m:t>
                          </m:r>
                        </m:e>
                        <m:sup>
                          <m:r>
                            <a:rPr lang="en-US" b="0" i="1" smtClean="0">
                              <a:latin typeface="Cambria Math"/>
                              <a:ea typeface="Cambria Math"/>
                            </a:rPr>
                            <m:t>′′</m:t>
                          </m:r>
                        </m:sup>
                      </m:sSup>
                      <m:d>
                        <m:dPr>
                          <m:ctrlPr>
                            <a:rPr lang="en-US" b="0" i="1" smtClean="0">
                              <a:latin typeface="Cambria Math" panose="02040503050406030204" pitchFamily="18" charset="0"/>
                              <a:ea typeface="Cambria Math"/>
                            </a:rPr>
                          </m:ctrlPr>
                        </m:dPr>
                        <m:e>
                          <m:r>
                            <a:rPr lang="en-US" b="0" i="1" smtClean="0">
                              <a:latin typeface="Cambria Math"/>
                              <a:ea typeface="Cambria Math"/>
                            </a:rPr>
                            <m:t>𝑋</m:t>
                          </m:r>
                        </m:e>
                      </m:d>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𝑋</m:t>
                          </m:r>
                        </m:e>
                        <m:sup>
                          <m:r>
                            <a:rPr lang="en-US" b="0" i="1" smtClean="0">
                              <a:latin typeface="Cambria Math"/>
                              <a:ea typeface="Cambria Math"/>
                            </a:rPr>
                            <m:t>2</m:t>
                          </m:r>
                        </m:sup>
                      </m:sSup>
                      <m:r>
                        <a:rPr lang="en-US" b="0" i="1" smtClean="0">
                          <a:latin typeface="Cambria Math"/>
                          <a:ea typeface="Cambria Math"/>
                        </a:rPr>
                        <m:t>+</m:t>
                      </m:r>
                      <m:box>
                        <m:boxPr>
                          <m:ctrlPr>
                            <a:rPr lang="en-US" b="0" i="1" smtClean="0">
                              <a:latin typeface="Cambria Math" panose="02040503050406030204" pitchFamily="18" charset="0"/>
                              <a:ea typeface="Cambria Math"/>
                            </a:rPr>
                          </m:ctrlPr>
                        </m:boxPr>
                        <m:e>
                          <m:argPr>
                            <m:argSz m:val="-1"/>
                          </m:argP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6</m:t>
                              </m:r>
                            </m:den>
                          </m:f>
                        </m:e>
                      </m:box>
                      <m:sSup>
                        <m:sSupPr>
                          <m:ctrlPr>
                            <a:rPr lang="en-US" b="0" i="1" smtClean="0">
                              <a:latin typeface="Cambria Math" panose="02040503050406030204" pitchFamily="18" charset="0"/>
                              <a:ea typeface="Cambria Math"/>
                            </a:rPr>
                          </m:ctrlPr>
                        </m:sSupPr>
                        <m:e>
                          <m:r>
                            <a:rPr lang="en-US" b="0" i="1" smtClean="0">
                              <a:latin typeface="Cambria Math"/>
                              <a:ea typeface="Cambria Math"/>
                            </a:rPr>
                            <m:t>𝑃</m:t>
                          </m:r>
                        </m:e>
                        <m:sup>
                          <m:r>
                            <a:rPr lang="en-US" b="0" i="1" smtClean="0">
                              <a:latin typeface="Cambria Math"/>
                              <a:ea typeface="Cambria Math"/>
                            </a:rPr>
                            <m:t>′′′</m:t>
                          </m:r>
                        </m:sup>
                      </m:sSup>
                      <m:d>
                        <m:dPr>
                          <m:ctrlPr>
                            <a:rPr lang="en-US" b="0" i="1" smtClean="0">
                              <a:latin typeface="Cambria Math" panose="02040503050406030204" pitchFamily="18" charset="0"/>
                              <a:ea typeface="Cambria Math"/>
                            </a:rPr>
                          </m:ctrlPr>
                        </m:dPr>
                        <m:e>
                          <m:r>
                            <a:rPr lang="en-US" b="0" i="1" smtClean="0">
                              <a:latin typeface="Cambria Math"/>
                              <a:ea typeface="Cambria Math"/>
                            </a:rPr>
                            <m:t>𝑋</m:t>
                          </m:r>
                        </m:e>
                      </m:d>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𝑋</m:t>
                          </m:r>
                        </m:e>
                        <m:sup>
                          <m:r>
                            <a:rPr lang="en-US" b="0" i="1" smtClean="0">
                              <a:latin typeface="Cambria Math"/>
                              <a:ea typeface="Cambria Math"/>
                            </a:rPr>
                            <m:t>3</m:t>
                          </m:r>
                        </m:sup>
                      </m:sSup>
                      <m:r>
                        <a:rPr lang="en-US" b="0" i="1" smtClean="0">
                          <a:latin typeface="Cambria Math"/>
                          <a:ea typeface="Cambria Math"/>
                        </a:rPr>
                        <m:t>+</m:t>
                      </m:r>
                      <m:box>
                        <m:boxPr>
                          <m:ctrlPr>
                            <a:rPr lang="en-US" b="0" i="1" smtClean="0">
                              <a:latin typeface="Cambria Math" panose="02040503050406030204" pitchFamily="18" charset="0"/>
                              <a:ea typeface="Cambria Math"/>
                            </a:rPr>
                          </m:ctrlPr>
                        </m:boxPr>
                        <m:e>
                          <m:argPr>
                            <m:argSz m:val="-1"/>
                          </m:argP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24</m:t>
                              </m:r>
                            </m:den>
                          </m:f>
                        </m:e>
                      </m:box>
                      <m:r>
                        <a:rPr lang="en-US" b="0" i="1" smtClean="0">
                          <a:latin typeface="Cambria Math"/>
                          <a:ea typeface="Cambria Math"/>
                        </a:rPr>
                        <m:t>𝑃</m:t>
                      </m:r>
                      <m:r>
                        <a:rPr lang="en-US" b="0"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𝑋</m:t>
                          </m:r>
                        </m:e>
                        <m:sup>
                          <m:r>
                            <a:rPr lang="en-US" b="0" i="1" smtClean="0">
                              <a:latin typeface="Cambria Math"/>
                              <a:ea typeface="Cambria Math"/>
                            </a:rPr>
                            <m:t>4</m:t>
                          </m:r>
                        </m:sup>
                      </m:sSup>
                      <m:r>
                        <a:rPr lang="en-US" b="0" i="1" smtClean="0">
                          <a:latin typeface="Cambria Math"/>
                          <a:ea typeface="Cambria Math"/>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𝑃</m:t>
                          </m:r>
                        </m:e>
                        <m:sup>
                          <m:r>
                            <a:rPr lang="en-US" b="0" i="1" smtClean="0">
                              <a:latin typeface="Cambria Math"/>
                            </a:rPr>
                            <m:t>′</m:t>
                          </m:r>
                        </m:sup>
                      </m:sSup>
                      <m:d>
                        <m:dPr>
                          <m:ctrlPr>
                            <a:rPr lang="en-US" b="0" i="1" smtClean="0">
                              <a:latin typeface="Cambria Math" panose="02040503050406030204" pitchFamily="18" charset="0"/>
                            </a:rPr>
                          </m:ctrlPr>
                        </m:dPr>
                        <m:e>
                          <m:r>
                            <a:rPr lang="en-US" b="0" i="1" smtClean="0">
                              <a:latin typeface="Cambria Math"/>
                            </a:rPr>
                            <m:t>𝑋</m:t>
                          </m:r>
                        </m:e>
                      </m:d>
                      <m:r>
                        <a:rPr lang="en-US" b="0"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box>
                        <m:boxPr>
                          <m:ctrlPr>
                            <a:rPr lang="en-US" b="0" i="1" smtClean="0">
                              <a:latin typeface="Cambria Math" panose="02040503050406030204" pitchFamily="18" charset="0"/>
                              <a:ea typeface="Cambria Math"/>
                            </a:rPr>
                          </m:ctrlPr>
                        </m:boxPr>
                        <m:e>
                          <m:argPr>
                            <m:argSz m:val="-1"/>
                          </m:argP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m:t>
                              </m:r>
                            </m:den>
                          </m:f>
                        </m:e>
                      </m:box>
                      <m:sSup>
                        <m:sSupPr>
                          <m:ctrlPr>
                            <a:rPr lang="en-US" b="0" i="1" smtClean="0">
                              <a:latin typeface="Cambria Math" panose="02040503050406030204" pitchFamily="18" charset="0"/>
                              <a:ea typeface="Cambria Math"/>
                            </a:rPr>
                          </m:ctrlPr>
                        </m:sSupPr>
                        <m:e>
                          <m:r>
                            <a:rPr lang="en-US" b="0" i="1" smtClean="0">
                              <a:latin typeface="Cambria Math"/>
                              <a:ea typeface="Cambria Math"/>
                            </a:rPr>
                            <m:t>𝑃</m:t>
                          </m:r>
                        </m:e>
                        <m:sup>
                          <m:r>
                            <a:rPr lang="en-US" b="0" i="1" smtClean="0">
                              <a:latin typeface="Cambria Math"/>
                              <a:ea typeface="Cambria Math"/>
                            </a:rPr>
                            <m:t>′′</m:t>
                          </m:r>
                        </m:sup>
                      </m:sSup>
                      <m:d>
                        <m:dPr>
                          <m:ctrlPr>
                            <a:rPr lang="en-US" b="0" i="1" smtClean="0">
                              <a:latin typeface="Cambria Math" panose="02040503050406030204" pitchFamily="18" charset="0"/>
                              <a:ea typeface="Cambria Math"/>
                            </a:rPr>
                          </m:ctrlPr>
                        </m:dPr>
                        <m:e>
                          <m:r>
                            <a:rPr lang="en-US" b="0" i="1" smtClean="0">
                              <a:latin typeface="Cambria Math"/>
                              <a:ea typeface="Cambria Math"/>
                            </a:rPr>
                            <m:t>𝑋</m:t>
                          </m:r>
                        </m:e>
                      </m:d>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𝑋</m:t>
                          </m:r>
                        </m:e>
                        <m:sup>
                          <m:r>
                            <a:rPr lang="en-US" b="0" i="1" smtClean="0">
                              <a:latin typeface="Cambria Math"/>
                              <a:ea typeface="Cambria Math"/>
                            </a:rPr>
                            <m:t>2</m:t>
                          </m:r>
                        </m:sup>
                      </m:sSup>
                      <m:r>
                        <a:rPr lang="en-US" b="0" i="1" smtClean="0">
                          <a:latin typeface="Cambria Math"/>
                          <a:ea typeface="Cambria Math"/>
                        </a:rPr>
                        <m:t>+</m:t>
                      </m:r>
                      <m:box>
                        <m:boxPr>
                          <m:ctrlPr>
                            <a:rPr lang="en-US" b="0" i="1" smtClean="0">
                              <a:latin typeface="Cambria Math" panose="02040503050406030204" pitchFamily="18" charset="0"/>
                              <a:ea typeface="Cambria Math"/>
                            </a:rPr>
                          </m:ctrlPr>
                        </m:boxPr>
                        <m:e>
                          <m:argPr>
                            <m:argSz m:val="-1"/>
                          </m:argP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6</m:t>
                              </m:r>
                            </m:den>
                          </m:f>
                        </m:e>
                      </m:box>
                      <m:sSup>
                        <m:sSupPr>
                          <m:ctrlPr>
                            <a:rPr lang="en-US" b="0" i="1" smtClean="0">
                              <a:latin typeface="Cambria Math" panose="02040503050406030204" pitchFamily="18" charset="0"/>
                              <a:ea typeface="Cambria Math"/>
                            </a:rPr>
                          </m:ctrlPr>
                        </m:sSupPr>
                        <m:e>
                          <m:r>
                            <a:rPr lang="en-US" b="0" i="1" smtClean="0">
                              <a:latin typeface="Cambria Math"/>
                              <a:ea typeface="Cambria Math"/>
                            </a:rPr>
                            <m:t>𝑃</m:t>
                          </m:r>
                        </m:e>
                        <m:sup>
                          <m:r>
                            <a:rPr lang="en-US" b="0" i="1" smtClean="0">
                              <a:latin typeface="Cambria Math"/>
                              <a:ea typeface="Cambria Math"/>
                            </a:rPr>
                            <m:t>′′′</m:t>
                          </m:r>
                        </m:sup>
                      </m:sSup>
                      <m:d>
                        <m:dPr>
                          <m:ctrlPr>
                            <a:rPr lang="en-US" b="0" i="1" smtClean="0">
                              <a:latin typeface="Cambria Math" panose="02040503050406030204" pitchFamily="18" charset="0"/>
                              <a:ea typeface="Cambria Math"/>
                            </a:rPr>
                          </m:ctrlPr>
                        </m:dPr>
                        <m:e>
                          <m:r>
                            <a:rPr lang="en-US" b="0" i="1" smtClean="0">
                              <a:latin typeface="Cambria Math"/>
                              <a:ea typeface="Cambria Math"/>
                            </a:rPr>
                            <m:t>𝑋</m:t>
                          </m:r>
                        </m:e>
                      </m:d>
                      <m:sSup>
                        <m:sSupPr>
                          <m:ctrlPr>
                            <a:rPr lang="en-US" b="0" i="1" smtClean="0">
                              <a:latin typeface="Cambria Math" panose="02040503050406030204" pitchFamily="18" charset="0"/>
                              <a:ea typeface="Cambria Math"/>
                            </a:rPr>
                          </m:ctrlPr>
                        </m:sSupPr>
                        <m:e>
                          <m:r>
                            <a:rPr lang="en-US" b="0" i="1" smtClean="0">
                              <a:latin typeface="Cambria Math"/>
                              <a:ea typeface="Cambria Math"/>
                            </a:rPr>
                            <m:t>h</m:t>
                          </m:r>
                        </m:e>
                        <m:sup>
                          <m:r>
                            <a:rPr lang="en-US" b="0" i="1" smtClean="0">
                              <a:latin typeface="Cambria Math"/>
                              <a:ea typeface="Cambria Math"/>
                            </a:rPr>
                            <m:t>2</m:t>
                          </m:r>
                        </m:sup>
                      </m:sSup>
                      <m:r>
                        <a:rPr lang="en-US" b="0"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box>
                        <m:boxPr>
                          <m:ctrlPr>
                            <a:rPr lang="en-US" b="0" i="1" smtClean="0">
                              <a:latin typeface="Cambria Math" panose="02040503050406030204" pitchFamily="18" charset="0"/>
                              <a:ea typeface="Cambria Math"/>
                            </a:rPr>
                          </m:ctrlPr>
                        </m:boxPr>
                        <m:e>
                          <m:argPr>
                            <m:argSz m:val="-1"/>
                          </m:argP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24</m:t>
                              </m:r>
                            </m:den>
                          </m:f>
                        </m:e>
                      </m:box>
                      <m:r>
                        <a:rPr lang="en-US" b="0" i="1" smtClean="0">
                          <a:latin typeface="Cambria Math"/>
                          <a:ea typeface="Cambria Math"/>
                        </a:rPr>
                        <m:t>𝑃</m:t>
                      </m:r>
                      <m:r>
                        <a:rPr lang="en-US" b="0"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h</m:t>
                          </m:r>
                        </m:e>
                        <m:sup>
                          <m:r>
                            <a:rPr lang="en-US" b="0" i="1" smtClean="0">
                              <a:latin typeface="Cambria Math"/>
                              <a:ea typeface="Cambria Math"/>
                            </a:rPr>
                            <m:t>2</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𝑋</m:t>
                          </m:r>
                        </m:e>
                        <m:sup>
                          <m:r>
                            <a:rPr lang="en-US" b="0" i="1" smtClean="0">
                              <a:latin typeface="Cambria Math"/>
                              <a:ea typeface="Cambria Math"/>
                            </a:rPr>
                            <m:t>2</m:t>
                          </m:r>
                        </m:sup>
                      </m:sSup>
                    </m:oMath>
                  </m:oMathPara>
                </a14:m>
                <a:endParaRPr lang="en-US" dirty="0" smtClean="0"/>
              </a:p>
              <a:p>
                <a:pPr marL="0" indent="0">
                  <a:buNone/>
                </a:pPr>
                <a:r>
                  <a:rPr lang="en-US" dirty="0" smtClean="0"/>
                  <a:t>From the last 2 terms we see that we want </a:t>
                </a:r>
              </a:p>
              <a:p>
                <a:pPr marL="0" indent="0" algn="ctr">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h</m:t>
                          </m:r>
                        </m:e>
                        <m:sup>
                          <m:r>
                            <a:rPr lang="en-US" b="0" i="1" smtClean="0">
                              <a:latin typeface="Cambria Math"/>
                            </a:rPr>
                            <m:t>2</m:t>
                          </m:r>
                        </m:sup>
                      </m:sSup>
                      <m:r>
                        <a:rPr lang="en-US" i="1" smtClean="0">
                          <a:latin typeface="Cambria Math"/>
                          <a:ea typeface="Cambria Math"/>
                        </a:rPr>
                        <m:t>≈∆</m:t>
                      </m:r>
                      <m:sSup>
                        <m:sSupPr>
                          <m:ctrlPr>
                            <a:rPr lang="en-US" i="1" smtClean="0">
                              <a:latin typeface="Cambria Math" panose="02040503050406030204" pitchFamily="18" charset="0"/>
                              <a:ea typeface="Cambria Math"/>
                            </a:rPr>
                          </m:ctrlPr>
                        </m:sSupPr>
                        <m:e>
                          <m:r>
                            <a:rPr lang="en-US" b="0" i="1" smtClean="0">
                              <a:latin typeface="Cambria Math"/>
                              <a:ea typeface="Cambria Math"/>
                            </a:rPr>
                            <m:t>𝑋</m:t>
                          </m:r>
                        </m:e>
                        <m:sup>
                          <m:r>
                            <a:rPr lang="en-US" b="0" i="1" smtClean="0">
                              <a:latin typeface="Cambria Math"/>
                              <a:ea typeface="Cambria Math"/>
                            </a:rPr>
                            <m:t>2</m:t>
                          </m:r>
                        </m:sup>
                      </m:sSup>
                    </m:oMath>
                  </m:oMathPara>
                </a14:m>
                <a:endParaRPr lang="en-US" dirty="0" smtClean="0"/>
              </a:p>
              <a:p>
                <a:pPr marL="0" indent="0">
                  <a:buNone/>
                </a:pPr>
                <a:r>
                  <a:rPr lang="en-US" dirty="0" smtClean="0"/>
                  <a:t>on average, which implies the result in the last slide.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a:stretch>
              </a:blipFill>
            </p:spPr>
            <p:txBody>
              <a:bodyPr/>
              <a:lstStyle/>
              <a:p>
                <a:r>
                  <a:rPr lang="en-US">
                    <a:noFill/>
                  </a:rPr>
                  <a:t> </a:t>
                </a:r>
              </a:p>
            </p:txBody>
          </p:sp>
        </mc:Fallback>
      </mc:AlternateContent>
    </p:spTree>
    <p:extLst>
      <p:ext uri="{BB962C8B-B14F-4D97-AF65-F5344CB8AC3E}">
        <p14:creationId xmlns:p14="http://schemas.microsoft.com/office/powerpoint/2010/main" val="1385207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Calibrated Parameters </a:t>
            </a:r>
            <a:r>
              <a:rPr lang="en-US" dirty="0" err="1" smtClean="0"/>
              <a:t>vs</a:t>
            </a:r>
            <a:r>
              <a:rPr lang="en-US" dirty="0" smtClean="0"/>
              <a:t> Risk Drivers</a:t>
            </a:r>
            <a:endParaRPr lang="en-US" dirty="0"/>
          </a:p>
        </p:txBody>
      </p:sp>
      <p:sp>
        <p:nvSpPr>
          <p:cNvPr id="3" name="Content Placeholder 2"/>
          <p:cNvSpPr>
            <a:spLocks noGrp="1"/>
          </p:cNvSpPr>
          <p:nvPr>
            <p:ph idx="1"/>
          </p:nvPr>
        </p:nvSpPr>
        <p:spPr/>
        <p:txBody>
          <a:bodyPr>
            <a:normAutofit fontScale="92500"/>
          </a:bodyPr>
          <a:lstStyle/>
          <a:p>
            <a:r>
              <a:rPr lang="en-US" dirty="0" smtClean="0"/>
              <a:t>The risk drivers for </a:t>
            </a:r>
            <a:r>
              <a:rPr lang="en-US" dirty="0" err="1" smtClean="0"/>
              <a:t>VaR</a:t>
            </a:r>
            <a:r>
              <a:rPr lang="en-US" dirty="0" smtClean="0"/>
              <a:t>, the X’s, are typically market inputs, e.g. spot, ATM volatility, some sort of volatility skew measure, and interest rates, rather than underlying model parameters.</a:t>
            </a:r>
          </a:p>
          <a:p>
            <a:r>
              <a:rPr lang="en-US" dirty="0" smtClean="0"/>
              <a:t>Full revaluation would require re-calibration for every historical shift of the inputs.</a:t>
            </a:r>
          </a:p>
          <a:p>
            <a:r>
              <a:rPr lang="en-US" dirty="0" smtClean="0"/>
              <a:t>Delta Gamma approximation requires inverting a </a:t>
            </a:r>
            <a:r>
              <a:rPr lang="en-US" dirty="0" err="1" smtClean="0"/>
              <a:t>Jacobian</a:t>
            </a:r>
            <a:r>
              <a:rPr lang="en-US" dirty="0" smtClean="0"/>
              <a:t> matrix (example next slide)</a:t>
            </a:r>
            <a:endParaRPr lang="en-US" dirty="0"/>
          </a:p>
        </p:txBody>
      </p:sp>
    </p:spTree>
    <p:extLst>
      <p:ext uri="{BB962C8B-B14F-4D97-AF65-F5344CB8AC3E}">
        <p14:creationId xmlns:p14="http://schemas.microsoft.com/office/powerpoint/2010/main" val="2716700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Calibrated Parameters </a:t>
            </a:r>
            <a:r>
              <a:rPr lang="en-US" dirty="0" err="1" smtClean="0"/>
              <a:t>vs</a:t>
            </a:r>
            <a:r>
              <a:rPr lang="en-US" dirty="0" smtClean="0"/>
              <a:t> Risk Drivers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t>Let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𝑗</m:t>
                                </m:r>
                              </m:sub>
                            </m:sSub>
                            <m:r>
                              <a:rPr lang="en-US" b="0" i="1" smtClean="0">
                                <a:latin typeface="Cambria Math"/>
                              </a:rPr>
                              <m:t>,</m:t>
                            </m:r>
                            <m:r>
                              <a:rPr lang="en-US" b="0" i="1" smtClean="0">
                                <a:latin typeface="Cambria Math"/>
                              </a:rPr>
                              <m:t>𝑗</m:t>
                            </m:r>
                          </m:sub>
                        </m:sSub>
                      </m:e>
                    </m:d>
                    <m:r>
                      <a:rPr lang="en-US" b="0" i="1" smtClean="0">
                        <a:latin typeface="Cambria Math"/>
                      </a:rPr>
                      <m:t>=</m:t>
                    </m:r>
                    <m:r>
                      <a:rPr lang="en-US" b="0" i="1" smtClean="0">
                        <a:latin typeface="Cambria Math"/>
                      </a:rPr>
                      <m:t>𝐺</m:t>
                    </m:r>
                    <m:r>
                      <a:rPr lang="en-US" b="0" i="1" smtClean="0">
                        <a:latin typeface="Cambria Math"/>
                      </a:rPr>
                      <m:t>(</m:t>
                    </m:r>
                    <m:sSub>
                      <m:sSubPr>
                        <m:ctrlPr>
                          <a:rPr lang="en-US" i="1">
                            <a:latin typeface="Cambria Math" panose="02040503050406030204" pitchFamily="18" charset="0"/>
                          </a:rPr>
                        </m:ctrlPr>
                      </m:sSubPr>
                      <m:e>
                        <m:r>
                          <a:rPr lang="en-US" b="0" i="1" smtClean="0">
                            <a:latin typeface="Cambria Math"/>
                          </a:rPr>
                          <m:t>𝑌</m:t>
                        </m:r>
                      </m:e>
                      <m:sub>
                        <m:r>
                          <a:rPr lang="en-US" i="1">
                            <a:latin typeface="Cambria Math"/>
                          </a:rPr>
                          <m:t>1,</m:t>
                        </m:r>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𝑌</m:t>
                        </m:r>
                      </m:e>
                      <m:sub>
                        <m:sSub>
                          <m:sSubPr>
                            <m:ctrlPr>
                              <a:rPr lang="en-US" i="1">
                                <a:latin typeface="Cambria Math" panose="02040503050406030204" pitchFamily="18" charset="0"/>
                              </a:rPr>
                            </m:ctrlPr>
                          </m:sSubPr>
                          <m:e>
                            <m:r>
                              <a:rPr lang="en-US" i="1">
                                <a:latin typeface="Cambria Math"/>
                              </a:rPr>
                              <m:t>𝑛</m:t>
                            </m:r>
                          </m:e>
                          <m:sub>
                            <m:r>
                              <a:rPr lang="en-US" i="1">
                                <a:latin typeface="Cambria Math"/>
                              </a:rPr>
                              <m:t>𝑗</m:t>
                            </m:r>
                          </m:sub>
                        </m:sSub>
                        <m:r>
                          <a:rPr lang="en-US" i="1">
                            <a:latin typeface="Cambria Math"/>
                          </a:rPr>
                          <m:t>,</m:t>
                        </m:r>
                        <m:r>
                          <a:rPr lang="en-US" i="1">
                            <a:latin typeface="Cambria Math"/>
                          </a:rPr>
                          <m:t>𝑗</m:t>
                        </m:r>
                      </m:sub>
                    </m:sSub>
                  </m:oMath>
                </a14:m>
                <a:r>
                  <a:rPr lang="en-US" dirty="0" smtClean="0"/>
                  <a:t>).  Then</a:t>
                </a:r>
              </a:p>
              <a:p>
                <a:pPr marL="0" indent="0" algn="ctr">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𝑗</m:t>
                                      </m:r>
                                    </m:sub>
                                  </m:sSub>
                                </m:num>
                                <m:den>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r>
                                        <a:rPr lang="en-US" i="1">
                                          <a:latin typeface="Cambria Math"/>
                                          <a:ea typeface="Cambria Math"/>
                                        </a:rPr>
                                        <m:t>1,</m:t>
                                      </m:r>
                                      <m:r>
                                        <a:rPr lang="en-US" i="1">
                                          <a:latin typeface="Cambria Math"/>
                                          <a:ea typeface="Cambria Math"/>
                                        </a:rPr>
                                        <m:t>𝑗</m:t>
                                      </m:r>
                                    </m:sub>
                                  </m:sSub>
                                </m:den>
                              </m:f>
                              <m:r>
                                <a:rPr lang="en-US" i="1">
                                  <a:latin typeface="Cambria Math"/>
                                </a:rPr>
                                <m:t>,…,</m:t>
                              </m:r>
                              <m:f>
                                <m:fPr>
                                  <m:ctrlPr>
                                    <a:rPr lang="en-US" i="1">
                                      <a:latin typeface="Cambria Math" panose="02040503050406030204" pitchFamily="18" charset="0"/>
                                    </a:rPr>
                                  </m:ctrlPr>
                                </m:fPr>
                                <m:num>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𝑗</m:t>
                                      </m:r>
                                    </m:sub>
                                  </m:sSub>
                                </m:num>
                                <m:den>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𝑋</m:t>
                                      </m:r>
                                    </m:e>
                                    <m:sub>
                                      <m:sSub>
                                        <m:sSubPr>
                                          <m:ctrlPr>
                                            <a:rPr lang="en-US" i="1">
                                              <a:latin typeface="Cambria Math" panose="02040503050406030204" pitchFamily="18" charset="0"/>
                                              <a:ea typeface="Cambria Math"/>
                                            </a:rPr>
                                          </m:ctrlPr>
                                        </m:sSubPr>
                                        <m:e>
                                          <m:r>
                                            <a:rPr lang="en-US" i="1">
                                              <a:latin typeface="Cambria Math"/>
                                              <a:ea typeface="Cambria Math"/>
                                            </a:rPr>
                                            <m:t>𝑛</m:t>
                                          </m:r>
                                        </m:e>
                                        <m:sub>
                                          <m:r>
                                            <a:rPr lang="en-US" i="1">
                                              <a:latin typeface="Cambria Math"/>
                                              <a:ea typeface="Cambria Math"/>
                                            </a:rPr>
                                            <m:t>𝑗</m:t>
                                          </m:r>
                                        </m:sub>
                                      </m:sSub>
                                      <m:r>
                                        <a:rPr lang="en-US" i="1">
                                          <a:latin typeface="Cambria Math"/>
                                          <a:ea typeface="Cambria Math"/>
                                        </a:rPr>
                                        <m:t>,</m:t>
                                      </m:r>
                                      <m:r>
                                        <a:rPr lang="en-US" i="1">
                                          <a:latin typeface="Cambria Math"/>
                                          <a:ea typeface="Cambria Math"/>
                                        </a:rPr>
                                        <m:t>𝑗</m:t>
                                      </m:r>
                                    </m:sub>
                                  </m:sSub>
                                </m:den>
                              </m:f>
                            </m:e>
                          </m:d>
                        </m:e>
                        <m:sup>
                          <m:r>
                            <a:rPr lang="en-US" b="0" i="1" smtClean="0">
                              <a:latin typeface="Cambria Math"/>
                              <a:ea typeface="Cambria Math"/>
                            </a:rPr>
                            <m:t>𝑇</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𝐽</m:t>
                          </m:r>
                        </m:e>
                        <m:sup>
                          <m:r>
                            <a:rPr lang="en-US" b="0" i="1" smtClean="0">
                              <a:latin typeface="Cambria Math"/>
                            </a:rPr>
                            <m:t>−1</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𝑗</m:t>
                                      </m:r>
                                    </m:sub>
                                  </m:sSub>
                                </m:num>
                                <m:den>
                                  <m:r>
                                    <a:rPr lang="en-US" i="1">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𝑌</m:t>
                                      </m:r>
                                    </m:e>
                                    <m:sub>
                                      <m:r>
                                        <a:rPr lang="en-US" i="1">
                                          <a:latin typeface="Cambria Math"/>
                                          <a:ea typeface="Cambria Math"/>
                                        </a:rPr>
                                        <m:t>1,</m:t>
                                      </m:r>
                                      <m:r>
                                        <a:rPr lang="en-US" i="1">
                                          <a:latin typeface="Cambria Math"/>
                                          <a:ea typeface="Cambria Math"/>
                                        </a:rPr>
                                        <m:t>𝑗</m:t>
                                      </m:r>
                                    </m:sub>
                                  </m:sSub>
                                </m:den>
                              </m:f>
                              <m:r>
                                <a:rPr lang="en-US" i="1">
                                  <a:latin typeface="Cambria Math"/>
                                </a:rPr>
                                <m:t>,…,</m:t>
                              </m:r>
                              <m:f>
                                <m:fPr>
                                  <m:ctrlPr>
                                    <a:rPr lang="en-US" i="1">
                                      <a:latin typeface="Cambria Math" panose="02040503050406030204" pitchFamily="18" charset="0"/>
                                    </a:rPr>
                                  </m:ctrlPr>
                                </m:fPr>
                                <m:num>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𝑗</m:t>
                                      </m:r>
                                    </m:sub>
                                  </m:sSub>
                                </m:num>
                                <m:den>
                                  <m:r>
                                    <a:rPr lang="en-US" i="1">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𝑌</m:t>
                                      </m:r>
                                    </m:e>
                                    <m:sub>
                                      <m:sSub>
                                        <m:sSubPr>
                                          <m:ctrlPr>
                                            <a:rPr lang="en-US" i="1">
                                              <a:latin typeface="Cambria Math" panose="02040503050406030204" pitchFamily="18" charset="0"/>
                                              <a:ea typeface="Cambria Math"/>
                                            </a:rPr>
                                          </m:ctrlPr>
                                        </m:sSubPr>
                                        <m:e>
                                          <m:r>
                                            <a:rPr lang="en-US" i="1">
                                              <a:latin typeface="Cambria Math"/>
                                              <a:ea typeface="Cambria Math"/>
                                            </a:rPr>
                                            <m:t>𝑛</m:t>
                                          </m:r>
                                        </m:e>
                                        <m:sub>
                                          <m:r>
                                            <a:rPr lang="en-US" i="1">
                                              <a:latin typeface="Cambria Math"/>
                                              <a:ea typeface="Cambria Math"/>
                                            </a:rPr>
                                            <m:t>𝑗</m:t>
                                          </m:r>
                                        </m:sub>
                                      </m:sSub>
                                      <m:r>
                                        <a:rPr lang="en-US" i="1">
                                          <a:latin typeface="Cambria Math"/>
                                          <a:ea typeface="Cambria Math"/>
                                        </a:rPr>
                                        <m:t>,</m:t>
                                      </m:r>
                                      <m:r>
                                        <a:rPr lang="en-US" i="1">
                                          <a:latin typeface="Cambria Math"/>
                                          <a:ea typeface="Cambria Math"/>
                                        </a:rPr>
                                        <m:t>𝑗</m:t>
                                      </m:r>
                                    </m:sub>
                                  </m:sSub>
                                </m:den>
                              </m:f>
                            </m:e>
                          </m:d>
                        </m:e>
                        <m:sup>
                          <m:r>
                            <a:rPr lang="en-US" b="0" i="1" smtClean="0">
                              <a:latin typeface="Cambria Math"/>
                            </a:rPr>
                            <m:t>𝑇</m:t>
                          </m:r>
                        </m:sup>
                      </m:sSup>
                    </m:oMath>
                  </m:oMathPara>
                </a14:m>
                <a:endParaRPr lang="en-US" dirty="0" smtClean="0"/>
              </a:p>
              <a:p>
                <a:pPr marL="0" indent="0">
                  <a:buNone/>
                </a:pPr>
                <a:r>
                  <a:rPr lang="en-US" dirty="0" smtClean="0"/>
                  <a:t>In this notation, J is an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𝑛</m:t>
                        </m:r>
                      </m:e>
                      <m:sub>
                        <m:r>
                          <a:rPr lang="en-US" b="0" i="1" smtClean="0">
                            <a:latin typeface="Cambria Math"/>
                          </a:rPr>
                          <m:t>𝑗</m:t>
                        </m:r>
                      </m:sub>
                    </m:sSub>
                    <m:r>
                      <a:rPr lang="en-US" b="0" i="1" smtClean="0">
                        <a:latin typeface="Cambria Math"/>
                      </a:rPr>
                      <m:t> </m:t>
                    </m:r>
                    <m:r>
                      <a:rPr lang="en-US" b="0" i="1" smtClean="0">
                        <a:latin typeface="Cambria Math"/>
                        <a:ea typeface="Cambria Math"/>
                      </a:rPr>
                      <m:t>×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𝑛</m:t>
                        </m:r>
                      </m:e>
                      <m:sub>
                        <m:r>
                          <a:rPr lang="en-US" b="0" i="1" smtClean="0">
                            <a:latin typeface="Cambria Math"/>
                            <a:ea typeface="Cambria Math"/>
                          </a:rPr>
                          <m:t>𝑗</m:t>
                        </m:r>
                      </m:sub>
                    </m:sSub>
                  </m:oMath>
                </a14:m>
                <a:r>
                  <a:rPr lang="en-US" dirty="0" smtClean="0"/>
                  <a:t> matrix such that the (</a:t>
                </a:r>
                <a:r>
                  <a:rPr lang="en-US" dirty="0" err="1" smtClean="0"/>
                  <a:t>i,k</a:t>
                </a:r>
                <a:r>
                  <a:rPr lang="en-US" dirty="0" smtClean="0"/>
                  <a:t>) entry is </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𝐽</m:t>
                          </m:r>
                        </m:e>
                        <m:sub>
                          <m:r>
                            <a:rPr lang="en-US" b="0" i="1" smtClean="0">
                              <a:latin typeface="Cambria Math"/>
                            </a:rPr>
                            <m:t>𝑖</m:t>
                          </m:r>
                          <m:r>
                            <a:rPr lang="en-US" b="0" i="1" smtClean="0">
                              <a:latin typeface="Cambria Math"/>
                            </a:rPr>
                            <m:t>,</m:t>
                          </m:r>
                          <m:r>
                            <a:rPr lang="en-US" b="0" i="1" smtClean="0">
                              <a:latin typeface="Cambria Math"/>
                            </a:rPr>
                            <m:t>𝑘</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𝑋</m:t>
                              </m:r>
                            </m:e>
                            <m:sub>
                              <m:r>
                                <a:rPr lang="en-US" b="0" i="1" smtClean="0">
                                  <a:latin typeface="Cambria Math"/>
                                  <a:ea typeface="Cambria Math"/>
                                </a:rPr>
                                <m:t>𝑖</m:t>
                              </m:r>
                            </m:sub>
                          </m:sSub>
                        </m:num>
                        <m:den>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𝑌</m:t>
                              </m:r>
                            </m:e>
                            <m:sub>
                              <m:r>
                                <a:rPr lang="en-US" b="0" i="1" smtClean="0">
                                  <a:latin typeface="Cambria Math"/>
                                  <a:ea typeface="Cambria Math"/>
                                </a:rPr>
                                <m:t>𝑘</m:t>
                              </m:r>
                            </m:sub>
                          </m:sSub>
                        </m:den>
                      </m:f>
                      <m:r>
                        <a:rPr lang="en-US" b="0" i="1" smtClean="0">
                          <a:latin typeface="Cambria Math"/>
                        </a:rPr>
                        <m:t>.</m:t>
                      </m:r>
                    </m:oMath>
                  </m:oMathPara>
                </a14:m>
                <a:endParaRPr lang="en-US" dirty="0"/>
              </a:p>
              <a:p>
                <a:pPr marL="0" indent="0">
                  <a:buNone/>
                </a:pPr>
                <a:r>
                  <a:rPr lang="en-US" dirty="0" smtClean="0"/>
                  <a:t>An example would be if we priced an option using a </a:t>
                </a:r>
                <a:r>
                  <a:rPr lang="en-US" dirty="0" err="1" smtClean="0"/>
                  <a:t>Heston</a:t>
                </a:r>
                <a:r>
                  <a:rPr lang="en-US" dirty="0" smtClean="0"/>
                  <a:t> model with spot, instantaneous </a:t>
                </a:r>
                <a:r>
                  <a:rPr lang="en-US" dirty="0" err="1" smtClean="0"/>
                  <a:t>vol</a:t>
                </a:r>
                <a:r>
                  <a:rPr lang="en-US" dirty="0" smtClean="0"/>
                  <a:t>, correlation and </a:t>
                </a:r>
                <a:r>
                  <a:rPr lang="en-US" dirty="0" err="1" smtClean="0"/>
                  <a:t>vol</a:t>
                </a:r>
                <a:r>
                  <a:rPr lang="en-US" dirty="0" smtClean="0"/>
                  <a:t> of </a:t>
                </a:r>
                <a:r>
                  <a:rPr lang="en-US" dirty="0" err="1" smtClean="0"/>
                  <a:t>vol</a:t>
                </a:r>
                <a:r>
                  <a:rPr lang="en-US" dirty="0" smtClean="0"/>
                  <a:t>, but risk drivers are spot, ATM </a:t>
                </a:r>
                <a:r>
                  <a:rPr lang="en-US" dirty="0" err="1" smtClean="0"/>
                  <a:t>vol</a:t>
                </a:r>
                <a:r>
                  <a:rPr lang="en-US" dirty="0" smtClean="0"/>
                  <a:t>, risk reversal and butterfly.  Second derivatives are messier but can be worked out.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674" r="-1556" b="-809"/>
                </a:stretch>
              </a:blipFill>
            </p:spPr>
            <p:txBody>
              <a:bodyPr/>
              <a:lstStyle/>
              <a:p>
                <a:r>
                  <a:rPr lang="en-US">
                    <a:noFill/>
                  </a:rPr>
                  <a:t> </a:t>
                </a:r>
              </a:p>
            </p:txBody>
          </p:sp>
        </mc:Fallback>
      </mc:AlternateContent>
    </p:spTree>
    <p:extLst>
      <p:ext uri="{BB962C8B-B14F-4D97-AF65-F5344CB8AC3E}">
        <p14:creationId xmlns:p14="http://schemas.microsoft.com/office/powerpoint/2010/main" val="326052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Bank must hold capital equal to 8 percent of its risk-weighted assets (RWA), where assets fall into 4 categories of credit risk, with weights of 0, 20, 50 and 100 percent.  </a:t>
            </a:r>
          </a:p>
          <a:p>
            <a:r>
              <a:rPr lang="en-US" dirty="0" smtClean="0"/>
              <a:t>Capital is divided into three “tiers” (1) equity capital, retained earnings or equivalent, (2) Subordinated debt (&gt;5 Year maturity) and similar sources, and (3) shorter-term subordinated debt.  </a:t>
            </a:r>
            <a:endParaRPr lang="en-US" dirty="0"/>
          </a:p>
        </p:txBody>
      </p:sp>
    </p:spTree>
    <p:extLst>
      <p:ext uri="{BB962C8B-B14F-4D97-AF65-F5344CB8AC3E}">
        <p14:creationId xmlns:p14="http://schemas.microsoft.com/office/powerpoint/2010/main" val="523472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Approximation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Not usually done on all the risk factors – otherwise computation could get expensive.</a:t>
                </a:r>
              </a:p>
              <a:p>
                <a:r>
                  <a:rPr lang="en-US" dirty="0" smtClean="0"/>
                  <a:t>Compute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𝑃</m:t>
                        </m:r>
                      </m:e>
                      <m:sub>
                        <m:r>
                          <a:rPr lang="en-US" b="0" i="1" smtClean="0">
                            <a:latin typeface="Cambria Math"/>
                          </a:rPr>
                          <m:t>𝑗</m:t>
                        </m:r>
                      </m:sub>
                    </m:sSub>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h</m:t>
                            </m:r>
                          </m:e>
                          <m:sub>
                            <m:r>
                              <a:rPr lang="en-US" b="0" i="1" smtClean="0">
                                <a:latin typeface="Cambria Math"/>
                              </a:rPr>
                              <m:t>−</m:t>
                            </m:r>
                            <m:r>
                              <a:rPr lang="en-US" b="0" i="1" smtClean="0">
                                <a:latin typeface="Cambria Math"/>
                              </a:rPr>
                              <m:t>𝑛</m:t>
                            </m:r>
                          </m:sub>
                        </m:sSub>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𝑃</m:t>
                        </m:r>
                      </m:e>
                      <m:sub>
                        <m:r>
                          <a:rPr lang="en-US" b="0" i="1" smtClean="0">
                            <a:latin typeface="Cambria Math"/>
                          </a:rPr>
                          <m:t>𝑗</m:t>
                        </m:r>
                      </m:sub>
                    </m:sSub>
                    <m:d>
                      <m:dPr>
                        <m:ctrlPr>
                          <a:rPr lang="en-US" b="0" i="1" smtClean="0">
                            <a:latin typeface="Cambria Math" panose="02040503050406030204" pitchFamily="18" charset="0"/>
                          </a:rPr>
                        </m:ctrlPr>
                      </m:dPr>
                      <m:e>
                        <m:r>
                          <a:rPr lang="en-US" b="0" i="1" smtClean="0">
                            <a:latin typeface="Cambria Math"/>
                          </a:rPr>
                          <m:t>𝑋</m:t>
                        </m:r>
                      </m:e>
                    </m:d>
                    <m:r>
                      <a:rPr lang="en-US" b="0" i="1" smtClean="0">
                        <a:latin typeface="Cambria Math"/>
                      </a:rPr>
                      <m:t>,…,</m:t>
                    </m:r>
                    <m:sSub>
                      <m:sSubPr>
                        <m:ctrlPr>
                          <a:rPr lang="en-US" i="1">
                            <a:latin typeface="Cambria Math" panose="02040503050406030204" pitchFamily="18" charset="0"/>
                          </a:rPr>
                        </m:ctrlPr>
                      </m:sSubPr>
                      <m:e>
                        <m:r>
                          <a:rPr lang="en-US" i="1">
                            <a:latin typeface="Cambria Math"/>
                          </a:rPr>
                          <m:t>𝑃</m:t>
                        </m:r>
                      </m:e>
                      <m:sub>
                        <m:r>
                          <a:rPr lang="en-US" i="1">
                            <a:latin typeface="Cambria Math"/>
                          </a:rPr>
                          <m:t>𝑗</m:t>
                        </m:r>
                      </m:sub>
                    </m:sSub>
                    <m:d>
                      <m:dPr>
                        <m:ctrlPr>
                          <a:rPr lang="en-US" i="1">
                            <a:latin typeface="Cambria Math" panose="02040503050406030204" pitchFamily="18" charset="0"/>
                          </a:rPr>
                        </m:ctrlPr>
                      </m:dPr>
                      <m:e>
                        <m:r>
                          <a:rPr lang="en-US" i="1">
                            <a:latin typeface="Cambria Math"/>
                          </a:rPr>
                          <m:t>𝑋</m:t>
                        </m:r>
                        <m:r>
                          <a:rPr lang="en-US" i="1">
                            <a:latin typeface="Cambria Math"/>
                          </a:rPr>
                          <m:t>−</m:t>
                        </m:r>
                        <m:sSub>
                          <m:sSubPr>
                            <m:ctrlPr>
                              <a:rPr lang="en-US" i="1">
                                <a:latin typeface="Cambria Math" panose="02040503050406030204" pitchFamily="18" charset="0"/>
                              </a:rPr>
                            </m:ctrlPr>
                          </m:sSubPr>
                          <m:e>
                            <m:r>
                              <a:rPr lang="en-US" i="1">
                                <a:latin typeface="Cambria Math"/>
                              </a:rPr>
                              <m:t>h</m:t>
                            </m:r>
                          </m:e>
                          <m:sub>
                            <m:r>
                              <a:rPr lang="en-US" i="1">
                                <a:latin typeface="Cambria Math"/>
                              </a:rPr>
                              <m:t>𝑛</m:t>
                            </m:r>
                          </m:sub>
                        </m:sSub>
                      </m:e>
                    </m:d>
                    <m:r>
                      <a:rPr lang="en-US" b="0" i="1" smtClean="0">
                        <a:latin typeface="Cambria Math"/>
                      </a:rPr>
                      <m:t>.</m:t>
                    </m:r>
                  </m:oMath>
                </a14:m>
                <a:endParaRPr lang="en-US" dirty="0" smtClean="0"/>
              </a:p>
              <a:p>
                <a:r>
                  <a:rPr lang="en-US" dirty="0" smtClean="0"/>
                  <a:t>Suppose that </a:t>
                </a:r>
                <a14:m>
                  <m:oMath xmlns:m="http://schemas.openxmlformats.org/officeDocument/2006/math">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𝑋</m:t>
                        </m:r>
                      </m:e>
                      <m:sub>
                        <m:r>
                          <a:rPr lang="en-US" b="0" i="1" smtClean="0">
                            <a:latin typeface="Cambria Math"/>
                            <a:ea typeface="Cambria Math"/>
                          </a:rPr>
                          <m:t>𝑗</m:t>
                        </m:r>
                        <m:r>
                          <a:rPr lang="en-US" b="0" i="1" smtClean="0">
                            <a:latin typeface="Cambria Math"/>
                            <a:ea typeface="Cambria Math"/>
                          </a:rPr>
                          <m:t>,</m:t>
                        </m:r>
                        <m:r>
                          <a:rPr lang="en-US" b="0" i="1" smtClean="0">
                            <a:latin typeface="Cambria Math"/>
                            <a:ea typeface="Cambria Math"/>
                          </a:rPr>
                          <m:t>𝑡</m:t>
                        </m:r>
                      </m:sub>
                    </m:sSub>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1−</m:t>
                        </m:r>
                        <m:r>
                          <a:rPr lang="en-US" b="0" i="1" smtClean="0">
                            <a:latin typeface="Cambria Math"/>
                            <a:ea typeface="Cambria Math"/>
                          </a:rPr>
                          <m:t>𝜌</m:t>
                        </m:r>
                      </m:e>
                    </m:d>
                    <m:sSub>
                      <m:sSubPr>
                        <m:ctrlPr>
                          <a:rPr lang="en-US" b="0" i="1" smtClean="0">
                            <a:latin typeface="Cambria Math" panose="02040503050406030204" pitchFamily="18" charset="0"/>
                            <a:ea typeface="Cambria Math"/>
                          </a:rPr>
                        </m:ctrlPr>
                      </m:sSubPr>
                      <m:e>
                        <m:r>
                          <a:rPr lang="en-US" b="0" i="1" smtClean="0">
                            <a:latin typeface="Cambria Math"/>
                            <a:ea typeface="Cambria Math"/>
                          </a:rPr>
                          <m:t>h</m:t>
                        </m:r>
                      </m:e>
                      <m:sub>
                        <m:r>
                          <a:rPr lang="en-US" b="0" i="1" smtClean="0">
                            <a:latin typeface="Cambria Math"/>
                            <a:ea typeface="Cambria Math"/>
                          </a:rPr>
                          <m:t>𝑘</m:t>
                        </m:r>
                      </m:sub>
                    </m:sSub>
                    <m:r>
                      <a:rPr lang="en-US" b="0" i="1" smtClean="0">
                        <a:latin typeface="Cambria Math"/>
                        <a:ea typeface="Cambria Math"/>
                      </a:rPr>
                      <m:t>+</m:t>
                    </m:r>
                    <m:r>
                      <a:rPr lang="en-US" b="0" i="1" smtClean="0">
                        <a:latin typeface="Cambria Math"/>
                        <a:ea typeface="Cambria Math"/>
                      </a:rPr>
                      <m:t>𝜌</m:t>
                    </m:r>
                    <m:sSub>
                      <m:sSubPr>
                        <m:ctrlPr>
                          <a:rPr lang="en-US" b="0" i="1" smtClean="0">
                            <a:latin typeface="Cambria Math" panose="02040503050406030204" pitchFamily="18" charset="0"/>
                            <a:ea typeface="Cambria Math"/>
                          </a:rPr>
                        </m:ctrlPr>
                      </m:sSubPr>
                      <m:e>
                        <m:r>
                          <a:rPr lang="en-US" b="0" i="1" smtClean="0">
                            <a:latin typeface="Cambria Math"/>
                            <a:ea typeface="Cambria Math"/>
                          </a:rPr>
                          <m:t>h</m:t>
                        </m:r>
                      </m:e>
                      <m:sub>
                        <m:r>
                          <a:rPr lang="en-US" b="0" i="1" smtClean="0">
                            <a:latin typeface="Cambria Math"/>
                            <a:ea typeface="Cambria Math"/>
                          </a:rPr>
                          <m:t>𝑘</m:t>
                        </m:r>
                        <m:r>
                          <a:rPr lang="en-US" b="0" i="1" smtClean="0">
                            <a:latin typeface="Cambria Math"/>
                            <a:ea typeface="Cambria Math"/>
                          </a:rPr>
                          <m:t>+1</m:t>
                        </m:r>
                      </m:sub>
                    </m:sSub>
                  </m:oMath>
                </a14:m>
                <a:endParaRPr lang="en-US" dirty="0" smtClean="0"/>
              </a:p>
              <a:p>
                <a14:m>
                  <m:oMath xmlns:m="http://schemas.openxmlformats.org/officeDocument/2006/math">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𝑃</m:t>
                        </m:r>
                      </m:e>
                      <m:sub>
                        <m:r>
                          <a:rPr lang="en-US" b="0" i="1" smtClean="0">
                            <a:latin typeface="Cambria Math"/>
                            <a:ea typeface="Cambria Math"/>
                          </a:rPr>
                          <m:t>𝑗</m:t>
                        </m:r>
                      </m:sub>
                    </m:sSub>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1−</m:t>
                        </m:r>
                        <m:r>
                          <a:rPr lang="en-US" b="0" i="1" smtClean="0">
                            <a:latin typeface="Cambria Math"/>
                            <a:ea typeface="Cambria Math"/>
                          </a:rPr>
                          <m:t>𝜌</m:t>
                        </m:r>
                      </m:e>
                    </m:d>
                    <m:sSub>
                      <m:sSubPr>
                        <m:ctrlPr>
                          <a:rPr lang="en-US" b="0" i="1" smtClean="0">
                            <a:latin typeface="Cambria Math" panose="02040503050406030204" pitchFamily="18" charset="0"/>
                            <a:ea typeface="Cambria Math"/>
                          </a:rPr>
                        </m:ctrlPr>
                      </m:sSubPr>
                      <m:e>
                        <m:r>
                          <a:rPr lang="en-US" b="0" i="1" smtClean="0">
                            <a:latin typeface="Cambria Math"/>
                            <a:ea typeface="Cambria Math"/>
                          </a:rPr>
                          <m:t>𝑃</m:t>
                        </m:r>
                      </m:e>
                      <m:sub>
                        <m:r>
                          <a:rPr lang="en-US" b="0" i="1" smtClean="0">
                            <a:latin typeface="Cambria Math"/>
                            <a:ea typeface="Cambria Math"/>
                          </a:rPr>
                          <m:t>𝑗</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𝑋</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h</m:t>
                            </m:r>
                          </m:e>
                          <m:sub>
                            <m:r>
                              <a:rPr lang="en-US" b="0" i="1" smtClean="0">
                                <a:latin typeface="Cambria Math"/>
                                <a:ea typeface="Cambria Math"/>
                              </a:rPr>
                              <m:t>𝑘</m:t>
                            </m:r>
                          </m:sub>
                        </m:sSub>
                      </m:e>
                    </m:d>
                    <m:r>
                      <a:rPr lang="en-US" b="0" i="1" smtClean="0">
                        <a:latin typeface="Cambria Math"/>
                        <a:ea typeface="Cambria Math"/>
                      </a:rPr>
                      <m:t>+</m:t>
                    </m:r>
                    <m:r>
                      <a:rPr lang="en-US" b="0" i="1" smtClean="0">
                        <a:latin typeface="Cambria Math"/>
                        <a:ea typeface="Cambria Math"/>
                      </a:rPr>
                      <m:t>𝜌</m:t>
                    </m:r>
                    <m:sSub>
                      <m:sSubPr>
                        <m:ctrlPr>
                          <a:rPr lang="en-US" i="1">
                            <a:latin typeface="Cambria Math" panose="02040503050406030204" pitchFamily="18" charset="0"/>
                            <a:ea typeface="Cambria Math"/>
                          </a:rPr>
                        </m:ctrlPr>
                      </m:sSubPr>
                      <m:e>
                        <m:r>
                          <a:rPr lang="en-US" i="1">
                            <a:latin typeface="Cambria Math"/>
                            <a:ea typeface="Cambria Math"/>
                          </a:rPr>
                          <m:t>𝑃</m:t>
                        </m:r>
                      </m:e>
                      <m:sub>
                        <m:r>
                          <a:rPr lang="en-US" i="1">
                            <a:latin typeface="Cambria Math"/>
                            <a:ea typeface="Cambria Math"/>
                          </a:rPr>
                          <m:t>𝑗</m:t>
                        </m:r>
                      </m:sub>
                    </m:sSub>
                    <m:d>
                      <m:dPr>
                        <m:ctrlPr>
                          <a:rPr lang="en-US" i="1">
                            <a:latin typeface="Cambria Math" panose="02040503050406030204" pitchFamily="18" charset="0"/>
                            <a:ea typeface="Cambria Math"/>
                          </a:rPr>
                        </m:ctrlPr>
                      </m:dPr>
                      <m:e>
                        <m:r>
                          <a:rPr lang="en-US" i="1">
                            <a:latin typeface="Cambria Math"/>
                            <a:ea typeface="Cambria Math"/>
                          </a:rPr>
                          <m:t>𝑋</m:t>
                        </m:r>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h</m:t>
                            </m:r>
                          </m:e>
                          <m:sub>
                            <m:r>
                              <a:rPr lang="en-US" i="1">
                                <a:latin typeface="Cambria Math"/>
                                <a:ea typeface="Cambria Math"/>
                              </a:rPr>
                              <m:t>𝑘</m:t>
                            </m:r>
                            <m:r>
                              <a:rPr lang="en-US" b="0" i="1" smtClean="0">
                                <a:latin typeface="Cambria Math"/>
                                <a:ea typeface="Cambria Math"/>
                              </a:rPr>
                              <m:t>+1</m:t>
                            </m:r>
                          </m:sub>
                        </m:sSub>
                      </m:e>
                    </m:d>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𝑃</m:t>
                        </m:r>
                      </m:e>
                      <m:sub>
                        <m:r>
                          <a:rPr lang="en-US" b="0" i="1" smtClean="0">
                            <a:latin typeface="Cambria Math"/>
                            <a:ea typeface="Cambria Math"/>
                          </a:rPr>
                          <m:t>𝑗</m:t>
                        </m:r>
                      </m:sub>
                    </m:sSub>
                    <m:r>
                      <a:rPr lang="en-US" b="0" i="1"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oMath>
                </a14:m>
                <a:endParaRPr lang="en-US" dirty="0" smtClean="0"/>
              </a:p>
              <a:p>
                <a:r>
                  <a:rPr lang="en-US" dirty="0" smtClean="0"/>
                  <a:t>For additional drivers, add the delta/gamma terms.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617"/>
                </a:stretch>
              </a:blipFill>
            </p:spPr>
            <p:txBody>
              <a:bodyPr/>
              <a:lstStyle/>
              <a:p>
                <a:r>
                  <a:rPr lang="en-US">
                    <a:noFill/>
                  </a:rPr>
                  <a:t> </a:t>
                </a:r>
              </a:p>
            </p:txBody>
          </p:sp>
        </mc:Fallback>
      </mc:AlternateContent>
    </p:spTree>
    <p:extLst>
      <p:ext uri="{BB962C8B-B14F-4D97-AF65-F5344CB8AC3E}">
        <p14:creationId xmlns:p14="http://schemas.microsoft.com/office/powerpoint/2010/main" val="2472718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Shortfall</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VaR</a:t>
            </a:r>
            <a:r>
              <a:rPr lang="en-US" dirty="0" smtClean="0"/>
              <a:t> takes the </a:t>
            </a:r>
            <a:r>
              <a:rPr lang="en-US" dirty="0" err="1" smtClean="0"/>
              <a:t>kth</a:t>
            </a:r>
            <a:r>
              <a:rPr lang="en-US" dirty="0" smtClean="0"/>
              <a:t> worst loss of N P&amp;Ls for the total position, corresponding to the 99</a:t>
            </a:r>
            <a:r>
              <a:rPr lang="en-US" baseline="30000" dirty="0" smtClean="0"/>
              <a:t>th</a:t>
            </a:r>
            <a:r>
              <a:rPr lang="en-US" dirty="0" smtClean="0"/>
              <a:t> percentile.  </a:t>
            </a:r>
          </a:p>
          <a:p>
            <a:r>
              <a:rPr lang="en-US" dirty="0" smtClean="0"/>
              <a:t>Expected shortfall computes the average of a somewhat larger m worst P&amp;Ls for the total position, where m corresponds to a lower percentile (Feds are proposing 97.5).</a:t>
            </a:r>
          </a:p>
          <a:p>
            <a:r>
              <a:rPr lang="en-US" dirty="0" smtClean="0"/>
              <a:t>Some banks use this in lieu of or in addition to </a:t>
            </a:r>
            <a:r>
              <a:rPr lang="en-US" dirty="0" err="1" smtClean="0"/>
              <a:t>VaR</a:t>
            </a:r>
            <a:r>
              <a:rPr lang="en-US" dirty="0" smtClean="0"/>
              <a:t> because it appears to be more stable.</a:t>
            </a:r>
          </a:p>
          <a:p>
            <a:r>
              <a:rPr lang="en-US" dirty="0" smtClean="0"/>
              <a:t>Regulators will eventually require it, as part of the Basel IV rules.</a:t>
            </a:r>
          </a:p>
          <a:p>
            <a:r>
              <a:rPr lang="en-US" dirty="0" smtClean="0"/>
              <a:t>However, ES is tougher to </a:t>
            </a:r>
            <a:r>
              <a:rPr lang="en-US" dirty="0" err="1" smtClean="0"/>
              <a:t>backtest</a:t>
            </a:r>
            <a:r>
              <a:rPr lang="en-US" dirty="0" smtClean="0"/>
              <a:t> than </a:t>
            </a:r>
            <a:r>
              <a:rPr lang="en-US" dirty="0" err="1" smtClean="0"/>
              <a:t>VaR</a:t>
            </a:r>
            <a:r>
              <a:rPr lang="en-US" dirty="0" smtClean="0"/>
              <a:t> (next slide).    </a:t>
            </a:r>
            <a:endParaRPr lang="en-US" dirty="0"/>
          </a:p>
        </p:txBody>
      </p:sp>
    </p:spTree>
    <p:extLst>
      <p:ext uri="{BB962C8B-B14F-4D97-AF65-F5344CB8AC3E}">
        <p14:creationId xmlns:p14="http://schemas.microsoft.com/office/powerpoint/2010/main" val="3156173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Backtesting</a:t>
            </a:r>
            <a:r>
              <a:rPr lang="en-US" dirty="0" smtClean="0"/>
              <a:t> a </a:t>
            </a:r>
            <a:r>
              <a:rPr lang="en-US" dirty="0" err="1" smtClean="0"/>
              <a:t>VaR</a:t>
            </a:r>
            <a:r>
              <a:rPr lang="en-US" dirty="0" smtClean="0"/>
              <a:t> Model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Backtesting</a:t>
            </a:r>
            <a:r>
              <a:rPr lang="en-US" dirty="0" smtClean="0"/>
              <a:t> involves comparing actual daily “clean” P&amp;L (for an existing book of trades, not including new transactions) of a portfolio (or entire bank) with the previous day’s 1-day </a:t>
            </a:r>
            <a:r>
              <a:rPr lang="en-US" dirty="0" err="1" smtClean="0"/>
              <a:t>VaR</a:t>
            </a:r>
            <a:r>
              <a:rPr lang="en-US" dirty="0" smtClean="0"/>
              <a:t> calculation.  When the loss on a particular day exceeds the </a:t>
            </a:r>
            <a:r>
              <a:rPr lang="en-US" dirty="0" err="1" smtClean="0"/>
              <a:t>VaR</a:t>
            </a:r>
            <a:r>
              <a:rPr lang="en-US" dirty="0" smtClean="0"/>
              <a:t>, we call that an </a:t>
            </a:r>
            <a:r>
              <a:rPr lang="en-US" i="1" dirty="0" smtClean="0"/>
              <a:t>exception.  </a:t>
            </a:r>
            <a:r>
              <a:rPr lang="en-US" dirty="0" smtClean="0"/>
              <a:t>For confidence level p, the number of exceptions in a year should be around 251(1-p), or around 2-3 per year if p is 99 percent.  Too many exceptions, and your </a:t>
            </a:r>
            <a:r>
              <a:rPr lang="en-US" dirty="0" err="1" smtClean="0"/>
              <a:t>VaR</a:t>
            </a:r>
            <a:r>
              <a:rPr lang="en-US" dirty="0" smtClean="0"/>
              <a:t> model is not adequately capturing the risk, and too few means that you are being too conservative (the Fed or OCC does not care if we are too conservative!).  We make this more rigorous in the next slide.  </a:t>
            </a:r>
            <a:endParaRPr lang="en-US" dirty="0"/>
          </a:p>
        </p:txBody>
      </p:sp>
    </p:spTree>
    <p:extLst>
      <p:ext uri="{BB962C8B-B14F-4D97-AF65-F5344CB8AC3E}">
        <p14:creationId xmlns:p14="http://schemas.microsoft.com/office/powerpoint/2010/main" val="11429866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Good is Your </a:t>
            </a:r>
            <a:r>
              <a:rPr lang="en-US" dirty="0" err="1" smtClean="0"/>
              <a:t>VaR</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The probability of having m or more exceptions in an n-business-day period is </a:t>
                </a:r>
              </a:p>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Pr</m:t>
                          </m:r>
                        </m:fName>
                        <m:e>
                          <m:d>
                            <m:dPr>
                              <m:ctrlPr>
                                <a:rPr lang="en-US" b="0" i="1" smtClean="0">
                                  <a:latin typeface="Cambria Math" panose="02040503050406030204" pitchFamily="18" charset="0"/>
                                </a:rPr>
                              </m:ctrlPr>
                            </m:dPr>
                            <m:e>
                              <m:r>
                                <a:rPr lang="en-US" b="0" i="1" smtClean="0">
                                  <a:latin typeface="Cambria Math"/>
                                </a:rPr>
                                <m:t>#</m:t>
                              </m:r>
                              <m:r>
                                <a:rPr lang="en-US" b="0" i="1" smtClean="0">
                                  <a:latin typeface="Cambria Math"/>
                                </a:rPr>
                                <m:t>𝑒𝑥𝑐𝑒𝑝𝑡𝑖𝑜𝑛𝑠</m:t>
                              </m:r>
                              <m:r>
                                <a:rPr lang="en-US" b="0" i="1" smtClean="0">
                                  <a:latin typeface="Cambria Math"/>
                                  <a:ea typeface="Cambria Math"/>
                                </a:rPr>
                                <m:t>≥</m:t>
                              </m:r>
                              <m:r>
                                <a:rPr lang="en-US" b="0" i="1" smtClean="0">
                                  <a:latin typeface="Cambria Math"/>
                                  <a:ea typeface="Cambria Math"/>
                                </a:rPr>
                                <m:t>𝑚</m:t>
                              </m:r>
                            </m:e>
                          </m:d>
                        </m:e>
                      </m:func>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𝑘</m:t>
                          </m:r>
                          <m:r>
                            <a:rPr lang="en-US" b="0" i="1" smtClean="0">
                              <a:latin typeface="Cambria Math"/>
                              <a:ea typeface="Cambria Math"/>
                            </a:rPr>
                            <m:t>=</m:t>
                          </m:r>
                          <m:r>
                            <a:rPr lang="en-US" b="0" i="1" smtClean="0">
                              <a:latin typeface="Cambria Math"/>
                              <a:ea typeface="Cambria Math"/>
                            </a:rPr>
                            <m:t>𝑚</m:t>
                          </m:r>
                        </m:sub>
                        <m:sup>
                          <m:r>
                            <a:rPr lang="en-US" b="0" i="1" smtClean="0">
                              <a:latin typeface="Cambria Math"/>
                              <a:ea typeface="Cambria Math"/>
                            </a:rPr>
                            <m:t>𝑛</m:t>
                          </m:r>
                        </m:sup>
                        <m:e>
                          <m:f>
                            <m:fPr>
                              <m:ctrlPr>
                                <a:rPr lang="en-US" b="0" i="1" smtClean="0">
                                  <a:latin typeface="Cambria Math" panose="02040503050406030204" pitchFamily="18" charset="0"/>
                                  <a:ea typeface="Cambria Math"/>
                                </a:rPr>
                              </m:ctrlPr>
                            </m:fPr>
                            <m:num>
                              <m:r>
                                <a:rPr lang="en-US" b="0" i="1" smtClean="0">
                                  <a:latin typeface="Cambria Math"/>
                                  <a:ea typeface="Cambria Math"/>
                                </a:rPr>
                                <m:t>𝑛</m:t>
                              </m:r>
                              <m:r>
                                <a:rPr lang="en-US" b="0" i="1" smtClean="0">
                                  <a:latin typeface="Cambria Math"/>
                                  <a:ea typeface="Cambria Math"/>
                                </a:rPr>
                                <m:t>!</m:t>
                              </m:r>
                            </m:num>
                            <m:den>
                              <m:d>
                                <m:dPr>
                                  <m:ctrlPr>
                                    <a:rPr lang="en-US" b="0" i="1" smtClean="0">
                                      <a:latin typeface="Cambria Math" panose="02040503050406030204" pitchFamily="18" charset="0"/>
                                      <a:ea typeface="Cambria Math"/>
                                    </a:rPr>
                                  </m:ctrlPr>
                                </m:dPr>
                                <m:e>
                                  <m:r>
                                    <a:rPr lang="en-US" b="0" i="1" smtClean="0">
                                      <a:latin typeface="Cambria Math"/>
                                      <a:ea typeface="Cambria Math"/>
                                    </a:rPr>
                                    <m:t>𝑛</m:t>
                                  </m:r>
                                  <m:r>
                                    <a:rPr lang="en-US" b="0" i="1" smtClean="0">
                                      <a:latin typeface="Cambria Math"/>
                                      <a:ea typeface="Cambria Math"/>
                                    </a:rPr>
                                    <m:t>−</m:t>
                                  </m:r>
                                  <m:r>
                                    <a:rPr lang="en-US" b="0" i="1" smtClean="0">
                                      <a:latin typeface="Cambria Math"/>
                                      <a:ea typeface="Cambria Math"/>
                                    </a:rPr>
                                    <m:t>𝑘</m:t>
                                  </m:r>
                                </m:e>
                              </m:d>
                              <m:r>
                                <a:rPr lang="en-US" b="0" i="1" smtClean="0">
                                  <a:latin typeface="Cambria Math"/>
                                  <a:ea typeface="Cambria Math"/>
                                </a:rPr>
                                <m:t>!</m:t>
                              </m:r>
                              <m:r>
                                <a:rPr lang="en-US" b="0" i="1" smtClean="0">
                                  <a:latin typeface="Cambria Math"/>
                                  <a:ea typeface="Cambria Math"/>
                                </a:rPr>
                                <m:t>𝑘</m:t>
                              </m:r>
                              <m:r>
                                <a:rPr lang="en-US" b="0" i="1" smtClean="0">
                                  <a:latin typeface="Cambria Math"/>
                                  <a:ea typeface="Cambria Math"/>
                                </a:rPr>
                                <m:t>!</m:t>
                              </m:r>
                            </m:den>
                          </m:f>
                          <m:sSup>
                            <m:sSupPr>
                              <m:ctrlPr>
                                <a:rPr lang="en-US" b="0" i="1" smtClean="0">
                                  <a:latin typeface="Cambria Math" panose="02040503050406030204" pitchFamily="18" charset="0"/>
                                  <a:ea typeface="Cambria Math"/>
                                </a:rPr>
                              </m:ctrlPr>
                            </m:sSupPr>
                            <m:e>
                              <m:r>
                                <a:rPr lang="en-US" b="0" i="1" smtClean="0">
                                  <a:latin typeface="Cambria Math"/>
                                  <a:ea typeface="Cambria Math"/>
                                </a:rPr>
                                <m:t>𝑝</m:t>
                              </m:r>
                            </m:e>
                            <m:sup>
                              <m:r>
                                <a:rPr lang="en-US" b="0" i="1" smtClean="0">
                                  <a:latin typeface="Cambria Math"/>
                                  <a:ea typeface="Cambria Math"/>
                                </a:rPr>
                                <m:t>𝑛</m:t>
                              </m:r>
                              <m:r>
                                <a:rPr lang="en-US" b="0" i="1" smtClean="0">
                                  <a:latin typeface="Cambria Math"/>
                                  <a:ea typeface="Cambria Math"/>
                                </a:rPr>
                                <m:t>−</m:t>
                              </m:r>
                              <m:r>
                                <a:rPr lang="en-US" b="0" i="1" smtClean="0">
                                  <a:latin typeface="Cambria Math"/>
                                  <a:ea typeface="Cambria Math"/>
                                </a:rPr>
                                <m:t>𝑘</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(1−</m:t>
                              </m:r>
                              <m:r>
                                <a:rPr lang="en-US" b="0" i="1" smtClean="0">
                                  <a:latin typeface="Cambria Math"/>
                                  <a:ea typeface="Cambria Math"/>
                                </a:rPr>
                                <m:t>𝑝</m:t>
                              </m:r>
                              <m:r>
                                <a:rPr lang="en-US" b="0" i="1" smtClean="0">
                                  <a:latin typeface="Cambria Math"/>
                                  <a:ea typeface="Cambria Math"/>
                                </a:rPr>
                                <m:t>)</m:t>
                              </m:r>
                            </m:e>
                            <m:sup>
                              <m:r>
                                <a:rPr lang="en-US" b="0" i="1" smtClean="0">
                                  <a:latin typeface="Cambria Math"/>
                                  <a:ea typeface="Cambria Math"/>
                                </a:rPr>
                                <m:t>𝑘</m:t>
                              </m:r>
                            </m:sup>
                          </m:sSup>
                        </m:e>
                      </m:nary>
                      <m:r>
                        <a:rPr lang="en-US" b="0" i="1" smtClean="0">
                          <a:latin typeface="Cambria Math"/>
                          <a:ea typeface="Cambria Math"/>
                        </a:rPr>
                        <m:t>.</m:t>
                      </m:r>
                    </m:oMath>
                  </m:oMathPara>
                </a14:m>
                <a:endParaRPr lang="en-US" dirty="0" smtClean="0"/>
              </a:p>
              <a:p>
                <a:pPr marL="0" indent="0">
                  <a:buNone/>
                </a:pPr>
                <a:r>
                  <a:rPr lang="en-US" dirty="0" smtClean="0"/>
                  <a:t>If this probability is less than 5% it is considered unlikely that the probability of an exception is </a:t>
                </a:r>
              </a:p>
              <a:p>
                <a:pPr marL="0" indent="0">
                  <a:buNone/>
                </a:pPr>
                <a:r>
                  <a:rPr lang="en-US" dirty="0" smtClean="0"/>
                  <a:t>1-p.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830" r="-815"/>
                </a:stretch>
              </a:blipFill>
            </p:spPr>
            <p:txBody>
              <a:bodyPr/>
              <a:lstStyle/>
              <a:p>
                <a:r>
                  <a:rPr lang="en-US">
                    <a:noFill/>
                  </a:rPr>
                  <a:t> </a:t>
                </a:r>
              </a:p>
            </p:txBody>
          </p:sp>
        </mc:Fallback>
      </mc:AlternateContent>
    </p:spTree>
    <p:extLst>
      <p:ext uri="{BB962C8B-B14F-4D97-AF65-F5344CB8AC3E}">
        <p14:creationId xmlns:p14="http://schemas.microsoft.com/office/powerpoint/2010/main" val="675223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Shortfall,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Using the same notation from the definition of </a:t>
                </a:r>
                <a:r>
                  <a:rPr lang="en-US" dirty="0" err="1" smtClean="0"/>
                  <a:t>VaR</a:t>
                </a:r>
                <a:r>
                  <a:rPr lang="en-US" dirty="0" smtClean="0"/>
                  <a:t>, define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𝐸𝑆</m:t>
                      </m:r>
                      <m:r>
                        <a:rPr lang="en-US" b="0" i="1" smtClean="0">
                          <a:latin typeface="Cambria Math"/>
                        </a:rPr>
                        <m:t>(</m:t>
                      </m:r>
                      <m:r>
                        <a:rPr lang="en-US" b="0" i="1" smtClean="0">
                          <a:latin typeface="Cambria Math"/>
                          <a:ea typeface="Cambria Math"/>
                        </a:rPr>
                        <m:t>𝛼</m:t>
                      </m:r>
                      <m:r>
                        <a:rPr lang="en-US" b="0" i="1" smtClean="0">
                          <a:latin typeface="Cambria Math"/>
                          <a:ea typeface="Cambria Math"/>
                        </a:rPr>
                        <m:t>)=</m:t>
                      </m:r>
                      <m:sSup>
                        <m:sSupPr>
                          <m:ctrlPr>
                            <a:rPr lang="en-US" b="0" i="1" smtClean="0">
                              <a:latin typeface="Cambria Math" panose="02040503050406030204" pitchFamily="18" charset="0"/>
                            </a:rPr>
                          </m:ctrlPr>
                        </m:sSupPr>
                        <m:e>
                          <m:r>
                            <a:rPr lang="en-US" b="0" i="1" smtClean="0">
                              <a:latin typeface="Cambria Math"/>
                            </a:rPr>
                            <m:t>𝐸</m:t>
                          </m:r>
                        </m:e>
                        <m:sup>
                          <m:r>
                            <a:rPr lang="en-US" b="0" i="1" smtClean="0">
                              <a:latin typeface="Cambria Math"/>
                            </a:rPr>
                            <m:t>𝑄</m:t>
                          </m:r>
                        </m:sup>
                      </m:sSup>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ea typeface="Cambria Math"/>
                            </a:rPr>
                            <m:t>∆</m:t>
                          </m:r>
                          <m:r>
                            <a:rPr lang="en-US" b="0" i="1" smtClean="0">
                              <a:latin typeface="Cambria Math"/>
                              <a:ea typeface="Cambria Math"/>
                            </a:rPr>
                            <m:t>𝑡</m:t>
                          </m:r>
                        </m:e>
                      </m:d>
                      <m:r>
                        <a:rPr lang="en-US" b="0" i="1" smtClean="0">
                          <a:latin typeface="Cambria Math"/>
                          <a:ea typeface="Cambria Math"/>
                        </a:rPr>
                        <m:t>−</m:t>
                      </m:r>
                      <m:r>
                        <a:rPr lang="en-US" b="0" i="1" smtClean="0">
                          <a:latin typeface="Cambria Math"/>
                          <a:ea typeface="Cambria Math"/>
                        </a:rPr>
                        <m:t>𝑃</m:t>
                      </m:r>
                      <m:r>
                        <a:rPr lang="en-US" b="0" i="1" smtClean="0">
                          <a:latin typeface="Cambria Math"/>
                          <a:ea typeface="Cambria Math"/>
                        </a:rPr>
                        <m:t>(0)|</m:t>
                      </m:r>
                      <m:r>
                        <a:rPr lang="en-US" b="0" i="1" smtClean="0">
                          <a:latin typeface="Cambria Math"/>
                          <a:ea typeface="Cambria Math"/>
                        </a:rPr>
                        <m:t>𝑃</m:t>
                      </m:r>
                      <m:d>
                        <m:dPr>
                          <m:ctrlPr>
                            <a:rPr lang="en-US" b="0" i="1" smtClean="0">
                              <a:latin typeface="Cambria Math" panose="02040503050406030204" pitchFamily="18" charset="0"/>
                              <a:ea typeface="Cambria Math"/>
                            </a:rPr>
                          </m:ctrlPr>
                        </m:dPr>
                        <m:e>
                          <m:r>
                            <a:rPr lang="en-US" b="0" i="1" smtClean="0">
                              <a:latin typeface="Cambria Math"/>
                              <a:ea typeface="Cambria Math"/>
                            </a:rPr>
                            <m:t>∆</m:t>
                          </m:r>
                          <m:r>
                            <a:rPr lang="en-US" b="0" i="1" smtClean="0">
                              <a:latin typeface="Cambria Math"/>
                              <a:ea typeface="Cambria Math"/>
                            </a:rPr>
                            <m:t>𝑡</m:t>
                          </m:r>
                        </m:e>
                      </m:d>
                      <m:r>
                        <a:rPr lang="en-US" b="0" i="1" smtClean="0">
                          <a:latin typeface="Cambria Math"/>
                          <a:ea typeface="Cambria Math"/>
                        </a:rPr>
                        <m:t>−</m:t>
                      </m:r>
                      <m:r>
                        <a:rPr lang="en-US" b="0" i="1" smtClean="0">
                          <a:latin typeface="Cambria Math"/>
                          <a:ea typeface="Cambria Math"/>
                        </a:rPr>
                        <m:t>𝑃</m:t>
                      </m:r>
                      <m:d>
                        <m:dPr>
                          <m:ctrlPr>
                            <a:rPr lang="en-US" b="0" i="1" smtClean="0">
                              <a:latin typeface="Cambria Math" panose="02040503050406030204" pitchFamily="18" charset="0"/>
                              <a:ea typeface="Cambria Math"/>
                            </a:rPr>
                          </m:ctrlPr>
                        </m:dPr>
                        <m:e>
                          <m:r>
                            <a:rPr lang="en-US" b="0" i="1" smtClean="0">
                              <a:latin typeface="Cambria Math"/>
                              <a:ea typeface="Cambria Math"/>
                            </a:rPr>
                            <m:t>0</m:t>
                          </m:r>
                        </m:e>
                      </m:d>
                      <m:r>
                        <a:rPr lang="en-US" b="0" i="1" smtClean="0">
                          <a:latin typeface="Cambria Math"/>
                          <a:ea typeface="Cambria Math"/>
                        </a:rPr>
                        <m:t>≤</m:t>
                      </m:r>
                      <m:r>
                        <a:rPr lang="en-US" b="0" i="1" smtClean="0">
                          <a:latin typeface="Cambria Math"/>
                          <a:ea typeface="Cambria Math"/>
                        </a:rPr>
                        <m:t>𝛼</m:t>
                      </m:r>
                      <m:r>
                        <a:rPr lang="en-US" b="0" i="1" smtClean="0">
                          <a:latin typeface="Cambria Math"/>
                          <a:ea typeface="Cambria Math"/>
                        </a:rPr>
                        <m:t>)</m:t>
                      </m:r>
                    </m:oMath>
                  </m:oMathPara>
                </a14:m>
                <a:endParaRPr lang="en-US" dirty="0" smtClean="0"/>
              </a:p>
              <a:p>
                <a:pPr marL="0" indent="0">
                  <a:buNone/>
                </a:pPr>
                <a:r>
                  <a:rPr lang="en-US" dirty="0" smtClean="0"/>
                  <a:t>Often we stipulate that </a:t>
                </a:r>
                <a14:m>
                  <m:oMath xmlns:m="http://schemas.openxmlformats.org/officeDocument/2006/math">
                    <m:r>
                      <a:rPr lang="en-US" i="1" smtClean="0">
                        <a:latin typeface="Cambria Math"/>
                        <a:ea typeface="Cambria Math"/>
                      </a:rPr>
                      <m:t>𝛼</m:t>
                    </m:r>
                  </m:oMath>
                </a14:m>
                <a:r>
                  <a:rPr lang="en-US" dirty="0" smtClean="0"/>
                  <a:t> is a particular percentile, e.g.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𝛼</m:t>
                      </m:r>
                      <m:r>
                        <a:rPr lang="en-US" b="0" i="1" smtClean="0">
                          <a:latin typeface="Cambria Math"/>
                          <a:ea typeface="Cambria Math"/>
                        </a:rPr>
                        <m:t>=</m:t>
                      </m:r>
                      <m:r>
                        <a:rPr lang="en-US" b="0" i="1" smtClean="0">
                          <a:latin typeface="Cambria Math"/>
                          <a:ea typeface="Cambria Math"/>
                        </a:rPr>
                        <m:t>𝑉𝑎𝑅</m:t>
                      </m:r>
                      <m:r>
                        <a:rPr lang="en-US" b="0" i="1" smtClean="0">
                          <a:latin typeface="Cambria Math"/>
                          <a:ea typeface="Cambria Math"/>
                        </a:rPr>
                        <m:t>(</m:t>
                      </m:r>
                      <m:r>
                        <a:rPr lang="en-US" b="0" i="1" smtClean="0">
                          <a:latin typeface="Cambria Math"/>
                          <a:ea typeface="Cambria Math"/>
                        </a:rPr>
                        <m:t>𝑝</m:t>
                      </m:r>
                      <m:r>
                        <a:rPr lang="en-US" b="0" i="1" smtClean="0">
                          <a:latin typeface="Cambria Math"/>
                          <a:ea typeface="Cambria Math"/>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=0.975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621837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risk drivers</a:t>
            </a:r>
            <a:endParaRPr lang="en-US" dirty="0"/>
          </a:p>
        </p:txBody>
      </p:sp>
      <p:sp>
        <p:nvSpPr>
          <p:cNvPr id="3" name="Content Placeholder 2"/>
          <p:cNvSpPr>
            <a:spLocks noGrp="1"/>
          </p:cNvSpPr>
          <p:nvPr>
            <p:ph idx="1"/>
          </p:nvPr>
        </p:nvSpPr>
        <p:spPr/>
        <p:txBody>
          <a:bodyPr>
            <a:normAutofit fontScale="92500"/>
          </a:bodyPr>
          <a:lstStyle/>
          <a:p>
            <a:r>
              <a:rPr lang="en-US" dirty="0" smtClean="0"/>
              <a:t>Equities – stock price, discount rate, ATM volatilities by tenor, volatility skew and convexity.</a:t>
            </a:r>
          </a:p>
          <a:p>
            <a:r>
              <a:rPr lang="en-US" dirty="0" smtClean="0"/>
              <a:t>FX – spot, ATM volatility, foreign and domestic rates, risk-reversals and butterflies</a:t>
            </a:r>
          </a:p>
          <a:p>
            <a:r>
              <a:rPr lang="en-US" dirty="0" smtClean="0"/>
              <a:t>Commodities – spot, ATM volatility, various measures of skew</a:t>
            </a:r>
          </a:p>
          <a:p>
            <a:r>
              <a:rPr lang="en-US" dirty="0" smtClean="0"/>
              <a:t>Interest Rates – Discount rates, forward swap rates, ATM volatilities, volatility skew for each expiry and tenor.  </a:t>
            </a:r>
            <a:endParaRPr lang="en-US" dirty="0"/>
          </a:p>
        </p:txBody>
      </p:sp>
    </p:spTree>
    <p:extLst>
      <p:ext uri="{BB962C8B-B14F-4D97-AF65-F5344CB8AC3E}">
        <p14:creationId xmlns:p14="http://schemas.microsoft.com/office/powerpoint/2010/main" val="1833687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this case we postulate a stochastic process for the inputs to the price of the position.</a:t>
            </a:r>
          </a:p>
          <a:p>
            <a:r>
              <a:rPr lang="en-US" dirty="0" smtClean="0"/>
              <a:t>May be similar in structure to front office pricing model, except that the model for the returns must reflect past history rather than strictly calibrate to market data.  </a:t>
            </a:r>
            <a:r>
              <a:rPr lang="en-US" dirty="0" err="1" smtClean="0"/>
              <a:t>VaR</a:t>
            </a:r>
            <a:r>
              <a:rPr lang="en-US" dirty="0" smtClean="0"/>
              <a:t> always uses </a:t>
            </a:r>
            <a:r>
              <a:rPr lang="en-US" b="1" i="1" dirty="0" smtClean="0"/>
              <a:t>real-world, </a:t>
            </a:r>
            <a:r>
              <a:rPr lang="en-US" dirty="0" smtClean="0"/>
              <a:t>not risk-neutral measure, even though the front office pricing routines use the risk-neutral measure.  </a:t>
            </a:r>
          </a:p>
          <a:p>
            <a:r>
              <a:rPr lang="en-US" dirty="0" smtClean="0"/>
              <a:t>Instead of N historical-based P&amp;Ls for each position, we can simulate 5000, or 50000 or more scenarios.</a:t>
            </a:r>
          </a:p>
          <a:p>
            <a:r>
              <a:rPr lang="en-US" dirty="0" err="1" smtClean="0"/>
              <a:t>VaR</a:t>
            </a:r>
            <a:r>
              <a:rPr lang="en-US" dirty="0" smtClean="0"/>
              <a:t> is set to 1</a:t>
            </a:r>
            <a:r>
              <a:rPr lang="en-US" baseline="30000" dirty="0" smtClean="0"/>
              <a:t>st</a:t>
            </a:r>
            <a:r>
              <a:rPr lang="en-US" dirty="0" smtClean="0"/>
              <a:t> percentile, i.e. 500</a:t>
            </a:r>
            <a:r>
              <a:rPr lang="en-US" baseline="30000" dirty="0" smtClean="0"/>
              <a:t>th</a:t>
            </a:r>
            <a:r>
              <a:rPr lang="en-US" dirty="0" smtClean="0"/>
              <a:t> worst out of 50000.</a:t>
            </a:r>
          </a:p>
          <a:p>
            <a:endParaRPr lang="en-US" dirty="0"/>
          </a:p>
        </p:txBody>
      </p:sp>
    </p:spTree>
    <p:extLst>
      <p:ext uri="{BB962C8B-B14F-4D97-AF65-F5344CB8AC3E}">
        <p14:creationId xmlns:p14="http://schemas.microsoft.com/office/powerpoint/2010/main" val="1465165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Scenarios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Reflects a particularly bad interval in the past, just two times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2</m:t>
                            </m:r>
                          </m:sub>
                        </m:sSub>
                      </m:e>
                    </m:d>
                    <m:r>
                      <a:rPr lang="en-US" b="0" i="1" smtClean="0">
                        <a:latin typeface="Cambria Math"/>
                      </a:rPr>
                      <m:t>.</m:t>
                    </m:r>
                  </m:oMath>
                </a14:m>
                <a:endParaRPr lang="en-US" dirty="0" smtClean="0"/>
              </a:p>
              <a:p>
                <a:r>
                  <a:rPr lang="en-US" dirty="0" smtClean="0"/>
                  <a:t>Examples include 9/11, Lehman bankruptcy.</a:t>
                </a:r>
              </a:p>
              <a:p>
                <a:r>
                  <a:rPr lang="en-US" dirty="0" smtClean="0"/>
                  <a:t>Usually computed separately for several different scenarios.</a:t>
                </a:r>
              </a:p>
              <a:p>
                <a:r>
                  <a:rPr lang="en-US" dirty="0" smtClean="0"/>
                  <a:t>Compute </a:t>
                </a:r>
                <a14:m>
                  <m:oMath xmlns:m="http://schemas.openxmlformats.org/officeDocument/2006/math">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𝑃</m:t>
                        </m:r>
                      </m:e>
                      <m:sub>
                        <m:r>
                          <a:rPr lang="en-US" b="0" i="1" smtClean="0">
                            <a:latin typeface="Cambria Math"/>
                            <a:ea typeface="Cambria Math"/>
                          </a:rPr>
                          <m:t>𝑗</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𝑃</m:t>
                        </m:r>
                      </m:e>
                      <m:sub>
                        <m:r>
                          <a:rPr lang="en-US" b="0" i="1" smtClean="0">
                            <a:latin typeface="Cambria Math"/>
                            <a:ea typeface="Cambria Math"/>
                          </a:rPr>
                          <m:t>𝑗</m:t>
                        </m:r>
                      </m:sub>
                    </m:sSub>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sSup>
                              <m:sSupPr>
                                <m:ctrlPr>
                                  <a:rPr lang="en-US" b="0" i="1" smtClean="0">
                                    <a:latin typeface="Cambria Math" panose="02040503050406030204" pitchFamily="18" charset="0"/>
                                    <a:ea typeface="Cambria Math"/>
                                  </a:rPr>
                                </m:ctrlPr>
                              </m:sSupPr>
                              <m:e>
                                <m:r>
                                  <a:rPr lang="en-US" b="0" i="1" smtClean="0">
                                    <a:latin typeface="Cambria Math"/>
                                    <a:ea typeface="Cambria Math"/>
                                  </a:rPr>
                                  <m:t>𝑋</m:t>
                                </m:r>
                              </m:e>
                              <m:sup>
                                <m:r>
                                  <a:rPr lang="en-US" b="0" i="1" smtClean="0">
                                    <a:latin typeface="Cambria Math"/>
                                    <a:ea typeface="Cambria Math"/>
                                  </a:rPr>
                                  <m:t>′</m:t>
                                </m:r>
                              </m:sup>
                            </m:sSup>
                          </m:e>
                          <m:sub>
                            <m:r>
                              <a:rPr lang="en-US" b="0" i="1" smtClean="0">
                                <a:latin typeface="Cambria Math"/>
                                <a:ea typeface="Cambria Math"/>
                              </a:rPr>
                              <m:t>1,</m:t>
                            </m:r>
                            <m:r>
                              <a:rPr lang="en-US" b="0" i="1" smtClean="0">
                                <a:latin typeface="Cambria Math"/>
                                <a:ea typeface="Cambria Math"/>
                              </a:rPr>
                              <m:t>𝑗</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sSup>
                              <m:sSupPr>
                                <m:ctrlPr>
                                  <a:rPr lang="en-US" b="0" i="1" smtClean="0">
                                    <a:latin typeface="Cambria Math" panose="02040503050406030204" pitchFamily="18" charset="0"/>
                                    <a:ea typeface="Cambria Math"/>
                                  </a:rPr>
                                </m:ctrlPr>
                              </m:sSupPr>
                              <m:e>
                                <m:r>
                                  <a:rPr lang="en-US" b="0" i="1" smtClean="0">
                                    <a:latin typeface="Cambria Math"/>
                                    <a:ea typeface="Cambria Math"/>
                                  </a:rPr>
                                  <m:t>𝑋</m:t>
                                </m:r>
                              </m:e>
                              <m:sup>
                                <m:r>
                                  <a:rPr lang="en-US" b="0" i="1" smtClean="0">
                                    <a:latin typeface="Cambria Math"/>
                                    <a:ea typeface="Cambria Math"/>
                                  </a:rPr>
                                  <m:t>′</m:t>
                                </m:r>
                              </m:sup>
                            </m:sSup>
                          </m:e>
                          <m:sub>
                            <m:sSub>
                              <m:sSubPr>
                                <m:ctrlPr>
                                  <a:rPr lang="en-US" b="0" i="1" smtClean="0">
                                    <a:latin typeface="Cambria Math" panose="02040503050406030204" pitchFamily="18" charset="0"/>
                                    <a:ea typeface="Cambria Math"/>
                                  </a:rPr>
                                </m:ctrlPr>
                              </m:sSubPr>
                              <m:e>
                                <m:r>
                                  <a:rPr lang="en-US" b="0" i="1" smtClean="0">
                                    <a:latin typeface="Cambria Math"/>
                                    <a:ea typeface="Cambria Math"/>
                                  </a:rPr>
                                  <m:t>𝑛</m:t>
                                </m:r>
                              </m:e>
                              <m:sub>
                                <m:r>
                                  <a:rPr lang="en-US" b="0" i="1" smtClean="0">
                                    <a:latin typeface="Cambria Math"/>
                                    <a:ea typeface="Cambria Math"/>
                                  </a:rPr>
                                  <m:t>𝑗</m:t>
                                </m:r>
                              </m:sub>
                            </m:sSub>
                            <m:r>
                              <a:rPr lang="en-US" b="0" i="1" smtClean="0">
                                <a:latin typeface="Cambria Math"/>
                                <a:ea typeface="Cambria Math"/>
                              </a:rPr>
                              <m:t>,</m:t>
                            </m:r>
                            <m:r>
                              <a:rPr lang="en-US" b="0" i="1" smtClean="0">
                                <a:latin typeface="Cambria Math"/>
                                <a:ea typeface="Cambria Math"/>
                              </a:rPr>
                              <m:t>𝑗</m:t>
                            </m:r>
                          </m:sub>
                        </m:sSub>
                      </m:e>
                    </m:d>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𝑃</m:t>
                        </m:r>
                      </m:e>
                      <m:sub>
                        <m:r>
                          <a:rPr lang="en-US" b="0" i="1" smtClean="0">
                            <a:latin typeface="Cambria Math"/>
                            <a:ea typeface="Cambria Math"/>
                          </a:rPr>
                          <m:t>𝑗</m:t>
                        </m:r>
                      </m:sub>
                    </m:sSub>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b="0" i="1" smtClean="0">
                                <a:latin typeface="Cambria Math"/>
                                <a:ea typeface="Cambria Math"/>
                              </a:rPr>
                              <m:t>𝑋</m:t>
                            </m:r>
                          </m:e>
                          <m:sub>
                            <m:r>
                              <a:rPr lang="en-US" i="1">
                                <a:latin typeface="Cambria Math"/>
                                <a:ea typeface="Cambria Math"/>
                              </a:rPr>
                              <m:t>1,</m:t>
                            </m:r>
                            <m:r>
                              <a:rPr lang="en-US" i="1">
                                <a:latin typeface="Cambria Math"/>
                                <a:ea typeface="Cambria Math"/>
                              </a:rPr>
                              <m:t>𝑗</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𝑋</m:t>
                            </m:r>
                          </m:e>
                          <m:sub>
                            <m:sSub>
                              <m:sSubPr>
                                <m:ctrlPr>
                                  <a:rPr lang="en-US" i="1">
                                    <a:latin typeface="Cambria Math" panose="02040503050406030204" pitchFamily="18" charset="0"/>
                                    <a:ea typeface="Cambria Math"/>
                                  </a:rPr>
                                </m:ctrlPr>
                              </m:sSubPr>
                              <m:e>
                                <m:r>
                                  <a:rPr lang="en-US" i="1">
                                    <a:latin typeface="Cambria Math"/>
                                    <a:ea typeface="Cambria Math"/>
                                  </a:rPr>
                                  <m:t>𝑛</m:t>
                                </m:r>
                              </m:e>
                              <m:sub>
                                <m:r>
                                  <a:rPr lang="en-US" i="1">
                                    <a:latin typeface="Cambria Math"/>
                                    <a:ea typeface="Cambria Math"/>
                                  </a:rPr>
                                  <m:t>𝑗</m:t>
                                </m:r>
                              </m:sub>
                            </m:sSub>
                            <m:r>
                              <a:rPr lang="en-US" i="1">
                                <a:latin typeface="Cambria Math"/>
                                <a:ea typeface="Cambria Math"/>
                              </a:rPr>
                              <m:t>,</m:t>
                            </m:r>
                            <m:r>
                              <a:rPr lang="en-US" i="1">
                                <a:latin typeface="Cambria Math"/>
                                <a:ea typeface="Cambria Math"/>
                              </a:rPr>
                              <m:t>𝑗</m:t>
                            </m:r>
                          </m:sub>
                        </m:sSub>
                      </m:e>
                    </m:d>
                  </m:oMath>
                </a14:m>
                <a:endParaRPr lang="en-US" dirty="0" smtClean="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𝑋</m:t>
                        </m:r>
                        <m:r>
                          <a:rPr lang="en-US" b="0" i="1" smtClean="0">
                            <a:latin typeface="Cambria Math"/>
                          </a:rPr>
                          <m:t>′</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𝑖</m:t>
                        </m:r>
                        <m:r>
                          <a:rPr lang="en-US" i="1">
                            <a:latin typeface="Cambria Math"/>
                          </a:rPr>
                          <m:t>,</m:t>
                        </m:r>
                        <m:r>
                          <a:rPr lang="en-US" i="1">
                            <a:latin typeface="Cambria Math"/>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2</m:t>
                            </m:r>
                          </m:sub>
                        </m:sSub>
                      </m:e>
                    </m:d>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𝑖</m:t>
                        </m:r>
                        <m:r>
                          <a:rPr lang="en-US" i="1">
                            <a:latin typeface="Cambria Math"/>
                          </a:rPr>
                          <m:t>,</m:t>
                        </m:r>
                        <m:r>
                          <a:rPr lang="en-US" i="1">
                            <a:latin typeface="Cambria Math"/>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b="0" i="1" smtClean="0">
                                <a:latin typeface="Cambria Math"/>
                              </a:rPr>
                              <m:t>1</m:t>
                            </m:r>
                          </m:sub>
                        </m:sSub>
                      </m:e>
                    </m:d>
                  </m:oMath>
                </a14:m>
                <a:r>
                  <a:rPr lang="en-US" dirty="0" smtClean="0"/>
                  <a:t>  absolute</a:t>
                </a:r>
              </a:p>
              <a:p>
                <a14:m>
                  <m:oMath xmlns:m="http://schemas.openxmlformats.org/officeDocument/2006/math">
                    <m:sSub>
                      <m:sSubPr>
                        <m:ctrlPr>
                          <a:rPr lang="en-US" i="1">
                            <a:latin typeface="Cambria Math" panose="02040503050406030204" pitchFamily="18" charset="0"/>
                          </a:rPr>
                        </m:ctrlPr>
                      </m:sSubPr>
                      <m:e>
                        <m:r>
                          <a:rPr lang="en-US" i="1">
                            <a:latin typeface="Cambria Math"/>
                          </a:rPr>
                          <m:t>𝑋</m:t>
                        </m:r>
                        <m:r>
                          <a:rPr lang="en-US" i="1">
                            <a:latin typeface="Cambria Math"/>
                          </a:rPr>
                          <m:t>′</m:t>
                        </m:r>
                      </m:e>
                      <m:sub>
                        <m:r>
                          <a:rPr lang="en-US" i="1">
                            <a:latin typeface="Cambria Math"/>
                          </a:rPr>
                          <m:t>𝑖</m:t>
                        </m:r>
                        <m:r>
                          <a:rPr lang="en-US" i="1">
                            <a:latin typeface="Cambria Math"/>
                          </a:rPr>
                          <m:t>,</m:t>
                        </m:r>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𝑖</m:t>
                        </m:r>
                        <m:r>
                          <a:rPr lang="en-US" i="1">
                            <a:latin typeface="Cambria Math"/>
                          </a:rPr>
                          <m:t>,</m:t>
                        </m:r>
                        <m:r>
                          <a:rPr lang="en-US" i="1">
                            <a:latin typeface="Cambria Math"/>
                          </a:rPr>
                          <m:t>𝑗</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𝑖</m:t>
                        </m:r>
                        <m:r>
                          <a:rPr lang="en-US" i="1">
                            <a:latin typeface="Cambria Math"/>
                          </a:rPr>
                          <m:t>,</m:t>
                        </m:r>
                        <m:r>
                          <a:rPr lang="en-US" i="1">
                            <a:latin typeface="Cambria Math"/>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2</m:t>
                            </m:r>
                          </m:sub>
                        </m:sSub>
                      </m:e>
                    </m:d>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𝑖</m:t>
                        </m:r>
                        <m:r>
                          <a:rPr lang="en-US" i="1">
                            <a:latin typeface="Cambria Math"/>
                          </a:rPr>
                          <m:t>,</m:t>
                        </m:r>
                        <m:r>
                          <a:rPr lang="en-US" i="1">
                            <a:latin typeface="Cambria Math"/>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𝑡</m:t>
                            </m:r>
                          </m:e>
                          <m:sub>
                            <m:r>
                              <a:rPr lang="en-US" i="1">
                                <a:latin typeface="Cambria Math"/>
                              </a:rPr>
                              <m:t>1</m:t>
                            </m:r>
                          </m:sub>
                        </m:sSub>
                      </m:e>
                    </m:d>
                  </m:oMath>
                </a14:m>
                <a:r>
                  <a:rPr lang="en-US" dirty="0" smtClean="0"/>
                  <a:t>   relative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r="-1407"/>
                </a:stretch>
              </a:blipFill>
            </p:spPr>
            <p:txBody>
              <a:bodyPr/>
              <a:lstStyle/>
              <a:p>
                <a:r>
                  <a:rPr lang="en-US">
                    <a:noFill/>
                  </a:rPr>
                  <a:t> </a:t>
                </a:r>
              </a:p>
            </p:txBody>
          </p:sp>
        </mc:Fallback>
      </mc:AlternateContent>
    </p:spTree>
    <p:extLst>
      <p:ext uri="{BB962C8B-B14F-4D97-AF65-F5344CB8AC3E}">
        <p14:creationId xmlns:p14="http://schemas.microsoft.com/office/powerpoint/2010/main" val="41343819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Stress Scenarios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600200"/>
            <a:ext cx="8229601" cy="408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0416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not in Model (</a:t>
            </a:r>
            <a:r>
              <a:rPr lang="en-US" dirty="0" err="1" smtClean="0"/>
              <a:t>RNiM</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Models for exotics usually depend on trader-marked parameters which are estimated and don’t change frequently</a:t>
            </a:r>
          </a:p>
          <a:p>
            <a:r>
              <a:rPr lang="en-US" dirty="0" smtClean="0"/>
              <a:t>Examples include correlation or correlation skew for basket options, mean-reversion in commodity markets, and correlation between spot and volatility</a:t>
            </a:r>
          </a:p>
          <a:p>
            <a:r>
              <a:rPr lang="en-US" dirty="0" smtClean="0"/>
              <a:t>Cross terms in delta-gamma approximation</a:t>
            </a:r>
          </a:p>
          <a:p>
            <a:endParaRPr lang="en-US" dirty="0"/>
          </a:p>
        </p:txBody>
      </p:sp>
    </p:spTree>
    <p:extLst>
      <p:ext uri="{BB962C8B-B14F-4D97-AF65-F5344CB8AC3E}">
        <p14:creationId xmlns:p14="http://schemas.microsoft.com/office/powerpoint/2010/main" val="211368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II Requirements</a:t>
            </a:r>
            <a:endParaRPr lang="en-US" dirty="0"/>
          </a:p>
        </p:txBody>
      </p:sp>
      <p:sp>
        <p:nvSpPr>
          <p:cNvPr id="3" name="Content Placeholder 2"/>
          <p:cNvSpPr>
            <a:spLocks noGrp="1"/>
          </p:cNvSpPr>
          <p:nvPr>
            <p:ph idx="1"/>
          </p:nvPr>
        </p:nvSpPr>
        <p:spPr/>
        <p:txBody>
          <a:bodyPr>
            <a:normAutofit/>
          </a:bodyPr>
          <a:lstStyle/>
          <a:p>
            <a:r>
              <a:rPr lang="en-US" dirty="0" smtClean="0"/>
              <a:t>Bank must hold capital which is a multiple of 10-day Value at Risk.</a:t>
            </a:r>
          </a:p>
          <a:p>
            <a:r>
              <a:rPr lang="en-US" dirty="0" smtClean="0"/>
              <a:t>Bank must add capital to account for “Specific risk”, which includes unusually large or idiosyncratic moves in stocks or bonds, and also includes credit migrations and defaults. </a:t>
            </a:r>
          </a:p>
        </p:txBody>
      </p:sp>
    </p:spTree>
    <p:extLst>
      <p:ext uri="{BB962C8B-B14F-4D97-AF65-F5344CB8AC3E}">
        <p14:creationId xmlns:p14="http://schemas.microsoft.com/office/powerpoint/2010/main" val="2229400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RNiM</a:t>
            </a:r>
            <a:r>
              <a:rPr lang="en-US" dirty="0" smtClean="0"/>
              <a:t>, continued</a:t>
            </a:r>
            <a:endParaRPr lang="en-US" dirty="0"/>
          </a:p>
        </p:txBody>
      </p:sp>
      <p:sp>
        <p:nvSpPr>
          <p:cNvPr id="3" name="Content Placeholder 2"/>
          <p:cNvSpPr>
            <a:spLocks noGrp="1"/>
          </p:cNvSpPr>
          <p:nvPr>
            <p:ph idx="1"/>
          </p:nvPr>
        </p:nvSpPr>
        <p:spPr/>
        <p:txBody>
          <a:bodyPr/>
          <a:lstStyle/>
          <a:p>
            <a:r>
              <a:rPr lang="en-US" dirty="0"/>
              <a:t>Situations where shifting one driver causes another to move (extra terms in the chain rule, double-counting</a:t>
            </a:r>
            <a:r>
              <a:rPr lang="en-US" dirty="0" smtClean="0"/>
              <a:t>).</a:t>
            </a:r>
          </a:p>
          <a:p>
            <a:r>
              <a:rPr lang="en-US" dirty="0" smtClean="0"/>
              <a:t>Mismatch between driver sensitivity and actual historical time series.</a:t>
            </a:r>
            <a:endParaRPr lang="en-US" dirty="0"/>
          </a:p>
          <a:p>
            <a:r>
              <a:rPr lang="en-US" dirty="0"/>
              <a:t>The regulators require us to keep track of sources of Risk </a:t>
            </a:r>
            <a:r>
              <a:rPr lang="en-US" dirty="0" smtClean="0"/>
              <a:t>Not </a:t>
            </a:r>
            <a:r>
              <a:rPr lang="en-US" dirty="0"/>
              <a:t>in </a:t>
            </a:r>
            <a:r>
              <a:rPr lang="en-US" dirty="0" smtClean="0"/>
              <a:t>Model.</a:t>
            </a:r>
            <a:endParaRPr lang="en-US" dirty="0"/>
          </a:p>
        </p:txBody>
      </p:sp>
    </p:spTree>
    <p:extLst>
      <p:ext uri="{BB962C8B-B14F-4D97-AF65-F5344CB8AC3E}">
        <p14:creationId xmlns:p14="http://schemas.microsoft.com/office/powerpoint/2010/main" val="22387902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Risk (SR)</a:t>
            </a:r>
            <a:endParaRPr lang="en-US" dirty="0"/>
          </a:p>
        </p:txBody>
      </p:sp>
      <p:sp>
        <p:nvSpPr>
          <p:cNvPr id="3" name="Content Placeholder 2"/>
          <p:cNvSpPr>
            <a:spLocks noGrp="1"/>
          </p:cNvSpPr>
          <p:nvPr>
            <p:ph idx="1"/>
          </p:nvPr>
        </p:nvSpPr>
        <p:spPr/>
        <p:txBody>
          <a:bodyPr>
            <a:normAutofit fontScale="92500"/>
          </a:bodyPr>
          <a:lstStyle/>
          <a:p>
            <a:r>
              <a:rPr lang="en-US" dirty="0" smtClean="0"/>
              <a:t>Specific risk “picks up where </a:t>
            </a:r>
            <a:r>
              <a:rPr lang="en-US" dirty="0" err="1" smtClean="0"/>
              <a:t>VaR</a:t>
            </a:r>
            <a:r>
              <a:rPr lang="en-US" dirty="0" smtClean="0"/>
              <a:t> leaves off”, meaning that it attempts to capture rare events or idiosyncratic risk not covered by </a:t>
            </a:r>
            <a:r>
              <a:rPr lang="en-US" dirty="0" err="1" smtClean="0"/>
              <a:t>VaR.</a:t>
            </a:r>
            <a:endParaRPr lang="en-US" dirty="0" smtClean="0"/>
          </a:p>
          <a:p>
            <a:r>
              <a:rPr lang="en-US" dirty="0" smtClean="0"/>
              <a:t>Examples include huge moves in bond price, stock price or volatility caused by credit migrations, scandals, wars, drug non-approvals, etc. </a:t>
            </a:r>
          </a:p>
          <a:p>
            <a:r>
              <a:rPr lang="en-US" dirty="0" smtClean="0"/>
              <a:t>Specific risk is made up of Debt Specific Risk (DSR) and Equity Specific Risk (ESR)</a:t>
            </a:r>
            <a:endParaRPr lang="en-US" dirty="0"/>
          </a:p>
        </p:txBody>
      </p:sp>
    </p:spTree>
    <p:extLst>
      <p:ext uri="{BB962C8B-B14F-4D97-AF65-F5344CB8AC3E}">
        <p14:creationId xmlns:p14="http://schemas.microsoft.com/office/powerpoint/2010/main" val="37138810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Debt Specific Risk</a:t>
            </a:r>
            <a:endParaRPr lang="en-US" dirty="0"/>
          </a:p>
        </p:txBody>
      </p:sp>
      <p:sp>
        <p:nvSpPr>
          <p:cNvPr id="3" name="Content Placeholder 2"/>
          <p:cNvSpPr>
            <a:spLocks noGrp="1"/>
          </p:cNvSpPr>
          <p:nvPr>
            <p:ph idx="1"/>
          </p:nvPr>
        </p:nvSpPr>
        <p:spPr/>
        <p:txBody>
          <a:bodyPr>
            <a:normAutofit fontScale="92500"/>
          </a:bodyPr>
          <a:lstStyle/>
          <a:p>
            <a:r>
              <a:rPr lang="en-US" dirty="0" err="1" smtClean="0"/>
              <a:t>VaR</a:t>
            </a:r>
            <a:r>
              <a:rPr lang="en-US" dirty="0" smtClean="0"/>
              <a:t> for sovereign, agency, municipal or corporate bonds and credit default swaps captures the risk from moves in the generic credit spread for that instrument’s rating.</a:t>
            </a:r>
          </a:p>
          <a:p>
            <a:r>
              <a:rPr lang="en-US" dirty="0" smtClean="0"/>
              <a:t>DSR attempts to capture risk from the “idiosyncratic” part of the credit spread, i.e. the difference between the credit spread for that CDS (or bond) and the contribution from the generic spread from that instrument’s rating.  </a:t>
            </a:r>
            <a:endParaRPr lang="en-US" dirty="0"/>
          </a:p>
        </p:txBody>
      </p:sp>
    </p:spTree>
    <p:extLst>
      <p:ext uri="{BB962C8B-B14F-4D97-AF65-F5344CB8AC3E}">
        <p14:creationId xmlns:p14="http://schemas.microsoft.com/office/powerpoint/2010/main" val="3340295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 Specific Risk (ESR)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ESR attempts to capture events that may occur over a 10-year period, rather than a 1-year period.  </a:t>
            </a:r>
          </a:p>
          <a:p>
            <a:r>
              <a:rPr lang="en-US" dirty="0" smtClean="0"/>
              <a:t>For each name, compute the 1-year historical </a:t>
            </a:r>
            <a:r>
              <a:rPr lang="en-US" dirty="0" err="1" smtClean="0"/>
              <a:t>vol</a:t>
            </a:r>
            <a:r>
              <a:rPr lang="en-US" dirty="0" smtClean="0"/>
              <a:t> and 10 year kurtosis.  </a:t>
            </a:r>
          </a:p>
          <a:p>
            <a:r>
              <a:rPr lang="en-US" dirty="0" smtClean="0"/>
              <a:t>Create a random variable with that volatility and kurtosis</a:t>
            </a:r>
          </a:p>
          <a:p>
            <a:r>
              <a:rPr lang="en-US" dirty="0" smtClean="0"/>
              <a:t>Use principal component analysis to correlate all the different names’ random variables.</a:t>
            </a:r>
          </a:p>
          <a:p>
            <a:r>
              <a:rPr lang="en-US" dirty="0" smtClean="0"/>
              <a:t>Simulate N (very large number) times for each name, and zero out P&amp;L contributions less than k standard deviations from the mean, where k roughly corresponds to the cutoff point for general </a:t>
            </a:r>
            <a:r>
              <a:rPr lang="en-US" dirty="0" err="1" smtClean="0"/>
              <a:t>VaR</a:t>
            </a:r>
            <a:endParaRPr lang="en-US" dirty="0" smtClean="0"/>
          </a:p>
          <a:p>
            <a:r>
              <a:rPr lang="en-US" dirty="0" smtClean="0"/>
              <a:t>Add all the P&amp;Ls over all the positions, sort and take Number (N/100) as the specific risk.</a:t>
            </a:r>
            <a:endParaRPr lang="en-US" dirty="0"/>
          </a:p>
          <a:p>
            <a:endParaRPr lang="en-US" dirty="0"/>
          </a:p>
        </p:txBody>
      </p:sp>
    </p:spTree>
    <p:extLst>
      <p:ext uri="{BB962C8B-B14F-4D97-AF65-F5344CB8AC3E}">
        <p14:creationId xmlns:p14="http://schemas.microsoft.com/office/powerpoint/2010/main" val="1913043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ESR Shortcomings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Difficult to determine the best threshold for defining “event” risk (one might use around 2.6 standard deviations since that corresponds to a 1% tail for </a:t>
            </a:r>
            <a:r>
              <a:rPr lang="en-US" dirty="0" err="1" smtClean="0"/>
              <a:t>normals</a:t>
            </a:r>
            <a:r>
              <a:rPr lang="en-US" dirty="0" smtClean="0"/>
              <a:t>, but this is hard to calculate in general).</a:t>
            </a:r>
          </a:p>
          <a:p>
            <a:r>
              <a:rPr lang="en-US" dirty="0" smtClean="0"/>
              <a:t>Returns and changes in implied volatility follow a distribution which has kurtosis, but not skew.  Difficult to allow for skew in this general Monte Carlo framework (but we will try hard in the next lecture!)</a:t>
            </a:r>
            <a:endParaRPr lang="en-US" dirty="0"/>
          </a:p>
        </p:txBody>
      </p:sp>
    </p:spTree>
    <p:extLst>
      <p:ext uri="{BB962C8B-B14F-4D97-AF65-F5344CB8AC3E}">
        <p14:creationId xmlns:p14="http://schemas.microsoft.com/office/powerpoint/2010/main" val="3939665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Risk Charge (IRC)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Aims to capture impact on the credit book (bonds and CDSs) from migrations and defaults, which are not included in </a:t>
            </a:r>
            <a:r>
              <a:rPr lang="en-US" dirty="0" err="1" smtClean="0"/>
              <a:t>VaR</a:t>
            </a:r>
            <a:r>
              <a:rPr lang="en-US" dirty="0" smtClean="0"/>
              <a:t> or DSR.</a:t>
            </a:r>
          </a:p>
          <a:p>
            <a:r>
              <a:rPr lang="en-US" dirty="0" smtClean="0"/>
              <a:t>Create up to 3 N(0,1) random variables based on market, regional and sector returns.</a:t>
            </a:r>
          </a:p>
          <a:p>
            <a:r>
              <a:rPr lang="en-US" dirty="0" smtClean="0"/>
              <a:t>Use these to create N(0,1) random variables for each name, with the desired correlation matrix.  </a:t>
            </a:r>
          </a:p>
          <a:p>
            <a:r>
              <a:rPr lang="en-US" dirty="0" smtClean="0"/>
              <a:t>Default or migration for each name can occur in 1 year if the variable breaches any of a set of thresholds.   </a:t>
            </a:r>
            <a:endParaRPr lang="en-US" dirty="0"/>
          </a:p>
        </p:txBody>
      </p:sp>
    </p:spTree>
    <p:extLst>
      <p:ext uri="{BB962C8B-B14F-4D97-AF65-F5344CB8AC3E}">
        <p14:creationId xmlns:p14="http://schemas.microsoft.com/office/powerpoint/2010/main" val="19804408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IRC,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Recovery is a function of each name’s random variable</a:t>
            </a:r>
          </a:p>
          <a:p>
            <a:r>
              <a:rPr lang="en-US" dirty="0" smtClean="0"/>
              <a:t>Each simulation is a single 1-year drawing for the underlying variables </a:t>
            </a:r>
          </a:p>
          <a:p>
            <a:r>
              <a:rPr lang="en-US" dirty="0" smtClean="0"/>
              <a:t>For each position, compute a P&amp;L only if a migration or default occurs (most are 0).</a:t>
            </a:r>
          </a:p>
          <a:p>
            <a:r>
              <a:rPr lang="en-US" dirty="0" smtClean="0"/>
              <a:t>Add up total P&amp;L, sort, and choose number N/1000 out of N simulations (99.9% confidence level, rather than 99%)</a:t>
            </a:r>
          </a:p>
          <a:p>
            <a:r>
              <a:rPr lang="en-US" dirty="0" smtClean="0"/>
              <a:t>We will cover IRC in more detail in a later lecture on credit risk</a:t>
            </a:r>
            <a:endParaRPr lang="en-US" dirty="0"/>
          </a:p>
        </p:txBody>
      </p:sp>
    </p:spTree>
    <p:extLst>
      <p:ext uri="{BB962C8B-B14F-4D97-AF65-F5344CB8AC3E}">
        <p14:creationId xmlns:p14="http://schemas.microsoft.com/office/powerpoint/2010/main" val="3198246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Capital Model</a:t>
            </a:r>
            <a:endParaRPr lang="en-US" dirty="0"/>
          </a:p>
        </p:txBody>
      </p:sp>
      <p:sp>
        <p:nvSpPr>
          <p:cNvPr id="3" name="Content Placeholder 2"/>
          <p:cNvSpPr>
            <a:spLocks noGrp="1"/>
          </p:cNvSpPr>
          <p:nvPr>
            <p:ph idx="1"/>
          </p:nvPr>
        </p:nvSpPr>
        <p:spPr/>
        <p:txBody>
          <a:bodyPr/>
          <a:lstStyle/>
          <a:p>
            <a:pPr marL="0" indent="0">
              <a:buNone/>
            </a:pPr>
            <a:r>
              <a:rPr lang="en-US" dirty="0" smtClean="0"/>
              <a:t>Basel II also requires banks to have an internal model which measures the amount of capital (assets minus liabilities) they need to avoid insolvency in one year. </a:t>
            </a:r>
          </a:p>
          <a:p>
            <a:pPr marL="0" indent="0">
              <a:buNone/>
            </a:pPr>
            <a:r>
              <a:rPr lang="en-US" dirty="0" smtClean="0"/>
              <a:t>Since many banks are rated AA, and the rate of default is around 0.03% per year, that means computing a worst-case 1-year loss at a 99.97% confidence level.  </a:t>
            </a:r>
            <a:endParaRPr lang="en-US" dirty="0"/>
          </a:p>
        </p:txBody>
      </p:sp>
    </p:spTree>
    <p:extLst>
      <p:ext uri="{BB962C8B-B14F-4D97-AF65-F5344CB8AC3E}">
        <p14:creationId xmlns:p14="http://schemas.microsoft.com/office/powerpoint/2010/main" val="3210995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Capital, Continued</a:t>
            </a:r>
            <a:endParaRPr lang="en-US" dirty="0"/>
          </a:p>
        </p:txBody>
      </p:sp>
      <p:sp>
        <p:nvSpPr>
          <p:cNvPr id="3" name="Content Placeholder 2"/>
          <p:cNvSpPr>
            <a:spLocks noGrp="1"/>
          </p:cNvSpPr>
          <p:nvPr>
            <p:ph idx="1"/>
          </p:nvPr>
        </p:nvSpPr>
        <p:spPr/>
        <p:txBody>
          <a:bodyPr/>
          <a:lstStyle/>
          <a:p>
            <a:pPr marL="0" indent="0">
              <a:buNone/>
            </a:pPr>
            <a:r>
              <a:rPr lang="en-US" dirty="0" smtClean="0"/>
              <a:t>Economic Capital may incorporate several different kinds of risk including</a:t>
            </a:r>
          </a:p>
          <a:p>
            <a:pPr>
              <a:buFontTx/>
              <a:buChar char="-"/>
            </a:pPr>
            <a:r>
              <a:rPr lang="en-US" dirty="0" smtClean="0"/>
              <a:t>Market Risk</a:t>
            </a:r>
          </a:p>
          <a:p>
            <a:pPr>
              <a:buFontTx/>
              <a:buChar char="-"/>
            </a:pPr>
            <a:r>
              <a:rPr lang="en-US" dirty="0" smtClean="0"/>
              <a:t>Credit Risk</a:t>
            </a:r>
          </a:p>
          <a:p>
            <a:pPr>
              <a:buFontTx/>
              <a:buChar char="-"/>
            </a:pPr>
            <a:r>
              <a:rPr lang="en-US" dirty="0" smtClean="0"/>
              <a:t>(Possibly) Operational Risk</a:t>
            </a:r>
            <a:endParaRPr lang="en-US" dirty="0"/>
          </a:p>
        </p:txBody>
      </p:sp>
    </p:spTree>
    <p:extLst>
      <p:ext uri="{BB962C8B-B14F-4D97-AF65-F5344CB8AC3E}">
        <p14:creationId xmlns:p14="http://schemas.microsoft.com/office/powerpoint/2010/main" val="1909006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There’s Counterparty Risk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55000" lnSpcReduction="20000"/>
              </a:bodyPr>
              <a:lstStyle/>
              <a:p>
                <a:pPr marL="0" indent="0">
                  <a:buNone/>
                </a:pPr>
                <a:r>
                  <a:rPr lang="en-US" dirty="0" smtClean="0"/>
                  <a:t>The later part of this course will cover a number of risk measures related to the risk of counterparty (other side of a trade) default.  The simplest of these, and most important for Basel capital requirements, is </a:t>
                </a:r>
                <a:r>
                  <a:rPr lang="en-US" i="1" dirty="0" smtClean="0"/>
                  <a:t>potential future exposure (PFE), </a:t>
                </a:r>
                <a:r>
                  <a:rPr lang="en-US" dirty="0" smtClean="0"/>
                  <a:t>defined as follows:</a:t>
                </a:r>
              </a:p>
              <a:p>
                <a:pPr marL="0" indent="0">
                  <a:buNone/>
                </a:pPr>
                <a:r>
                  <a:rPr lang="en-US" dirty="0" smtClean="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𝑃</m:t>
                        </m:r>
                      </m:e>
                      <m:sub>
                        <m:r>
                          <a:rPr lang="en-US" b="0" i="1" smtClean="0">
                            <a:latin typeface="Cambria Math"/>
                          </a:rPr>
                          <m:t>𝑗</m:t>
                        </m:r>
                        <m:r>
                          <a:rPr lang="en-US" b="0" i="1" smtClean="0">
                            <a:latin typeface="Cambria Math"/>
                          </a:rPr>
                          <m:t>,</m:t>
                        </m:r>
                        <m:r>
                          <a:rPr lang="en-US" b="0" i="1" smtClean="0">
                            <a:latin typeface="Cambria Math"/>
                          </a:rPr>
                          <m:t>𝑡</m:t>
                        </m:r>
                      </m:sub>
                    </m:sSub>
                  </m:oMath>
                </a14:m>
                <a:r>
                  <a:rPr lang="en-US" dirty="0" smtClean="0"/>
                  <a:t> be the value of a portfolio at a future time </a:t>
                </a:r>
                <a14:m>
                  <m:oMath xmlns:m="http://schemas.openxmlformats.org/officeDocument/2006/math">
                    <m:r>
                      <a:rPr lang="en-US" b="0" i="1" smtClean="0">
                        <a:latin typeface="Cambria Math"/>
                      </a:rPr>
                      <m:t>𝑡</m:t>
                    </m:r>
                  </m:oMath>
                </a14:m>
                <a:r>
                  <a:rPr lang="en-US" dirty="0" smtClean="0"/>
                  <a:t> that your firm has with a particular counterparty which we call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𝑗</m:t>
                        </m:r>
                      </m:sub>
                    </m:sSub>
                  </m:oMath>
                </a14:m>
                <a:r>
                  <a:rPr lang="en-US" dirty="0" smtClean="0"/>
                  <a:t> and suppose your firm trades with N counterparties.  Then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𝑃𝐹</m:t>
                      </m:r>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𝑡</m:t>
                          </m:r>
                        </m:sub>
                      </m:sSub>
                      <m:r>
                        <a:rPr lang="en-US" b="0" i="1" smtClean="0">
                          <a:latin typeface="Cambria Math"/>
                        </a:rPr>
                        <m:t>=</m:t>
                      </m:r>
                      <m:nary>
                        <m:naryPr>
                          <m:chr m:val="∑"/>
                          <m:ctrlPr>
                            <a:rPr lang="en-US" b="0" i="1" smtClean="0">
                              <a:latin typeface="Cambria Math" panose="02040503050406030204" pitchFamily="18" charset="0"/>
                            </a:rPr>
                          </m:ctrlPr>
                        </m:naryPr>
                        <m:sub>
                          <m:r>
                            <a:rPr lang="en-US" b="0" i="1" smtClean="0">
                              <a:latin typeface="Cambria Math"/>
                            </a:rPr>
                            <m:t>𝑗</m:t>
                          </m:r>
                          <m:r>
                            <a:rPr lang="en-US" b="0" i="1" smtClean="0">
                              <a:latin typeface="Cambria Math"/>
                            </a:rPr>
                            <m:t>=1</m:t>
                          </m:r>
                        </m:sub>
                        <m:sup>
                          <m:r>
                            <a:rPr lang="en-US" b="0" i="1" smtClean="0">
                              <a:latin typeface="Cambria Math"/>
                            </a:rPr>
                            <m:t>𝑁</m:t>
                          </m:r>
                        </m:sup>
                        <m:e>
                          <m:sSub>
                            <m:sSubPr>
                              <m:ctrlPr>
                                <a:rPr lang="en-US" i="1">
                                  <a:latin typeface="Cambria Math" panose="02040503050406030204" pitchFamily="18" charset="0"/>
                                </a:rPr>
                              </m:ctrlPr>
                            </m:sSubPr>
                            <m:e>
                              <m:r>
                                <a:rPr lang="en-US" i="1">
                                  <a:latin typeface="Cambria Math"/>
                                </a:rPr>
                                <m:t>𝑞</m:t>
                              </m:r>
                            </m:e>
                            <m:sub>
                              <m:r>
                                <a:rPr lang="en-US" i="1">
                                  <a:latin typeface="Cambria Math"/>
                                </a:rPr>
                                <m:t>𝛼</m:t>
                              </m:r>
                            </m:sub>
                          </m:sSub>
                          <m:r>
                            <a:rPr lang="en-US" i="1">
                              <a:latin typeface="Cambria Math"/>
                            </a:rPr>
                            <m:t>(</m:t>
                          </m:r>
                          <m:sSub>
                            <m:sSubPr>
                              <m:ctrlPr>
                                <a:rPr lang="en-US" i="1">
                                  <a:latin typeface="Cambria Math" panose="02040503050406030204" pitchFamily="18" charset="0"/>
                                </a:rPr>
                              </m:ctrlPr>
                            </m:sSubPr>
                            <m:e>
                              <m:r>
                                <a:rPr lang="en-US" i="1">
                                  <a:latin typeface="Cambria Math"/>
                                </a:rPr>
                                <m:t>𝑃</m:t>
                              </m:r>
                            </m:e>
                            <m:sub>
                              <m:r>
                                <a:rPr lang="en-US" i="1">
                                  <a:latin typeface="Cambria Math"/>
                                </a:rPr>
                                <m:t>𝑗</m:t>
                              </m:r>
                              <m:r>
                                <a:rPr lang="en-US" i="1">
                                  <a:latin typeface="Cambria Math"/>
                                </a:rPr>
                                <m:t>,</m:t>
                              </m:r>
                              <m:r>
                                <a:rPr lang="en-US" i="1">
                                  <a:latin typeface="Cambria Math"/>
                                </a:rPr>
                                <m:t>𝑡</m:t>
                              </m:r>
                            </m:sub>
                          </m:sSub>
                          <m:r>
                            <a:rPr lang="en-US" i="1">
                              <a:latin typeface="Cambria Math"/>
                            </a:rPr>
                            <m:t>)</m:t>
                          </m:r>
                        </m:e>
                      </m:nary>
                      <m:r>
                        <a:rPr lang="en-US" b="0" i="1" smtClean="0">
                          <a:latin typeface="Cambria Math"/>
                        </a:rPr>
                        <m:t>.</m:t>
                      </m:r>
                    </m:oMath>
                  </m:oMathPara>
                </a14:m>
                <a:endParaRPr lang="en-US" dirty="0" smtClean="0"/>
              </a:p>
              <a:p>
                <a:pPr marL="0" indent="0">
                  <a:buNone/>
                </a:pPr>
                <a:r>
                  <a:rPr lang="en-US" dirty="0" smtClean="0"/>
                  <a:t>Generally, </a:t>
                </a:r>
                <a14:m>
                  <m:oMath xmlns:m="http://schemas.openxmlformats.org/officeDocument/2006/math">
                    <m:r>
                      <a:rPr lang="en-US" b="0" i="1" smtClean="0">
                        <a:latin typeface="Cambria Math"/>
                      </a:rPr>
                      <m:t>𝛼</m:t>
                    </m:r>
                    <m:r>
                      <a:rPr lang="en-US" b="0" i="1" smtClean="0">
                        <a:latin typeface="Cambria Math"/>
                      </a:rPr>
                      <m:t>=0.975.</m:t>
                    </m:r>
                  </m:oMath>
                </a14:m>
                <a:r>
                  <a:rPr lang="en-US" dirty="0" smtClean="0"/>
                  <a:t>  This is the amount of money your company could lose from counterparty defaults in a worst-case scenario.  For many banks, the Feds require capital computed using a simplified formula that they provide, and other banks can use their own PFE model to compute this requirement.  These PFE models are known as </a:t>
                </a:r>
                <a:r>
                  <a:rPr lang="en-US" b="1" i="1" dirty="0" smtClean="0"/>
                  <a:t>IMM’s, </a:t>
                </a:r>
                <a:r>
                  <a:rPr lang="en-US" dirty="0" smtClean="0"/>
                  <a:t>or internal modeling methods, and the banks that are cleared by the Fed to do it this way are known as </a:t>
                </a:r>
                <a:r>
                  <a:rPr lang="en-US" b="1" dirty="0" smtClean="0"/>
                  <a:t>IMM banks.</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752" r="-667"/>
                </a:stretch>
              </a:blipFill>
            </p:spPr>
            <p:txBody>
              <a:bodyPr/>
              <a:lstStyle/>
              <a:p>
                <a:r>
                  <a:rPr lang="en-US">
                    <a:noFill/>
                  </a:rPr>
                  <a:t> </a:t>
                </a:r>
              </a:p>
            </p:txBody>
          </p:sp>
        </mc:Fallback>
      </mc:AlternateContent>
    </p:spTree>
    <p:extLst>
      <p:ext uri="{BB962C8B-B14F-4D97-AF65-F5344CB8AC3E}">
        <p14:creationId xmlns:p14="http://schemas.microsoft.com/office/powerpoint/2010/main" val="5822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2.5 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Specific risk no longer includes migration or defaults but only “idiosyncratic” or large moves.</a:t>
            </a:r>
          </a:p>
          <a:p>
            <a:r>
              <a:rPr lang="en-US" dirty="0"/>
              <a:t>Bank must compute Stressed Value at Risk (</a:t>
            </a:r>
            <a:r>
              <a:rPr lang="en-US" dirty="0" err="1"/>
              <a:t>SVaR</a:t>
            </a:r>
            <a:r>
              <a:rPr lang="en-US" dirty="0"/>
              <a:t>), which is </a:t>
            </a:r>
            <a:r>
              <a:rPr lang="en-US" dirty="0" err="1"/>
              <a:t>VaR</a:t>
            </a:r>
            <a:r>
              <a:rPr lang="en-US" dirty="0"/>
              <a:t> assuming market conditions of a highly volatility period.  Bank must hold capital to cover this in addition to </a:t>
            </a:r>
            <a:r>
              <a:rPr lang="en-US" dirty="0" smtClean="0"/>
              <a:t>general </a:t>
            </a:r>
            <a:r>
              <a:rPr lang="en-US" dirty="0" err="1" smtClean="0"/>
              <a:t>VaR</a:t>
            </a:r>
            <a:r>
              <a:rPr lang="en-US" dirty="0" smtClean="0"/>
              <a:t>, or </a:t>
            </a:r>
            <a:r>
              <a:rPr lang="en-US" dirty="0" err="1" smtClean="0"/>
              <a:t>GVaR</a:t>
            </a:r>
            <a:r>
              <a:rPr lang="en-US" dirty="0" smtClean="0"/>
              <a:t>.  Stressed </a:t>
            </a:r>
            <a:r>
              <a:rPr lang="en-US" dirty="0" err="1" smtClean="0"/>
              <a:t>VaR</a:t>
            </a:r>
            <a:r>
              <a:rPr lang="en-US" dirty="0" smtClean="0"/>
              <a:t> will be defined more precisely later.   </a:t>
            </a:r>
            <a:endParaRPr lang="en-US" dirty="0"/>
          </a:p>
          <a:p>
            <a:r>
              <a:rPr lang="en-US" dirty="0"/>
              <a:t>Incremental risk charge, aims to capture default and credit migration </a:t>
            </a:r>
            <a:r>
              <a:rPr lang="en-US" dirty="0" smtClean="0"/>
              <a:t>risk.</a:t>
            </a:r>
            <a:endParaRPr lang="en-US" dirty="0"/>
          </a:p>
          <a:p>
            <a:r>
              <a:rPr lang="en-US" dirty="0"/>
              <a:t>Comprehensive risk measure (CRM), for correlation trading positions.  </a:t>
            </a:r>
          </a:p>
          <a:p>
            <a:endParaRPr lang="en-US" dirty="0"/>
          </a:p>
        </p:txBody>
      </p:sp>
    </p:spTree>
    <p:extLst>
      <p:ext uri="{BB962C8B-B14F-4D97-AF65-F5344CB8AC3E}">
        <p14:creationId xmlns:p14="http://schemas.microsoft.com/office/powerpoint/2010/main" val="34193905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Topics and Reading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Next lecture will begin covering Monte Carlo methods and unconditional multivariate models, which are the focus of Chapter </a:t>
            </a:r>
            <a:r>
              <a:rPr lang="en-US" dirty="0" smtClean="0"/>
              <a:t>6 </a:t>
            </a:r>
            <a:r>
              <a:rPr lang="en-US" dirty="0" smtClean="0"/>
              <a:t>of McNeil, Frey and </a:t>
            </a:r>
            <a:r>
              <a:rPr lang="en-US" dirty="0" err="1" smtClean="0"/>
              <a:t>Embrechts</a:t>
            </a:r>
            <a:r>
              <a:rPr lang="en-US" dirty="0" smtClean="0"/>
              <a:t> (known from now on as MFE).  Topics will include</a:t>
            </a:r>
          </a:p>
          <a:p>
            <a:pPr>
              <a:buFontTx/>
              <a:buChar char="-"/>
            </a:pPr>
            <a:r>
              <a:rPr lang="en-US" dirty="0" smtClean="0"/>
              <a:t>Simulating Monte Carlo models</a:t>
            </a:r>
          </a:p>
          <a:p>
            <a:pPr>
              <a:buFontTx/>
              <a:buChar char="-"/>
            </a:pPr>
            <a:r>
              <a:rPr lang="en-US" dirty="0" smtClean="0"/>
              <a:t>Multivariate normal distribution</a:t>
            </a:r>
          </a:p>
          <a:p>
            <a:pPr>
              <a:buFontTx/>
              <a:buChar char="-"/>
            </a:pPr>
            <a:r>
              <a:rPr lang="en-US" dirty="0" smtClean="0"/>
              <a:t>Multivariate t distribution</a:t>
            </a:r>
          </a:p>
          <a:p>
            <a:pPr>
              <a:buFontTx/>
              <a:buChar char="-"/>
            </a:pPr>
            <a:r>
              <a:rPr lang="en-US" dirty="0" smtClean="0"/>
              <a:t>Normal mixtures and mean-variance mixtures</a:t>
            </a:r>
          </a:p>
          <a:p>
            <a:pPr>
              <a:buFontTx/>
              <a:buChar char="-"/>
            </a:pPr>
            <a:r>
              <a:rPr lang="en-US" dirty="0" smtClean="0"/>
              <a:t>Hyperbolic distributions</a:t>
            </a:r>
          </a:p>
          <a:p>
            <a:pPr>
              <a:buFontTx/>
              <a:buChar char="-"/>
            </a:pPr>
            <a:r>
              <a:rPr lang="en-US" dirty="0" smtClean="0"/>
              <a:t>Spherical and Elliptical distributions</a:t>
            </a:r>
          </a:p>
          <a:p>
            <a:pPr>
              <a:buFontTx/>
              <a:buChar char="-"/>
            </a:pPr>
            <a:r>
              <a:rPr lang="en-US" dirty="0" smtClean="0"/>
              <a:t>Factor models and principal component analysis</a:t>
            </a:r>
          </a:p>
          <a:p>
            <a:pPr>
              <a:buFontTx/>
              <a:buChar char="-"/>
            </a:pPr>
            <a:endParaRPr lang="en-US" dirty="0"/>
          </a:p>
        </p:txBody>
      </p:sp>
    </p:spTree>
    <p:extLst>
      <p:ext uri="{BB962C8B-B14F-4D97-AF65-F5344CB8AC3E}">
        <p14:creationId xmlns:p14="http://schemas.microsoft.com/office/powerpoint/2010/main" val="38550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Required for </a:t>
            </a:r>
            <a:r>
              <a:rPr lang="en-US" dirty="0" err="1" smtClean="0"/>
              <a:t>GVaR</a:t>
            </a:r>
            <a:r>
              <a:rPr lang="en-US" dirty="0" smtClean="0"/>
              <a:t> &amp; </a:t>
            </a:r>
            <a:r>
              <a:rPr lang="en-US" dirty="0" err="1" smtClean="0"/>
              <a:t>SVaR</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t>Basel II:</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𝐶</m:t>
                      </m:r>
                      <m:r>
                        <a:rPr lang="en-US" b="0" i="1" smtClean="0">
                          <a:latin typeface="Cambria Math"/>
                        </a:rPr>
                        <m:t>=</m:t>
                      </m:r>
                      <m:r>
                        <m:rPr>
                          <m:sty m:val="p"/>
                        </m:rPr>
                        <a:rPr lang="en-US" b="0" i="0" smtClean="0">
                          <a:latin typeface="Cambria Math"/>
                        </a:rPr>
                        <m:t>max</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𝐺𝑉𝑎𝑅</m:t>
                          </m:r>
                        </m:e>
                        <m:sub>
                          <m:r>
                            <a:rPr lang="en-US" b="0" i="1" smtClean="0">
                              <a:latin typeface="Cambria Math"/>
                            </a:rPr>
                            <m:t>𝑡</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𝑐</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𝐺𝑉𝑎𝑅</m:t>
                          </m:r>
                        </m:e>
                        <m:sub>
                          <m:r>
                            <a:rPr lang="en-US" b="0" i="1" smtClean="0">
                              <a:latin typeface="Cambria Math"/>
                              <a:ea typeface="Cambria Math"/>
                            </a:rPr>
                            <m:t>𝑎𝑣𝑔</m:t>
                          </m:r>
                        </m:sub>
                      </m:sSub>
                      <m:r>
                        <a:rPr lang="en-US" b="0" i="1" smtClean="0">
                          <a:latin typeface="Cambria Math"/>
                          <a:ea typeface="Cambria Math"/>
                        </a:rPr>
                        <m:t>)</m:t>
                      </m:r>
                    </m:oMath>
                  </m:oMathPara>
                </a14:m>
                <a:endParaRPr lang="en-US" dirty="0" smtClean="0"/>
              </a:p>
              <a:p>
                <a:pPr marL="0" indent="0">
                  <a:buNone/>
                </a:pPr>
                <a:r>
                  <a:rPr lang="en-US" dirty="0" smtClean="0"/>
                  <a:t>Basel 2.5:</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𝐶</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𝐺</m:t>
                                  </m:r>
                                  <m:r>
                                    <a:rPr lang="en-US" i="1">
                                      <a:latin typeface="Cambria Math"/>
                                    </a:rPr>
                                    <m:t>𝑉𝑎𝑅</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𝑚</m:t>
                                  </m:r>
                                </m:e>
                                <m:sub>
                                  <m:r>
                                    <a:rPr lang="en-US" i="1">
                                      <a:latin typeface="Cambria Math"/>
                                    </a:rPr>
                                    <m:t>𝑐</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𝐺</m:t>
                                  </m:r>
                                  <m:r>
                                    <a:rPr lang="en-US" i="1">
                                      <a:latin typeface="Cambria Math"/>
                                      <a:ea typeface="Cambria Math"/>
                                    </a:rPr>
                                    <m:t>𝑉𝑎𝑅</m:t>
                                  </m:r>
                                </m:e>
                                <m:sub>
                                  <m:r>
                                    <a:rPr lang="en-US" i="1">
                                      <a:latin typeface="Cambria Math"/>
                                      <a:ea typeface="Cambria Math"/>
                                    </a:rPr>
                                    <m:t>𝑎𝑣𝑔</m:t>
                                  </m:r>
                                </m:sub>
                              </m:sSub>
                            </m:e>
                          </m:d>
                        </m:e>
                      </m:func>
                      <m:r>
                        <a:rPr lang="en-US" b="0" i="1" smtClean="0">
                          <a:latin typeface="Cambria Math"/>
                          <a:ea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𝑆</m:t>
                                  </m:r>
                                  <m:r>
                                    <a:rPr lang="en-US" i="1">
                                      <a:latin typeface="Cambria Math"/>
                                    </a:rPr>
                                    <m:t>𝑉𝑎𝑅</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𝑚</m:t>
                                  </m:r>
                                </m:e>
                                <m:sub>
                                  <m:r>
                                    <a:rPr lang="en-US" b="0" i="1" smtClean="0">
                                      <a:latin typeface="Cambria Math"/>
                                    </a:rPr>
                                    <m:t>𝑠</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𝑆</m:t>
                                  </m:r>
                                  <m:r>
                                    <a:rPr lang="en-US" i="1">
                                      <a:latin typeface="Cambria Math"/>
                                      <a:ea typeface="Cambria Math"/>
                                    </a:rPr>
                                    <m:t>𝑉𝑎𝑅</m:t>
                                  </m:r>
                                </m:e>
                                <m:sub>
                                  <m:r>
                                    <a:rPr lang="en-US" i="1">
                                      <a:latin typeface="Cambria Math"/>
                                      <a:ea typeface="Cambria Math"/>
                                    </a:rPr>
                                    <m:t>𝑎𝑣𝑔</m:t>
                                  </m:r>
                                </m:sub>
                              </m:sSub>
                            </m:e>
                          </m:d>
                        </m:e>
                      </m:func>
                    </m:oMath>
                  </m:oMathPara>
                </a14:m>
                <a:endParaRPr lang="en-US" dirty="0" smtClean="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𝑚</m:t>
                        </m:r>
                      </m:e>
                      <m:sub>
                        <m:r>
                          <a:rPr lang="en-US" b="0" i="1" smtClean="0">
                            <a:latin typeface="Cambria Math"/>
                          </a:rPr>
                          <m:t>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𝑠</m:t>
                        </m:r>
                      </m:sub>
                    </m:sSub>
                    <m:r>
                      <a:rPr lang="en-US" b="0" i="1" smtClean="0">
                        <a:latin typeface="Cambria Math"/>
                      </a:rPr>
                      <m:t>: </m:t>
                    </m:r>
                  </m:oMath>
                </a14:m>
                <a:r>
                  <a:rPr lang="en-US" dirty="0" smtClean="0"/>
                  <a:t>constants </a:t>
                </a:r>
                <a14:m>
                  <m:oMath xmlns:m="http://schemas.openxmlformats.org/officeDocument/2006/math">
                    <m:r>
                      <a:rPr lang="en-US" i="1" smtClean="0">
                        <a:latin typeface="Cambria Math"/>
                        <a:ea typeface="Cambria Math"/>
                      </a:rPr>
                      <m:t>≥</m:t>
                    </m:r>
                    <m:r>
                      <a:rPr lang="en-US" b="0" i="1" smtClean="0">
                        <a:latin typeface="Cambria Math"/>
                        <a:ea typeface="Cambria Math"/>
                      </a:rPr>
                      <m:t>3</m:t>
                    </m:r>
                  </m:oMath>
                </a14:m>
                <a:r>
                  <a:rPr lang="en-US" dirty="0" smtClean="0"/>
                  <a:t> determined by bank supervisors, and depend on number of exceptions in the last year.</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𝐺𝑉𝑎𝑅</m:t>
                        </m:r>
                      </m:e>
                      <m:sub>
                        <m:r>
                          <a:rPr lang="en-US" b="0" i="1" smtClean="0">
                            <a:latin typeface="Cambria Math"/>
                          </a:rPr>
                          <m:t>𝑎𝑣𝑔</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𝑆𝑉𝑎𝑅</m:t>
                        </m:r>
                      </m:e>
                      <m:sub>
                        <m:r>
                          <a:rPr lang="en-US" b="0" i="1" smtClean="0">
                            <a:latin typeface="Cambria Math"/>
                          </a:rPr>
                          <m:t>𝑎𝑣𝑔</m:t>
                        </m:r>
                      </m:sub>
                    </m:sSub>
                    <m:r>
                      <a:rPr lang="en-US" b="0" i="1" smtClean="0">
                        <a:latin typeface="Cambria Math"/>
                      </a:rPr>
                      <m:t>:</m:t>
                    </m:r>
                  </m:oMath>
                </a14:m>
                <a:r>
                  <a:rPr lang="en-US" dirty="0" smtClean="0"/>
                  <a:t>  average of last 60 days general and stressed </a:t>
                </a:r>
                <a:r>
                  <a:rPr lang="en-US" dirty="0" err="1" smtClean="0"/>
                  <a:t>VaR.</a:t>
                </a:r>
                <a:endParaRPr lang="en-US" dirty="0" smtClean="0"/>
              </a:p>
              <a:p>
                <a:pPr marL="0" indent="0">
                  <a:buNone/>
                </a:pPr>
                <a:r>
                  <a:rPr lang="en-US" dirty="0" smtClean="0"/>
                  <a:t>Can anybody see why the Basel 2.5 formula is </a:t>
                </a:r>
                <a:r>
                  <a:rPr lang="en-US" b="1" dirty="0" smtClean="0">
                    <a:solidFill>
                      <a:srgbClr val="FF0000"/>
                    </a:solidFill>
                  </a:rPr>
                  <a:t>totally unfair </a:t>
                </a:r>
                <a:r>
                  <a:rPr lang="en-US" b="1" dirty="0" smtClean="0"/>
                  <a:t>?</a:t>
                </a:r>
                <a:endParaRPr lang="en-US" dirty="0"/>
              </a:p>
              <a:p>
                <a:pPr marL="0"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85" t="-2561"/>
                </a:stretch>
              </a:blipFill>
            </p:spPr>
            <p:txBody>
              <a:bodyPr/>
              <a:lstStyle/>
              <a:p>
                <a:r>
                  <a:rPr lang="en-US">
                    <a:noFill/>
                  </a:rPr>
                  <a:t> </a:t>
                </a:r>
              </a:p>
            </p:txBody>
          </p:sp>
        </mc:Fallback>
      </mc:AlternateContent>
    </p:spTree>
    <p:extLst>
      <p:ext uri="{BB962C8B-B14F-4D97-AF65-F5344CB8AC3E}">
        <p14:creationId xmlns:p14="http://schemas.microsoft.com/office/powerpoint/2010/main" val="154392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on Basel 2.5 Capital Requirements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In the formulas above, what I am calling </a:t>
                </a:r>
                <a:r>
                  <a:rPr lang="en-US" dirty="0" err="1" smtClean="0"/>
                  <a:t>GVaR</a:t>
                </a:r>
                <a:r>
                  <a:rPr lang="en-US" dirty="0" smtClean="0"/>
                  <a:t> and </a:t>
                </a:r>
                <a:r>
                  <a:rPr lang="en-US" dirty="0" err="1" smtClean="0"/>
                  <a:t>SVaR</a:t>
                </a:r>
                <a:r>
                  <a:rPr lang="en-US" dirty="0" smtClean="0"/>
                  <a:t> should really also include specific risk, which we call SR and SSR (stressed specific risk) respectively.  Now let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𝑇𝑉</m:t>
                      </m:r>
                      <m:r>
                        <a:rPr lang="en-US" b="0" i="1" smtClean="0">
                          <a:latin typeface="Cambria Math"/>
                        </a:rPr>
                        <m:t>=</m:t>
                      </m:r>
                      <m:rad>
                        <m:radPr>
                          <m:degHide m:val="on"/>
                          <m:ctrlPr>
                            <a:rPr lang="en-US" b="0" i="1" smtClean="0">
                              <a:latin typeface="Cambria Math" panose="02040503050406030204" pitchFamily="18" charset="0"/>
                            </a:rPr>
                          </m:ctrlPr>
                        </m:radPr>
                        <m:deg/>
                        <m:e>
                          <m:r>
                            <a:rPr lang="en-US" b="0" i="1" smtClean="0">
                              <a:latin typeface="Cambria Math"/>
                            </a:rPr>
                            <m:t>𝐺𝑉𝑎</m:t>
                          </m:r>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2</m:t>
                              </m:r>
                            </m:sup>
                          </m:sSup>
                          <m:r>
                            <a:rPr lang="en-US" b="0" i="1" smtClean="0">
                              <a:latin typeface="Cambria Math"/>
                            </a:rPr>
                            <m:t>+</m:t>
                          </m:r>
                          <m:r>
                            <a:rPr lang="en-US" b="0" i="1" smtClean="0">
                              <a:latin typeface="Cambria Math"/>
                            </a:rPr>
                            <m:t>𝑆</m:t>
                          </m:r>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2</m:t>
                              </m:r>
                            </m:sup>
                          </m:sSup>
                        </m:e>
                      </m:ra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𝑆𝑇𝑉</m:t>
                      </m:r>
                      <m:r>
                        <a:rPr lang="en-US" b="0" i="1" smtClean="0">
                          <a:latin typeface="Cambria Math"/>
                        </a:rPr>
                        <m:t>=</m:t>
                      </m:r>
                      <m:rad>
                        <m:radPr>
                          <m:degHide m:val="on"/>
                          <m:ctrlPr>
                            <a:rPr lang="en-US" b="0" i="1" smtClean="0">
                              <a:latin typeface="Cambria Math" panose="02040503050406030204" pitchFamily="18" charset="0"/>
                            </a:rPr>
                          </m:ctrlPr>
                        </m:radPr>
                        <m:deg/>
                        <m:e>
                          <m:r>
                            <a:rPr lang="en-US" b="0" i="1" smtClean="0">
                              <a:latin typeface="Cambria Math"/>
                            </a:rPr>
                            <m:t>𝑆𝑉𝑎</m:t>
                          </m:r>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2</m:t>
                              </m:r>
                            </m:sup>
                          </m:sSup>
                          <m:r>
                            <a:rPr lang="en-US" b="0" i="1" smtClean="0">
                              <a:latin typeface="Cambria Math"/>
                            </a:rPr>
                            <m:t>+</m:t>
                          </m:r>
                          <m:r>
                            <a:rPr lang="en-US" b="0" i="1" smtClean="0">
                              <a:latin typeface="Cambria Math"/>
                            </a:rPr>
                            <m:t>𝑆𝑆</m:t>
                          </m:r>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2</m:t>
                              </m:r>
                            </m:sup>
                          </m:sSup>
                        </m:e>
                      </m:rad>
                    </m:oMath>
                  </m:oMathPara>
                </a14:m>
                <a:endParaRPr lang="en-US" dirty="0" smtClean="0"/>
              </a:p>
              <a:p>
                <a:pPr marL="0" indent="0">
                  <a:buNone/>
                </a:pPr>
                <a:r>
                  <a:rPr lang="en-US" dirty="0" smtClean="0"/>
                  <a:t>So the more accurate formula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m:t>
                      </m:r>
                      <m:r>
                        <a:rPr lang="en-US" b="0" i="1" smtClean="0">
                          <a:latin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𝑇𝑉</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𝑚</m:t>
                                  </m:r>
                                </m:e>
                                <m:sub>
                                  <m:r>
                                    <a:rPr lang="en-US" i="1">
                                      <a:latin typeface="Cambria Math"/>
                                    </a:rPr>
                                    <m:t>𝑐</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b="0" i="1" smtClean="0">
                                      <a:latin typeface="Cambria Math"/>
                                      <a:ea typeface="Cambria Math"/>
                                    </a:rPr>
                                    <m:t>𝑇𝑉</m:t>
                                  </m:r>
                                </m:e>
                                <m:sub>
                                  <m:r>
                                    <a:rPr lang="en-US" i="1">
                                      <a:latin typeface="Cambria Math"/>
                                      <a:ea typeface="Cambria Math"/>
                                    </a:rPr>
                                    <m:t>𝑎𝑣𝑔</m:t>
                                  </m:r>
                                </m:sub>
                              </m:sSub>
                            </m:e>
                          </m:d>
                        </m:e>
                      </m:func>
                      <m:r>
                        <a:rPr lang="en-US" i="1">
                          <a:latin typeface="Cambria Math"/>
                          <a:ea typeface="Cambria Math"/>
                        </a:rPr>
                        <m:t>+</m:t>
                      </m:r>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𝑆</m:t>
                                  </m:r>
                                  <m:r>
                                    <a:rPr lang="en-US" b="0" i="1" smtClean="0">
                                      <a:latin typeface="Cambria Math"/>
                                    </a:rPr>
                                    <m:t>𝑇𝑉</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𝑚</m:t>
                                  </m:r>
                                </m:e>
                                <m:sub>
                                  <m:r>
                                    <a:rPr lang="en-US" i="1">
                                      <a:latin typeface="Cambria Math"/>
                                    </a:rPr>
                                    <m:t>𝑠</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𝑆</m:t>
                                  </m:r>
                                  <m:r>
                                    <a:rPr lang="en-US" b="0" i="1" smtClean="0">
                                      <a:latin typeface="Cambria Math"/>
                                      <a:ea typeface="Cambria Math"/>
                                    </a:rPr>
                                    <m:t>𝑇𝑉</m:t>
                                  </m:r>
                                </m:e>
                                <m:sub>
                                  <m:r>
                                    <a:rPr lang="en-US" i="1">
                                      <a:latin typeface="Cambria Math"/>
                                      <a:ea typeface="Cambria Math"/>
                                    </a:rPr>
                                    <m:t>𝑎𝑣𝑔</m:t>
                                  </m:r>
                                </m:sub>
                              </m:sSub>
                            </m:e>
                          </m:d>
                        </m:e>
                      </m:func>
                      <m:r>
                        <a:rPr lang="en-US" b="0" i="1" smtClean="0">
                          <a:latin typeface="Cambria Math"/>
                          <a:ea typeface="Cambria Math"/>
                        </a:rPr>
                        <m:t>+</m:t>
                      </m:r>
                      <m:r>
                        <a:rPr lang="en-US" b="0" i="1" smtClean="0">
                          <a:latin typeface="Cambria Math"/>
                          <a:ea typeface="Cambria Math"/>
                        </a:rPr>
                        <m:t>𝐼𝑅𝐶</m:t>
                      </m:r>
                    </m:oMath>
                  </m:oMathPara>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07" t="-2156"/>
                </a:stretch>
              </a:blipFill>
            </p:spPr>
            <p:txBody>
              <a:bodyPr/>
              <a:lstStyle/>
              <a:p>
                <a:r>
                  <a:rPr lang="en-US">
                    <a:noFill/>
                  </a:rPr>
                  <a:t> </a:t>
                </a:r>
              </a:p>
            </p:txBody>
          </p:sp>
        </mc:Fallback>
      </mc:AlternateContent>
    </p:spTree>
    <p:extLst>
      <p:ext uri="{BB962C8B-B14F-4D97-AF65-F5344CB8AC3E}">
        <p14:creationId xmlns:p14="http://schemas.microsoft.com/office/powerpoint/2010/main" val="30104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38438</TotalTime>
  <Words>3704</Words>
  <Application>Microsoft Office PowerPoint</Application>
  <PresentationFormat>On-screen Show (4:3)</PresentationFormat>
  <Paragraphs>369</Paragraphs>
  <Slides>70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5" baseType="lpstr">
      <vt:lpstr>Arial</vt:lpstr>
      <vt:lpstr>Calibri</vt:lpstr>
      <vt:lpstr>Cambria Math</vt:lpstr>
      <vt:lpstr>Office Theme</vt:lpstr>
      <vt:lpstr>Equation</vt:lpstr>
      <vt:lpstr>Quantitative Risk Management: Lecture 1 – Regulatory Regimes, Types of Risk, Important Background Material and Introduction to Value at Risk</vt:lpstr>
      <vt:lpstr>What is Risk Management?</vt:lpstr>
      <vt:lpstr>Types of Risk Measures</vt:lpstr>
      <vt:lpstr>Regulations and Regulators</vt:lpstr>
      <vt:lpstr>Basel I Requirements</vt:lpstr>
      <vt:lpstr>Basel II Requirements</vt:lpstr>
      <vt:lpstr>Basel 2.5 Requirements</vt:lpstr>
      <vt:lpstr>Capital Required for GVaR &amp; SVaR </vt:lpstr>
      <vt:lpstr>More on Basel 2.5 Capital Requirements</vt:lpstr>
      <vt:lpstr>Basel III Requirements</vt:lpstr>
      <vt:lpstr>Basel III Requirements, Cont’d</vt:lpstr>
      <vt:lpstr>Basel III Limits on Dividends</vt:lpstr>
      <vt:lpstr>Basel IV Requirements</vt:lpstr>
      <vt:lpstr>Why Risk Management is Important, Even Without Basel Rules</vt:lpstr>
      <vt:lpstr>Main Sources of Risk</vt:lpstr>
      <vt:lpstr>Sources of Risk, Continued</vt:lpstr>
      <vt:lpstr>Sources of Risk, Continued</vt:lpstr>
      <vt:lpstr>Hard-to-Model Risks</vt:lpstr>
      <vt:lpstr>What is Value At Risk?</vt:lpstr>
      <vt:lpstr>Basic Probability Assumptions</vt:lpstr>
      <vt:lpstr>Definition of VaR</vt:lpstr>
      <vt:lpstr>Generalized Inverse and Quantile Function</vt:lpstr>
      <vt:lpstr>An Easy but Important Lemma</vt:lpstr>
      <vt:lpstr>VaR Drawbacks</vt:lpstr>
      <vt:lpstr>VaR Simple Example</vt:lpstr>
      <vt:lpstr>VaR Simple Example, Cont’d</vt:lpstr>
      <vt:lpstr>VaR Simple Example, Cont’d</vt:lpstr>
      <vt:lpstr>Another Simple VaR Example</vt:lpstr>
      <vt:lpstr>2nd Example, Cont’d</vt:lpstr>
      <vt:lpstr>2nd Example, Cont’d</vt:lpstr>
      <vt:lpstr>2nd Example, Conclusion</vt:lpstr>
      <vt:lpstr>3rd Example – Normal Distribution</vt:lpstr>
      <vt:lpstr>4th Example – A Portfolio of Stocks</vt:lpstr>
      <vt:lpstr>Stock Portfolio, Cont’d</vt:lpstr>
      <vt:lpstr>Stock Portfolio, Cont’d</vt:lpstr>
      <vt:lpstr>Stock Portfolio VaR</vt:lpstr>
      <vt:lpstr>10-Day vs 1-Day Scaling</vt:lpstr>
      <vt:lpstr>One Day versus Ten Days</vt:lpstr>
      <vt:lpstr>What is VaR Used For?</vt:lpstr>
      <vt:lpstr>Basic Calculation Methods</vt:lpstr>
      <vt:lpstr>General vs Stressed VaR</vt:lpstr>
      <vt:lpstr>Historical General VaR, More Detail</vt:lpstr>
      <vt:lpstr>Historical General VaR, cont’d</vt:lpstr>
      <vt:lpstr>Delta/Gamma Approximation</vt:lpstr>
      <vt:lpstr>Delta/Gamma Cont’d</vt:lpstr>
      <vt:lpstr>Most Accurate Bump Sizes</vt:lpstr>
      <vt:lpstr>Most Accurate Bump Sizes, Cont’d</vt:lpstr>
      <vt:lpstr>Calibrated Parameters vs Risk Drivers</vt:lpstr>
      <vt:lpstr>Calibrated Parameters vs Risk Drivers</vt:lpstr>
      <vt:lpstr>Grid Approximation</vt:lpstr>
      <vt:lpstr>Expected Shortfall</vt:lpstr>
      <vt:lpstr>Backtesting a VaR Model</vt:lpstr>
      <vt:lpstr>How Good is Your VaR?</vt:lpstr>
      <vt:lpstr>Expected Shortfall, Definition</vt:lpstr>
      <vt:lpstr>Common risk drivers</vt:lpstr>
      <vt:lpstr>Monte Carlo Method</vt:lpstr>
      <vt:lpstr>Stress Scenarios</vt:lpstr>
      <vt:lpstr>Examples of Stress Scenarios</vt:lpstr>
      <vt:lpstr>Risk not in Model (RNiM)</vt:lpstr>
      <vt:lpstr>RNiM, continued</vt:lpstr>
      <vt:lpstr>Specific Risk (SR)</vt:lpstr>
      <vt:lpstr>Debt Specific Risk</vt:lpstr>
      <vt:lpstr>Equity Specific Risk (ESR)</vt:lpstr>
      <vt:lpstr>ESR Shortcomings</vt:lpstr>
      <vt:lpstr>Incremental Risk Charge (IRC)</vt:lpstr>
      <vt:lpstr>IRC, continued</vt:lpstr>
      <vt:lpstr>Economic Capital Model</vt:lpstr>
      <vt:lpstr>Economic Capital, Continued</vt:lpstr>
      <vt:lpstr>Finally, There’s Counterparty Risk</vt:lpstr>
      <vt:lpstr>Upcoming Topics and Reading</vt:lpstr>
    </vt:vector>
  </TitlesOfParts>
  <Company>Wells Fargo &amp;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Value At Risk</dc:title>
  <dc:creator>DeMeo, Roy E.</dc:creator>
  <cp:lastModifiedBy>Roy DeMeo</cp:lastModifiedBy>
  <cp:revision>193</cp:revision>
  <dcterms:created xsi:type="dcterms:W3CDTF">2014-03-08T13:38:32Z</dcterms:created>
  <dcterms:modified xsi:type="dcterms:W3CDTF">2017-01-08T21:22:15Z</dcterms:modified>
</cp:coreProperties>
</file>