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324" r:id="rId9"/>
    <p:sldId id="325" r:id="rId10"/>
    <p:sldId id="326" r:id="rId11"/>
    <p:sldId id="327" r:id="rId12"/>
    <p:sldId id="330" r:id="rId13"/>
    <p:sldId id="331" r:id="rId14"/>
    <p:sldId id="291" r:id="rId15"/>
    <p:sldId id="292" r:id="rId16"/>
    <p:sldId id="328" r:id="rId17"/>
    <p:sldId id="329" r:id="rId18"/>
    <p:sldId id="293" r:id="rId19"/>
    <p:sldId id="332" r:id="rId20"/>
    <p:sldId id="294" r:id="rId21"/>
    <p:sldId id="295" r:id="rId22"/>
    <p:sldId id="339" r:id="rId23"/>
    <p:sldId id="340" r:id="rId24"/>
    <p:sldId id="341" r:id="rId25"/>
    <p:sldId id="351" r:id="rId26"/>
    <p:sldId id="296" r:id="rId27"/>
    <p:sldId id="297" r:id="rId28"/>
    <p:sldId id="298" r:id="rId29"/>
    <p:sldId id="313" r:id="rId30"/>
    <p:sldId id="357" r:id="rId31"/>
    <p:sldId id="315" r:id="rId32"/>
    <p:sldId id="363" r:id="rId33"/>
    <p:sldId id="316" r:id="rId34"/>
    <p:sldId id="317" r:id="rId35"/>
    <p:sldId id="318" r:id="rId36"/>
    <p:sldId id="333" r:id="rId37"/>
    <p:sldId id="334" r:id="rId38"/>
    <p:sldId id="335" r:id="rId39"/>
    <p:sldId id="372" r:id="rId40"/>
    <p:sldId id="336" r:id="rId41"/>
    <p:sldId id="337" r:id="rId42"/>
    <p:sldId id="338" r:id="rId43"/>
    <p:sldId id="371" r:id="rId44"/>
    <p:sldId id="373" r:id="rId45"/>
    <p:sldId id="374" r:id="rId46"/>
    <p:sldId id="352" r:id="rId47"/>
    <p:sldId id="353" r:id="rId48"/>
    <p:sldId id="354" r:id="rId49"/>
    <p:sldId id="355" r:id="rId50"/>
    <p:sldId id="356" r:id="rId51"/>
    <p:sldId id="358" r:id="rId52"/>
    <p:sldId id="361" r:id="rId53"/>
    <p:sldId id="359" r:id="rId54"/>
    <p:sldId id="360" r:id="rId55"/>
    <p:sldId id="362" r:id="rId56"/>
    <p:sldId id="364" r:id="rId57"/>
    <p:sldId id="376" r:id="rId58"/>
    <p:sldId id="365" r:id="rId59"/>
    <p:sldId id="366" r:id="rId60"/>
    <p:sldId id="367" r:id="rId61"/>
    <p:sldId id="375" r:id="rId62"/>
    <p:sldId id="377" r:id="rId63"/>
    <p:sldId id="368" r:id="rId64"/>
    <p:sldId id="369" r:id="rId65"/>
    <p:sldId id="370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21" r:id="rId76"/>
    <p:sldId id="322" r:id="rId77"/>
    <p:sldId id="323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4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30DC-F9E5-46D4-AE8E-25C6BC77E625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0A63-DB14-4B57-B4F3-52DFDF58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4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30DC-F9E5-46D4-AE8E-25C6BC77E625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0A63-DB14-4B57-B4F3-52DFDF58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30DC-F9E5-46D4-AE8E-25C6BC77E625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0A63-DB14-4B57-B4F3-52DFDF58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30DC-F9E5-46D4-AE8E-25C6BC77E625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0A63-DB14-4B57-B4F3-52DFDF58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7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30DC-F9E5-46D4-AE8E-25C6BC77E625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0A63-DB14-4B57-B4F3-52DFDF58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30DC-F9E5-46D4-AE8E-25C6BC77E625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0A63-DB14-4B57-B4F3-52DFDF58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1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30DC-F9E5-46D4-AE8E-25C6BC77E625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0A63-DB14-4B57-B4F3-52DFDF58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30DC-F9E5-46D4-AE8E-25C6BC77E625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0A63-DB14-4B57-B4F3-52DFDF58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30DC-F9E5-46D4-AE8E-25C6BC77E625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0A63-DB14-4B57-B4F3-52DFDF58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30DC-F9E5-46D4-AE8E-25C6BC77E625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0A63-DB14-4B57-B4F3-52DFDF58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30DC-F9E5-46D4-AE8E-25C6BC77E625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0A63-DB14-4B57-B4F3-52DFDF58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30DC-F9E5-46D4-AE8E-25C6BC77E625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0A63-DB14-4B57-B4F3-52DFDF58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Quantitative Risk Management: Lecture 2 – Monte Carlo </a:t>
            </a:r>
            <a:r>
              <a:rPr lang="en-US" dirty="0" err="1" smtClean="0"/>
              <a:t>VaR</a:t>
            </a:r>
            <a:r>
              <a:rPr lang="en-US" dirty="0" smtClean="0"/>
              <a:t> and Multivariate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Roy E. DeMeo, Jr.</a:t>
            </a:r>
          </a:p>
        </p:txBody>
      </p:sp>
    </p:spTree>
    <p:extLst>
      <p:ext uri="{BB962C8B-B14F-4D97-AF65-F5344CB8AC3E}">
        <p14:creationId xmlns:p14="http://schemas.microsoft.com/office/powerpoint/2010/main" val="18664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multivariate normal distribution is defined as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𝑨𝒁</m:t>
                    </m:r>
                  </m:oMath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𝑖𝑖𝑑</m:t>
                      </m:r>
                      <m:r>
                        <a:rPr lang="en-US" b="0" i="1" smtClean="0">
                          <a:latin typeface="Cambria Math"/>
                        </a:rPr>
                        <m:t>, ~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𝑨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 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𝑚𝑎𝑡𝑟𝑖𝑥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distribution is joint normal with means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covariance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𝚺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𝑨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we write this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𝑵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9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This is a basic method for expressing a set of joint normal </a:t>
                </a:r>
                <a:r>
                  <a:rPr lang="en-US" dirty="0" err="1" smtClean="0"/>
                  <a:t>rv’s</a:t>
                </a:r>
                <a:r>
                  <a:rPr lang="en-US" dirty="0" smtClean="0"/>
                  <a:t> in terms of independent normal </a:t>
                </a:r>
                <a:r>
                  <a:rPr lang="en-US" dirty="0" err="1" smtClean="0"/>
                  <a:t>rv’s</a:t>
                </a:r>
                <a:r>
                  <a:rPr lang="en-US" dirty="0" smtClean="0"/>
                  <a:t>, which makes simulation easy.  Suppose that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is d-dimensional with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𝚺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Suppose, further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𝚺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full rank d.  Then you can write the covariance matrix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𝚺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being </a:t>
                </a:r>
                <a:r>
                  <a:rPr lang="en-US" i="1" dirty="0" smtClean="0"/>
                  <a:t>lower triangular </a:t>
                </a:r>
                <a:r>
                  <a:rPr lang="en-US" dirty="0" smtClean="0"/>
                  <a:t>with positive diagonal entries.  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n-dimensional </a:t>
                </a:r>
                <a:r>
                  <a:rPr lang="en-US" b="1" dirty="0" smtClean="0"/>
                  <a:t>characteristic function </a:t>
                </a:r>
                <a:r>
                  <a:rPr lang="en-US" dirty="0" smtClean="0"/>
                  <a:t>defined on a random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this notation,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𝒕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:r>
                  <a:rPr lang="en-US" b="1" dirty="0" smtClean="0"/>
                  <a:t>X </a:t>
                </a:r>
                <a:r>
                  <a:rPr lang="en-US" dirty="0" smtClean="0"/>
                  <a:t>is joint normal, 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l-GR" b="1" i="1">
                              <a:latin typeface="Cambria Math"/>
                              <a:ea typeface="Cambria Math"/>
                            </a:rPr>
                            <m:t>𝚺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7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Combinations of </a:t>
            </a:r>
            <a:r>
              <a:rPr lang="en-US" dirty="0" err="1" smtClean="0"/>
              <a:t>Normals</a:t>
            </a:r>
            <a:r>
              <a:rPr lang="en-US" dirty="0" smtClean="0"/>
              <a:t> are Normal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𝑩𝑿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𝒃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b="1" dirty="0" smtClean="0"/>
                  <a:t>  </a:t>
                </a:r>
                <a:r>
                  <a:rPr lang="en-US" dirty="0" smtClean="0"/>
                  <a:t>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𝑨𝒁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𝑨𝒁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𝒃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𝑩𝑨𝒁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9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</a:t>
            </a:r>
            <a:r>
              <a:rPr lang="en-US" dirty="0" err="1" smtClean="0"/>
              <a:t>VaR</a:t>
            </a:r>
            <a:r>
              <a:rPr lang="en-US" dirty="0" smtClean="0"/>
              <a:t> Models for Beginners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easiest way to model the n risk factor changes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,…,∆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and the resulting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’s is to 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Compute the historical means over the last year, or several years,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their historical standard variances, denoted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2. Compute the historical </a:t>
                </a:r>
                <a:r>
                  <a:rPr lang="en-US" dirty="0" err="1" smtClean="0"/>
                  <a:t>covariances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rounding out the rest of covariance matrix denoted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𝜮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3. Use </a:t>
                </a:r>
                <a:r>
                  <a:rPr lang="en-US" dirty="0" err="1" smtClean="0"/>
                  <a:t>Cholesky</a:t>
                </a:r>
                <a:r>
                  <a:rPr lang="en-US" dirty="0" smtClean="0"/>
                  <a:t> decomposition to 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,…,∆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as multivariate Normal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l-GR" b="1" i="1" smtClean="0">
                        <a:latin typeface="Cambria Math"/>
                        <a:ea typeface="Cambria Math"/>
                      </a:rPr>
                      <m:t>𝜮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10000 times and each time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/>
                                <a:ea typeface="Cambria Math"/>
                              </a:rPr>
                              <m:t>Δ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Δ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by delta/gamma approximation, grids or full revaluation, if you have enough machines.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4.  Choose the 100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worst of these losses for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and take the average of the 100 worst for ES, for p = 0.99.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2291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9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is Only for Beginners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Well, of course, the joint distribution of changes of n risk factors for a typical asset class would not be multivariate normal – they usually have </a:t>
            </a:r>
            <a:r>
              <a:rPr lang="en-US" i="1" dirty="0" smtClean="0"/>
              <a:t>fat tails –</a:t>
            </a:r>
            <a:r>
              <a:rPr lang="en-US" dirty="0" smtClean="0"/>
              <a:t> in other words the risk of an extreme move is far greater than what would be implied by a normal distribution.  In fact, this “beginner” method would never pass muster with the regulators.  </a:t>
            </a:r>
          </a:p>
          <a:p>
            <a:r>
              <a:rPr lang="en-US" dirty="0" smtClean="0"/>
              <a:t>The next part of this class will cover multivariate distributions which might work better than normal.  </a:t>
            </a:r>
          </a:p>
          <a:p>
            <a:r>
              <a:rPr lang="en-US" dirty="0" smtClean="0"/>
              <a:t>After that we will show how to refine that further by using </a:t>
            </a:r>
            <a:r>
              <a:rPr lang="en-US" b="1" dirty="0" smtClean="0"/>
              <a:t>copulas.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Variance-Covariance Estimate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multivariate normal distributions, we can derive a first-order estimate of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by letting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=−∆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this notation,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i="1" dirty="0" smtClean="0"/>
                  <a:t>correlation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6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Variance-Covariance,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Writing this </a:t>
                </a:r>
                <a:r>
                  <a:rPr lang="en-US" dirty="0" err="1" smtClean="0"/>
                  <a:t>univariate</a:t>
                </a:r>
                <a:r>
                  <a:rPr lang="en-US" dirty="0" smtClean="0"/>
                  <a:t> normal distribution in shorthand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we see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Some Basic Definitions – </a:t>
            </a:r>
            <a:r>
              <a:rPr lang="en-US" sz="3200" dirty="0" err="1" smtClean="0"/>
              <a:t>Skewness</a:t>
            </a:r>
            <a:r>
              <a:rPr lang="en-US" sz="3200" dirty="0" smtClean="0"/>
              <a:t> and Kurtosis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Theoretical </a:t>
                </a:r>
                <a:r>
                  <a:rPr lang="en-US" dirty="0" err="1" smtClean="0"/>
                  <a:t>skewness</a:t>
                </a:r>
                <a:r>
                  <a:rPr lang="en-US" dirty="0" smtClean="0"/>
                  <a:t>, kurtosis. 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be the standard deviation of a probability distribution of a random variable X, and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be the mean. 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 normal </a:t>
                </a:r>
                <a:r>
                  <a:rPr lang="en-US" dirty="0" err="1" smtClean="0"/>
                  <a:t>r.v.’s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=3.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2695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1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Means and Covariance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we have n samples of the d-dimensional random variable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, namely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𝑺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b="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Using 1/(n-1) instead of 1/n makes the covariance estimator </a:t>
                </a:r>
                <a:r>
                  <a:rPr lang="en-US" i="1" dirty="0" smtClean="0"/>
                  <a:t>unbiased.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4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</a:t>
            </a:r>
            <a:r>
              <a:rPr lang="en-US" dirty="0" err="1" smtClean="0"/>
              <a:t>VaR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Once again, assume that there are n risk factors affecting your trading book,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that the one-period changes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1,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,…,∆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have a cumulative distribution function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,…,∆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5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Skewness</a:t>
            </a:r>
            <a:r>
              <a:rPr lang="en-US" dirty="0" smtClean="0"/>
              <a:t> and Kurtosis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be n samples of the random variable X, and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the sample mean.  Now let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1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do </a:t>
            </a:r>
            <a:r>
              <a:rPr lang="en-US" sz="3600" dirty="0" err="1" smtClean="0"/>
              <a:t>Skewness</a:t>
            </a:r>
            <a:r>
              <a:rPr lang="en-US" sz="3600" dirty="0" smtClean="0"/>
              <a:t> and Kurtosis Matter?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Kurtosis is a measure of tail risk. 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&gt;3</m:t>
                    </m:r>
                  </m:oMath>
                </a14:m>
                <a:r>
                  <a:rPr lang="en-US" dirty="0" smtClean="0"/>
                  <a:t> that means that the tails are “fat”, and computing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using a normal distribution with the same mean and variance will likely understate the risk.  Stock and FX price returns are typically “leptokurtic” (fat-tailed).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Skew is a measure of asymmetry about the mean.  Stock price returns are negatively skewed, with big losses more likely than big gains.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Our goal is to go past “beginner” and create joint distributions with the right </a:t>
                </a:r>
                <a:r>
                  <a:rPr lang="en-US" dirty="0" err="1" smtClean="0"/>
                  <a:t>covariances</a:t>
                </a:r>
                <a:r>
                  <a:rPr lang="en-US" dirty="0" smtClean="0"/>
                  <a:t> and whose </a:t>
                </a:r>
                <a:r>
                  <a:rPr lang="en-US" dirty="0" err="1" smtClean="0"/>
                  <a:t>marginals</a:t>
                </a:r>
                <a:r>
                  <a:rPr lang="en-US" dirty="0" smtClean="0"/>
                  <a:t> are skewed and fat-tailed.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for Normality – </a:t>
            </a:r>
            <a:r>
              <a:rPr lang="en-US" dirty="0" err="1" smtClean="0"/>
              <a:t>Jarque-Bera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Using the sample kurtosis and skew above, we define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</m:e>
                      </m:box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As the sample size n gets larger, if the distribution is normal, T will approach a chi-squared distribution with 2 degrees of freedom, which turns out to be exponential: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𝑑𝑢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or large values of 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1852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9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Daily and Weekly Stock Returns – Not Normal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76399" y="1650524"/>
          <a:ext cx="5791201" cy="4425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4695"/>
                <a:gridCol w="848656"/>
                <a:gridCol w="924939"/>
                <a:gridCol w="1156969"/>
                <a:gridCol w="864548"/>
                <a:gridCol w="762836"/>
                <a:gridCol w="508558"/>
              </a:tblGrid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daily returns, n=2020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skew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sample kurtosis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JB Statistic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Pr(T &gt; JB)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368.49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9.62E-81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31.20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68,212.88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5,337.72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747.31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5.30E-163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950.34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4.32E-207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2,154.26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HWP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1,163.83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1.89E-253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2,460.91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432.69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1.10E-94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3,436.74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weekly returns, n=416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AXP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7.61E-04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14.40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2,341.17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361.95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2.53E-79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114.93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1.10E-25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1.87E-08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89.11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4.47E-20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HWP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4.08E-12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113.19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2.64E-25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67.34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2.39E-15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44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38.41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4.56E-09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2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Monthly Returns – Mostly Not Normal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045376"/>
              </p:ext>
            </p:extLst>
          </p:nvPr>
        </p:nvGraphicFramePr>
        <p:xfrm>
          <a:off x="1530350" y="2491581"/>
          <a:ext cx="60833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/>
                <a:gridCol w="847725"/>
                <a:gridCol w="1095375"/>
                <a:gridCol w="1282700"/>
                <a:gridCol w="863600"/>
                <a:gridCol w="762000"/>
                <a:gridCol w="508000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monthly returns, n=96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stock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sample skew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sample kurtosis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JB Statistic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Pr(T &gt; JB)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AXP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5.99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59.57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1.16E-13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-1.52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10.37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254.23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6.22E-56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9.29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-1.10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7.38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96.10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1.36E-21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-0.49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5.69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MSFT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-0.40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5.80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HWP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-0.33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0.27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-1.04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66.31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4.00E-15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JPM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-0.51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5.40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27.20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1.24E-06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Log 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most common way to fit a multivariate distribution.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be n samples of an unknown d-dimensional distribution, and suppose we want to fit a distribution with a density of the form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latin typeface="Cambria Math"/>
                          </a:rPr>
                          <m:t>;</m:t>
                        </m:r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𝒂</m:t>
                    </m:r>
                    <m:r>
                      <a:rPr lang="en-US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is a set of parameters.  Since we assume that the samples are independent, we want to maximize the log of the likelihood of seeing these samples, namely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 b="0" i="0" smtClean="0">
                        <a:latin typeface="Cambria Math"/>
                      </a:rPr>
                      <m:t>Λ</m:t>
                    </m:r>
                    <m:r>
                      <a:rPr lang="en-US" sz="29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900" b="0" i="0" smtClean="0">
                        <a:latin typeface="Cambria Math"/>
                      </a:rPr>
                      <m:t>ln</m:t>
                    </m:r>
                    <m:r>
                      <a:rPr lang="en-US" sz="2900" b="0" i="1" smtClean="0">
                        <a:latin typeface="Cambria Math"/>
                      </a:rPr>
                      <m:t>⁡(</m:t>
                    </m:r>
                    <m:nary>
                      <m:naryPr>
                        <m:chr m:val="∏"/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9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9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9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9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900" b="1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9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9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900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9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9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9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900" b="0" i="1" smtClean="0">
                            <a:latin typeface="Cambria Math"/>
                          </a:rPr>
                          <m:t>))</m:t>
                        </m:r>
                      </m:e>
                    </m:nary>
                    <m:r>
                      <a:rPr lang="en-US" sz="29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9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9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9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900" b="0" i="0" smtClean="0">
                            <a:latin typeface="Cambria Math"/>
                          </a:rPr>
                          <m:t>ln</m:t>
                        </m:r>
                        <m:r>
                          <a:rPr lang="en-US" sz="2900" b="0" i="1" smtClean="0">
                            <a:latin typeface="Cambria Math"/>
                          </a:rPr>
                          <m:t>⁡(</m:t>
                        </m:r>
                        <m:r>
                          <a:rPr lang="en-US" sz="29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00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29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900" i="1">
                                <a:latin typeface="Cambria Math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900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sz="29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900" dirty="0" smtClean="0"/>
                  <a:t>.</a:t>
                </a:r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407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4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Mixture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Normal mixtures are an easy way to add some kurtosis to a normal model, though not skew.  Let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≥0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𝑨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𝜖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Next we require that W be independent of the Z’s.  Then the random vector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ra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𝑨𝒁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said to be a </a:t>
                </a:r>
                <a:r>
                  <a:rPr lang="en-US" i="1" dirty="0" smtClean="0"/>
                  <a:t>normal mixture </a:t>
                </a:r>
                <a:r>
                  <a:rPr lang="en-US" dirty="0" smtClean="0"/>
                  <a:t>model.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222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9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1-D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random variable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𝑍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=1,</m:t>
                    </m:r>
                  </m:oMath>
                </a14:m>
                <a:r>
                  <a:rPr lang="en-US" dirty="0" smtClean="0"/>
                  <a:t> 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2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2-D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Consider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jointly normal with correlation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Then note also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means that we can start with a normal model and use a mixture to add kurtosis, without changing the </a:t>
                </a:r>
                <a:r>
                  <a:rPr lang="en-US" dirty="0" err="1" smtClean="0"/>
                  <a:t>the</a:t>
                </a:r>
                <a:r>
                  <a:rPr lang="en-US" dirty="0" smtClean="0"/>
                  <a:t> correlations.  </a:t>
                </a:r>
                <a:endParaRPr lang="en-US" dirty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6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Normal Mixtures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a value of the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W = w, we have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Thus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l-GR" b="1" i="1" smtClean="0">
                              <a:latin typeface="Cambria Math"/>
                              <a:ea typeface="Cambria Math"/>
                            </a:rPr>
                            <m:t>𝜮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𝚺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8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</a:t>
            </a:r>
            <a:r>
              <a:rPr lang="en-US" dirty="0" err="1" smtClean="0"/>
              <a:t>VaR</a:t>
            </a:r>
            <a:r>
              <a:rPr lang="en-US" dirty="0" smtClean="0"/>
              <a:t>,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simulate this distribution N times, where N may be quite large, like 10,000 or even 500,000.</a:t>
                </a:r>
              </a:p>
              <a:p>
                <a:r>
                  <a:rPr lang="en-US" dirty="0" smtClean="0"/>
                  <a:t>For each scenario, denoted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dirty="0" smtClean="0"/>
                  <a:t>, compute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𝜔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+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Sort the losses in ascending order, and choose the loss at the correct percentile, i.e. if p=0.99 and N=10000, then choose the 9900th loss.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4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Simulate a Normal Mixture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 Generate a d-dimensional normal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𝐙</m:t>
                    </m:r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</m:d>
                  </m:oMath>
                </a14:m>
                <a:r>
                  <a:rPr lang="en-US" dirty="0" smtClean="0"/>
                  <a:t> using </a:t>
                </a:r>
                <a:r>
                  <a:rPr lang="en-US" dirty="0" err="1" smtClean="0"/>
                  <a:t>Cholesky</a:t>
                </a:r>
                <a:r>
                  <a:rPr lang="en-US" dirty="0" smtClean="0"/>
                  <a:t> decomposition (remember… MC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for beginners)</a:t>
                </a:r>
              </a:p>
              <a:p>
                <a:pPr marL="514350" indent="-514350">
                  <a:buAutoNum type="arabicPeriod" startAt="2"/>
                </a:pPr>
                <a:r>
                  <a:rPr lang="en-US" dirty="0" smtClean="0"/>
                  <a:t>Generate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by generating uniform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err="1" smtClean="0"/>
                  <a:t>c.d.f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to compute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←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known as the </a:t>
                </a:r>
                <a:r>
                  <a:rPr lang="en-US" i="1" dirty="0" smtClean="0"/>
                  <a:t>generalized inverse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(much more on this later).  There may exist much more efficient simulation methods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, which we will touch on. </a:t>
                </a:r>
              </a:p>
              <a:p>
                <a:pPr marL="514350" indent="-514350">
                  <a:buAutoNum type="arabicPeriod" startAt="2"/>
                </a:pPr>
                <a:r>
                  <a:rPr lang="en-US" dirty="0" smtClean="0"/>
                  <a:t>Finally, 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rad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504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1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Mixture Density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overall density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∫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𝑑𝑤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∫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  <a:ea typeface="Cambria Math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𝚺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1" i="1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b="0" i="1">
                                      <a:latin typeface="Cambria Math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𝑑𝑤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𝑑𝑜𝑚𝑎𝑖𝑛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density function of W.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has no density function (it might not), we write the formula more generally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𝚺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𝝁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1" i="1">
                                              <a:latin typeface="Cambria Math"/>
                                              <a:ea typeface="Cambria Math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  <a:ea typeface="Cambria Math"/>
                                            </a:rPr>
                                            <m:t>𝚺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  <a:ea typeface="Cambria Math"/>
                                            </a:rPr>
                                            <m:t>𝟏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  <a:ea typeface="Cambria Math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𝑑𝐻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i.e., as a </a:t>
                </a:r>
                <a:r>
                  <a:rPr lang="en-US" dirty="0" err="1" smtClean="0"/>
                  <a:t>Lebesgue-Stieltjes</a:t>
                </a:r>
                <a:r>
                  <a:rPr lang="en-US" dirty="0" smtClean="0"/>
                  <a:t> integral using the cumulative distribution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202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2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 Mixture Characteristic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rad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𝚺</m:t>
                    </m:r>
                    <m:r>
                      <a:rPr lang="en-US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then the characteristic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𝝁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rad>
                                  <m:r>
                                    <a:rPr lang="en-US" b="1" i="1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𝝁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</m:rad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𝝁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𝐭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>
                              <a:latin typeface="Cambria Math"/>
                            </a:rPr>
                            <m:t>𝝁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>
                              <a:latin typeface="Cambria Math"/>
                            </a:rPr>
                            <m:t>𝚺</m:t>
                          </m:r>
                          <m:r>
                            <a:rPr lang="en-US" b="1">
                              <a:latin typeface="Cambria Math"/>
                            </a:rPr>
                            <m:t>𝐭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𝑑𝐻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dirty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say that this normal mixture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2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– Regime Switch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=1−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≫1−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then we may think of this as a </a:t>
                </a:r>
                <a:r>
                  <a:rPr lang="en-US" i="1" dirty="0" smtClean="0"/>
                  <a:t>normal </a:t>
                </a:r>
                <a:r>
                  <a:rPr lang="en-US" dirty="0" smtClean="0"/>
                  <a:t>regime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a </a:t>
                </a:r>
                <a:r>
                  <a:rPr lang="en-US" i="1" dirty="0" smtClean="0"/>
                  <a:t>stressed </a:t>
                </a:r>
                <a:r>
                  <a:rPr lang="en-US" dirty="0" smtClean="0"/>
                  <a:t>regime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(1−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 In particular,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has kurtosis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(1−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)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8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Gamma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Another interesting example comes from choosing a random variable W with density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&gt;0,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is known as the </a:t>
                </a:r>
                <a:r>
                  <a:rPr lang="en-US" i="1" dirty="0" smtClean="0"/>
                  <a:t>inverse gamma </a:t>
                </a:r>
                <a:r>
                  <a:rPr lang="en-US" dirty="0" smtClean="0"/>
                  <a:t>distribution, and we denote it by saying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𝐼𝑔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1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t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we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/>
                        <a:ea typeface="Cambria Math"/>
                      </a:rPr>
                      <m:t>𝜈</m:t>
                    </m:r>
                  </m:oMath>
                </a14:m>
                <a:r>
                  <a:rPr lang="en-US" dirty="0" smtClean="0"/>
                  <a:t>, then the normal mixture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ra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𝑨𝒁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has a multivariate t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lang="en-US" dirty="0" smtClean="0"/>
                  <a:t> degrees of freedom, and I will show that the density is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𝜋𝜈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1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ea typeface="Cambria Math"/>
                                        </a:rPr>
                                        <m:t>𝚺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𝝂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Like all normal mixtures, this has fatter tails than multivariate normal.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Mean-Variance Mixture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Suppose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𝒎</m:t>
                      </m:r>
                      <m:r>
                        <a:rPr lang="en-US" b="1" i="1" smtClean="0">
                          <a:latin typeface="Cambria Math"/>
                        </a:rPr>
                        <m:t>:</m:t>
                      </m:r>
                      <m:d>
                        <m:dPr>
                          <m:begChr m:val="[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measurable function, </a:t>
                </a:r>
                <a:r>
                  <a:rPr lang="en-US" b="1" dirty="0" smtClean="0"/>
                  <a:t>A </a:t>
                </a:r>
                <a:r>
                  <a:rPr lang="en-US" dirty="0" smtClean="0"/>
                  <a:t>is an d x k matrix, W is a non-negative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.,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all independent of W.  Then define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𝒎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rad>
                      <m:r>
                        <a:rPr lang="en-US" b="1" i="1" smtClean="0">
                          <a:latin typeface="Cambria Math"/>
                        </a:rPr>
                        <m:t>𝑨𝒁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is known as a </a:t>
                </a:r>
                <a:r>
                  <a:rPr lang="en-US" i="1" dirty="0" smtClean="0"/>
                  <a:t>normal mean-variance mixture </a:t>
                </a:r>
                <a:r>
                  <a:rPr lang="en-US" dirty="0" smtClean="0"/>
                  <a:t>distribution.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i="1" dirty="0" smtClean="0"/>
                  <a:t>linear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𝒎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ra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𝑨𝒁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𝚺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𝜸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Note that in general, the covariance matrix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b="1" dirty="0" smtClean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is not the same as that of the underlying normal </a:t>
                </a:r>
                <a:r>
                  <a:rPr lang="en-US" dirty="0" err="1" smtClean="0">
                    <a:ea typeface="Cambria Math"/>
                  </a:rPr>
                  <a:t>rv’s</a:t>
                </a:r>
                <a:r>
                  <a:rPr lang="en-US" dirty="0" smtClean="0">
                    <a:ea typeface="Cambria Math"/>
                  </a:rPr>
                  <a:t>, namely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  <a:ea typeface="Cambria Math"/>
                      </a:rPr>
                      <m:t>𝚺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b="1" dirty="0" smtClean="0">
                    <a:ea typeface="Cambria Math"/>
                  </a:rPr>
                  <a:t>  </a:t>
                </a:r>
              </a:p>
              <a:p>
                <a:pPr marL="0" indent="0" algn="ctr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695" r="-1778" b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8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Realize n Different Kurtoses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normal mixture model can only be used to “hit” one kurtosis level, namely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all the random variables.  But in the case of the linear mean-variance mixture, we get, for each marginal: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)+3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𝑣𝑎𝑟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)+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So to some degree, we can “control” the amount of kurtosis we get in each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3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Inverse Gaussian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be a positive random variable with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that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𝜒𝜓</m:t>
                                  </m:r>
                                </m:e>
                              </m:ra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𝜒𝜓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𝜆𝜋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!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  <a:ea typeface="Cambria Math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+1)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!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Γ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+1)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m</a:t>
                </a:r>
                <a:r>
                  <a:rPr lang="en-US" dirty="0" smtClean="0"/>
                  <a:t>odified Bessel function of the third kind.  We require also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&gt;0,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𝜓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≥0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&gt;0,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𝜓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&gt;0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≥0,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𝜓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&gt;0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&gt;0.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4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MC vs Historical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worst loss out of 251 days, or 7</a:t>
            </a:r>
            <a:r>
              <a:rPr lang="en-US" baseline="30000" dirty="0" smtClean="0"/>
              <a:t>th</a:t>
            </a:r>
            <a:r>
              <a:rPr lang="en-US" dirty="0" smtClean="0"/>
              <a:t> worst loss out of 755 (3 years) is very crude even though the regulators allow it.  100</a:t>
            </a:r>
            <a:r>
              <a:rPr lang="en-US" baseline="30000" dirty="0" smtClean="0"/>
              <a:t>th</a:t>
            </a:r>
            <a:r>
              <a:rPr lang="en-US" dirty="0" smtClean="0"/>
              <a:t> worst loss out of 10000 is much more precise. </a:t>
            </a:r>
          </a:p>
          <a:p>
            <a:r>
              <a:rPr lang="en-US" dirty="0" smtClean="0"/>
              <a:t>More flexible framework – can more easily allow bias toward more recent data or toward more use of market data</a:t>
            </a:r>
          </a:p>
          <a:p>
            <a:r>
              <a:rPr lang="en-US" dirty="0" smtClean="0"/>
              <a:t>Provides a framework for modeling more extreme events, such as when using p=0.999.  Hence its use for Specific Risk and IRC.</a:t>
            </a:r>
          </a:p>
        </p:txBody>
      </p:sp>
    </p:spTree>
    <p:extLst>
      <p:ext uri="{BB962C8B-B14F-4D97-AF65-F5344CB8AC3E}">
        <p14:creationId xmlns:p14="http://schemas.microsoft.com/office/powerpoint/2010/main" val="27179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Particular Mean Variance Mixture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can construct the </a:t>
                </a:r>
                <a:r>
                  <a:rPr lang="en-US" i="1" dirty="0" smtClean="0"/>
                  <a:t>generalized hyperbolic distribution </a:t>
                </a:r>
                <a:r>
                  <a:rPr lang="en-US" dirty="0" smtClean="0"/>
                  <a:t>by letting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𝑊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letting the density of W be generalized inverse </a:t>
                </a:r>
                <a:r>
                  <a:rPr lang="en-US" dirty="0" smtClean="0"/>
                  <a:t>Gaussian, </a:t>
                </a:r>
                <a:r>
                  <a:rPr lang="en-US" dirty="0" smtClean="0"/>
                  <a:t>as in the previous slide.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6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Hyperbolic Distribution,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By conditioning on W, we can write out the density of X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  <a:ea typeface="Cambria Math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b="1" i="1" smtClean="0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3000" b="1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0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000" b="1" i="1" smtClean="0">
                                          <a:latin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3000" i="1" smtClean="0">
                                          <a:latin typeface="Cambria Math"/>
                                          <a:ea typeface="Cambria Math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3000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3000" b="1" i="1"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𝑤</m:t>
                                  </m:r>
                                </m:den>
                              </m:f>
                              <m:r>
                                <a:rPr lang="en-US" sz="30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/>
                                          <a:ea typeface="Cambria Math"/>
                                        </a:rPr>
                                        <m:t>𝜸</m:t>
                                      </m:r>
                                    </m:e>
                                    <m:sup>
                                      <m:r>
                                        <a:rPr lang="en-US" sz="3000" b="1" i="1" smtClean="0">
                                          <a:latin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3000" i="1" smtClean="0">
                                          <a:latin typeface="Cambria Math"/>
                                          <a:ea typeface="Cambria Math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3000" b="1" i="1" smtClean="0"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num>
                                <m:den>
                                  <m:f>
                                    <m:fPr>
                                      <m:type m:val="lin"/>
                                      <m:ctrlPr>
                                        <a:rPr lang="en-US" sz="3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  <m:r>
                            <a:rPr lang="en-US" sz="3000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/>
                        </a:rPr>
                        <m:t>𝑑𝑤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and this eventually reduces to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6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Hyperbolic Distribution,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𝜸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ra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𝜒𝜓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𝝁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))(</m:t>
                            </m:r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𝜸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𝜸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𝜸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𝜒</m:t>
                                </m:r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𝒙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latin typeface="Cambria Math"/>
                                            <a:ea typeface="Cambria Math"/>
                                          </a:rPr>
                                          <m:t>𝝁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))(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𝜸</m:t>
                                </m:r>
                                <m:r>
                                  <a:rPr lang="en-US" b="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rad>
                            <m:r>
                              <a:rPr lang="en-US" b="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 will now write out a more careful derivation of this (it’s not as bad as it looks!). 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1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Symmetric Generalized Hyperbolic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Using the same distribution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but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we get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𝜓𝜒</m:t>
                                  </m:r>
                                </m:e>
                              </m:rad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𝚺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𝜒𝜓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𝜒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rad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  <a:ea typeface="Cambria Math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𝚺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))</m:t>
                                  </m:r>
                                  <m:r>
                                    <a:rPr lang="en-US" b="0" i="1">
                                      <a:latin typeface="Cambria Math"/>
                                      <a:ea typeface="Cambria Math"/>
                                    </a:rPr>
                                    <m:t>𝜓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ra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the normal mixture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</m:rad>
                    <m:r>
                      <a:rPr lang="en-US" b="1" i="1" smtClean="0">
                        <a:latin typeface="Cambria Math"/>
                        <a:ea typeface="Cambria Math"/>
                      </a:rPr>
                      <m:t>𝑨𝒁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1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EM Fitting Algorithm – The Basic Ideas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algorithm “seesaws” between estimating the multidimensional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𝜸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0" smtClean="0">
                        <a:latin typeface="Cambria Math"/>
                      </a:rPr>
                      <m:t>𝚺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the parameters of the W distribution.</a:t>
                </a:r>
              </a:p>
              <a:p>
                <a:r>
                  <a:rPr lang="en-US" dirty="0" smtClean="0"/>
                  <a:t>You express the density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as the product of the density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density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You estimate the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𝜸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>
                        <a:latin typeface="Cambria Math"/>
                      </a:rPr>
                      <m:t>𝚺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𝝁</m:t>
                    </m:r>
                  </m:oMath>
                </a14:m>
                <a:r>
                  <a:rPr lang="en-US" dirty="0" smtClean="0"/>
                  <a:t> based on the latest estimates of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parameters and the known values of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Then you do maximum log likelihood to get the parameters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using the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but you don’t have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so instead you use expectations of certain functions of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which in turn were derived from the latest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𝜸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>
                        <a:latin typeface="Cambria Math"/>
                      </a:rPr>
                      <m:t>𝚺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𝝁</m:t>
                    </m:r>
                  </m:oMath>
                </a14:m>
                <a:r>
                  <a:rPr lang="en-US" dirty="0" smtClean="0"/>
                  <a:t> guesses and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given those parameters.</a:t>
                </a:r>
              </a:p>
              <a:p>
                <a:r>
                  <a:rPr lang="en-US" dirty="0" smtClean="0"/>
                  <a:t>Finally, you keep doing these alternating steps until you converge, and magically, it (often) works!!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2291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algorithm can be used for any normal mean-variance mixture with any parametric distribution of non-negative </a:t>
            </a:r>
            <a:r>
              <a:rPr lang="en-US" dirty="0" err="1" smtClean="0"/>
              <a:t>r.v</a:t>
            </a:r>
            <a:r>
              <a:rPr lang="en-US" dirty="0" smtClean="0"/>
              <a:t>. W.</a:t>
            </a:r>
          </a:p>
          <a:p>
            <a:r>
              <a:rPr lang="en-US" dirty="0" smtClean="0"/>
              <a:t>You didn’t think that last slide was going to be your entire introduction to this crucial algorithm, did you?? OF COURSE NOT!!!  </a:t>
            </a:r>
            <a:r>
              <a:rPr lang="en-US" dirty="0" smtClean="0">
                <a:solidFill>
                  <a:srgbClr val="FF0000"/>
                </a:solidFill>
              </a:rPr>
              <a:t>(Gory details to follow!)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Spherical and Elliptical Distributions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These are interesting because they have a number of special properties and do a good job of fitting stock return data.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random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a </a:t>
                </a:r>
                <a:r>
                  <a:rPr lang="en-US" i="1" dirty="0" smtClean="0"/>
                  <a:t>spherical </a:t>
                </a:r>
                <a:r>
                  <a:rPr lang="en-US" dirty="0" smtClean="0"/>
                  <a:t>distribution if for every orthonormal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𝑼</m:t>
                    </m:r>
                    <m:r>
                      <a:rPr lang="en-US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𝑼𝑿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the same distribution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b="1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A random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has an </a:t>
                </a:r>
                <a:r>
                  <a:rPr lang="en-US" i="1" dirty="0" smtClean="0"/>
                  <a:t>elliptical </a:t>
                </a:r>
                <a:r>
                  <a:rPr lang="en-US" dirty="0" smtClean="0"/>
                  <a:t>distribution if its distribution is the same as that of some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𝑨𝒀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k-dimensional and has a spherical distribution,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d x k constant matrix,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constant vector.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3504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8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Spherical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following 3 conditions are equivalent: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spherical.</a:t>
                </a:r>
              </a:p>
              <a:p>
                <a:pPr marL="0" indent="0">
                  <a:buNone/>
                </a:pPr>
                <a:r>
                  <a:rPr lang="en-US" dirty="0" smtClean="0"/>
                  <a:t>2.  The d-dimensional characteristic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can be expressed as a scalar function of the 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𝒕</m:t>
                    </m:r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1" dirty="0" smtClean="0"/>
                  <a:t>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3. 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𝒂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𝒂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have the same distribution.  In this notation,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Spherical Distributions,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1⇒2: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spherical then for orthonormal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𝑼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𝑼𝑿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have the same distribution, so they have the same characteristic function, 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𝑼𝑿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/>
                        </a:rPr>
                        <m:t>∴</m:t>
                      </m:r>
                      <m:r>
                        <a:rPr lang="en-US" sz="3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b="1" i="1" smtClean="0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sz="3000" b="1" i="1" smtClean="0"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b="1" i="1" smtClean="0">
                                  <a:latin typeface="Cambria Math"/>
                                </a:rPr>
                                <m:t>𝑼</m:t>
                              </m:r>
                              <m:r>
                                <a:rPr lang="en-US" sz="3000" b="1" i="1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r>
                        <a:rPr lang="en-US" sz="3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/>
                                        </a:rPr>
                                        <m:t>𝑼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3000" b="1" i="1" smtClean="0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 smtClean="0">
                                  <a:latin typeface="Cambria Math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0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3000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dirty="0" smtClean="0"/>
                  <a:t>meaning that, as a function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𝒕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 characteristic function is invariant under rotation.  This implies that this function is a scalar map of the length.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3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Spherical Distributions,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2⇒3:</m:t>
                    </m:r>
                  </m:oMath>
                </a14:m>
                <a:r>
                  <a:rPr lang="en-US" dirty="0" smtClean="0"/>
                  <a:t>  Note that for scalar t,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1,0,…,0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1,0,…,0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𝒂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/>
                      </a:rPr>
                      <m:t>⇒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1,0,…0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/>
                  <a:t/>
                </a:r>
                <a:br>
                  <a:rPr lang="en-US" b="1" dirty="0"/>
                </a:br>
                <a:r>
                  <a:rPr lang="en-US" dirty="0" smtClean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the same distribution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 smtClean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7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much longer to run, making full revaluation prohibitively expensive in most cases. </a:t>
            </a:r>
          </a:p>
          <a:p>
            <a:r>
              <a:rPr lang="en-US" dirty="0" smtClean="0"/>
              <a:t>Much more work to create a sensible model for the one period changes of a large number of risk factors – historical simulation requires no modeling beyond choosing the risk factors.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Spherical Distributions,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3⇒1:</m:t>
                    </m:r>
                  </m:oMath>
                </a14:m>
                <a:r>
                  <a:rPr lang="en-US" dirty="0" smtClean="0"/>
                  <a:t> 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orthonormal,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𝑼𝑿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</a:rPr>
                                <m:t>𝑼𝑿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𝑼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𝑼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𝑼𝑿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has the same distribution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a spherical distribution.  If any of these properties are true, we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 </a:t>
                </a:r>
                <a:r>
                  <a:rPr lang="en-US" i="1" dirty="0" smtClean="0"/>
                  <a:t>characteristic generator </a:t>
                </a:r>
                <a:r>
                  <a:rPr lang="en-US" dirty="0" smtClean="0"/>
                  <a:t>of the spherical distribution, and we say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0" i="1" smtClean="0">
                          <a:latin typeface="Cambria Math"/>
                        </a:rPr>
                        <m:t>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Independent </a:t>
            </a:r>
            <a:r>
              <a:rPr lang="en-US" dirty="0" err="1" smtClean="0"/>
              <a:t>Normals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random vector of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standard normal </a:t>
                </a:r>
                <a:r>
                  <a:rPr lang="en-US" dirty="0" err="1" smtClean="0"/>
                  <a:t>rvs</a:t>
                </a:r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1" i="0" smtClean="0">
                        <a:latin typeface="Cambria Math"/>
                      </a:rPr>
                      <m:t>𝚺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then this distribution is clearly spherical,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 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- Normal Mixture with Independent </a:t>
            </a:r>
            <a:r>
              <a:rPr lang="en-US" dirty="0" err="1" smtClean="0"/>
              <a:t>Normals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Now suppose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rad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rad>
                              <m:r>
                                <a:rPr lang="en-US" b="1" i="1" smtClean="0">
                                  <a:latin typeface="Cambria Math"/>
                                </a:rPr>
                                <m:t>𝒁</m:t>
                              </m:r>
                            </m:sup>
                          </m:sSup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+…+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 This is once again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spherical.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Cool Property of Spherical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a d-dimensional spherical distribution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it has the same distribution as a product of two random variables,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uniformly distributed on the unit (d-1)-sphere,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𝒮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1" i="1" smtClean="0">
                          <a:latin typeface="Cambria Math"/>
                        </a:rPr>
                        <m:t>𝒔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|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𝒔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1}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is a scalar positive random variable independent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b="1" dirty="0" smtClean="0"/>
                  <a:t> 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6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Decomposition of Spherical Distributions,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First we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a spherical distribution.  Using the characteristic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𝑺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uniform on the (d-1)-sphere, it is clearly spherical, so it has a characteristic generator which we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, that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/>
                                    </a:rPr>
                                    <m:t>𝑺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𝑑𝐹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of the random variable R.  This is again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, so by the Property (2) described earlier,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spherical. 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0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Decomposition of Spherical Distributions,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 suppose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has a spherical distribution.   Then for 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𝒮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, since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you will always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3000" b="1" i="1" smtClean="0">
                          <a:latin typeface="Cambria Math"/>
                        </a:rPr>
                        <m:t>=</m:t>
                      </m:r>
                      <m:r>
                        <a:rPr lang="en-US" sz="3000" b="0" i="1" smtClean="0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0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3000" b="1" i="1" smtClean="0">
                          <a:latin typeface="Cambria Math"/>
                        </a:rPr>
                        <m:t>=</m:t>
                      </m:r>
                      <m:r>
                        <a:rPr lang="en-US" sz="3000" b="0" i="1" smtClean="0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1" i="1" smtClean="0"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sz="30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3000" b="1" i="1">
                                  <a:latin typeface="Cambria Math"/>
                                </a:rPr>
                                <m:t>𝒔</m:t>
                              </m:r>
                            </m:e>
                          </m:d>
                        </m:e>
                      </m:d>
                      <m:r>
                        <a:rPr lang="en-US" sz="30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3000" b="1" i="1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sz="3000" b="1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3000" b="1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Therefore we can create a uniform random variable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/>
                      </a:rPr>
                      <m:t>𝑺</m:t>
                    </m:r>
                    <m:r>
                      <a:rPr lang="en-US" sz="30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/>
                          </a:rPr>
                          <m:t>𝒮</m:t>
                        </m:r>
                      </m:e>
                      <m:sup>
                        <m:r>
                          <a:rPr lang="en-US" sz="30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000" dirty="0" smtClean="0"/>
                  <a:t> with </a:t>
                </a:r>
                <a:r>
                  <a:rPr lang="en-US" sz="3000" dirty="0" err="1" smtClean="0"/>
                  <a:t>df</a:t>
                </a: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3000" b="1" i="1" smtClean="0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3000" dirty="0" smtClean="0"/>
                  <a:t>, and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3000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𝒮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3000" b="1" i="1">
                                  <a:latin typeface="Cambria Math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3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𝒮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𝑖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1" i="1" smtClean="0"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1" i="1" smtClean="0">
                                      <a:latin typeface="Cambria Math"/>
                                    </a:rPr>
                                    <m:t>𝑿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0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sz="3000" i="1">
                              <a:latin typeface="Cambria Math"/>
                            </a:rPr>
                            <m:t>(</m:t>
                          </m:r>
                          <m:r>
                            <a:rPr lang="en-US" sz="3000" b="1" i="1">
                              <a:latin typeface="Cambria Math"/>
                            </a:rPr>
                            <m:t>𝒔</m:t>
                          </m:r>
                          <m:r>
                            <a:rPr lang="en-US" sz="30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r>
                        <a:rPr lang="en-US" sz="3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supHide m:val="on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𝒮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3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/>
                                    </a:rPr>
                                    <m:t>𝑖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1" i="1"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3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30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1" i="1">
                                      <a:latin typeface="Cambria Math"/>
                                    </a:rPr>
                                    <m:t>𝑿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/>
                                    </a:rPr>
                                    <m:t>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supHide m:val="on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𝒮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3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/>
                                    </a:rPr>
                                    <m:t>𝑖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1" i="1"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1" i="1" smtClean="0">
                                      <a:latin typeface="Cambria Math"/>
                                    </a:rPr>
                                    <m:t>𝒔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/>
                                    </a:rPr>
                                    <m:t>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0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/>
                        </a:rPr>
                        <m:t>=∫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0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d>
                            <m:dPr>
                              <m:begChr m:val="‖"/>
                              <m:endChr m:val="‖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sub>
                      </m:sSub>
                      <m:r>
                        <a:rPr lang="en-US" sz="3000" b="0" i="1" smtClean="0">
                          <a:latin typeface="Cambria Math"/>
                        </a:rPr>
                        <m:t>(</m:t>
                      </m:r>
                      <m:r>
                        <a:rPr lang="en-US" sz="3000" b="0" i="1" smtClean="0">
                          <a:latin typeface="Cambria Math"/>
                        </a:rPr>
                        <m:t>𝑟</m:t>
                      </m:r>
                      <m:r>
                        <a:rPr lang="en-US" sz="3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which is just the characteristic function of a random variable of the form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sz="3000" b="1" dirty="0" smtClean="0"/>
                  <a:t>.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Decomposition of Spherical Distributions,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spherical and also satisfies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another way to think of this decomposition is to say: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𝑺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is because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𝑺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5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Important Class of Spherical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Suppose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has the property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generates some d-dimensional spherical distribution. 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⇔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has the same distribution as some random vector of the form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rad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independent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079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Density Generators of Spherical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a spherical distribution, then you can back out the density from the characteristic function thus: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/>
                            </a:rPr>
                            <m:t>…</m:t>
                          </m:r>
                          <m:nary>
                            <m:nary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⋯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1" i="1">
                              <a:latin typeface="Cambria Math"/>
                            </a:rPr>
                            <m:t>…</m:t>
                          </m:r>
                          <m:nary>
                            <m:nary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𝑼𝒙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1" i="1">
                              <a:latin typeface="Cambria Math"/>
                            </a:rPr>
                            <m:t>…</m:t>
                          </m:r>
                          <m:nary>
                            <m:nary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𝑼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Making the change of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𝒕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𝑼𝒔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and noting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and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1,</m:t>
                    </m:r>
                  </m:oMath>
                </a14:m>
                <a:r>
                  <a:rPr lang="en-US" dirty="0" smtClean="0"/>
                  <a:t>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𝑼𝒙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1" i="1">
                              <a:latin typeface="Cambria Math"/>
                            </a:rPr>
                            <m:t>…</m:t>
                          </m:r>
                          <m:nary>
                            <m:nary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o the density function has the same property as the characteristic function, namely, it only depends on length, so you can write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function g is called the </a:t>
                </a:r>
                <a:r>
                  <a:rPr lang="en-US" i="1" dirty="0" smtClean="0"/>
                  <a:t>density generator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r="-1037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7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Elliptical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Elliptical distributions are a much more general class of distributions of the 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𝝁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𝑨𝒀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at least up to distribution,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0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is a d x k matrix of constants,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.  Given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𝝁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𝑨𝒀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𝝁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/>
                              </a:rPr>
                              <m:t>𝒀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𝝁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𝝁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𝝁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e say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0" i="1" smtClean="0">
                          <a:latin typeface="Cambria Math"/>
                        </a:rPr>
                        <m:t>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representation is only unique up to a constant (for all such distributions, not just </a:t>
                </a:r>
                <a:r>
                  <a:rPr lang="en-US" dirty="0" err="1" smtClean="0"/>
                  <a:t>normals</a:t>
                </a:r>
                <a:r>
                  <a:rPr lang="en-US" dirty="0" smtClean="0"/>
                  <a:t>!), because you could replace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𝚺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1" i="0" smtClean="0">
                        <a:latin typeface="Cambria Math"/>
                      </a:rPr>
                      <m:t>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get the same answer.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r="-1185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vs Historical -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 simulation can be appropriate for General </a:t>
            </a:r>
            <a:r>
              <a:rPr lang="en-US" dirty="0" err="1" smtClean="0"/>
              <a:t>VaR</a:t>
            </a:r>
            <a:r>
              <a:rPr lang="en-US" dirty="0" smtClean="0"/>
              <a:t> or Stressed </a:t>
            </a:r>
            <a:r>
              <a:rPr lang="en-US" dirty="0" err="1" smtClean="0"/>
              <a:t>VaR</a:t>
            </a:r>
            <a:r>
              <a:rPr lang="en-US" dirty="0" smtClean="0"/>
              <a:t>, and is acceptable to regulators in these contexts.</a:t>
            </a:r>
          </a:p>
          <a:p>
            <a:r>
              <a:rPr lang="en-US" dirty="0" smtClean="0"/>
              <a:t>Monte Carlo simulations are necessary for Specific Risk, Incremental Risk Charge.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Elliptical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0" smtClean="0">
                        <a:latin typeface="Cambria Math"/>
                      </a:rPr>
                      <m:t>𝚺</m:t>
                    </m:r>
                    <m:r>
                      <a:rPr lang="en-US" b="1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there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exist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satisfying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𝝁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1" i="1" smtClean="0">
                          <a:latin typeface="Cambria Math"/>
                        </a:rPr>
                        <m:t>𝑨𝑺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(in distribution) with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uniformly distributed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𝒮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is a radial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independent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</m:oMath>
                </a14:m>
                <a:endParaRPr lang="en-US" b="1" dirty="0" smtClean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𝚺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the case 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𝚺</m:t>
                    </m:r>
                  </m:oMath>
                </a14:m>
                <a:r>
                  <a:rPr lang="en-US" dirty="0" smtClean="0"/>
                  <a:t> is positive definite you can write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𝐗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8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Breakdown of Elliptical Distributions,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note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so if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𝚺</m:t>
                        </m:r>
                      </m:e>
                      <m:sup>
                        <m:r>
                          <a:rPr lang="en-US" b="1">
                            <a:latin typeface="Cambria Math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𝐗</m:t>
                        </m:r>
                        <m:r>
                          <a:rPr lang="en-US" b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𝜓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/>
                              </a:rPr>
                              <m:t>𝚺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𝝁</m:t>
                            </m:r>
                          </m:e>
                        </m:d>
                      </m:e>
                    </m:ra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our radial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R,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/>
                              </a:rPr>
                              <m:t>𝚺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𝝁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𝑿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latin typeface="Cambria Math"/>
                                  </a:rPr>
                                  <m:t>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our uniform random variable S defined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𝒮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Note that all normal variance mixtures are elliptical.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296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1258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Elliptical Symmetry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𝝁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suppose that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𝐗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1" dirty="0" smtClean="0"/>
                  <a:t>.  </a:t>
                </a:r>
                <a:r>
                  <a:rPr lang="en-US" dirty="0" smtClean="0"/>
                  <a:t>Then the conditional correlation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𝐗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≥</m:t>
                          </m:r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𝐗</m:t>
                        </m:r>
                        <m:r>
                          <a:rPr lang="en-US" b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has the same distribution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𝑅𝐴</m:t>
                    </m:r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1" i="0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But if we label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𝑅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then we are looking at a distribution of the form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𝝁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, which has the same dispersion matrix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𝝁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, and thus the same correlation matrix.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3504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9995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Properties of Elliptical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FontTx/>
                  <a:buChar char="-"/>
                </a:pPr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 b="0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𝝁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  <m:r>
                          <a:rPr lang="en-US" b="1" i="0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then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𝑩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𝒃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𝑩𝑿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𝒃</m:t>
                    </m:r>
                    <m:r>
                      <a:rPr lang="en-US" b="1" i="1" dirty="0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𝝁</m:t>
                        </m:r>
                        <m:r>
                          <a:rPr lang="en-US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𝒃</m:t>
                        </m:r>
                        <m:r>
                          <a:rPr lang="en-US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b="1" i="0" dirty="0" smtClean="0">
                            <a:latin typeface="Cambria Math"/>
                          </a:rPr>
                          <m:t>𝚺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/>
                              </a:rPr>
                              <m:t>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a:rPr lang="en-US" b="1" i="0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In other words, linear mappings of elliptical random vectors are elliptical.  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Marginal distributions of elliptical random vectors are elliptical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The distribution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conditioned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also elliptical, but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function might be different.  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The sum of two independent elliptical random vectors with the same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𝚺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(dispersion matrix) is elliptical, but the 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is the product of the two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Tx/>
                  <a:buChar char="-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022" r="-1704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1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an Elliptical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assume that we have n samples of a d-vector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Now…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𝝁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dirty="0" smtClean="0">
                                <a:latin typeface="Cambria Math"/>
                              </a:rPr>
                              <m:t>𝚺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𝑺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 sample mean and covariance matrix.  The bracketed subscript is the </a:t>
                </a:r>
                <a:r>
                  <a:rPr lang="en-US" i="1" dirty="0" smtClean="0"/>
                  <a:t>iteration.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let </a:t>
                </a:r>
                <a:endParaRPr lang="en-US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0" smtClean="0">
                                          <a:latin typeface="Cambria Math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582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Fitting an Elliptical Distribution,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3. Update the mean by 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𝝁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a decreasing, positive weight function.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4. Update the dispersion matrix by 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𝚺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dirty="0" smtClean="0">
                                            <a:latin typeface="Cambria Math"/>
                                          </a:rPr>
                                          <m:t>𝝁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dirty="0">
                                                <a:latin typeface="Cambria Math"/>
                                              </a:rPr>
                                              <m:t>𝝁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another decreasing, positive weight function.  For the weight functions you might 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Note that MFE has n in the denominator (I think that is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wrong</a:t>
                </a:r>
                <a:r>
                  <a:rPr lang="en-US" dirty="0" smtClean="0"/>
                  <a:t>!).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5.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, and do (2) to (4) until the mean and covariance converges.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2293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 Reduction and Factor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random vector </a:t>
                </a:r>
                <a:r>
                  <a:rPr lang="en-US" b="1" dirty="0" smtClean="0"/>
                  <a:t>X </a:t>
                </a:r>
                <a:r>
                  <a:rPr lang="en-US" dirty="0" smtClean="0"/>
                  <a:t>follows a </a:t>
                </a:r>
                <a:r>
                  <a:rPr lang="en-US" i="1" dirty="0" smtClean="0"/>
                  <a:t>factor model </a:t>
                </a:r>
                <a:r>
                  <a:rPr lang="en-US" dirty="0" smtClean="0"/>
                  <a:t>if you can write it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𝑩𝑭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𝜺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𝑐𝑜𝑛𝑠𝑡𝑎𝑛𝑡𝑠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𝑭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𝑛𝑜𝑛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𝑠𝑖𝑛𝑔𝑢𝑙𝑎𝑟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𝑩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𝑐𝑜𝑛𝑠𝑡𝑎𝑛𝑡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𝜺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4892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Model,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covariance matrix can be written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latin typeface="Cambria Math"/>
                          <a:ea typeface="Cambria Math"/>
                        </a:rPr>
                        <m:t>𝜮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𝑩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𝛀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𝚲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𝛀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𝑭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𝚲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𝑑𝑖𝑎𝑔𝑜𝑛𝑎𝑙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Now let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𝑭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𝛀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𝑭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𝑩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𝛀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𝑭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𝑭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𝚺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9846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Models,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converse is true:  If we can write the covariance matrix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𝑩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𝚲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being d x k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𝚲</m:t>
                    </m:r>
                  </m:oMath>
                </a14:m>
                <a:r>
                  <a:rPr lang="en-US" dirty="0" smtClean="0"/>
                  <a:t> diagonal, then X is a factor model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𝑩𝑭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as defined above.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907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(and Very Popular) Factor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that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has the property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we pick any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Y with E(Y)=0 and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(Y)=1, independent of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, and find a </a:t>
                </a:r>
                <a:r>
                  <a:rPr lang="en-US" i="1" dirty="0" smtClean="0"/>
                  <a:t>single </a:t>
                </a:r>
                <a:r>
                  <a:rPr lang="en-US" dirty="0" smtClean="0"/>
                  <a:t>factor F, defined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b="1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𝑩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rad>
                          <m:r>
                            <a:rPr lang="en-US" b="1" i="1">
                              <a:latin typeface="Cambria Math"/>
                            </a:rPr>
                            <m:t>,…,</m:t>
                          </m:r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rad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sort of model is used when regressing stock returns vs that of a single index.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19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vs Unconditional </a:t>
            </a:r>
            <a:r>
              <a:rPr lang="en-US" dirty="0" err="1" smtClean="0"/>
              <a:t>VaR</a:t>
            </a:r>
            <a:r>
              <a:rPr lang="en-US" dirty="0" smtClean="0"/>
              <a:t>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distribution of the 1-period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for a portfolio P is said to be </a:t>
                </a:r>
                <a:r>
                  <a:rPr lang="en-US" i="1" dirty="0" smtClean="0"/>
                  <a:t>unconditional </a:t>
                </a:r>
                <a:r>
                  <a:rPr lang="en-US" dirty="0" smtClean="0"/>
                  <a:t>if it is not conditioned on the current portfolio value or the previous losses</a:t>
                </a:r>
              </a:p>
              <a:p>
                <a:r>
                  <a:rPr lang="en-US" dirty="0" smtClean="0"/>
                  <a:t>Such a distribution is conditional if it is so conditioned.</a:t>
                </a:r>
              </a:p>
              <a:p>
                <a:r>
                  <a:rPr lang="en-US" dirty="0" smtClean="0"/>
                  <a:t>This lecture will cover unconditional distributions; we will cover conditional distributions later.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7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Stocks vs Index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It is common to regard returns of an index, such as SPX, as a common factor driving most stock market returns.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be the daily return on the index, and for the </a:t>
                </a:r>
                <a:r>
                  <a:rPr lang="en-US" dirty="0" err="1" smtClean="0"/>
                  <a:t>jth</a:t>
                </a:r>
                <a:r>
                  <a:rPr lang="en-US" dirty="0" smtClean="0"/>
                  <a:t> stock,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be its daily return.  Then for each j, we run the least-squares regression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regression guarantees that the sample covariance of the errors and the index factor will be 0.  Note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coefficient is the infamous “beta” you hear about when people compare the movements of a stock to those of the S&amp;P.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1630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678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When doing Monte Carlo, we will often improve efficiency by reducing the number of underlying variables we have to simulate.  We can do this using </a:t>
                </a:r>
                <a:r>
                  <a:rPr lang="en-US" b="1" dirty="0" smtClean="0"/>
                  <a:t>principal component analysis (PCA).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Suppose we have n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with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.  By spectral decomposition, there is a matrix C such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Λ</m:t>
                      </m:r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Λ</m:t>
                    </m:r>
                  </m:oMath>
                </a14:m>
                <a:r>
                  <a:rPr lang="en-US" dirty="0" smtClean="0"/>
                  <a:t> is a diagonal matrix with diagonal elements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≥0.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9805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rows of C are the </a:t>
                </a:r>
                <a:r>
                  <a:rPr lang="en-US" i="1" dirty="0" smtClean="0"/>
                  <a:t>eigenvectors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.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And of the means of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make up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then the vector of random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𝒀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are all uncorrelated and have variances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idea of principal components is to choose a small number k &lt; n, such that the first k Y’s account for most of the variability.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695" r="-593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39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criterion is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b="0" i="1" smtClean="0">
                        <a:latin typeface="Cambria Math"/>
                      </a:rPr>
                      <m:t>&gt;0.95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o</a:t>
                </a:r>
                <a:r>
                  <a:rPr lang="en-US" dirty="0" smtClean="0"/>
                  <a:t>r some other high percentage.  We say in this case that the first k principal components account for more than 95% of the </a:t>
                </a:r>
                <a:r>
                  <a:rPr lang="en-US" b="1" dirty="0" smtClean="0"/>
                  <a:t>variability.  </a:t>
                </a:r>
                <a:r>
                  <a:rPr lang="en-US" dirty="0" smtClean="0"/>
                  <a:t>Hence we may decide to throw the rest away (next slide).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5146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</m:acc>
                  </m:oMath>
                </a14:m>
                <a:r>
                  <a:rPr lang="en-US" dirty="0" smtClean="0"/>
                  <a:t> be a diagonal matrix with diagonal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=0,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Next, we want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,0,…,0)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e>
                      </m:acc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allows us to simulate k uncorrelated random variables instead of all n.  It’s common for n to be hundreds while k is 3 or 4.  </a:t>
                </a: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369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6850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Monte Carlo Example – </a:t>
            </a:r>
            <a:r>
              <a:rPr lang="en-US" dirty="0" err="1" smtClean="0"/>
              <a:t>VaR</a:t>
            </a:r>
            <a:r>
              <a:rPr lang="en-US" dirty="0" smtClean="0"/>
              <a:t> Model for Equities Using 10 Years’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For each name, compute the 1-year historical </a:t>
            </a:r>
            <a:r>
              <a:rPr lang="en-US" dirty="0" err="1" smtClean="0"/>
              <a:t>vol</a:t>
            </a:r>
            <a:r>
              <a:rPr lang="en-US" dirty="0" smtClean="0"/>
              <a:t> and 10 year kurtosis.  We want variance to reflect more recent data.</a:t>
            </a:r>
          </a:p>
          <a:p>
            <a:r>
              <a:rPr lang="en-US" dirty="0" smtClean="0"/>
              <a:t>Create a random variable with that volatility and kurtosis</a:t>
            </a:r>
          </a:p>
          <a:p>
            <a:r>
              <a:rPr lang="en-US" dirty="0" smtClean="0"/>
              <a:t>Use principal component analysis to correlate all the different names’ random variables.</a:t>
            </a:r>
          </a:p>
          <a:p>
            <a:r>
              <a:rPr lang="en-US" dirty="0" smtClean="0"/>
              <a:t>Simulate 500,000 times for each name</a:t>
            </a:r>
          </a:p>
          <a:p>
            <a:r>
              <a:rPr lang="en-US" dirty="0" smtClean="0"/>
              <a:t>Add all the P&amp;Ls over all the positions, sort and take Number 5000 as the value at risk.  Average these 5000 to get the expected shortfall.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286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Mixture Example for </a:t>
            </a:r>
            <a:r>
              <a:rPr lang="en-US" dirty="0" err="1" smtClean="0"/>
              <a:t>VaR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There are N stock indices, and each index has a return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b="0" dirty="0" smtClean="0">
                    <a:ea typeface="Cambria Math"/>
                  </a:rPr>
                  <a:t>, all independent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=1,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&gt;1,</m:t>
                    </m:r>
                  </m:oMath>
                </a14:m>
                <a:r>
                  <a:rPr lang="en-US" dirty="0" smtClean="0"/>
                  <a:t> independent from Z’s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=3(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Z’s represent the principal components of the market.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9955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Stock Treatment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𝑎𝑙𝑙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𝑖𝑛𝑑𝑒𝑝𝑒𝑛𝑑𝑒𝑛𝑡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𝐾𝑢𝑟𝑡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42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Models – The Basics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 d-dimensional vector of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the </a:t>
                </a:r>
                <a:r>
                  <a:rPr lang="en-US" i="1" dirty="0" smtClean="0"/>
                  <a:t>joint distribution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is defined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i="1" dirty="0" smtClean="0"/>
                  <a:t>marginal distributions, </a:t>
                </a:r>
                <a:r>
                  <a:rPr lang="en-US" dirty="0" smtClean="0"/>
                  <a:t>or just </a:t>
                </a:r>
                <a:r>
                  <a:rPr lang="en-US" i="1" dirty="0" err="1" smtClean="0"/>
                  <a:t>marginals</a:t>
                </a:r>
                <a:r>
                  <a:rPr lang="en-US" i="1" dirty="0" smtClean="0"/>
                  <a:t>,</a:t>
                </a:r>
                <a:r>
                  <a:rPr lang="en-US" dirty="0" smtClean="0"/>
                  <a:t> are defined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(∞,…,∞,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,∞,…∞)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also define the </a:t>
                </a:r>
                <a:r>
                  <a:rPr lang="en-US" i="1" dirty="0" smtClean="0"/>
                  <a:t>survival function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Models,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say that a joint distribution F is </a:t>
                </a:r>
                <a:r>
                  <a:rPr lang="en-US" i="1" dirty="0" smtClean="0"/>
                  <a:t>absolutely continuous </a:t>
                </a:r>
                <a:r>
                  <a:rPr lang="en-US" dirty="0" smtClean="0"/>
                  <a:t>if there is a density function f, such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will deal primarily (but not always) with absolutely continuous distributions in this course.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9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42056</TotalTime>
  <Words>2014</Words>
  <Application>Microsoft Office PowerPoint</Application>
  <PresentationFormat>On-screen Show (4:3)</PresentationFormat>
  <Paragraphs>614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Calibri</vt:lpstr>
      <vt:lpstr>Cambria Math</vt:lpstr>
      <vt:lpstr>Office Theme</vt:lpstr>
      <vt:lpstr>Quantitative Risk Management: Lecture 2 – Monte Carlo VaR and Multivariate Distributions</vt:lpstr>
      <vt:lpstr>Monte Carlo VaR Model</vt:lpstr>
      <vt:lpstr>MC VaR, Continued</vt:lpstr>
      <vt:lpstr>Advantages of MC vs Historical</vt:lpstr>
      <vt:lpstr>Disadvantages of MC</vt:lpstr>
      <vt:lpstr>MC vs Historical - Uses</vt:lpstr>
      <vt:lpstr>Conditional vs Unconditional VaR Models</vt:lpstr>
      <vt:lpstr>Multivariate Models – The Basics</vt:lpstr>
      <vt:lpstr>Multivariate Models, Cont’d</vt:lpstr>
      <vt:lpstr>Multivariate Normal Distribution</vt:lpstr>
      <vt:lpstr>Cholesky Decomposition</vt:lpstr>
      <vt:lpstr>Characteristic Function</vt:lpstr>
      <vt:lpstr>Linear Combinations of Normals are Normal</vt:lpstr>
      <vt:lpstr>MC VaR Models for Beginners</vt:lpstr>
      <vt:lpstr>Why This is Only for Beginners</vt:lpstr>
      <vt:lpstr>Variance-Covariance Estimate</vt:lpstr>
      <vt:lpstr>Variance-Covariance, Cont’d</vt:lpstr>
      <vt:lpstr>Some Basic Definitions – Skewness and Kurtosis</vt:lpstr>
      <vt:lpstr>Sample Means and Covariance Matrix</vt:lpstr>
      <vt:lpstr>Sample Skewness and Kurtosis</vt:lpstr>
      <vt:lpstr>Why do Skewness and Kurtosis Matter?</vt:lpstr>
      <vt:lpstr>Test for Normality – Jarque-Bera</vt:lpstr>
      <vt:lpstr>Daily and Weekly Stock Returns – Not Normal</vt:lpstr>
      <vt:lpstr>Monthly Returns – Mostly Not Normal</vt:lpstr>
      <vt:lpstr>Maximum Log Likelihood</vt:lpstr>
      <vt:lpstr>Normal Mixture Models</vt:lpstr>
      <vt:lpstr>Simple 1-D Example</vt:lpstr>
      <vt:lpstr>A 2-D Example</vt:lpstr>
      <vt:lpstr>More About Normal Mixtures</vt:lpstr>
      <vt:lpstr>How to Simulate a Normal Mixture</vt:lpstr>
      <vt:lpstr>Normal Mixture Density </vt:lpstr>
      <vt:lpstr>Normal Mixture Characteristic Function</vt:lpstr>
      <vt:lpstr>Another Example – Regime Switch</vt:lpstr>
      <vt:lpstr>Inverse Gamma Distributions</vt:lpstr>
      <vt:lpstr>Multivariate t Distribution</vt:lpstr>
      <vt:lpstr>Normal Mean-Variance Mixture</vt:lpstr>
      <vt:lpstr>A Simple Example</vt:lpstr>
      <vt:lpstr>How to Realize n Different Kurtoses</vt:lpstr>
      <vt:lpstr>Generalized Inverse Gaussian</vt:lpstr>
      <vt:lpstr>A Particular Mean Variance Mixture Example</vt:lpstr>
      <vt:lpstr>Generalized Hyperbolic Distribution, Cont’d</vt:lpstr>
      <vt:lpstr>Generalized Hyperbolic Distribution, Cont’d</vt:lpstr>
      <vt:lpstr>Symmetric Generalized Hyperbolic Distribution</vt:lpstr>
      <vt:lpstr>The EM Fitting Algorithm – The Basic Ideas</vt:lpstr>
      <vt:lpstr>EM Algorithm, cont’d</vt:lpstr>
      <vt:lpstr>Spherical and Elliptical Distributions</vt:lpstr>
      <vt:lpstr>Properties of Spherical Distributions</vt:lpstr>
      <vt:lpstr>Properties of Spherical Distributions, cont’d</vt:lpstr>
      <vt:lpstr>Properties of Spherical Distributions, cont’d</vt:lpstr>
      <vt:lpstr>Properties of Spherical Distributions, cont’d</vt:lpstr>
      <vt:lpstr>Example – Independent Normals</vt:lpstr>
      <vt:lpstr>Example - Normal Mixture with Independent Normals</vt:lpstr>
      <vt:lpstr>Another Cool Property of Spherical Distributions</vt:lpstr>
      <vt:lpstr>Decomposition of Spherical Distributions, cont’d</vt:lpstr>
      <vt:lpstr>Decomposition of Spherical Distributions, cont’d</vt:lpstr>
      <vt:lpstr>Decomposition of Spherical Distributions, cont’d</vt:lpstr>
      <vt:lpstr>An Important Class of Spherical Distributions</vt:lpstr>
      <vt:lpstr>Density Generators of Spherical Distributions</vt:lpstr>
      <vt:lpstr>Elliptical Distributions</vt:lpstr>
      <vt:lpstr>Breakdown of Elliptical Distribution</vt:lpstr>
      <vt:lpstr>Breakdown of Elliptical Distributions, cont’d</vt:lpstr>
      <vt:lpstr>Testing for Elliptical Symmetry</vt:lpstr>
      <vt:lpstr>Other Properties of Elliptical Distributions</vt:lpstr>
      <vt:lpstr>Fitting an Elliptical Distribution</vt:lpstr>
      <vt:lpstr>Fitting an Elliptical Distribution, cont’d</vt:lpstr>
      <vt:lpstr>Dimension Reduction and Factor Models</vt:lpstr>
      <vt:lpstr>Factor Model, Cont’d</vt:lpstr>
      <vt:lpstr>Factor Models, Cont’d</vt:lpstr>
      <vt:lpstr>A Simple (and Very Popular) Factor Model</vt:lpstr>
      <vt:lpstr>Stocks vs Index</vt:lpstr>
      <vt:lpstr>Principal Components</vt:lpstr>
      <vt:lpstr>Principal Components, Cont’d</vt:lpstr>
      <vt:lpstr>Principal Components, Cont’d</vt:lpstr>
      <vt:lpstr>Principal Components, Cont’d</vt:lpstr>
      <vt:lpstr>Monte Carlo Example – VaR Model for Equities Using 10 Years’ Data</vt:lpstr>
      <vt:lpstr>Normal Mixture Example for VaR</vt:lpstr>
      <vt:lpstr>Individual Stock Treatment</vt:lpstr>
    </vt:vector>
  </TitlesOfParts>
  <Company>Wells Fargo &amp;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Risk Management: Lecture 2 – Monte Carlo VaR Models, Expected Shortfall and Coherence</dc:title>
  <dc:creator>DeMeo, Roy E.</dc:creator>
  <cp:lastModifiedBy>Roy DeMeo</cp:lastModifiedBy>
  <cp:revision>305</cp:revision>
  <dcterms:created xsi:type="dcterms:W3CDTF">2014-10-12T16:22:27Z</dcterms:created>
  <dcterms:modified xsi:type="dcterms:W3CDTF">2017-01-23T01:15:26Z</dcterms:modified>
</cp:coreProperties>
</file>