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1" r:id="rId17"/>
    <p:sldId id="282" r:id="rId18"/>
    <p:sldId id="283" r:id="rId19"/>
    <p:sldId id="284" r:id="rId20"/>
    <p:sldId id="269" r:id="rId21"/>
    <p:sldId id="285" r:id="rId22"/>
    <p:sldId id="270" r:id="rId23"/>
    <p:sldId id="306" r:id="rId24"/>
    <p:sldId id="312" r:id="rId25"/>
    <p:sldId id="286" r:id="rId26"/>
    <p:sldId id="287" r:id="rId27"/>
    <p:sldId id="288" r:id="rId28"/>
    <p:sldId id="289" r:id="rId29"/>
    <p:sldId id="290" r:id="rId30"/>
    <p:sldId id="271" r:id="rId31"/>
    <p:sldId id="272" r:id="rId32"/>
    <p:sldId id="273" r:id="rId33"/>
    <p:sldId id="274" r:id="rId34"/>
    <p:sldId id="275" r:id="rId35"/>
    <p:sldId id="27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26" r:id="rId50"/>
    <p:sldId id="304" r:id="rId51"/>
    <p:sldId id="314" r:id="rId52"/>
    <p:sldId id="305" r:id="rId53"/>
    <p:sldId id="307" r:id="rId54"/>
    <p:sldId id="308" r:id="rId55"/>
    <p:sldId id="309" r:id="rId56"/>
    <p:sldId id="310" r:id="rId57"/>
    <p:sldId id="311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4B61-32EC-4AAC-8249-0DB40B4B3A6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5ADB-9FDC-465C-B014-F65DE9AE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Risk Management</a:t>
            </a:r>
            <a:br>
              <a:rPr lang="en-US" dirty="0" smtClean="0"/>
            </a:br>
            <a:r>
              <a:rPr lang="en-US" sz="3600" dirty="0" smtClean="0"/>
              <a:t>Lecture 3:  More Multivariate Distributions and Intro to Copulas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Roy E. DeMeo,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U is a standard uniform random variable, and G is a continuous distribution function of a random variable X, then: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←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standard uniform distribution, that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6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the Actual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First, note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last equality follows from Fact 2, which can easily generalize to multivariate distributions.  From part (B) of the lemma,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all uniform, which makes the distribution of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copula C, so we can now write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Actual Proof,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the previous equation, we can make the substitutions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use Fact 6, and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uniquely and explicitly defines the copula.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0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let C be a copula on the uniform </a:t>
                </a:r>
                <a:r>
                  <a:rPr lang="en-US" dirty="0" err="1" smtClean="0"/>
                  <a:t>r.v.’s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distribution functions.  Now for each i, define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use Fact 4 to write 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⁡(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Pr</m:t>
                    </m:r>
                    <m:r>
                      <a:rPr lang="en-US" sz="28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proves the converse.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8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Based on </a:t>
                </a:r>
                <a:r>
                  <a:rPr lang="en-US" dirty="0" err="1" smtClean="0"/>
                  <a:t>Sklar’s</a:t>
                </a:r>
                <a:r>
                  <a:rPr lang="en-US" dirty="0" smtClean="0"/>
                  <a:t> theorem, we can define the concept of </a:t>
                </a:r>
                <a:r>
                  <a:rPr lang="en-US" b="1" dirty="0" smtClean="0"/>
                  <a:t>the copula of the joint distribution F.</a:t>
                </a:r>
                <a:r>
                  <a:rPr lang="en-US" dirty="0" smtClean="0"/>
                  <a:t>  We use the word “the” because it’s unique.  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d-tuple of random variables with continuous joint distribution F, with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the copula of F is the joint distribution C of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 Functions of Random Variables – Same Copula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the random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has continuous marginal distributions and the copula C. 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are all strictly increasing functions.  Then the random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has the same copula.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6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Functions,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We would like to show that the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°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To do this, we need to show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Well, by Fact 7,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°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←</m:t>
                        </m:r>
                      </m:sup>
                    </m:sSubSup>
                  </m:oMath>
                </a14:m>
                <a:r>
                  <a:rPr lang="en-US" dirty="0" smtClean="0"/>
                  <a:t> is increasing (not strictly), the right side becomes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Functions,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the last term is 0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continuous so there are no point masses.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if we denote the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since we just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←</m:t>
                        </m:r>
                      </m:sup>
                    </m:sSubSup>
                  </m:oMath>
                </a14:m>
                <a:r>
                  <a:rPr lang="en-US" dirty="0" smtClean="0"/>
                  <a:t>, we get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 </a:t>
                </a:r>
                <a:r>
                  <a:rPr lang="en-US" sz="2800" b="1" dirty="0" smtClean="0"/>
                  <a:t>X </a:t>
                </a:r>
                <a:r>
                  <a:rPr lang="en-US" sz="2800" dirty="0" smtClean="0"/>
                  <a:t>and </a:t>
                </a:r>
                <a:r>
                  <a:rPr lang="en-US" sz="2800" b="1" dirty="0" smtClean="0"/>
                  <a:t>T(X) </a:t>
                </a:r>
                <a:r>
                  <a:rPr lang="en-US" sz="2800" dirty="0" smtClean="0"/>
                  <a:t>have the same copula.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and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every copula C,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</a:rPr>
                                <m:t>+1−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Proof: The upper bound holds because for every i,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1,…,1,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,1,…,1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5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and Lower Bounds,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Next, note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is non-negative besides, which proves the lower bound.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an MC </a:t>
            </a:r>
            <a:r>
              <a:rPr lang="en-US" dirty="0" err="1" smtClean="0"/>
              <a:t>VaR</a:t>
            </a:r>
            <a:r>
              <a:rPr lang="en-US" dirty="0" smtClean="0"/>
              <a:t> Model -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To review, setting up a Monte Carlo model for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requires that we propose and then simulate a joint distribution of the risk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last class we talked about fitting a multivariate distribution to the historical data.</a:t>
                </a:r>
              </a:p>
              <a:p>
                <a:r>
                  <a:rPr lang="en-US" dirty="0" smtClean="0"/>
                  <a:t>Is there a way to refine this process so that we match the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exactly, or at least more closely?</a:t>
                </a:r>
              </a:p>
              <a:p>
                <a:r>
                  <a:rPr lang="en-US" dirty="0" smtClean="0"/>
                  <a:t>One answer is through the use of </a:t>
                </a:r>
                <a:r>
                  <a:rPr lang="en-US" b="1" i="1" dirty="0" smtClean="0"/>
                  <a:t>copulas.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667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Independence copula: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Upper bound copula: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 that this is the copula of one uniform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repeated d times, that is (U,…,U).  By the lemma on increasing functions, it is the copula of a random vector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the T’s are all strictly increasing. These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are said to be </a:t>
                </a:r>
                <a:r>
                  <a:rPr lang="en-US" i="1" dirty="0" err="1" smtClean="0"/>
                  <a:t>comonotonic</a:t>
                </a:r>
                <a:r>
                  <a:rPr lang="en-US" i="1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11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Copula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Lower bound copula:  Only works for d=2. 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−1,0)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the copula of the random vector (U,1-U), which are said to be </a:t>
                </a:r>
                <a:r>
                  <a:rPr lang="en-US" i="1" dirty="0" err="1" smtClean="0"/>
                  <a:t>countermonotonic</a:t>
                </a:r>
                <a:r>
                  <a:rPr lang="en-US" i="1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Gaussian </a:t>
                </a:r>
                <a:r>
                  <a:rPr lang="en-US" dirty="0"/>
                  <a:t>copula:  Suppose that the random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jointly normal with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 Then the copula of this joint distribution is known as the Gaussian, or Gauss, copula.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Copula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t copula – A multivariate t distribution, constructed as a normal mixture, will have a unique copula.</a:t>
            </a:r>
          </a:p>
          <a:p>
            <a:r>
              <a:rPr lang="en-US" dirty="0" smtClean="0"/>
              <a:t>The symmetric generalized hyperbolic distribution has a unique copula</a:t>
            </a:r>
          </a:p>
          <a:p>
            <a:r>
              <a:rPr lang="en-US" dirty="0" smtClean="0"/>
              <a:t>Any multivariate distribution based on a normal mixture will have a copula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Survival Copula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are given a random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survival function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Pr</m:t>
                      </m:r>
                      <m:r>
                        <a:rPr lang="en-US" b="0" i="1" dirty="0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marginal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there is a copula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700" i="1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00" i="1" dirty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 dirty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700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700" b="0" i="0" dirty="0" smtClean="0">
                          <a:latin typeface="Cambria Math"/>
                        </a:rPr>
                        <m:t>Pr</m:t>
                      </m:r>
                      <m:r>
                        <a:rPr lang="en-US" sz="2700" b="0" i="1" dirty="0" smtClean="0">
                          <a:latin typeface="Cambria Math"/>
                        </a:rPr>
                        <m:t>⁡(1−</m:t>
                      </m:r>
                      <m:sSub>
                        <m:sSubPr>
                          <m:ctrlPr>
                            <a:rPr lang="en-US" sz="2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dirty="0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7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7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700" b="0" i="1" dirty="0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7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7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7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700" b="0" i="1" dirty="0" smtClean="0">
                          <a:latin typeface="Cambria Math"/>
                        </a:rPr>
                        <m:t>,…,</m:t>
                      </m:r>
                      <m:r>
                        <a:rPr lang="en-US" sz="2700" i="1" dirty="0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dirty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700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 dirty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700" i="1" dirty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700" i="1" dirty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700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7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700" dirty="0" smtClean="0"/>
              </a:p>
              <a:p>
                <a:pPr marL="0" indent="0">
                  <a:buNone/>
                </a:pPr>
                <a:r>
                  <a:rPr lang="en-US" dirty="0" smtClean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 is the copula which is the distribution of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Symmetry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say that a random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i="1" dirty="0" smtClean="0"/>
                  <a:t>radially symmetric</a:t>
                </a:r>
                <a:r>
                  <a:rPr lang="en-US" dirty="0" smtClean="0"/>
                  <a:t> about 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the random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the same distribution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In the case of a copula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0.5,0.5,…,0.5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meaning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0.5,…,0.5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latin typeface="Cambria Math"/>
                        </a:rPr>
                        <m:t> &amp; </m:t>
                      </m:r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0.5,…,0.5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therefore,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&amp;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have the same distribution.  Thus the copula and the survival copula are the same. 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70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Explicit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Gumbel Copula, d = 2: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if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= 1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And as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are the independence and upper bond copulas.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8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Copulas,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Clayton copula: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⟶0</m:t>
                    </m:r>
                  </m:oMath>
                </a14:m>
                <a:r>
                  <a:rPr lang="en-US" dirty="0" smtClean="0"/>
                  <a:t> we approach the independence copula.</a:t>
                </a:r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⟶∞</m:t>
                    </m:r>
                  </m:oMath>
                </a14:m>
                <a:r>
                  <a:rPr lang="en-US" dirty="0"/>
                  <a:t> we approach the </a:t>
                </a:r>
                <a:r>
                  <a:rPr lang="en-US" dirty="0" smtClean="0"/>
                  <a:t>upper bound copula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Comonotonicity</a:t>
            </a:r>
            <a:r>
              <a:rPr lang="en-US" dirty="0" smtClean="0"/>
              <a:t>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random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joint pdf F and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the upper bound copula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there is a single random variable Z and increasing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5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Comonotonicity</a:t>
            </a:r>
            <a:r>
              <a:rPr lang="en-US" dirty="0" smtClean="0"/>
              <a:t> Theorem,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Proof: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have the upper bound copula, i.e.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, then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/>
                      </a:rPr>
                      <m:t>min</m:t>
                    </m:r>
                    <m:r>
                      <a:rPr lang="en-US" sz="30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Pr</m:t>
                      </m:r>
                      <m:r>
                        <a:rPr lang="en-US" sz="3000" b="0" i="1" smtClean="0">
                          <a:latin typeface="Cambria Math"/>
                        </a:rPr>
                        <m:t>⁡(</m:t>
                      </m:r>
                      <m:r>
                        <a:rPr lang="en-US" sz="3000" b="0" i="1" smtClean="0">
                          <a:latin typeface="Cambria Math"/>
                        </a:rPr>
                        <m:t>𝑈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Pr</m:t>
                      </m:r>
                      <m:r>
                        <a:rPr lang="en-US" sz="3000" b="0" i="1" smtClean="0">
                          <a:latin typeface="Cambria Math"/>
                        </a:rPr>
                        <m:t>⁡(</m:t>
                      </m:r>
                      <m:r>
                        <a:rPr lang="en-US" sz="3000" b="0" i="1" smtClean="0">
                          <a:latin typeface="Cambria Math"/>
                        </a:rPr>
                        <m:t>𝑈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,…,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Pr</m:t>
                      </m:r>
                      <m:r>
                        <a:rPr lang="en-US" sz="3000" b="0" i="1" smtClean="0">
                          <a:latin typeface="Cambria Math"/>
                        </a:rPr>
                        <m:t>⁡(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sz="3000" b="0" i="1" smtClean="0">
                          <a:latin typeface="Cambria Math"/>
                        </a:rPr>
                        <m:t>(</m:t>
                      </m:r>
                      <m:r>
                        <a:rPr lang="en-US" sz="3000" b="0" i="1" smtClean="0">
                          <a:latin typeface="Cambria Math"/>
                        </a:rPr>
                        <m:t>𝑈</m:t>
                      </m:r>
                      <m:r>
                        <a:rPr lang="en-US" sz="3000" b="0" i="1" smtClean="0"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sz="3000" i="1"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latin typeface="Cambria Math"/>
                        </a:rPr>
                        <m:t>𝑈</m:t>
                      </m:r>
                      <m:r>
                        <a:rPr lang="en-US" sz="3000" i="1"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The last equality follows from Fact 4.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66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Comonotonicity</a:t>
            </a:r>
            <a:r>
              <a:rPr lang="en-US" dirty="0" smtClean="0"/>
              <a:t> Theorem,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Conversely,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all the T’s increasing. 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Since 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increasing, each set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as to be an interval of the form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As such, the intersection of these sets is one of the sets, and therefore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1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Copula?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copula</a:t>
                </a:r>
                <a:r>
                  <a:rPr lang="en-US" dirty="0" smtClean="0"/>
                  <a:t> is a joint distribution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on uniform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such that the </a:t>
                </a:r>
                <a:r>
                  <a:rPr lang="en-US" i="1" dirty="0" smtClean="0"/>
                  <a:t>marginal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a copula is a joint distribution on a set of d uniform random variables.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Copula to Improve Your Monte Carlo </a:t>
            </a:r>
            <a:r>
              <a:rPr lang="en-US" dirty="0" err="1" smtClean="0"/>
              <a:t>VaR</a:t>
            </a:r>
            <a:r>
              <a:rPr lang="en-US" dirty="0" smtClean="0"/>
              <a:t> Model – A Recipe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,…,∆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the one-day (or 10-day) returns of the n risk factors we are using for </a:t>
                </a:r>
                <a:r>
                  <a:rPr lang="en-US" dirty="0" err="1" smtClean="0"/>
                  <a:t>VaR.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Assume that the means, covariance matrix, skews and kurtoses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respectively. 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 multivariate normal distribution with 0 means and covariance matrix.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66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Recipe,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Beginner level:  Model our returns as multivariate normal, same means and covariance matrix, that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𝒀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Intermediate level:  Choose a positive random variable W such that E(W) = 1, but with parameters that allow you to easily adjust the variance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(W).  One example might be the gamma distribution with density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=1, 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0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Recipe,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Next,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make the kurtosis as close as possible to the overall average on a least squares basis: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model our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𝒀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Alternatively, from the last class, you could fit a multivariate t distribution to our sample returns.  Recall that this is defined as a normal mixture.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5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Recipe,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is already a better model than multivariate normal, because, without changing the variances or the means of the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, we now have some kurtosis, or “fat tails”.  But now…</a:t>
                </a:r>
              </a:p>
              <a:p>
                <a:pPr marL="0" indent="0">
                  <a:buNone/>
                </a:pPr>
                <a:r>
                  <a:rPr lang="en-US" dirty="0" smtClean="0"/>
                  <a:t>Advanced level:  We whip out the </a:t>
                </a:r>
                <a:r>
                  <a:rPr lang="en-US" b="1" dirty="0" smtClean="0"/>
                  <a:t>copula! 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 be the distribution in the previous slide.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marginal distribution, and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[0,1]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⟶[0,1]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 the copula of the distribution (remember, it exists and is unique!).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000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09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out the </a:t>
            </a:r>
            <a:r>
              <a:rPr lang="en-US" dirty="0" err="1" smtClean="0"/>
              <a:t>Marginals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each risk factor, order the entire available history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We can define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marginal distribution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Choose a reasonable extrapolation for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34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the joint distribution as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Remember that C was the copula defined for the multivariate mixture distribution with the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matching the historical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.  However, this distribution may have a slightly different covariance or even correlation matrix.  And we may not be able to get it to match.  Which leads us to the next slide…..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5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Fallacies on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you know the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and correlations of a joint distribution, you know the joint distribution (</a:t>
                </a:r>
                <a:r>
                  <a:rPr lang="en-US" b="1" dirty="0" smtClean="0"/>
                  <a:t>Not!).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2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distribution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any correlation value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it is always possible to find a joint distribution F with these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and this correlation </a:t>
                </a:r>
                <a:r>
                  <a:rPr lang="en-US" b="1" dirty="0" smtClean="0"/>
                  <a:t>(Not!).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73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Attainable Correlations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 random vector which have positive finite variances and pdfs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Then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i="1" dirty="0" smtClean="0"/>
                  <a:t>attainable, </a:t>
                </a:r>
                <a:r>
                  <a:rPr lang="en-US" dirty="0" smtClean="0"/>
                  <a:t>or possible correlations form a close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You can achieve a correlation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X’s are </a:t>
                </a:r>
                <a:r>
                  <a:rPr lang="en-US" dirty="0" err="1" smtClean="0"/>
                  <a:t>countermonotonic</a:t>
                </a:r>
                <a:r>
                  <a:rPr lang="en-US" dirty="0" smtClean="0"/>
                  <a:t>; You can achieve a correlation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X’s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741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9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But First, a Lemma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𝑓𝑓𝑑𝑖𝑛𝑔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joint distribution F and marginal distributions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finite.  Then you can write the covariance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First note that if there is another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the same distribution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but independent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−2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increasing in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1,…,1,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,1,…,1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we have the “rectangle inequality”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expression, for a copula, is just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Finally, if a function C has these properties, it is a copula.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9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Lemma,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Next, note that for any real numbers a and b,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9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900" b="0" i="0" smtClean="0">
                                      <a:latin typeface="Cambria Math"/>
                                    </a:rPr>
                                    <m:t>Pr</m:t>
                                  </m:r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9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900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sz="2900" b="0" i="1" smtClean="0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900" b="0" i="1" smtClean="0">
                          <a:latin typeface="Cambria Math"/>
                        </a:rPr>
                        <m:t>, </m:t>
                      </m:r>
                      <m:r>
                        <a:rPr lang="en-US" sz="2900" b="0" i="1" smtClean="0">
                          <a:latin typeface="Cambria Math"/>
                        </a:rPr>
                        <m:t>𝑠𝑜</m:t>
                      </m:r>
                    </m:oMath>
                  </m:oMathPara>
                </a14:m>
                <a:endParaRPr lang="en-US" sz="2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434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Attainable Correlations,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From the lemma, you get the maximum or minimum correlation given fixed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 reaches the max or min, that is exactly whenever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b="0" i="1" smtClean="0">
                              <a:latin typeface="Cambria Math"/>
                            </a:rPr>
                            <m:t>−1)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000" b="0" i="1" smtClean="0">
                          <a:latin typeface="Cambria Math"/>
                        </a:rPr>
                        <m:t> (</m:t>
                      </m:r>
                      <m:r>
                        <a:rPr lang="en-US" sz="3000" b="0" i="1" smtClean="0">
                          <a:latin typeface="Cambria Math"/>
                        </a:rPr>
                        <m:t>𝑚𝑖𝑛𝑖𝑚𝑢𝑚</m:t>
                      </m:r>
                      <m:r>
                        <a:rPr lang="en-US" sz="3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𝑚𝑎𝑥𝑖𝑚𝑢𝑚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6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Attainable Correlations,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Next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if we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=1,2,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implying that this expression is almost surely a constant.  Same argument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Conversely,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a.s</a:t>
                </a:r>
                <a:r>
                  <a:rPr lang="en-US" dirty="0" smtClean="0"/>
                  <a:t>. linearly related, then the correlation must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16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Attainable Correlations,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Finally, it is clear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To make those inequalities strict, note first that you can’t have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a.s</a:t>
                </a:r>
                <a:r>
                  <a:rPr lang="en-US" dirty="0" smtClean="0"/>
                  <a:t>. unless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a.s., implying that either distribution is a single point, which we are not allowing since the variances are positive.  Similarly 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except on a set of measure 0, then for almost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which is again impossible unless one of the distributions is a single point.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92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57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each standard normal,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By the </a:t>
                </a:r>
                <a:r>
                  <a:rPr lang="en-US" dirty="0" err="1" smtClean="0"/>
                  <a:t>comonotonicity</a:t>
                </a:r>
                <a:r>
                  <a:rPr lang="en-US" dirty="0" smtClean="0"/>
                  <a:t> theorem, the X’s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In that case we reach the maximum correlation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−1)(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 the other hand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 X’s are </a:t>
                </a:r>
                <a:r>
                  <a:rPr lang="en-US" dirty="0" err="1" smtClean="0"/>
                  <a:t>countermonotonic</a:t>
                </a:r>
                <a:r>
                  <a:rPr lang="en-US" dirty="0" smtClean="0"/>
                  <a:t> and we reach the minimum correlation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−1)(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both correlations approach 0 as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increases.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88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Rank Correlation is a form of correlation that allows one to look only at the 2-d copula and not the two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.  The idea is to provide an easier measure to aim for when calibrating a copula to a distribution. There are several varieties.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𝐾𝑒𝑛𝑑𝑎𝑙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𝑡𝑎𝑢</m:t>
                      </m:r>
                      <m:r>
                        <a:rPr lang="en-US" b="0" i="1" smtClean="0">
                          <a:latin typeface="Cambria Math"/>
                        </a:rPr>
                        <m:t>: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sign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i="1" dirty="0" smtClean="0"/>
                  <a:t>independent copy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710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Correlation,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/>
                  <a:t>Spearman’s rho: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Note, in particular,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Multivariate versions: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9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Rank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each with continuous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, and with unique copula C, we have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278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Rank Correlation,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Note first by symmetry,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en-US" dirty="0"/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463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Rank Correlation,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Thus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=4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=4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𝑑𝐹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=4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𝑑𝐶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=4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/>
                        </a:rPr>
                        <m:t>−1.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Copulas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copulas to create a joint distribution from a set of </a:t>
            </a:r>
            <a:r>
              <a:rPr lang="en-US" dirty="0" err="1" smtClean="0"/>
              <a:t>univariate</a:t>
            </a:r>
            <a:r>
              <a:rPr lang="en-US" dirty="0" smtClean="0"/>
              <a:t> distributions for d risk drivers, given certain known joint information such as overall correlations.</a:t>
            </a:r>
          </a:p>
          <a:p>
            <a:r>
              <a:rPr lang="en-US" dirty="0" smtClean="0"/>
              <a:t>The main theorem that allows this is known as </a:t>
            </a:r>
            <a:r>
              <a:rPr lang="en-US" i="1" dirty="0" err="1" smtClean="0"/>
              <a:t>Sklar’s</a:t>
            </a:r>
            <a:r>
              <a:rPr lang="en-US" i="1" dirty="0" smtClean="0"/>
              <a:t> Theorem.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Rank Correlation,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Finally,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both uniform random variables and have a variance of 1/12.  Therefore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=12 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𝑓𝑓𝑑𝑖𝑛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lemma we proved before, this becomes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12</m:t>
                      </m:r>
                      <m:nary>
                        <m:nary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0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4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Correlations are Attainable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random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marginal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one can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/>
                        </a:rPr>
                        <m:t>=</m:t>
                      </m:r>
                      <m:r>
                        <a:rPr lang="en-US" sz="2700" b="0" i="1" smtClean="0">
                          <a:latin typeface="Cambria Math"/>
                        </a:rPr>
                        <m:t>𝜆</m:t>
                      </m:r>
                      <m:r>
                        <a:rPr lang="en-US" sz="2700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7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7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700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sz="27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7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W and M are the </a:t>
                </a:r>
                <a:r>
                  <a:rPr lang="en-US" dirty="0" err="1" smtClean="0"/>
                  <a:t>countermonotonicity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comonotonicity</a:t>
                </a:r>
                <a:r>
                  <a:rPr lang="en-US" dirty="0" smtClean="0"/>
                  <a:t> copulas, respectively. 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=1−2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can clearly attain any value in [-1,1].  I will now show you more detail about this.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17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be random variables with distribution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Define the upper and lower </a:t>
                </a:r>
                <a:r>
                  <a:rPr lang="en-US" i="1" dirty="0" smtClean="0"/>
                  <a:t>coefficients of tail dependence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𝑃𝑟</m:t>
                          </m:r>
                          <m:r>
                            <a:rPr lang="en-US" sz="30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&gt;</m:t>
                          </m:r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←</m:t>
                              </m:r>
                            </m:sup>
                          </m:sSubSup>
                          <m:r>
                            <a:rPr lang="en-US" sz="3000" i="1">
                              <a:latin typeface="Cambria Math"/>
                            </a:rPr>
                            <m:t>(</m:t>
                          </m:r>
                          <m:r>
                            <a:rPr lang="en-US" sz="3000" i="1">
                              <a:latin typeface="Cambria Math"/>
                            </a:rPr>
                            <m:t>𝑞</m:t>
                          </m:r>
                          <m:r>
                            <a:rPr lang="en-US" sz="3000" i="1">
                              <a:latin typeface="Cambria Math"/>
                            </a:rPr>
                            <m:t>)|</m:t>
                          </m:r>
                        </m:e>
                      </m:func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&gt;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/>
                            </a:rPr>
                            <m:t>←</m:t>
                          </m:r>
                        </m:sup>
                      </m:sSubSup>
                      <m:r>
                        <a:rPr lang="en-US" sz="3000" i="1"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latin typeface="Cambria Math"/>
                        </a:rPr>
                        <m:t>𝑞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r>
                        <a:rPr lang="en-US" sz="30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sz="3000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←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3000" b="0" i="1" smtClean="0">
                              <a:latin typeface="Cambria Math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This is basically the likelihood of being out on the tail of one distribution given that you are out on the tail of the other. 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Dependence is Symmetric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continuous.  Recall from the proof of </a:t>
                </a:r>
                <a:r>
                  <a:rPr lang="en-US" dirty="0" err="1" smtClean="0"/>
                  <a:t>Sklar’s</a:t>
                </a:r>
                <a:r>
                  <a:rPr lang="en-US" dirty="0" smtClean="0"/>
                  <a:t> theorem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←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←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Also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&gt;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&gt;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&gt;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,1−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93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Normals</a:t>
            </a:r>
            <a:r>
              <a:rPr lang="en-US" dirty="0" smtClean="0"/>
              <a:t> Have No Tail 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and let C be the copula. Since this distribution is radially symmetric about the origin, C is radially symmetric about (0.5,0.5) and thus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i="1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9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Normal Tails,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we write out the bivariate density,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density and finally the conditional density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)∼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12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Normal Tails,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⇔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𝑠𝑜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𝜌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→0 </m:t>
                      </m:r>
                      <m:r>
                        <a:rPr lang="en-US" sz="2600" b="0" i="1" smtClean="0">
                          <a:latin typeface="Cambria Math"/>
                        </a:rPr>
                        <m:t>𝑎𝑠</m:t>
                      </m:r>
                      <m:r>
                        <a:rPr lang="en-US" sz="2600" b="0" i="1" smtClean="0">
                          <a:latin typeface="Cambria Math"/>
                        </a:rPr>
                        <m:t> </m:t>
                      </m:r>
                      <m:r>
                        <a:rPr lang="en-US" sz="2600" b="0" i="1" smtClean="0">
                          <a:latin typeface="Cambria Math"/>
                        </a:rPr>
                        <m:t>𝑥</m:t>
                      </m:r>
                      <m:r>
                        <a:rPr lang="en-US" sz="2600" b="0" i="1" smtClean="0">
                          <a:latin typeface="Cambria Math"/>
                        </a:rPr>
                        <m:t>→−∞.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35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t-distribution Tails are NOT Independent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have a bivariate t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degrees of freedom and with variances 1 and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be the copula of this distribution; note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To compute the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note that the 2-dim and 1-dim densities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+2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𝜋𝜈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𝜋𝜈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t-distribution Tail Dependence,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 the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the quotient, implying, after some arithmetic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b="0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300" b="0" i="1" smtClean="0">
                                      <a:latin typeface="Cambria Math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300" b="0" i="1" smtClean="0">
                                  <a:latin typeface="Cambria Math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23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3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300" b="0" i="1" smtClean="0">
                          <a:latin typeface="Cambria Math"/>
                        </a:rPr>
                        <m:t>𝑑𝑦</m:t>
                      </m:r>
                      <m:r>
                        <a:rPr lang="en-US" sz="23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turns out to be the same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→−∞,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05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following table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for different degrees of freedom and different correlations: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 copulas can have some tail dependence even for negative correlations.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1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05276"/>
              </p:ext>
            </p:extLst>
          </p:nvPr>
        </p:nvGraphicFramePr>
        <p:xfrm>
          <a:off x="1371600" y="2971800"/>
          <a:ext cx="65278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/>
                <a:gridCol w="1054100"/>
                <a:gridCol w="1054100"/>
                <a:gridCol w="1054100"/>
                <a:gridCol w="1054100"/>
                <a:gridCol w="1054100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rho = -0.5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rho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rho = 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rho = 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rho =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 =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 =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 = 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 = infinity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(Gaussian)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Sklar’s</a:t>
            </a:r>
            <a:r>
              <a:rPr lang="en-US" dirty="0" smtClean="0"/>
              <a:t>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F is a joint distribution on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suppose that the marginal distributions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there is a copula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Furthermore, if all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continuous, then the copula is unique.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Rank Correlations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 a preliminary result on elliptical distributions: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also assume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0.</m:t>
                    </m:r>
                  </m:oMath>
                </a14:m>
                <a:r>
                  <a:rPr lang="en-US" dirty="0" smtClean="0"/>
                  <a:t>  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Proof:  First of all, without loss of generality we can assume that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just the correlation matrix, 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by dividing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by their standard deviations.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659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Rank Correlations,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From the decomposition theorem for elliptical distributions,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must have the same distribution as a linearly mapped spherical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that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𝑐𝑑𝑓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𝑨𝒁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can be further broken down into a product of a radial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and a uniform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on the unit circle: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90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Rank Correlations,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/>
                            </a:rPr>
                            <m:t>𝑐𝑑𝑓</m:t>
                          </m:r>
                          <m:r>
                            <a:rPr lang="en-US" sz="27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7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700" b="0" i="1" smtClean="0">
                          <a:latin typeface="Cambria Math"/>
                        </a:rPr>
                        <m:t>)=</m:t>
                      </m:r>
                      <m:r>
                        <a:rPr lang="en-US" sz="2700" b="0" i="1" smtClean="0">
                          <a:latin typeface="Cambria Math"/>
                        </a:rPr>
                        <m:t>𝑐𝑑𝑓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7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700" b="0" i="0" smtClean="0"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700" b="0" i="1" smtClean="0">
                                      <a:latin typeface="Cambria Math"/>
                                    </a:rPr>
                                    <m:t>𝜌</m:t>
                                  </m:r>
                                  <m:func>
                                    <m:funcPr>
                                      <m:ctrlPr>
                                        <a:rPr lang="en-US" sz="2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7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700" b="0" i="0" smtClean="0">
                                          <a:latin typeface="Cambria Math"/>
                                        </a:rPr>
                                        <m:t>Θ</m:t>
                                      </m:r>
                                      <m:r>
                                        <a:rPr lang="en-US" sz="27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7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700" b="0" i="1" smtClean="0">
                                                  <a:latin typeface="Cambria Math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7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func>
                                        <m:funcPr>
                                          <m:ctrlPr>
                                            <a:rPr lang="en-US" sz="2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700" b="0" i="0" smtClean="0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700" b="0" i="0" smtClean="0">
                                              <a:latin typeface="Cambria Math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7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7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 is uniform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arcsin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observing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=0,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&gt;0,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&gt;0)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&gt;0,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arcsin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54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 Correlations for Gaussian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suppose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bivariate distribution with continuous margins and with the 2 dimensional Gaussian copula coming from the 2-D normal distribution with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Kendall’s tau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arcsin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see this, note that we can just assume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just bivariate standard normal with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since rank correlation only depends on the copula.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676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Copulas,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By symmetry, it is easy to show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=4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/>
                        </a:rPr>
                        <m:t>−1,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independent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 But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</a:t>
                </a: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From the previous result,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arcsin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921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Copulas, 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" y="1600200"/>
                <a:ext cx="905256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Spearman’s rho, the claim is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see this,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=12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−3, </m:t>
                      </m:r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independent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.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" y="1600200"/>
                <a:ext cx="9052560" cy="4525963"/>
              </a:xfrm>
              <a:blipFill rotWithShape="0"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45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Copulas,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∼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the same argument as for Kendall’s tau,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740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Kendall’s tau result generalizes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then we still have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arcsin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reason is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still elliptical, perhaps with a different generator, and the result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&gt;0</m:t>
                    </m:r>
                    <m:r>
                      <a:rPr lang="en-US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that we showed earlier still holds.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However the Spearman’s rho result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generalize.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227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t Copulas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idea is to slap a bunch of copulas from normal mixtures, each coming from a different t distribution, together into one copula.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is the algorithm: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Generate independently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being a correlation matrix, and a uniform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1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Divide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{1,…,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up into m subsets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be the degrees of freedom parameter for a t distribution.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t copula algorithm,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AutoNum type="arabicPeriod" startAt="3"/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 smtClean="0"/>
                  <a:t> is the distribution function of the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(inverse Gamma) distribution,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 and inverse-Gamma distributed random variables, with different degrees of freedom. </a:t>
                </a:r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Now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grouped t distribution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grouped t copula.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This may be appropriate for a book that contains a bunch of spot risk factors, a bunch of volatility risk factors, interest rates, etc.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Sklar’s</a:t>
            </a:r>
            <a:r>
              <a:rPr lang="en-US" dirty="0" smtClean="0"/>
              <a:t> Theorem,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Conversely If C is a copula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distribution functions, then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joint distribution function with margins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Continuous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will start by recalling from Lecture 1 that if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is increasing,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inf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known as G’s </a:t>
                </a:r>
                <a:r>
                  <a:rPr lang="en-US" i="1" dirty="0" smtClean="0"/>
                  <a:t>generalized inverse function.  </a:t>
                </a:r>
                <a:r>
                  <a:rPr lang="en-US" dirty="0" smtClean="0"/>
                  <a:t>Recall also that if G is strictly increasing,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Facts about Continuous Increasing Functions and Generalized Inverses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If X is a random variable and G is a continuous increasing function mapping to [0,1],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&amp;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If G is the distribution function of X,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If G is increasing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𝐺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𝑖𝑠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𝑐𝑜𝑛𝑡𝑖𝑛𝑢𝑜𝑢𝑠</m:t>
                      </m:r>
                      <m:r>
                        <a:rPr lang="en-US" sz="2800" b="0" i="1" smtClean="0">
                          <a:latin typeface="Cambria Math"/>
                        </a:rPr>
                        <m:t> ⟺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𝑠𝑡𝑟𝑖𝑐𝑡𝑙𝑦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𝑖𝑛𝑐𝑟𝑒𝑎𝑠𝑖𝑛𝑔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4.   If G is right-continuous,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⟺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←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5.  If G is strictly increasing,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←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6.  If G is continuous,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←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28272</TotalTime>
  <Words>1214</Words>
  <Application>Microsoft Office PowerPoint</Application>
  <PresentationFormat>On-screen Show (4:3)</PresentationFormat>
  <Paragraphs>432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Cambria Math</vt:lpstr>
      <vt:lpstr>Office Theme</vt:lpstr>
      <vt:lpstr>Quantitative Risk Management Lecture 3:  More Multivariate Distributions and Intro to Copulas </vt:lpstr>
      <vt:lpstr>Setting up an MC VaR Model - Copulas</vt:lpstr>
      <vt:lpstr>What is a Copula?</vt:lpstr>
      <vt:lpstr>Basic Properties of Copulas</vt:lpstr>
      <vt:lpstr>Why are Copulas Useful?</vt:lpstr>
      <vt:lpstr>Sklar’s Theorem</vt:lpstr>
      <vt:lpstr>Sklar’s Theorem, Continued</vt:lpstr>
      <vt:lpstr>Proof in Continuous Case</vt:lpstr>
      <vt:lpstr>Key Facts about Continuous Increasing Functions and Generalized Inverses</vt:lpstr>
      <vt:lpstr>An Important Lemma</vt:lpstr>
      <vt:lpstr>Now, the Actual Proof</vt:lpstr>
      <vt:lpstr>The Actual Proof, Continued</vt:lpstr>
      <vt:lpstr>The Converse</vt:lpstr>
      <vt:lpstr>An Important Definition</vt:lpstr>
      <vt:lpstr>Increasing Functions of Random Variables – Same Copula</vt:lpstr>
      <vt:lpstr>Increasing Functions, cont’d</vt:lpstr>
      <vt:lpstr>Increasing Functions, cont’d</vt:lpstr>
      <vt:lpstr>Upper and Lower Bounds</vt:lpstr>
      <vt:lpstr>Upper and Lower Bounds, Cont’d</vt:lpstr>
      <vt:lpstr>Examples of Copulas</vt:lpstr>
      <vt:lpstr>More Copula Examples</vt:lpstr>
      <vt:lpstr>More Copula Examples</vt:lpstr>
      <vt:lpstr>The Survival Copula</vt:lpstr>
      <vt:lpstr>Radial Symmetry</vt:lpstr>
      <vt:lpstr>More Explicit Copulas</vt:lpstr>
      <vt:lpstr>Explicit Copulas, Cont’d</vt:lpstr>
      <vt:lpstr>Comonotonicity Theorem</vt:lpstr>
      <vt:lpstr>Comonotonicity Theorem, Cont’d</vt:lpstr>
      <vt:lpstr>Comonotonicity Theorem, Cont’d</vt:lpstr>
      <vt:lpstr>Using a Copula to Improve Your Monte Carlo VaR Model – A Recipe</vt:lpstr>
      <vt:lpstr>The Recipe, Cont’d</vt:lpstr>
      <vt:lpstr>The Recipe, Cont’d</vt:lpstr>
      <vt:lpstr>The Recipe, Cont’d</vt:lpstr>
      <vt:lpstr>Filling out the Marginals</vt:lpstr>
      <vt:lpstr>Finally…</vt:lpstr>
      <vt:lpstr>2 Fallacies on Correlation</vt:lpstr>
      <vt:lpstr>Attainable Correlations</vt:lpstr>
      <vt:lpstr>But First, a Lemma (Ho ̈ffding)</vt:lpstr>
      <vt:lpstr>Proof of the Lemma</vt:lpstr>
      <vt:lpstr>Proof of the Lemma, Cont’d</vt:lpstr>
      <vt:lpstr>Attainable Correlations, Proof</vt:lpstr>
      <vt:lpstr>Attainable Correlations, Cont’d</vt:lpstr>
      <vt:lpstr>Attainable Correlations, Cont’d</vt:lpstr>
      <vt:lpstr>An Example</vt:lpstr>
      <vt:lpstr>Rank Correlation</vt:lpstr>
      <vt:lpstr>Rank Correlation, cont’d</vt:lpstr>
      <vt:lpstr>Calculating Rank Correlation</vt:lpstr>
      <vt:lpstr>Calculating Rank Correlation, cont’d</vt:lpstr>
      <vt:lpstr>Calculating Rank Correlation, cont’d</vt:lpstr>
      <vt:lpstr>Calculating Rank Correlation, cont’d</vt:lpstr>
      <vt:lpstr>Rank Correlations are Attainable</vt:lpstr>
      <vt:lpstr>Tail Dependence</vt:lpstr>
      <vt:lpstr>Tail Dependence is Symmetric</vt:lpstr>
      <vt:lpstr>Normals Have No Tail Dependence</vt:lpstr>
      <vt:lpstr>Independent Normal Tails, cont’d</vt:lpstr>
      <vt:lpstr>Independent Normal Tails, cont’d</vt:lpstr>
      <vt:lpstr>But t-distribution Tails are NOT Independent</vt:lpstr>
      <vt:lpstr>t-distribution Tail Dependence, cont’d</vt:lpstr>
      <vt:lpstr>Some examples</vt:lpstr>
      <vt:lpstr>More on Rank Correlations</vt:lpstr>
      <vt:lpstr>More on Rank Correlations, cont’d</vt:lpstr>
      <vt:lpstr>More on Rank Correlations, cont’d</vt:lpstr>
      <vt:lpstr>Rank Correlations for Gaussian Copulas</vt:lpstr>
      <vt:lpstr>Gaussian Copulas, cont’d</vt:lpstr>
      <vt:lpstr>Gaussian Copulas, cont’d</vt:lpstr>
      <vt:lpstr>Gaussian Copulas, cont’d</vt:lpstr>
      <vt:lpstr>Kendall’s tau result generalizes</vt:lpstr>
      <vt:lpstr>Grouped t Copulas</vt:lpstr>
      <vt:lpstr>Grouped t copula algorithm, cont’d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Risk Management Lecture 3:  Multivariate Distributions and Copulas</dc:title>
  <dc:creator>DeMeo, Roy E.</dc:creator>
  <cp:lastModifiedBy>Roy DeMeo</cp:lastModifiedBy>
  <cp:revision>191</cp:revision>
  <dcterms:created xsi:type="dcterms:W3CDTF">2014-10-26T17:04:41Z</dcterms:created>
  <dcterms:modified xsi:type="dcterms:W3CDTF">2017-02-19T16:06:54Z</dcterms:modified>
</cp:coreProperties>
</file>