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8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6" r:id="rId29"/>
    <p:sldId id="287" r:id="rId30"/>
    <p:sldId id="285" r:id="rId31"/>
    <p:sldId id="288" r:id="rId32"/>
    <p:sldId id="282" r:id="rId33"/>
    <p:sldId id="283" r:id="rId34"/>
    <p:sldId id="290" r:id="rId35"/>
    <p:sldId id="284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2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3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1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65ED-DDAD-4A41-8584-38E4367E096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Quantitative Risk Management</a:t>
            </a:r>
            <a:br>
              <a:rPr lang="en-US" dirty="0" smtClean="0"/>
            </a:br>
            <a:r>
              <a:rPr lang="en-US" sz="3200" dirty="0" smtClean="0"/>
              <a:t>Lecture 4: Time Series and Conditional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Roy E. DeMeo, Jr.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8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 Models,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known as the </a:t>
                </a:r>
                <a:r>
                  <a:rPr lang="en-US" i="1" dirty="0" smtClean="0"/>
                  <a:t>innovations</a:t>
                </a:r>
                <a:r>
                  <a:rPr lang="en-US" dirty="0" smtClean="0"/>
                  <a:t> of the process.</a:t>
                </a:r>
              </a:p>
              <a:p>
                <a:r>
                  <a:rPr lang="en-US" dirty="0" smtClean="0"/>
                  <a:t>The ARMA process X is said to be </a:t>
                </a:r>
                <a:r>
                  <a:rPr lang="en-US" i="1" dirty="0" smtClean="0"/>
                  <a:t>causal </a:t>
                </a:r>
                <a:r>
                  <a:rPr lang="en-US" dirty="0" smtClean="0"/>
                  <a:t>if you can write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7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this sort of process, we can calculate the autocorrelation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+|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h&gt;0,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𝑐𝑜𝑣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𝑣𝑎𝑟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𝑣𝑎𝑟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+…,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84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Similarly,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+…)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+…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Similar calculation for h &lt; 0.</a:t>
                </a: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91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MA(q) (Moving Average Process)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One of the simplest ARMA processes is of the form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the autocorrelation simplifies to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+|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this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=1.</m:t>
                    </m:r>
                  </m:oMath>
                </a14:m>
                <a:r>
                  <a:rPr lang="en-US" dirty="0" smtClean="0"/>
                  <a:t>  Note that this vanishes if |h|&gt;q.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22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00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AR(1) process looks like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you “unwind” this k times, you get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&lt;1,</m:t>
                    </m:r>
                  </m:oMath>
                </a14:m>
                <a:r>
                  <a:rPr lang="en-US" dirty="0" smtClean="0"/>
                  <a:t> the first term vanishes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and the second term converges, leaving us with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08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AR(1),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this case it is easy to show that for this process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may think of this as an infinite moving average process,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10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ARMA(</a:t>
            </a:r>
            <a:r>
              <a:rPr lang="en-US" dirty="0" err="1" smtClean="0"/>
              <a:t>p,q</a:t>
            </a:r>
            <a:r>
              <a:rPr lang="en-US" dirty="0" smtClean="0"/>
              <a:t>) Causal?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can define two polynomials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these two polynomials have no common roots then ARMA(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) is causal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dirty="0" smtClean="0"/>
                  <a:t> has no roots in the closed disc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| |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|≤1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 that case,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Bonus points to anyone who can prove this!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02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7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ARMA(1,1)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=1+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i="1">
                          <a:latin typeface="Cambria Math"/>
                        </a:rPr>
                        <m:t>1+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)(1+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+…)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⟹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91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ARMA(1,1),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Note that this means that the ARMA(1,1) process is also an MA(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) process.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Using the formula for autocorrelation that we showed before, we get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n-US" sz="36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)(1+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𝜙𝜃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+2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𝜙𝜃</m:t>
                        </m:r>
                      </m:den>
                    </m:f>
                  </m:oMath>
                </a14:m>
                <a:r>
                  <a:rPr lang="en-US" sz="3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can also show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71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Invertibility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r>
                  <a:rPr lang="en-US" dirty="0" smtClean="0"/>
                  <a:t> we can write the innovations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in terms of the X’s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call this process </a:t>
                </a:r>
                <a:r>
                  <a:rPr lang="en-US" i="1" dirty="0" smtClean="0"/>
                  <a:t>invertible, </a:t>
                </a:r>
                <a:r>
                  <a:rPr lang="en-US" dirty="0" smtClean="0"/>
                  <a:t>and we refer to the condition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r>
                  <a:rPr lang="en-US" dirty="0" smtClean="0"/>
                  <a:t> as the </a:t>
                </a:r>
                <a:r>
                  <a:rPr lang="en-US" i="1" dirty="0" smtClean="0"/>
                  <a:t>condition of </a:t>
                </a:r>
                <a:r>
                  <a:rPr lang="en-US" i="1" dirty="0" err="1" smtClean="0"/>
                  <a:t>invertibility</a:t>
                </a:r>
                <a:r>
                  <a:rPr lang="en-US" i="1" dirty="0" smtClean="0"/>
                  <a:t>.  </a:t>
                </a:r>
                <a:r>
                  <a:rPr lang="en-US" dirty="0" smtClean="0"/>
                  <a:t>Finally, by writing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see that X is an AR(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) process also.  </a:t>
                </a: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815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62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Goal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purpose of this class is to cover </a:t>
                </a:r>
                <a:r>
                  <a:rPr lang="en-US" i="1" dirty="0" smtClean="0"/>
                  <a:t>conditional </a:t>
                </a:r>
                <a:r>
                  <a:rPr lang="en-US" dirty="0" smtClean="0"/>
                  <a:t>models for risk factors, which are ones in which the current return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depends on the recent history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,….</m:t>
                    </m:r>
                  </m:oMath>
                </a14:m>
                <a:r>
                  <a:rPr lang="en-US" dirty="0" smtClean="0"/>
                  <a:t>  (Most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and other risk models submitted to regulators are </a:t>
                </a:r>
                <a:r>
                  <a:rPr lang="en-US" i="1" dirty="0" smtClean="0"/>
                  <a:t>unconditional)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requires the study of </a:t>
                </a:r>
                <a:r>
                  <a:rPr lang="en-US" i="1" dirty="0" smtClean="0"/>
                  <a:t>time series, </a:t>
                </a:r>
                <a:r>
                  <a:rPr lang="en-US" dirty="0" smtClean="0"/>
                  <a:t>which are vectors of data points indexed by time.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i="1" dirty="0" smtClean="0"/>
                  <a:t>time series model </a:t>
                </a:r>
                <a:r>
                  <a:rPr lang="en-US" dirty="0" smtClean="0"/>
                  <a:t>is a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ndexed by the integers and defined on the probability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ℱ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1185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59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Autoregressive Integrated Moving Average (ARIMA)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First define the </a:t>
                </a:r>
                <a:r>
                  <a:rPr lang="en-US" i="1" dirty="0" smtClean="0"/>
                  <a:t>difference operator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𝛻</m:t>
                    </m:r>
                  </m:oMath>
                </a14:m>
                <a:r>
                  <a:rPr lang="en-US" dirty="0" smtClean="0"/>
                  <a:t>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You can have differences of differences: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ARIMA(</a:t>
                </a:r>
                <a:r>
                  <a:rPr lang="en-US" dirty="0" err="1" smtClean="0"/>
                  <a:t>p,d,q</a:t>
                </a:r>
                <a:r>
                  <a:rPr lang="en-US" dirty="0" smtClean="0"/>
                  <a:t>) process if the process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an ARMA(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) process.  Note that for d&gt;1 this process is non-stationary.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695" r="-111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90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Autocovariances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we have a random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from a covariance stationary model.  Then we compute the sample </a:t>
                </a:r>
                <a:r>
                  <a:rPr lang="en-US" dirty="0" err="1" smtClean="0"/>
                  <a:t>covariances</a:t>
                </a:r>
                <a:r>
                  <a:rPr lang="en-US" dirty="0" smtClean="0"/>
                  <a:t> thus: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 plot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 smtClean="0"/>
                  <a:t> versus h is known as a </a:t>
                </a:r>
                <a:r>
                  <a:rPr lang="en-US" i="1" dirty="0" err="1" smtClean="0"/>
                  <a:t>correlogram</a:t>
                </a:r>
                <a:r>
                  <a:rPr lang="en-US" dirty="0" smtClean="0"/>
                  <a:t>, and we can use this to help fit the process to the data.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26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“Central Limit Theorem” for Linear Processes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is a linear process such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ℤ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𝑆𝑊𝑁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(0,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𝐸𝑖𝑡h𝑒𝑟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∞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𝑜𝑟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168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Process,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Then the random vector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has a distribution that approaches,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→∞,</m:t>
                    </m:r>
                  </m:oMath>
                </a14:m>
                <a:r>
                  <a:rPr lang="en-US" dirty="0" smtClean="0"/>
                  <a:t> the joint normal distribution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900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9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9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9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9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9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9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9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9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900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a:rPr lang="en-US" sz="29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9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9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900" i="1">
                              <a:latin typeface="Cambria Math"/>
                            </a:rPr>
                            <m:t>(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900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that for a strict white noise process, this reduces to just the identity matrix.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54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it Strict White Noise? – the </a:t>
            </a:r>
            <a:r>
              <a:rPr lang="en-US" dirty="0" err="1" smtClean="0"/>
              <a:t>Ljung</a:t>
            </a:r>
            <a:r>
              <a:rPr lang="en-US" dirty="0" smtClean="0"/>
              <a:t>-Box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Define, for n &gt; h,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𝐿𝐵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+2)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the process is strict white noise, then this statistic approaches, as n gets big, the chi-square distribution with h degrees of freedom, i.e. the distribution whose density is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10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the Risk Factor Conditional or Unconditional?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might use a conditional model for a risk factor in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if</a:t>
                </a:r>
              </a:p>
              <a:p>
                <a:pPr>
                  <a:buFontTx/>
                  <a:buChar char="-"/>
                </a:pPr>
                <a:r>
                  <a:rPr lang="en-US" dirty="0" err="1" smtClean="0"/>
                  <a:t>Ljung</a:t>
                </a:r>
                <a:r>
                  <a:rPr lang="en-US" dirty="0" smtClean="0"/>
                  <a:t>-Box test rejects the hypothesis of strict white noise with &gt; 95% </a:t>
                </a:r>
                <a:r>
                  <a:rPr lang="en-US" dirty="0" smtClean="0"/>
                  <a:t>confidence. This means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𝐿𝐵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&gt;0.95).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The </a:t>
                </a:r>
                <a:r>
                  <a:rPr lang="en-US" dirty="0" err="1" smtClean="0"/>
                  <a:t>correlogram</a:t>
                </a:r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 does not look like h uncorrelated standard </a:t>
                </a:r>
                <a:r>
                  <a:rPr lang="en-US" dirty="0" err="1" smtClean="0"/>
                  <a:t>normals</a:t>
                </a:r>
                <a:r>
                  <a:rPr lang="en-US" dirty="0" smtClean="0"/>
                  <a:t> with a high degree of confidence for most entries.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Otherwise, we should do what most banks do anyway and use an unconditional model, in which we assume the historical shifts are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504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144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Autoregressive Conditionally </a:t>
            </a:r>
            <a:r>
              <a:rPr lang="en-US" dirty="0" err="1" smtClean="0"/>
              <a:t>Heteroskedastic</a:t>
            </a:r>
            <a:r>
              <a:rPr lang="en-US" dirty="0" smtClean="0"/>
              <a:t> (ARCH)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𝑆𝑊𝑁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Then the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is an ARCH(p) process if it is strictly stationary and there is a strictly positive-valued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≥0,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=1,…,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617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Example – ARCH(1)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When p = 1, we get from the previous slide,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⟹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last line is known as a stochastic recurrence equation (SRE).  But the real question is…  when can we have a stationary solution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16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ARCH(1),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can explore this question by writing the process above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call this a </a:t>
                </a:r>
                <a:r>
                  <a:rPr lang="en-US" i="1" dirty="0" smtClean="0"/>
                  <a:t>stochastic recurrence equation</a:t>
                </a:r>
                <a:r>
                  <a:rPr lang="en-US" dirty="0" smtClean="0"/>
                  <a:t>, or SRE.  We can “unravel” it like this: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13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ARCH(1),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This unraveling process will converge if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ln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∞,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/>
                        </a:rPr>
                        <m:t>𝑜𝑟</m:t>
                      </m:r>
                      <m:r>
                        <a:rPr lang="en-US" sz="3000" b="0" i="1" smtClean="0">
                          <a:latin typeface="Cambria Math"/>
                        </a:rPr>
                        <m:t> </m:t>
                      </m:r>
                      <m:r>
                        <a:rPr lang="en-US" sz="3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000" b="0" i="0" smtClean="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000" b="0" i="1" smtClean="0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30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000" b="0" i="0" smtClean="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000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3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000" b="0" i="1" smtClean="0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000" b="0" i="1" smtClean="0">
                          <a:latin typeface="Cambria Math"/>
                        </a:rPr>
                        <m:t>&lt;</m:t>
                      </m:r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∞, </m:t>
                      </m:r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000" b="0" i="1" smtClean="0">
                                          <a:latin typeface="Cambria Math"/>
                                          <a:ea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30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&lt;0.</m:t>
                      </m:r>
                    </m:oMath>
                  </m:oMathPara>
                </a14:m>
                <a:endParaRPr lang="en-US" sz="30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Note that this will work if the Z’s are normal, and the first condition is always true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𝑆𝑊𝑁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&lt;∞.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 our case, the infinite sum-product above becomes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bSup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97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 and </a:t>
            </a:r>
            <a:r>
              <a:rPr lang="en-US" dirty="0" err="1" smtClean="0"/>
              <a:t>Stationarity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Mean return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ℤ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1" dirty="0" err="1" smtClean="0"/>
                  <a:t>Autocovariance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ℤ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1" dirty="0" smtClean="0"/>
                  <a:t>Strict </a:t>
                </a:r>
                <a:r>
                  <a:rPr lang="en-US" b="1" dirty="0" err="1" smtClean="0"/>
                  <a:t>stationarity</a:t>
                </a:r>
                <a:r>
                  <a:rPr lang="en-US" dirty="0" smtClean="0"/>
                  <a:t>:  The  vectors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dirty="0" smtClean="0"/>
                  <a:t>ave the same distribution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Covariance </a:t>
                </a:r>
                <a:r>
                  <a:rPr lang="en-US" b="1" dirty="0" err="1" smtClean="0"/>
                  <a:t>stationarity</a:t>
                </a:r>
                <a:r>
                  <a:rPr lang="en-US" dirty="0" smtClean="0"/>
                  <a:t>: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𝑎𝑙𝑙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Autocorrelation and lag:  </a:t>
                </a:r>
                <a:r>
                  <a:rPr lang="en-US" dirty="0" smtClean="0"/>
                  <a:t>We may write the last equation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(0)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b="-15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982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ARCH(1) White Noise?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Proposition:  The ARCH(1) </a:t>
                </a:r>
                <a:r>
                  <a:rPr lang="en-US" dirty="0"/>
                  <a:t>process is a covariance-stationary white noise process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&lt;1.</m:t>
                    </m:r>
                  </m:oMath>
                </a14:m>
                <a:r>
                  <a:rPr lang="en-US" dirty="0"/>
                  <a:t>  If it is, then the variance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.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First of all, if the process is covariance stationary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implies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&lt;1.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057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ARCH(1) White Noise,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Conversely,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is degenerate), then since the natural log function is convex, Jensen’s inequality implies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&lt;0.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this is true, we can use the infinite sum formula above, and get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Finally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making it a martingale difference process, which makes it white noise also. 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844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ARCH Models (GARCH)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Again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𝑆𝑊𝑁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/>
                  <a:t>  Then the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/>
                  <a:t> is an </a:t>
                </a:r>
                <a:r>
                  <a:rPr lang="en-US" dirty="0" smtClean="0"/>
                  <a:t>GARCH(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) </a:t>
                </a:r>
                <a:r>
                  <a:rPr lang="en-US" dirty="0"/>
                  <a:t>process if it is strictly stationary and there is a strictly positive-valued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&gt;0,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≥0,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=1,…,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=1,…,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020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GARCH(1,1)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this case, we get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practice, most people do not go beyond GARCH(1,1) in fitting GARCH models.</a:t>
                </a: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079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Unraveling GARCH(1,1)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Just like ARCH(1) with an extra term: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𝛽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𝛽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𝛽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𝛽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𝛽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𝛽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will work, and also be strictly stationary, provided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&lt;0.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937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it White Noise?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Proposition:  The GARCH(1,1) process is a covariance-stationary white noise process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&lt;1.</m:t>
                    </m:r>
                  </m:oMath>
                </a14:m>
                <a:r>
                  <a:rPr lang="en-US" dirty="0" smtClean="0"/>
                  <a:t>  If it is, then the variance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.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Proof is a lot like the proof for ARCH(1). </a:t>
                </a:r>
                <a:r>
                  <a:rPr lang="en-US" dirty="0"/>
                  <a:t>First of all, if the process is covariance stationary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implies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&lt;1.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058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GARCH(1,1) White Noise,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Conversely,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𝛽</m:t>
                    </m:r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is degenerate), then since the natural log function is convex, Jensen’s inequality implies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&lt;0.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this is true, we can use the infinite sum formula above, and get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Finally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making it a martingale difference process, which makes it white noise also. 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770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Log 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do we fit a conditional model?  If our data series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 smtClean="0"/>
                  <a:t>  then we would like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practice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not available, so we actually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fit the model by maximizing the log of this.  I will write out a simple example of this.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58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Conditional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assume that we have a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Define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𝝁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𝝁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𝝁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015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/>
                  <a:t>strictly stationary</a:t>
                </a:r>
                <a:r>
                  <a:rPr lang="en-US" dirty="0" smtClean="0"/>
                  <a:t> if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,…,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does not depend on k.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b="1" dirty="0" smtClean="0"/>
                  <a:t>covariance stationary </a:t>
                </a:r>
                <a:r>
                  <a:rPr lang="en-US" dirty="0" smtClean="0"/>
                  <a:t>if the first two moments exist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𝝁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𝝁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again that it is possible for a process to be strictly stationary without being covariance stationary, because second moment might not exist.  If the process is covariance stationary, we write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18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“Stylized Facts”, or things that are generally true about financial time series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series are not </a:t>
            </a:r>
            <a:r>
              <a:rPr lang="en-US" dirty="0" err="1" smtClean="0"/>
              <a:t>i.i.d</a:t>
            </a:r>
            <a:r>
              <a:rPr lang="en-US" dirty="0" smtClean="0"/>
              <a:t>. but show little serial correlation.</a:t>
            </a:r>
          </a:p>
          <a:p>
            <a:r>
              <a:rPr lang="en-US" dirty="0" smtClean="0"/>
              <a:t>Series of absolute or squared returns show profound serial correlation.</a:t>
            </a:r>
          </a:p>
          <a:p>
            <a:r>
              <a:rPr lang="en-US" dirty="0" smtClean="0"/>
              <a:t>Conditional expected returns are close to 0.</a:t>
            </a:r>
          </a:p>
          <a:p>
            <a:r>
              <a:rPr lang="en-US" dirty="0" smtClean="0"/>
              <a:t>Volatility appears to vary over time.</a:t>
            </a:r>
          </a:p>
          <a:p>
            <a:r>
              <a:rPr lang="en-US" dirty="0" smtClean="0"/>
              <a:t>Return series are leptokurtic or “fat-tailed”.</a:t>
            </a:r>
          </a:p>
          <a:p>
            <a:r>
              <a:rPr lang="en-US" dirty="0" smtClean="0"/>
              <a:t>Extreme returns appear in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9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Matrix and White Noise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which is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 smtClean="0"/>
                  <a:t>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in the case of a covariance stationary process, the </a:t>
                </a:r>
                <a:r>
                  <a:rPr lang="en-US" dirty="0" smtClean="0"/>
                  <a:t>correlation </a:t>
                </a:r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℘(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has entries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is multivariate </a:t>
                </a:r>
                <a:r>
                  <a:rPr lang="en-US" b="1" dirty="0" smtClean="0"/>
                  <a:t>white noise</a:t>
                </a:r>
                <a:r>
                  <a:rPr lang="en-US" dirty="0" smtClean="0"/>
                  <a:t> if it is covariance stationary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=℘, 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 </m:t>
                    </m:r>
                    <m:r>
                      <a:rPr lang="en-US" b="0" i="1" smtClean="0">
                        <a:latin typeface="Cambria Math"/>
                      </a:rPr>
                      <m:t>𝑓𝑜𝑟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&gt;0.</m:t>
                    </m:r>
                  </m:oMath>
                </a14:m>
                <a:r>
                  <a:rPr lang="en-US" dirty="0" smtClean="0"/>
                  <a:t>   It is </a:t>
                </a:r>
                <a:r>
                  <a:rPr lang="en-US" b="1" dirty="0" smtClean="0"/>
                  <a:t>strict white noise </a:t>
                </a:r>
                <a:r>
                  <a:rPr lang="en-US" dirty="0" smtClean="0"/>
                  <a:t>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’s are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 with a finite covariance matrix.  We call these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1" i="0" smtClean="0">
                        <a:latin typeface="Cambria Math"/>
                      </a:rPr>
                      <m:t>𝚺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𝑆𝑊𝑁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002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ARMA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Start with a d-dimensional innovation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 Then the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is known as a zero-mean VARMA(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) process if it is covariance stationary and you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 ∀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ℤ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𝝁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is a zero mean VARMA(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) process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is a VARMA process with 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133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VARMA Process,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zero-mean process is </a:t>
                </a:r>
                <a:r>
                  <a:rPr lang="en-US" i="1" dirty="0" smtClean="0"/>
                  <a:t>causal </a:t>
                </a:r>
                <a:r>
                  <a:rPr lang="en-US" dirty="0" smtClean="0"/>
                  <a:t>if you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&lt;∞, ∀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1,…,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 are conditions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when this is true (Can you work them out?).  By the way, the book claims you can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but I think this is wrong.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723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this kind of process,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𝜺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b</a:t>
                </a:r>
                <a:r>
                  <a:rPr lang="en-US" dirty="0" smtClean="0"/>
                  <a:t>y shifting the series over by h to get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𝜺</m:t>
                    </m:r>
                  </m:oMath>
                </a14:m>
                <a:r>
                  <a:rPr lang="en-US" dirty="0" smtClean="0"/>
                  <a:t>’s to line up.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444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053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- VAR(1)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This process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𝚽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𝐗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You can unravel this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eigenvalues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𝚽</m:t>
                    </m:r>
                    <m:r>
                      <a:rPr lang="en-US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which we denote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all satisfy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&lt;1.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that case you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10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VAR(1),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This is an infinite-order moving-average process,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𝑉𝑀𝐴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The covariance matrix then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𝜺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𝚽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7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GARCH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be a strict white noise process,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𝑆𝑊𝑁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Now suppose we have,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 positive definite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which is measurable with respect to the filtration containing all previous information before t, namely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 smtClean="0"/>
                  <a:t> be the </a:t>
                </a:r>
                <a:r>
                  <a:rPr lang="en-US" dirty="0" err="1" smtClean="0"/>
                  <a:t>Cholesky</a:t>
                </a:r>
                <a:r>
                  <a:rPr lang="en-US" dirty="0" smtClean="0"/>
                  <a:t> decomposition, or for that matter any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43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Mean and Covariance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First, note that this is a martingale-difference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for covariance,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087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be 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let the conditional standard deviations be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𝑖𝑖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𝚫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𝑑𝑖𝑎𝑔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Then the correlation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satisfies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𝚫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i="1" dirty="0" smtClean="0"/>
                  <a:t>unconditional </a:t>
                </a:r>
                <a:r>
                  <a:rPr lang="en-US" dirty="0" smtClean="0"/>
                  <a:t>covariance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𝚺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</a:t>
                </a:r>
                <a:r>
                  <a:rPr lang="en-US" b="1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𝚺</m:t>
                      </m:r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cov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t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can define the unconditional correlation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℘ </m:t>
                    </m:r>
                  </m:oMath>
                </a14:m>
                <a:r>
                  <a:rPr lang="en-US" dirty="0" smtClean="0"/>
                  <a:t>as above, but note that this is </a:t>
                </a:r>
                <a:r>
                  <a:rPr lang="en-US" b="1" dirty="0" smtClean="0"/>
                  <a:t>not </a:t>
                </a:r>
                <a:r>
                  <a:rPr lang="en-US" dirty="0" smtClean="0"/>
                  <a:t>the expectation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561" r="-1333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738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CCC-GARCH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CCC-GARCH process is one in which the conditional correlation matrix defined in the previous slide is constant and positive definite. Thus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𝚫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𝚫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addition, the diagonal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𝚫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has diagonal elements which satisfy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=1,…,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Finally, we require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≥0,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=1,…,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≥0, 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=1,…,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5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Longer Period Returns vs Daily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one studies progressively longer period returns, non-overlapping, moving from daily to weekly to monthly we see that</a:t>
            </a:r>
          </a:p>
          <a:p>
            <a:pPr>
              <a:buFontTx/>
              <a:buChar char="-"/>
            </a:pPr>
            <a:r>
              <a:rPr lang="en-US" dirty="0" smtClean="0"/>
              <a:t>Returns become closer to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Returns become less fat-tailed and more normal-looking</a:t>
            </a:r>
          </a:p>
          <a:p>
            <a:pPr marL="0" indent="0">
              <a:buNone/>
            </a:pPr>
            <a:r>
              <a:rPr lang="en-US" dirty="0" smtClean="0"/>
              <a:t>This suggests a sort of central limit effect.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65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almost surely positive definite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The process is covariance stationary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&lt;1,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=1,…,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744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Proposition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any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≠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 positive definite and the volatility processes are strictly positive,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𝒗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𝚫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𝚫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&gt;</m:t>
                      </m:r>
                      <m:r>
                        <a:rPr lang="en-US" b="0" i="0" smtClean="0">
                          <a:latin typeface="Cambria Math"/>
                        </a:rPr>
                        <m:t>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is covariance stationary.  Then each component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is a covariance-stationary scalar GARCH model, and hence we know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(We actually proved this in the scalar case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but the argument is similar for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831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Conversely, if the component processes are covariance stationary, then using the constant correlation, and the Cauchy-Schwarz inequality,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&lt;∞.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all these </a:t>
                </a:r>
                <a:r>
                  <a:rPr lang="en-US" dirty="0" err="1" smtClean="0"/>
                  <a:t>covariances</a:t>
                </a:r>
                <a:r>
                  <a:rPr lang="en-US" dirty="0" smtClean="0"/>
                  <a:t> are finite and not time-dependent, the entire process is covariance stationary, and hence white noise.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16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 CCC-GARCH(1,1)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 always, we only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.  </m:t>
                    </m:r>
                  </m:oMath>
                </a14:m>
                <a:r>
                  <a:rPr lang="en-US" dirty="0" smtClean="0"/>
                  <a:t> Once again we use conditional log likelihood based on conditional density: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/>
                                        </a:rPr>
                                        <m:t>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log likelihood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ℒ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>
                                                  <a:latin typeface="Cambria Math"/>
                                                </a:rPr>
                                                <m:t>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,..,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</a:rPr>
                                            <m:t>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 will now show this in more detail for d=2 on a separate sheet.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49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Stylized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Multivariate return series show little evidence of cross-correlation, except for contemporaneous returns.</a:t>
            </a:r>
          </a:p>
          <a:p>
            <a:r>
              <a:rPr lang="en-US" dirty="0" smtClean="0"/>
              <a:t>Multivariate series of absolute returns show profound evidence of cross-correlation.</a:t>
            </a:r>
          </a:p>
          <a:p>
            <a:r>
              <a:rPr lang="en-US" dirty="0" smtClean="0"/>
              <a:t>Correlations between series vary over time.</a:t>
            </a:r>
          </a:p>
          <a:p>
            <a:r>
              <a:rPr lang="en-US" dirty="0" smtClean="0"/>
              <a:t>Extreme returns in one series often coincide with extreme returns in several other series (“misery loves company”).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0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Most Basic Time Series – White Noise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time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is called </a:t>
                </a:r>
                <a:r>
                  <a:rPr lang="en-US" i="1" dirty="0" smtClean="0"/>
                  <a:t>white noise </a:t>
                </a:r>
                <a:r>
                  <a:rPr lang="en-US" dirty="0" smtClean="0"/>
                  <a:t>if it is covariance stationary and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the X’s are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and have finite variance, the process is called </a:t>
                </a:r>
                <a:r>
                  <a:rPr lang="en-US" i="1" dirty="0" smtClean="0"/>
                  <a:t>strict white noise.  </a:t>
                </a:r>
                <a:r>
                  <a:rPr lang="en-US" dirty="0" smtClean="0"/>
                  <a:t>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and mean 0, these processes are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i="1">
                        <a:latin typeface="Cambria Math"/>
                      </a:rPr>
                      <m:t>𝑊𝑁</m:t>
                    </m:r>
                    <m:r>
                      <a:rPr lang="en-US" i="1">
                        <a:latin typeface="Cambria Math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1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Martingale Difference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Define the filtration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to be the sequence of sigma algebras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which each contain the available information up to time t,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to be a </a:t>
                </a:r>
                <a:r>
                  <a:rPr lang="en-US" i="1" dirty="0" smtClean="0"/>
                  <a:t>martingale difference sequence </a:t>
                </a:r>
                <a:r>
                  <a:rPr lang="en-US" dirty="0" smtClean="0"/>
                  <a:t>if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 </m:t>
                      </m:r>
                      <m:r>
                        <a:rPr lang="en-US" b="0" i="1" smtClean="0">
                          <a:latin typeface="Cambria Math"/>
                        </a:rPr>
                        <m:t>𝑓𝑜𝑟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𝑎𝑙𝑙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also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t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t &gt; 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1852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36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Autoregressive Moving Average Models (ARMA)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can build on white noise by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be of the form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and then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to be of the form ARMA(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) if it is covariance stationary and the following equation holds: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that this process is also strictly stationary if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’s are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i="1">
                        <a:latin typeface="Cambria Math"/>
                      </a:rPr>
                      <m:t>𝑊𝑁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1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27295</TotalTime>
  <Words>797</Words>
  <Application>Microsoft Office PowerPoint</Application>
  <PresentationFormat>On-screen Show (4:3)</PresentationFormat>
  <Paragraphs>330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Cambria Math</vt:lpstr>
      <vt:lpstr>Office Theme</vt:lpstr>
      <vt:lpstr>Quantitative Risk Management Lecture 4: Time Series and Conditional Models</vt:lpstr>
      <vt:lpstr>Basic Goal</vt:lpstr>
      <vt:lpstr>Moments and Stationarity</vt:lpstr>
      <vt:lpstr>“Stylized Facts”, or things that are generally true about financial time series</vt:lpstr>
      <vt:lpstr> Longer Period Returns vs Daily</vt:lpstr>
      <vt:lpstr>Multivariate Stylized Facts</vt:lpstr>
      <vt:lpstr>The Most Basic Time Series – White Noise</vt:lpstr>
      <vt:lpstr>Martingale Difference Sequence</vt:lpstr>
      <vt:lpstr>Autoregressive Moving Average Models (ARMA)</vt:lpstr>
      <vt:lpstr>ARMA Models, Cont’d</vt:lpstr>
      <vt:lpstr>ARMA, Cont’d</vt:lpstr>
      <vt:lpstr>ARMA, Cont’d</vt:lpstr>
      <vt:lpstr>Example – MA(q) (Moving Average Process)</vt:lpstr>
      <vt:lpstr>Another Simple Example</vt:lpstr>
      <vt:lpstr>AR(1), continued</vt:lpstr>
      <vt:lpstr>When is ARMA(p,q) Causal?</vt:lpstr>
      <vt:lpstr>Another Example: ARMA(1,1)</vt:lpstr>
      <vt:lpstr>ARMA(1,1), Cont’d</vt:lpstr>
      <vt:lpstr>Invertibility</vt:lpstr>
      <vt:lpstr>Autoregressive Integrated Moving Average (ARIMA) Model</vt:lpstr>
      <vt:lpstr>Sample Autocovariances</vt:lpstr>
      <vt:lpstr>A “Central Limit Theorem” for Linear Processes</vt:lpstr>
      <vt:lpstr>Linear Process, cont’d</vt:lpstr>
      <vt:lpstr>Is it Strict White Noise? – the Ljung-Box Test</vt:lpstr>
      <vt:lpstr>Is the Risk Factor Conditional or Unconditional?</vt:lpstr>
      <vt:lpstr>Autoregressive Conditionally Heteroskedastic (ARCH) Model</vt:lpstr>
      <vt:lpstr>Important Example – ARCH(1)</vt:lpstr>
      <vt:lpstr>ARCH(1), Continued</vt:lpstr>
      <vt:lpstr>ARCH(1), Continued</vt:lpstr>
      <vt:lpstr>When is ARCH(1) White Noise?</vt:lpstr>
      <vt:lpstr>Is ARCH(1) White Noise, cont’d</vt:lpstr>
      <vt:lpstr>Generalized ARCH Models (GARCH)</vt:lpstr>
      <vt:lpstr>Example – GARCH(1,1)</vt:lpstr>
      <vt:lpstr>Unraveling GARCH(1,1)</vt:lpstr>
      <vt:lpstr>When is it White Noise?</vt:lpstr>
      <vt:lpstr>Is GARCH(1,1) White Noise, cont’d</vt:lpstr>
      <vt:lpstr>Conditional Log Likelihood</vt:lpstr>
      <vt:lpstr>Multivariate Conditional Models</vt:lpstr>
      <vt:lpstr>Important Properties</vt:lpstr>
      <vt:lpstr>Correlation Matrix and White Noise</vt:lpstr>
      <vt:lpstr>Vector ARMA Process</vt:lpstr>
      <vt:lpstr>VARMA Process, cont’d</vt:lpstr>
      <vt:lpstr>Causality, cont’d</vt:lpstr>
      <vt:lpstr>Simple Example - VAR(1)</vt:lpstr>
      <vt:lpstr>VAR(1), cont’d</vt:lpstr>
      <vt:lpstr>Multivariate GARCH</vt:lpstr>
      <vt:lpstr>Conditional Mean and Covariance</vt:lpstr>
      <vt:lpstr>Conditional Correlation</vt:lpstr>
      <vt:lpstr>CCC-GARCH</vt:lpstr>
      <vt:lpstr>A Proposition</vt:lpstr>
      <vt:lpstr>Proof of the Proposition</vt:lpstr>
      <vt:lpstr>Proposition, cont’d</vt:lpstr>
      <vt:lpstr>Fitting a CCC-GARCH(1,1) model</vt:lpstr>
    </vt:vector>
  </TitlesOfParts>
  <Company>Wells Fargo &amp;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Risk Management Lecture 4: Different Asset Classes</dc:title>
  <dc:creator>DeMeo, Roy E.</dc:creator>
  <cp:lastModifiedBy>Roy DeMeo</cp:lastModifiedBy>
  <cp:revision>162</cp:revision>
  <dcterms:created xsi:type="dcterms:W3CDTF">2014-10-15T22:43:26Z</dcterms:created>
  <dcterms:modified xsi:type="dcterms:W3CDTF">2017-04-10T00:31:06Z</dcterms:modified>
</cp:coreProperties>
</file>