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79" r:id="rId13"/>
    <p:sldId id="264" r:id="rId14"/>
    <p:sldId id="265" r:id="rId15"/>
    <p:sldId id="280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76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6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1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EBC3-ED7F-4C50-8958-E66B4FA5EA93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CD653-77C2-4EFD-BF88-4D988D144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Risk Management</a:t>
            </a:r>
            <a:br>
              <a:rPr lang="en-US" dirty="0" smtClean="0"/>
            </a:br>
            <a:r>
              <a:rPr lang="en-US" sz="3200" dirty="0" smtClean="0"/>
              <a:t> Lecture 5:</a:t>
            </a:r>
            <a:r>
              <a:rPr lang="en-US" dirty="0" smtClean="0"/>
              <a:t> </a:t>
            </a:r>
            <a:r>
              <a:rPr lang="en-US" sz="3200" dirty="0" smtClean="0"/>
              <a:t>Expected Shortfall, Coherence and Aggregate 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Roy E. </a:t>
            </a:r>
            <a:r>
              <a:rPr lang="en-US" dirty="0" err="1" smtClean="0"/>
              <a:t>DeMeo</a:t>
            </a:r>
            <a:r>
              <a:rPr lang="en-US" dirty="0" smtClean="0"/>
              <a:t>, Jr.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1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 of </a:t>
            </a:r>
            <a:r>
              <a:rPr lang="en-US" dirty="0" err="1" smtClean="0"/>
              <a:t>VaR</a:t>
            </a:r>
            <a:r>
              <a:rPr lang="en-US" dirty="0" smtClean="0"/>
              <a:t> Incoherence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you have a portfolio of 100 risky corporate bonds.  All bonds can default this coming year with a probability of 0.02, and defaults happen independently.  In a year, based on a par value of 100, you get 105 if the bond doesn’t default, and 0 if it does.  Hence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</a:t>
                </a:r>
                <a:r>
                  <a:rPr lang="en-US" dirty="0" err="1" smtClean="0"/>
                  <a:t>Bernouilli</a:t>
                </a:r>
                <a:r>
                  <a:rPr lang="en-US" dirty="0"/>
                  <a:t>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=−5 </m:t>
                    </m:r>
                  </m:oMath>
                </a14:m>
                <a:r>
                  <a:rPr lang="en-US" dirty="0" smtClean="0"/>
                  <a:t>with probability 0.98,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=100</m:t>
                    </m:r>
                  </m:oMath>
                </a14:m>
                <a:r>
                  <a:rPr lang="en-US" dirty="0" smtClean="0"/>
                  <a:t> with probability 0.02.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148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5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Incoherence,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suppose you have 2 portfolios, A and B, and A has 100 of the first bond, and B has one of each of all 100 different bonds.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But note that,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=0.95,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=100</m:t>
                      </m:r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=−500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:r>
                  <a:rPr lang="en-US" dirty="0" smtClean="0"/>
                  <a:t>ecause the probability of default of bond 1 is less than 5 percent.  On the other hand,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define the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be 1 if bond </a:t>
                </a:r>
                <a:r>
                  <a:rPr lang="en-US" dirty="0" err="1"/>
                  <a:t>i</a:t>
                </a:r>
                <a:r>
                  <a:rPr lang="en-US" dirty="0" smtClean="0"/>
                  <a:t> defaults and 0 otherwise.  Then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9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Incoherence,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(100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−5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=105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−500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=105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100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−500.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if M is the sum on the right side, i.e. the number of defaults, M is binomially distributed and 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100,0.02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 Since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≤5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≈0.984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≤4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≈0.949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=5,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=525−500=25.</m:t>
                    </m:r>
                  </m:oMath>
                </a14:m>
                <a:r>
                  <a:rPr lang="en-US" dirty="0" smtClean="0"/>
                  <a:t>  If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were coherent we would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≤100</m:t>
                    </m:r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but that is not true.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Simple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Once again, suppose we hold a naked single stock position satisfying the lognormal process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the expected shortfall corresponding to the probability reduces to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𝐸𝑆</m:t>
                      </m:r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)</m:t>
                          </m:r>
                        </m:sup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600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e>
                                  </m:rad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600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6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rad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Simple Example,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you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=0.08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𝑏𝑢𝑠𝑖𝑛𝑒𝑠𝑠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𝑑𝑎𝑦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=0.25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=2.5%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You will obtain an expected shortfall of around $3.61 for 1 day, and about $10.98 for a 10-day period.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9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for the Bond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Going back to the 100 risky bonds, if we instead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=105∙40−500=3700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=105∙5.414−500≈68.5.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makes a lot more sense than </a:t>
                </a:r>
                <a:r>
                  <a:rPr lang="en-US" dirty="0" err="1" smtClean="0"/>
                  <a:t>VaR.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3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that ES is Coherent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first three properties are obvious.  The bulk of the proof is showing </a:t>
                </a:r>
                <a:r>
                  <a:rPr lang="en-US" i="1" dirty="0" err="1" smtClean="0"/>
                  <a:t>subadditivity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that is,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To prove this, we need an important lemma, which I show on the next slide: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Large Numbers for 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we take n independent samples from a single random variable L with distribution F.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[] is the greatest integer operator.  Let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b</a:t>
                </a:r>
                <a:r>
                  <a:rPr lang="en-US" dirty="0" smtClean="0"/>
                  <a:t>e the k largest of these n samples.  Then as n gets larger and larger, the average of these k(n) largest samples approaches ES(</a:t>
                </a:r>
                <a:r>
                  <a:rPr lang="en-US" dirty="0" err="1" smtClean="0"/>
                  <a:t>L,p</a:t>
                </a:r>
                <a:r>
                  <a:rPr lang="en-US" dirty="0" smtClean="0"/>
                  <a:t>).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7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is Coherent,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Note that if we take n independent samples of the loss random variable L, denoted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the sum of the largest k is just the maximum of the sum of any subset of k out of n, namely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≤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&lt;…&lt;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is Coherent,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consider a second loss random variable L’ and let A = L + L’.  Then for n samples of L, L’ and therefore A, we get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&lt;…&lt;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&lt;…&lt;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&lt;…&lt;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5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is to relate risk for a portfolio to the risks of each of its components.</a:t>
            </a:r>
          </a:p>
          <a:p>
            <a:r>
              <a:rPr lang="en-US" dirty="0" smtClean="0"/>
              <a:t>We revisit Expected Shortfall, an alternative to </a:t>
            </a:r>
            <a:r>
              <a:rPr lang="en-US" dirty="0" err="1" smtClean="0"/>
              <a:t>VaR</a:t>
            </a:r>
            <a:r>
              <a:rPr lang="en-US" dirty="0" smtClean="0"/>
              <a:t>, which is a </a:t>
            </a:r>
            <a:r>
              <a:rPr lang="en-US" i="1" dirty="0" smtClean="0"/>
              <a:t>coherent </a:t>
            </a:r>
            <a:r>
              <a:rPr lang="en-US" dirty="0" smtClean="0"/>
              <a:t>risk measure and reflects tail risk better than </a:t>
            </a:r>
            <a:r>
              <a:rPr lang="en-US" dirty="0" err="1" smtClean="0"/>
              <a:t>VaR.</a:t>
            </a:r>
            <a:endParaRPr lang="en-US" dirty="0" smtClean="0"/>
          </a:p>
          <a:p>
            <a:r>
              <a:rPr lang="en-US" dirty="0" smtClean="0"/>
              <a:t>We explore other ways of computing risk for a portfolio, and also consider distributions for which </a:t>
            </a:r>
            <a:r>
              <a:rPr lang="en-US" dirty="0" err="1" smtClean="0"/>
              <a:t>VaR</a:t>
            </a:r>
            <a:r>
              <a:rPr lang="en-US" dirty="0" smtClean="0"/>
              <a:t> is also coherent.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is Coherent, Conclusion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Then clearly,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Finally,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and take the limit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→∞,</m:t>
                    </m:r>
                  </m:oMath>
                </a14:m>
                <a:r>
                  <a:rPr lang="en-US" dirty="0" smtClean="0"/>
                  <a:t> and we get, from the law of large numbers for tails,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𝐸𝑆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4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</a:t>
            </a:r>
            <a:r>
              <a:rPr lang="en-US" dirty="0" err="1" smtClean="0"/>
              <a:t>VaR</a:t>
            </a:r>
            <a:r>
              <a:rPr lang="en-US" dirty="0" smtClean="0"/>
              <a:t> is coherent, too, if the risk factors are elliptical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  <m:r>
                          <a:rPr lang="en-US" b="1" i="0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suppose we have two portfolio losses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,0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1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Coherent </a:t>
            </a:r>
            <a:r>
              <a:rPr lang="en-US" dirty="0" err="1" smtClean="0"/>
              <a:t>VaR</a:t>
            </a:r>
            <a:r>
              <a:rPr lang="en-US" dirty="0" smtClean="0"/>
              <a:t> for Elliptical Risk Factors,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can start by killing 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1,0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2,0</m:t>
                        </m:r>
                      </m:sub>
                    </m:sSub>
                  </m:oMath>
                </a14:m>
                <a:r>
                  <a:rPr lang="en-US" dirty="0" smtClean="0"/>
                  <a:t> without loss of generality.  Since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elliptical, it has the same distribution as a random vector of the 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𝑨𝒀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an n x k matrix,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  <m:r>
                      <a:rPr lang="en-US" b="1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So in terms of distribution, we can assume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𝑨𝒀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1" i="1" smtClean="0">
                          <a:latin typeface="Cambria Math"/>
                        </a:rPr>
                        <m:t>𝝁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spherical. 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already satisfies translation invariance and homogeneity, 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1" i="1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since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dirty="0" smtClean="0"/>
                  <a:t>, we are done.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561" r="-1185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Coherent Risk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&gt;1, 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ℱ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be the space of all loss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&lt;∞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𝜚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 that this goes up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519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Coherent Risk Measure, 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Positive homogeneity and translation invariance are fairly clear.  We would like to show sub-</a:t>
                </a:r>
                <a:r>
                  <a:rPr lang="en-US" dirty="0" err="1" smtClean="0"/>
                  <a:t>additivity</a:t>
                </a:r>
                <a:r>
                  <a:rPr lang="en-US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By convexity of the hockey stick and </a:t>
                </a:r>
                <a:r>
                  <a:rPr lang="en-US" dirty="0" err="1" smtClean="0"/>
                  <a:t>Minkowski’s</a:t>
                </a:r>
                <a:r>
                  <a:rPr lang="en-US" dirty="0" smtClean="0"/>
                  <a:t> inequality,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15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3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VaR</a:t>
            </a:r>
            <a:r>
              <a:rPr lang="en-US" dirty="0" smtClean="0"/>
              <a:t> Incoherence is </a:t>
            </a:r>
            <a:r>
              <a:rPr lang="en-US" b="1" dirty="0" smtClean="0">
                <a:solidFill>
                  <a:srgbClr val="FF0000"/>
                </a:solidFill>
              </a:rPr>
              <a:t>Bad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Going back to our risky bond example once again, suppose that a portfolio manager has an amount V to invest in our d=100 bonds,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being allocated to bond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  No short positions or borrowing allowed.  We consider the </a:t>
                </a:r>
                <a:r>
                  <a:rPr lang="en-US" i="1" dirty="0" smtClean="0"/>
                  <a:t>set of admissible portfolios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𝝀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∪{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t="-2830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9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VaR</a:t>
            </a:r>
            <a:r>
              <a:rPr lang="en-US" dirty="0" smtClean="0"/>
              <a:t> Incoherence is Bad,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arrive at an optimal portfolio, the manager might choose a </a:t>
                </a:r>
                <a:r>
                  <a:rPr lang="en-US" i="1" dirty="0" smtClean="0"/>
                  <a:t>risk aversion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and try to minimize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𝝀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over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𝝀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dirty="0" smtClean="0"/>
                  <a:t>.  But we saw from our earlier example with default probability = 0.02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=0.95,</m:t>
                    </m:r>
                  </m:oMath>
                </a14:m>
                <a:r>
                  <a:rPr lang="en-US" dirty="0" smtClean="0"/>
                  <a:t> this strategy demands that you put all your eggs in one basket and invest the whole wad in the first bond.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Really bad idea!!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for Aggregate Risks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𝑳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random vector of losses on a set of individual investments, 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r>
                        <a:rPr lang="en-US" b="0" i="0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function that </a:t>
                </a:r>
                <a:r>
                  <a:rPr lang="en-US" i="1" dirty="0" smtClean="0"/>
                  <a:t>aggregates </a:t>
                </a:r>
                <a:r>
                  <a:rPr lang="en-US" dirty="0" smtClean="0"/>
                  <a:t>the losses, 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max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𝐋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𝑎𝑙𝑙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𝑳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for Aggregates Risk,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risk measure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𝜚</m:t>
                    </m:r>
                  </m:oMath>
                </a14:m>
                <a:r>
                  <a:rPr lang="en-US" dirty="0"/>
                  <a:t> we want to find bounds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𝜚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𝑳</m:t>
                              </m:r>
                            </m:e>
                          </m:d>
                        </m:e>
                      </m:d>
                      <m:r>
                        <a:rPr lang="en-US" b="1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𝜚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that we know all the marginal distributions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=1,…,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2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=2,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=0,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𝑣𝑎𝑟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nd the up and lower bounds are the </a:t>
                </a:r>
                <a:r>
                  <a:rPr lang="en-US" i="1" dirty="0" smtClean="0"/>
                  <a:t>attainable correlations. </a:t>
                </a:r>
                <a:r>
                  <a:rPr lang="en-US" dirty="0" smtClean="0"/>
                  <a:t>As we recall, we can easily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&gt;−1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𝜚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Shortfall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Expected shortfall averages the losses in the tail rather than seeking a 99% confidence level.</a:t>
                </a:r>
              </a:p>
              <a:p>
                <a:r>
                  <a:rPr lang="en-US" dirty="0" smtClean="0"/>
                  <a:t>Its definition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In other words, it’s the average of the all the values of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for confidence levels  above 99%, if p = 0.99.  In an obvious abuse of notation, we will sometimes write it as an operator on the loss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., i.e. ES(L), or perhaps ES(</a:t>
                </a:r>
                <a:r>
                  <a:rPr lang="en-US" dirty="0" err="1" smtClean="0"/>
                  <a:t>L,p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53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 for </a:t>
            </a:r>
            <a:r>
              <a:rPr lang="en-US" dirty="0" err="1" smtClean="0"/>
              <a:t>Comonotonic</a:t>
            </a:r>
            <a:r>
              <a:rPr lang="en-US" dirty="0" smtClean="0"/>
              <a:t> Loss Random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 loss random variables with continuous, strictly increasing distribution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Then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is </a:t>
                </a:r>
                <a:r>
                  <a:rPr lang="en-US" i="1" dirty="0" smtClean="0"/>
                  <a:t>additive, </a:t>
                </a:r>
                <a:r>
                  <a:rPr lang="en-US" dirty="0" smtClean="0"/>
                  <a:t>that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𝑉𝑎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5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Comonotonic</a:t>
            </a:r>
            <a:r>
              <a:rPr lang="en-US" dirty="0" smtClean="0"/>
              <a:t> Losses,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 to keep it simple.  The same proof works for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From the </a:t>
                </a:r>
                <a:r>
                  <a:rPr lang="en-US" dirty="0" err="1" smtClean="0"/>
                  <a:t>comonotonicity</a:t>
                </a:r>
                <a:r>
                  <a:rPr lang="en-US" dirty="0" smtClean="0"/>
                  <a:t> theorem we can assume that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uniform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 (Note that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continuous and strictly increasing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in the superscripts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←.</m:t>
                    </m:r>
                  </m:oMath>
                </a14:m>
                <a:r>
                  <a:rPr lang="en-US" dirty="0" smtClean="0"/>
                  <a:t>)  If we define the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that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5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Comonotonic</a:t>
            </a:r>
            <a:r>
              <a:rPr lang="en-US" dirty="0" smtClean="0"/>
              <a:t> Losses,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continuous and strictly increasing,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Interesting Fallacy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Think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maximized when the losses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?  They’re not, and our earlier example shows that.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However, for expected shortfall,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 , so expected shortfall of the sum of losses is maximized when the losses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coherent risk measure which reaches its maximum on a sum of losses when the losses are </a:t>
                </a:r>
                <a:r>
                  <a:rPr lang="en-US" dirty="0" err="1" smtClean="0"/>
                  <a:t>comonotonic</a:t>
                </a:r>
                <a:r>
                  <a:rPr lang="en-US" dirty="0" smtClean="0"/>
                  <a:t>, is called a </a:t>
                </a:r>
                <a:r>
                  <a:rPr lang="en-US" i="1" dirty="0" smtClean="0"/>
                  <a:t>spectral risk measure.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Shortfall, Continued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Another way to write it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𝑉𝑎𝑅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will prove that these two formulations are equivalent.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0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of Equivalence of ES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the capital letter U denote a uniform distribution on [0,1].  Suppose that F is the cumulative distribution function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≤ℓ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from a lemma we already used for copulas, the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←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 smtClean="0"/>
                  <a:t> has the distribution function F.  Then we have to prove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56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Proof, 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But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𝑉𝑎𝑅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;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;</m:t>
                      </m:r>
                      <m:r>
                        <a:rPr lang="en-US" sz="2800" b="0" i="1" smtClean="0">
                          <a:latin typeface="Cambria Math"/>
                        </a:rPr>
                        <m:t>𝑈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𝑉𝑎𝑅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𝑑𝑢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Here, the notation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Thus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𝐿</m:t>
                        </m:r>
                      </m:e>
                      <m:e>
                        <m:r>
                          <a:rPr lang="en-US" sz="2800" b="0" i="1" smtClean="0">
                            <a:latin typeface="Cambria Math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𝑉𝑎𝑅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𝑉𝑎𝑅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4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banks are computing expected shortfall in addition to </a:t>
            </a:r>
            <a:r>
              <a:rPr lang="en-US" dirty="0" err="1" smtClean="0"/>
              <a:t>VaR.</a:t>
            </a:r>
            <a:r>
              <a:rPr lang="en-US" dirty="0" smtClean="0"/>
              <a:t>  Regulators are moving towards asking for it.</a:t>
            </a:r>
          </a:p>
          <a:p>
            <a:r>
              <a:rPr lang="en-US" dirty="0" smtClean="0"/>
              <a:t>ES at 2.5% is usually close to </a:t>
            </a:r>
            <a:r>
              <a:rPr lang="en-US" dirty="0" err="1" smtClean="0"/>
              <a:t>VaR</a:t>
            </a:r>
            <a:r>
              <a:rPr lang="en-US" dirty="0" smtClean="0"/>
              <a:t> at 1 %.</a:t>
            </a:r>
          </a:p>
          <a:p>
            <a:r>
              <a:rPr lang="en-US" dirty="0" smtClean="0"/>
              <a:t>ES is better than </a:t>
            </a:r>
            <a:r>
              <a:rPr lang="en-US" dirty="0" err="1" smtClean="0"/>
              <a:t>VaR</a:t>
            </a:r>
            <a:r>
              <a:rPr lang="en-US" dirty="0" smtClean="0"/>
              <a:t> at accounting for risk of extreme losses (tail risk).</a:t>
            </a:r>
          </a:p>
          <a:p>
            <a:r>
              <a:rPr lang="en-US" dirty="0" smtClean="0"/>
              <a:t>ES can be computed with either MC or historical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0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 Coherence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Last but not least, ES is </a:t>
                </a:r>
                <a:r>
                  <a:rPr lang="en-US" i="1" dirty="0" smtClean="0"/>
                  <a:t>coherent, </a:t>
                </a:r>
                <a:r>
                  <a:rPr lang="en-US" dirty="0" smtClean="0"/>
                  <a:t>unlike </a:t>
                </a:r>
                <a:r>
                  <a:rPr lang="en-US" dirty="0" err="1" smtClean="0"/>
                  <a:t>VaR.</a:t>
                </a:r>
                <a:r>
                  <a:rPr lang="en-US" dirty="0" smtClean="0"/>
                  <a:t>  A coherent risk measure M(L), defined on a 1-period portfolio loss random variable L, is </a:t>
                </a:r>
                <a:r>
                  <a:rPr lang="en-US" b="1" dirty="0" smtClean="0"/>
                  <a:t>coherent</a:t>
                </a:r>
                <a:r>
                  <a:rPr lang="en-US" dirty="0" smtClean="0"/>
                  <a:t> if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𝑐𝐿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𝑐𝑀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𝑓𝑜𝑟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 ⟹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VaR</a:t>
                </a:r>
                <a:r>
                  <a:rPr lang="en-US" dirty="0" smtClean="0"/>
                  <a:t> satisfies only the first three properties in general, but ES also satisfies the fourth.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31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VaR</a:t>
            </a:r>
            <a:r>
              <a:rPr lang="en-US" dirty="0" smtClean="0"/>
              <a:t> is Not Coherent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Suppose the two worst losses of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in the last year occurred on April 5 and June 3, and they were $100 and $120, respectively.</a:t>
                </a:r>
              </a:p>
              <a:p>
                <a:r>
                  <a:rPr lang="en-US" dirty="0" smtClean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had its two worst losses in the past year on the same dates, but they were $150 and $120, respectively. </a:t>
                </a:r>
              </a:p>
              <a:p>
                <a:r>
                  <a:rPr lang="en-US" dirty="0" smtClean="0"/>
                  <a:t>The two worst losses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therefore $250 and $240, so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is $240.  But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is $100,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 is $120.  </a:t>
                </a:r>
              </a:p>
              <a:p>
                <a:r>
                  <a:rPr lang="en-US" dirty="0" smtClean="0"/>
                  <a:t>Since $100 + $120 &lt; $240, that violates </a:t>
                </a:r>
                <a:r>
                  <a:rPr lang="en-US" i="1" dirty="0" err="1" smtClean="0"/>
                  <a:t>subadditivity</a:t>
                </a:r>
                <a:r>
                  <a:rPr lang="en-US" dirty="0" smtClean="0"/>
                  <a:t>, and hence coherence.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963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20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7601</TotalTime>
  <Words>798</Words>
  <Application>Microsoft Office PowerPoint</Application>
  <PresentationFormat>On-screen Show (4:3)</PresentationFormat>
  <Paragraphs>171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Quantitative Risk Management  Lecture 5: Expected Shortfall, Coherence and Aggregate Risk</vt:lpstr>
      <vt:lpstr>Main Topics</vt:lpstr>
      <vt:lpstr>Expected Shortfall</vt:lpstr>
      <vt:lpstr>Expected Shortfall, Continued</vt:lpstr>
      <vt:lpstr>Proof of Equivalence of ES Calculations</vt:lpstr>
      <vt:lpstr>Equivalence Proof, Cont’d</vt:lpstr>
      <vt:lpstr>ES Properties</vt:lpstr>
      <vt:lpstr>ES Coherence</vt:lpstr>
      <vt:lpstr>Example: VaR is Not Coherent</vt:lpstr>
      <vt:lpstr>Another Example of VaR Incoherence</vt:lpstr>
      <vt:lpstr>VaR Incoherence, cont’d</vt:lpstr>
      <vt:lpstr>VaR Incoherence, cont’d</vt:lpstr>
      <vt:lpstr>ES Simple Example</vt:lpstr>
      <vt:lpstr>ES Simple Example, Cont’d</vt:lpstr>
      <vt:lpstr>ES for the Bond Example</vt:lpstr>
      <vt:lpstr>Proof that ES is Coherent</vt:lpstr>
      <vt:lpstr>Law of Large Numbers for Tails</vt:lpstr>
      <vt:lpstr>ES is Coherent, Cont’d</vt:lpstr>
      <vt:lpstr>ES is Coherent, Cont’d</vt:lpstr>
      <vt:lpstr>ES is Coherent, Conclusion</vt:lpstr>
      <vt:lpstr>But VaR is coherent, too, if the risk factors are elliptical</vt:lpstr>
      <vt:lpstr>Coherent VaR for Elliptical Risk Factors, cont’d</vt:lpstr>
      <vt:lpstr>Another Coherent Risk Measure</vt:lpstr>
      <vt:lpstr>Another Coherent Risk Measure, cont’d</vt:lpstr>
      <vt:lpstr>Why VaR Incoherence is Bad</vt:lpstr>
      <vt:lpstr>Why VaR Incoherence is Bad, cont’d</vt:lpstr>
      <vt:lpstr>Bounds for Aggregate Risks</vt:lpstr>
      <vt:lpstr>Bounds for Aggregates Risk, cont’d</vt:lpstr>
      <vt:lpstr>A Simple Example</vt:lpstr>
      <vt:lpstr>VaR  for Comonotonic Loss Random Variables</vt:lpstr>
      <vt:lpstr>Comonotonic Losses, cont’d</vt:lpstr>
      <vt:lpstr>Comonotonic Losses, cont’d</vt:lpstr>
      <vt:lpstr>An Interesting Fallacy</vt:lpstr>
    </vt:vector>
  </TitlesOfParts>
  <Company>Wells Fargo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Risk Management  Lecture 5: Expected Shortfall, Coherence and Aggregate Risk</dc:title>
  <dc:creator>DeMeo, Roy E.</dc:creator>
  <cp:lastModifiedBy>DeMeo, Roy</cp:lastModifiedBy>
  <cp:revision>40</cp:revision>
  <dcterms:created xsi:type="dcterms:W3CDTF">2014-12-31T14:09:24Z</dcterms:created>
  <dcterms:modified xsi:type="dcterms:W3CDTF">2017-03-30T22:49:16Z</dcterms:modified>
</cp:coreProperties>
</file>