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7" r:id="rId28"/>
    <p:sldId id="288" r:id="rId29"/>
    <p:sldId id="289" r:id="rId30"/>
    <p:sldId id="290" r:id="rId31"/>
    <p:sldId id="291" r:id="rId32"/>
    <p:sldId id="292" r:id="rId33"/>
    <p:sldId id="282" r:id="rId34"/>
    <p:sldId id="283" r:id="rId35"/>
    <p:sldId id="284" r:id="rId36"/>
    <p:sldId id="285"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2310BF-61C5-4B5A-8EA1-35181DA7277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7"/>
            <p14:sldId id="288"/>
            <p14:sldId id="289"/>
            <p14:sldId id="290"/>
            <p14:sldId id="291"/>
            <p14:sldId id="292"/>
            <p14:sldId id="282"/>
            <p14:sldId id="283"/>
            <p14:sldId id="284"/>
            <p14:sldId id="28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47224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16815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2556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75122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65ED-DDAD-4A41-8584-38E4367E0961}"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854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365ED-DDAD-4A41-8584-38E4367E0961}"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68146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365ED-DDAD-4A41-8584-38E4367E0961}"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06739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365ED-DDAD-4A41-8584-38E4367E0961}"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12415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365ED-DDAD-4A41-8584-38E4367E0961}"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42400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65ED-DDAD-4A41-8584-38E4367E0961}"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42179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65ED-DDAD-4A41-8584-38E4367E0961}"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68279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365ED-DDAD-4A41-8584-38E4367E0961}" type="datetimeFigureOut">
              <a:rPr lang="en-US" smtClean="0"/>
              <a:t>4/4/2016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6860E-1440-45E1-ADB4-9CC266D1E09C}" type="slidenum">
              <a:rPr lang="en-US" smtClean="0"/>
              <a:t>‹#›</a:t>
            </a:fld>
            <a:endParaRPr lang="en-US"/>
          </a:p>
        </p:txBody>
      </p:sp>
    </p:spTree>
    <p:extLst>
      <p:ext uri="{BB962C8B-B14F-4D97-AF65-F5344CB8AC3E}">
        <p14:creationId xmlns:p14="http://schemas.microsoft.com/office/powerpoint/2010/main" val="328022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Quantitative Risk Management</a:t>
            </a:r>
            <a:br>
              <a:rPr lang="en-US" dirty="0" smtClean="0"/>
            </a:br>
            <a:r>
              <a:rPr lang="en-US" sz="3200" dirty="0" smtClean="0"/>
              <a:t>Lecture 6: Credit Risk</a:t>
            </a:r>
            <a:endParaRPr lang="en-US" dirty="0"/>
          </a:p>
        </p:txBody>
      </p:sp>
      <p:sp>
        <p:nvSpPr>
          <p:cNvPr id="3" name="Subtitle 2"/>
          <p:cNvSpPr>
            <a:spLocks noGrp="1"/>
          </p:cNvSpPr>
          <p:nvPr>
            <p:ph type="subTitle" idx="1"/>
          </p:nvPr>
        </p:nvSpPr>
        <p:spPr/>
        <p:txBody>
          <a:bodyPr/>
          <a:lstStyle/>
          <a:p>
            <a:r>
              <a:rPr lang="en-US" dirty="0" smtClean="0"/>
              <a:t>Roy E. DeMeo, Jr. </a:t>
            </a:r>
            <a:endParaRPr lang="en-US" dirty="0"/>
          </a:p>
        </p:txBody>
      </p:sp>
    </p:spTree>
    <p:extLst>
      <p:ext uri="{BB962C8B-B14F-4D97-AF65-F5344CB8AC3E}">
        <p14:creationId xmlns:p14="http://schemas.microsoft.com/office/powerpoint/2010/main" val="133398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is a Call Option on V</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r>
                        <a:rPr lang="en-US" b="0" i="1" smtClean="0">
                          <a:latin typeface="Cambria Math"/>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e>
                      </m:d>
                      <m:r>
                        <a:rPr lang="en-US" b="0" i="1" smtClean="0">
                          <a:latin typeface="Cambria Math"/>
                        </a:rPr>
                        <m:t>−</m:t>
                      </m:r>
                      <m:r>
                        <a:rPr lang="en-US" b="0" i="1" smtClean="0">
                          <a:latin typeface="Cambria Math"/>
                        </a:rPr>
                        <m:t>𝐵</m:t>
                      </m:r>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panose="02040503050406030204" pitchFamily="18"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𝑁</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r>
                        <a:rPr lang="en-US" b="0" i="1"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r>
                        <a:rPr lang="en-US" b="0" i="1" smtClean="0">
                          <a:latin typeface="Cambria Math"/>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a:rPr>
                                <m:t>ln</m:t>
                              </m:r>
                            </m:fName>
                            <m:e>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num>
                                    <m:den>
                                      <m:r>
                                        <a:rPr lang="en-US" b="0" i="1" smtClean="0">
                                          <a:latin typeface="Cambria Math"/>
                                        </a:rPr>
                                        <m:t>𝐵</m:t>
                                      </m:r>
                                      <m:r>
                                        <a:rPr lang="en-US" b="0" i="1" smtClean="0">
                                          <a:latin typeface="Cambria Math"/>
                                        </a:rPr>
                                        <m:t>)</m:t>
                                      </m:r>
                                    </m:den>
                                  </m:f>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𝑟</m:t>
                                      </m:r>
                                      <m:r>
                                        <a:rPr lang="en-US" b="0" i="1" smtClean="0">
                                          <a:latin typeface="Cambria Math"/>
                                        </a:rPr>
                                        <m:t>+</m:t>
                                      </m:r>
                                      <m:f>
                                        <m:fPr>
                                          <m:type m:val="lin"/>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a:rPr>
                                                <m:t>𝜎</m:t>
                                              </m:r>
                                            </m:e>
                                            <m:sub>
                                              <m:r>
                                                <a:rPr lang="en-US" b="0" i="1" smtClean="0">
                                                  <a:latin typeface="Cambria Math"/>
                                                </a:rPr>
                                                <m:t>𝑉</m:t>
                                              </m:r>
                                            </m:sub>
                                            <m:sup>
                                              <m:r>
                                                <a:rPr lang="en-US" b="0" i="1" smtClean="0">
                                                  <a:latin typeface="Cambria Math"/>
                                                </a:rPr>
                                                <m:t>2</m:t>
                                              </m:r>
                                            </m:sup>
                                          </m:sSubSup>
                                        </m:num>
                                        <m:den>
                                          <m:r>
                                            <a:rPr lang="en-US" b="0" i="1" smtClean="0">
                                              <a:latin typeface="Cambria Math"/>
                                            </a:rPr>
                                            <m:t>2</m:t>
                                          </m:r>
                                        </m:den>
                                      </m:f>
                                    </m:e>
                                  </m:d>
                                  <m:d>
                                    <m:dPr>
                                      <m:ctrlPr>
                                        <a:rPr lang="en-US" b="0" i="1" smtClean="0">
                                          <a:latin typeface="Cambria Math" panose="02040503050406030204" pitchFamily="18" charset="0"/>
                                        </a:rPr>
                                      </m:ctrlPr>
                                    </m:dPr>
                                    <m:e>
                                      <m:r>
                                        <a:rPr lang="en-US" b="0" i="1" smtClean="0">
                                          <a:latin typeface="Cambria Math"/>
                                        </a:rPr>
                                        <m:t>𝑇</m:t>
                                      </m:r>
                                      <m:r>
                                        <a:rPr lang="en-US" b="0" i="1" smtClean="0">
                                          <a:latin typeface="Cambria Math"/>
                                        </a:rPr>
                                        <m:t>−</m:t>
                                      </m:r>
                                      <m:r>
                                        <a:rPr lang="en-US" b="0" i="1" smtClean="0">
                                          <a:latin typeface="Cambria Math"/>
                                        </a:rPr>
                                        <m:t>𝑡</m:t>
                                      </m:r>
                                    </m:e>
                                  </m:d>
                                </m:e>
                              </m:d>
                            </m:e>
                          </m:func>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𝑉</m:t>
                              </m:r>
                            </m:sub>
                          </m:sSub>
                          <m:rad>
                            <m:radPr>
                              <m:degHide m:val="on"/>
                              <m:ctrlPr>
                                <a:rPr lang="en-US" b="0" i="1" smtClean="0">
                                  <a:latin typeface="Cambria Math" panose="02040503050406030204" pitchFamily="18" charset="0"/>
                                </a:rPr>
                              </m:ctrlPr>
                            </m:radPr>
                            <m:deg/>
                            <m:e>
                              <m:r>
                                <a:rPr lang="en-US" b="0" i="1" smtClean="0">
                                  <a:latin typeface="Cambria Math"/>
                                </a:rPr>
                                <m:t>𝑇</m:t>
                              </m:r>
                              <m:r>
                                <a:rPr lang="en-US" b="0" i="1" smtClean="0">
                                  <a:latin typeface="Cambria Math"/>
                                </a:rPr>
                                <m:t>−</m:t>
                              </m:r>
                              <m:r>
                                <a:rPr lang="en-US" b="0" i="1" smtClean="0">
                                  <a:latin typeface="Cambria Math"/>
                                </a:rPr>
                                <m:t>𝑡</m:t>
                              </m:r>
                            </m:e>
                          </m:ra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𝑉</m:t>
                          </m:r>
                        </m:sub>
                      </m:sSub>
                      <m:rad>
                        <m:radPr>
                          <m:degHide m:val="on"/>
                          <m:ctrlPr>
                            <a:rPr lang="en-US" b="0" i="1" smtClean="0">
                              <a:latin typeface="Cambria Math" panose="02040503050406030204" pitchFamily="18" charset="0"/>
                            </a:rPr>
                          </m:ctrlPr>
                        </m:radPr>
                        <m:deg/>
                        <m:e>
                          <m:r>
                            <a:rPr lang="en-US" b="0" i="1" smtClean="0">
                              <a:latin typeface="Cambria Math"/>
                            </a:rPr>
                            <m:t>𝑇</m:t>
                          </m:r>
                          <m:r>
                            <a:rPr lang="en-US" b="0" i="1" smtClean="0">
                              <a:latin typeface="Cambria Math"/>
                            </a:rPr>
                            <m:t>−</m:t>
                          </m:r>
                          <m:r>
                            <a:rPr lang="en-US" b="0" i="1" smtClean="0">
                              <a:latin typeface="Cambria Math"/>
                            </a:rPr>
                            <m:t>𝑡</m:t>
                          </m:r>
                        </m:e>
                      </m:rad>
                      <m:r>
                        <a:rPr lang="en-US" b="0" i="1" smtClean="0">
                          <a:latin typeface="Cambria Math"/>
                        </a:rPr>
                        <m:t>.</m:t>
                      </m:r>
                    </m:oMath>
                  </m:oMathPara>
                </a14:m>
                <a:endParaRPr lang="en-US" dirty="0" smtClean="0"/>
              </a:p>
              <a:p>
                <a:pPr marL="0" indent="0">
                  <a:buNone/>
                </a:pPr>
                <a:r>
                  <a:rPr lang="en-US" dirty="0" smtClean="0"/>
                  <a:t>Q is the </a:t>
                </a:r>
                <a:r>
                  <a:rPr lang="en-US" i="1" dirty="0" smtClean="0"/>
                  <a:t>risk-neutral </a:t>
                </a:r>
                <a:r>
                  <a:rPr lang="en-US" dirty="0" smtClean="0"/>
                  <a:t>measure.  We may write this also as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𝑡</m:t>
                          </m:r>
                        </m:sub>
                      </m:sSub>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𝐶</m:t>
                          </m:r>
                        </m:e>
                        <m:sup>
                          <m:r>
                            <a:rPr lang="en-US" b="0" i="1" smtClean="0">
                              <a:latin typeface="Cambria Math"/>
                            </a:rPr>
                            <m:t>𝐵𝑆</m:t>
                          </m:r>
                        </m:sup>
                      </m:sSup>
                      <m:r>
                        <a:rPr lang="en-US" b="0" i="1" smtClean="0">
                          <a:latin typeface="Cambria Math"/>
                        </a:rPr>
                        <m:t>(</m:t>
                      </m:r>
                      <m:r>
                        <a:rPr lang="en-US" b="0" i="1" smtClean="0">
                          <a:latin typeface="Cambria Math"/>
                        </a:rPr>
                        <m:t>𝑡</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r>
                        <a:rPr lang="en-US" b="0" i="1" smtClean="0">
                          <a:latin typeface="Cambria Math"/>
                        </a:rPr>
                        <m:t>𝑟</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𝑉</m:t>
                          </m:r>
                        </m:sub>
                      </m:sSub>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𝑇</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r="-2963"/>
                </a:stretch>
              </a:blipFill>
            </p:spPr>
            <p:txBody>
              <a:bodyPr/>
              <a:lstStyle/>
              <a:p>
                <a:r>
                  <a:rPr lang="en-US">
                    <a:noFill/>
                  </a:rPr>
                  <a:t> </a:t>
                </a:r>
              </a:p>
            </p:txBody>
          </p:sp>
        </mc:Fallback>
      </mc:AlternateContent>
    </p:spTree>
    <p:extLst>
      <p:ext uri="{BB962C8B-B14F-4D97-AF65-F5344CB8AC3E}">
        <p14:creationId xmlns:p14="http://schemas.microsoft.com/office/powerpoint/2010/main" val="290355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Debt in terms of a Put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From the second line on Slide 6, we get</a:t>
                </a:r>
              </a:p>
              <a:p>
                <a:pPr marL="0" indent="0">
                  <a:buNone/>
                </a:pPr>
                <a:r>
                  <a:rPr lang="en-US"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𝑡</m:t>
                          </m:r>
                        </m:sub>
                      </m:sSub>
                      <m:r>
                        <a:rPr lang="en-US" b="0" i="1" smtClean="0">
                          <a:latin typeface="Cambria Math"/>
                        </a:rPr>
                        <m:t>=</m:t>
                      </m:r>
                      <m:r>
                        <a:rPr lang="en-US" b="0" i="1" smtClean="0">
                          <a:latin typeface="Cambria Math"/>
                        </a:rPr>
                        <m:t>𝐵</m:t>
                      </m:r>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𝑡</m:t>
                              </m:r>
                            </m:e>
                          </m:d>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𝑃</m:t>
                          </m:r>
                        </m:e>
                        <m:sup>
                          <m:r>
                            <a:rPr lang="en-US" b="0" i="1" smtClean="0">
                              <a:latin typeface="Cambria Math"/>
                            </a:rPr>
                            <m:t>𝐵𝑆</m:t>
                          </m:r>
                        </m:sup>
                      </m:sSup>
                      <m:r>
                        <a:rPr lang="en-US" b="0" i="1" smtClean="0">
                          <a:latin typeface="Cambria Math"/>
                        </a:rPr>
                        <m:t>(</m:t>
                      </m:r>
                      <m:r>
                        <a:rPr lang="en-US" b="0" i="1" smtClean="0">
                          <a:latin typeface="Cambria Math"/>
                        </a:rPr>
                        <m:t>𝑡</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r>
                        <a:rPr lang="en-US" b="0" i="1" smtClean="0">
                          <a:latin typeface="Cambria Math"/>
                        </a:rPr>
                        <m:t>𝑟</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𝑉</m:t>
                          </m:r>
                        </m:sub>
                      </m:sSub>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𝑇</m:t>
                      </m:r>
                      <m:r>
                        <a:rPr lang="en-US" b="0" i="1"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𝑃</m:t>
                          </m:r>
                        </m:e>
                        <m:sup>
                          <m:r>
                            <a:rPr lang="en-US" b="0" i="1" smtClean="0">
                              <a:latin typeface="Cambria Math"/>
                            </a:rPr>
                            <m:t>𝐵𝑆</m:t>
                          </m:r>
                        </m:sup>
                      </m:sSup>
                      <m:d>
                        <m:dPr>
                          <m:ctrlPr>
                            <a:rPr lang="en-US" b="0" i="1" smtClean="0">
                              <a:latin typeface="Cambria Math" panose="02040503050406030204" pitchFamily="18" charset="0"/>
                            </a:rPr>
                          </m:ctrlPr>
                        </m:dPr>
                        <m:e>
                          <m:r>
                            <a:rPr lang="en-US" i="1">
                              <a:latin typeface="Cambria Math"/>
                            </a:rPr>
                            <m:t>𝑡</m:t>
                          </m:r>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𝑡</m:t>
                              </m:r>
                            </m:sub>
                          </m:sSub>
                          <m:r>
                            <a:rPr lang="en-US" i="1">
                              <a:latin typeface="Cambria Math"/>
                            </a:rPr>
                            <m:t>;</m:t>
                          </m:r>
                          <m:r>
                            <a:rPr lang="en-US" i="1">
                              <a:latin typeface="Cambria Math"/>
                            </a:rPr>
                            <m:t>𝑟</m:t>
                          </m:r>
                          <m:r>
                            <a:rPr lang="en-US" i="1">
                              <a:latin typeface="Cambria Math"/>
                            </a:rPr>
                            <m:t>,</m:t>
                          </m:r>
                          <m:sSub>
                            <m:sSubPr>
                              <m:ctrlPr>
                                <a:rPr lang="en-US" i="1">
                                  <a:latin typeface="Cambria Math" panose="02040503050406030204" pitchFamily="18" charset="0"/>
                                </a:rPr>
                              </m:ctrlPr>
                            </m:sSubPr>
                            <m:e>
                              <m:r>
                                <a:rPr lang="en-US" i="1">
                                  <a:latin typeface="Cambria Math"/>
                                </a:rPr>
                                <m:t>𝜎</m:t>
                              </m:r>
                            </m:e>
                            <m:sub>
                              <m:r>
                                <a:rPr lang="en-US" i="1">
                                  <a:latin typeface="Cambria Math"/>
                                </a:rPr>
                                <m:t>𝑉</m:t>
                              </m:r>
                            </m:sub>
                          </m:sSub>
                          <m:r>
                            <a:rPr lang="en-US" i="1">
                              <a:latin typeface="Cambria Math"/>
                            </a:rPr>
                            <m:t>,</m:t>
                          </m:r>
                          <m:r>
                            <a:rPr lang="en-US" i="1">
                              <a:latin typeface="Cambria Math"/>
                            </a:rPr>
                            <m:t>𝐵</m:t>
                          </m:r>
                          <m:r>
                            <a:rPr lang="en-US" i="1">
                              <a:latin typeface="Cambria Math"/>
                            </a:rPr>
                            <m:t>,</m:t>
                          </m:r>
                          <m:r>
                            <a:rPr lang="en-US" i="1">
                              <a:latin typeface="Cambria Math"/>
                            </a:rPr>
                            <m:t>𝑇</m:t>
                          </m:r>
                        </m:e>
                      </m:d>
                      <m:r>
                        <a:rPr lang="en-US" b="0" i="1" smtClean="0">
                          <a:latin typeface="Cambria Math"/>
                        </a:rPr>
                        <m:t>=</m:t>
                      </m:r>
                      <m:r>
                        <a:rPr lang="en-US" b="0" i="1" smtClean="0">
                          <a:latin typeface="Cambria Math"/>
                        </a:rPr>
                        <m:t>𝐵</m:t>
                      </m:r>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panose="02040503050406030204" pitchFamily="18"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𝑁</m:t>
                      </m:r>
                      <m:d>
                        <m:dPr>
                          <m:ctrlPr>
                            <a:rPr lang="en-US" b="0" i="1" smtClean="0">
                              <a:latin typeface="Cambria Math" panose="02040503050406030204" pitchFamily="18" charset="0"/>
                            </a:rPr>
                          </m:ctrlPr>
                        </m:dPr>
                        <m:e>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r>
                        <a:rPr lang="en-US" b="0" i="1" smtClean="0">
                          <a:latin typeface="Cambria Math"/>
                        </a:rPr>
                        <m:t>𝑁</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r>
                        <a:rPr lang="en-US" b="0" i="1"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𝑡</m:t>
                          </m:r>
                        </m:sub>
                      </m:sSub>
                      <m:r>
                        <a:rPr lang="en-US" b="0" i="1" smtClean="0">
                          <a:latin typeface="Cambria Math"/>
                        </a:rPr>
                        <m:t>=</m:t>
                      </m:r>
                      <m:r>
                        <a:rPr lang="en-US" b="0" i="1" smtClean="0">
                          <a:latin typeface="Cambria Math"/>
                        </a:rPr>
                        <m:t>𝐵</m:t>
                      </m:r>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panose="02040503050406030204" pitchFamily="18"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r>
                        <a:rPr lang="en-US" b="0" i="1" smtClean="0">
                          <a:latin typeface="Cambria Math"/>
                        </a:rPr>
                        <m:t>𝑁</m:t>
                      </m:r>
                      <m:d>
                        <m:dPr>
                          <m:ctrlPr>
                            <a:rPr lang="en-US" b="0" i="1" smtClean="0">
                              <a:latin typeface="Cambria Math" panose="02040503050406030204" pitchFamily="18" charset="0"/>
                            </a:rPr>
                          </m:ctrlPr>
                        </m:dPr>
                        <m:e>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e>
                      </m:d>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36860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the Credit Spread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The credit spread is bond rate minus risk-free rate, which works out to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𝑐</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𝑇</m:t>
                          </m:r>
                          <m:r>
                            <a:rPr lang="en-US" b="0" i="1" smtClean="0">
                              <a:latin typeface="Cambria Math"/>
                            </a:rPr>
                            <m:t>−</m:t>
                          </m:r>
                          <m:r>
                            <a:rPr lang="en-US" b="0" i="1" smtClean="0">
                              <a:latin typeface="Cambria Math"/>
                            </a:rPr>
                            <m:t>𝑡</m:t>
                          </m:r>
                        </m:den>
                      </m:f>
                      <m:func>
                        <m:funcPr>
                          <m:ctrlPr>
                            <a:rPr lang="en-US" b="0" i="1" smtClean="0">
                              <a:latin typeface="Cambria Math" panose="02040503050406030204" pitchFamily="18" charset="0"/>
                            </a:rPr>
                          </m:ctrlPr>
                        </m:funcPr>
                        <m:fName>
                          <m:r>
                            <m:rPr>
                              <m:sty m:val="p"/>
                            </m:rPr>
                            <a:rPr lang="en-US" b="0" i="0" smtClean="0">
                              <a:latin typeface="Cambria Math"/>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𝑡</m:t>
                                      </m:r>
                                    </m:sub>
                                  </m:sSub>
                                </m:num>
                                <m:den>
                                  <m:r>
                                    <a:rPr lang="en-US" b="0" i="1" smtClean="0">
                                      <a:latin typeface="Cambria Math"/>
                                    </a:rPr>
                                    <m:t>𝐵</m:t>
                                  </m:r>
                                </m:den>
                              </m:f>
                            </m:e>
                          </m:d>
                        </m:e>
                      </m:func>
                      <m:r>
                        <a:rPr lang="en-US" b="0" i="1" smtClean="0">
                          <a:latin typeface="Cambria Math"/>
                        </a:rPr>
                        <m:t>−</m:t>
                      </m:r>
                      <m:r>
                        <a:rPr lang="en-US" b="0" i="1" smtClean="0">
                          <a:latin typeface="Cambria Math"/>
                        </a:rPr>
                        <m:t>𝑟</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𝑇</m:t>
                          </m:r>
                          <m:r>
                            <a:rPr lang="en-US" b="0" i="1" smtClean="0">
                              <a:latin typeface="Cambria Math"/>
                            </a:rPr>
                            <m:t>−</m:t>
                          </m:r>
                          <m:r>
                            <a:rPr lang="en-US" b="0" i="1" smtClean="0">
                              <a:latin typeface="Cambria Math"/>
                            </a:rPr>
                            <m:t>𝑡</m:t>
                          </m:r>
                        </m:den>
                      </m:f>
                      <m:func>
                        <m:funcPr>
                          <m:ctrlPr>
                            <a:rPr lang="en-US" b="0" i="1" smtClean="0">
                              <a:latin typeface="Cambria Math" panose="02040503050406030204" pitchFamily="18" charset="0"/>
                            </a:rPr>
                          </m:ctrlPr>
                        </m:funcPr>
                        <m:fName>
                          <m:r>
                            <m:rPr>
                              <m:sty m:val="p"/>
                            </m:rPr>
                            <a:rPr lang="en-US" b="0" i="0" smtClean="0">
                              <a:latin typeface="Cambria Math"/>
                            </a:rPr>
                            <m:t>ln</m:t>
                          </m:r>
                        </m:fName>
                        <m:e>
                          <m:d>
                            <m:dPr>
                              <m:ctrlPr>
                                <a:rPr lang="en-US" b="0" i="1" smtClean="0">
                                  <a:latin typeface="Cambria Math" panose="02040503050406030204" pitchFamily="18" charset="0"/>
                                </a:rPr>
                              </m:ctrlPr>
                            </m:dPr>
                            <m:e>
                              <m:r>
                                <a:rPr lang="en-US" b="0" i="1" smtClean="0">
                                  <a:latin typeface="Cambria Math"/>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e>
                              </m:d>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num>
                                <m:den>
                                  <m:r>
                                    <a:rPr lang="en-US" b="0" i="1" smtClean="0">
                                      <a:latin typeface="Cambria Math"/>
                                    </a:rPr>
                                    <m:t>𝐵</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𝑇</m:t>
                                  </m:r>
                                  <m:r>
                                    <a:rPr lang="en-US" b="0" i="1" smtClean="0">
                                      <a:latin typeface="Cambria Math"/>
                                    </a:rPr>
                                    <m:t>)</m:t>
                                  </m:r>
                                </m:den>
                              </m:f>
                              <m:r>
                                <a:rPr lang="en-US" b="0" i="1" smtClean="0">
                                  <a:latin typeface="Cambria Math"/>
                                </a:rPr>
                                <m:t>𝑁</m:t>
                              </m:r>
                              <m:d>
                                <m:dPr>
                                  <m:ctrlPr>
                                    <a:rPr lang="en-US" b="0" i="1" smtClean="0">
                                      <a:latin typeface="Cambria Math" panose="02040503050406030204" pitchFamily="18" charset="0"/>
                                    </a:rPr>
                                  </m:ctrlPr>
                                </m:dPr>
                                <m:e>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e>
                              </m:d>
                            </m:e>
                          </m:d>
                        </m:e>
                      </m:func>
                    </m:oMath>
                  </m:oMathPara>
                </a14:m>
                <a:endParaRPr lang="en-US" dirty="0" smtClean="0"/>
              </a:p>
              <a:p>
                <a:pPr marL="0" indent="0">
                  <a:buNone/>
                </a:pPr>
                <a:r>
                  <a:rPr lang="en-US" dirty="0" smtClean="0"/>
                  <a:t>In this notation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panose="02040503050406030204" pitchFamily="18" charset="0"/>
                                </a:rPr>
                              </m:ctrlPr>
                            </m:dPr>
                            <m:e>
                              <m:r>
                                <a:rPr lang="en-US" b="0" i="1" smtClean="0">
                                  <a:latin typeface="Cambria Math"/>
                                </a:rPr>
                                <m:t>𝑇</m:t>
                              </m:r>
                              <m:r>
                                <a:rPr lang="en-US" b="0" i="1" smtClean="0">
                                  <a:latin typeface="Cambria Math"/>
                                </a:rPr>
                                <m:t>−</m:t>
                              </m:r>
                              <m:r>
                                <a:rPr lang="en-US" b="0" i="1" smtClean="0">
                                  <a:latin typeface="Cambria Math"/>
                                </a:rPr>
                                <m:t>𝑡</m:t>
                              </m:r>
                            </m:e>
                          </m:d>
                        </m:sup>
                      </m:sSup>
                    </m:oMath>
                  </m:oMathPara>
                </a14:m>
                <a:endParaRPr lang="en-US" dirty="0" smtClean="0"/>
              </a:p>
              <a:p>
                <a:pPr marL="0" indent="0">
                  <a:buNone/>
                </a:pPr>
                <a:r>
                  <a:rPr lang="en-US" dirty="0" smtClean="0"/>
                  <a:t>i.e., the price of a zero coupon treasury with par value of 1.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667" b="-539"/>
                </a:stretch>
              </a:blipFill>
            </p:spPr>
            <p:txBody>
              <a:bodyPr/>
              <a:lstStyle/>
              <a:p>
                <a:r>
                  <a:rPr lang="en-US">
                    <a:noFill/>
                  </a:rPr>
                  <a:t> </a:t>
                </a:r>
              </a:p>
            </p:txBody>
          </p:sp>
        </mc:Fallback>
      </mc:AlternateContent>
    </p:spTree>
    <p:extLst>
      <p:ext uri="{BB962C8B-B14F-4D97-AF65-F5344CB8AC3E}">
        <p14:creationId xmlns:p14="http://schemas.microsoft.com/office/powerpoint/2010/main" val="136056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Migration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This sort of model is a </a:t>
                </a:r>
                <a:r>
                  <a:rPr lang="en-US" i="1" dirty="0" smtClean="0"/>
                  <a:t>Markov chain, </a:t>
                </a:r>
                <a:r>
                  <a:rPr lang="en-US" dirty="0" smtClean="0"/>
                  <a:t>in which there are N credit ratings, usually AAA, AA, A, BBB, BB, BB B, CCC, and default (D).  (Actually there are a lot more, but we don’t model them all).  We assume an </a:t>
                </a:r>
                <a14:m>
                  <m:oMath xmlns:m="http://schemas.openxmlformats.org/officeDocument/2006/math">
                    <m:r>
                      <a:rPr lang="en-US" b="0" i="1" smtClean="0">
                        <a:latin typeface="Cambria Math"/>
                      </a:rPr>
                      <m:t>𝑁</m:t>
                    </m:r>
                    <m:r>
                      <a:rPr lang="en-US" b="0" i="1" smtClean="0">
                        <a:latin typeface="Cambria Math"/>
                      </a:rPr>
                      <m:t>×</m:t>
                    </m:r>
                    <m:r>
                      <a:rPr lang="en-US" b="0" i="1" smtClean="0">
                        <a:latin typeface="Cambria Math"/>
                      </a:rPr>
                      <m:t>𝑁</m:t>
                    </m:r>
                  </m:oMath>
                </a14:m>
                <a:r>
                  <a:rPr lang="en-US" dirty="0" smtClean="0"/>
                  <a:t> transition matrix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𝑖𝑗</m:t>
                              </m:r>
                            </m:sub>
                          </m:sSub>
                        </m:e>
                      </m:d>
                      <m:r>
                        <a:rPr lang="en-US" b="0" i="1" smtClean="0">
                          <a:latin typeface="Cambria Math"/>
                        </a:rPr>
                        <m:t> </m:t>
                      </m:r>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rPr>
                        <m:t>=1,…,</m:t>
                      </m:r>
                      <m:r>
                        <a:rPr lang="en-US" b="0" i="1" smtClean="0">
                          <a:latin typeface="Cambria Math"/>
                        </a:rPr>
                        <m:t>𝑁</m:t>
                      </m:r>
                    </m:oMath>
                  </m:oMathPara>
                </a14:m>
                <a:endParaRPr lang="en-US" dirty="0" smtClean="0"/>
              </a:p>
              <a:p>
                <a:pPr marL="0" indent="0">
                  <a:buNone/>
                </a:pPr>
                <a:r>
                  <a:rPr lang="en-US" dirty="0" smtClean="0"/>
                  <a:t>where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𝑖𝑗</m:t>
                          </m:r>
                        </m:sub>
                      </m:sSub>
                      <m:r>
                        <a:rPr lang="en-US" b="0" i="1" smtClean="0">
                          <a:latin typeface="Cambria Math"/>
                        </a:rPr>
                        <m:t>=</m:t>
                      </m:r>
                      <m:r>
                        <m:rPr>
                          <m:sty m:val="p"/>
                        </m:rPr>
                        <a:rPr lang="en-US" b="0" i="0" smtClean="0">
                          <a:latin typeface="Cambria Math"/>
                        </a:rPr>
                        <m:t>Pr</m:t>
                      </m:r>
                      <m:r>
                        <a:rPr lang="en-US" b="0" i="1" smtClean="0">
                          <a:latin typeface="Cambria Math"/>
                        </a:rPr>
                        <m:t>⁡(</m:t>
                      </m:r>
                      <m:r>
                        <a:rPr lang="en-US" b="0" i="1" smtClean="0">
                          <a:latin typeface="Cambria Math"/>
                        </a:rPr>
                        <m:t>𝑟𝑎𝑡𝑖𝑛𝑔</m:t>
                      </m:r>
                      <m:r>
                        <a:rPr lang="en-US" b="0" i="1" smtClean="0">
                          <a:latin typeface="Cambria Math"/>
                        </a:rPr>
                        <m:t> </m:t>
                      </m:r>
                      <m:r>
                        <a:rPr lang="en-US" b="0" i="1" smtClean="0">
                          <a:latin typeface="Cambria Math"/>
                        </a:rPr>
                        <m:t>𝑗</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𝑡</m:t>
                      </m:r>
                      <m:r>
                        <a:rPr lang="en-US" b="0" i="1" smtClean="0">
                          <a:latin typeface="Cambria Math"/>
                        </a:rPr>
                        <m:t>+</m:t>
                      </m:r>
                      <m:r>
                        <m:rPr>
                          <m:sty m:val="p"/>
                        </m:rPr>
                        <a:rPr lang="en-US" b="0" i="0" smtClean="0">
                          <a:latin typeface="Cambria Math"/>
                        </a:rPr>
                        <m:t>Δ</m:t>
                      </m:r>
                      <m:r>
                        <a:rPr lang="en-US" b="0" i="1" smtClean="0">
                          <a:latin typeface="Cambria Math"/>
                        </a:rPr>
                        <m:t>𝑡</m:t>
                      </m:r>
                      <m:r>
                        <a:rPr lang="en-US" b="0" i="1" smtClean="0">
                          <a:latin typeface="Cambria Math"/>
                        </a:rPr>
                        <m:t>|</m:t>
                      </m:r>
                      <m:r>
                        <a:rPr lang="en-US" b="0" i="1" smtClean="0">
                          <a:latin typeface="Cambria Math"/>
                        </a:rPr>
                        <m:t>𝑟𝑎𝑡𝑖𝑛𝑔</m:t>
                      </m:r>
                      <m:r>
                        <a:rPr lang="en-US" b="0" i="1" smtClean="0">
                          <a:latin typeface="Cambria Math"/>
                        </a:rPr>
                        <m:t> </m:t>
                      </m:r>
                      <m:r>
                        <a:rPr lang="en-US" b="0" i="1" smtClean="0">
                          <a:latin typeface="Cambria Math"/>
                        </a:rPr>
                        <m:t>𝑖</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𝑡</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424089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Matrix Example</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r>
                  <a:rPr lang="en-US" dirty="0" smtClean="0"/>
                  <a:t>The probabilities below are expressed in percentage terms.  The horizon is 1 year (</a:t>
                </a:r>
                <a14:m>
                  <m:oMath xmlns:m="http://schemas.openxmlformats.org/officeDocument/2006/math">
                    <m:r>
                      <m:rPr>
                        <m:sty m:val="p"/>
                      </m:rPr>
                      <a:rPr lang="en-US" b="0" i="0" smtClean="0">
                        <a:latin typeface="Cambria Math"/>
                      </a:rPr>
                      <m:t>Δ</m:t>
                    </m:r>
                    <m:r>
                      <a:rPr lang="en-US" b="0" i="1" smtClean="0">
                        <a:latin typeface="Cambria Math"/>
                      </a:rPr>
                      <m:t>𝑇</m:t>
                    </m:r>
                    <m:r>
                      <a:rPr lang="en-US" b="0" i="1" smtClean="0">
                        <a:latin typeface="Cambria Math"/>
                      </a:rPr>
                      <m:t>=1).</m:t>
                    </m:r>
                  </m:oMath>
                </a14:m>
                <a:endParaRPr lang="en-US" dirty="0" smtClean="0"/>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811516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78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 assumption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smtClean="0"/>
                  <a:t>The above matrix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𝑀</m:t>
                        </m:r>
                      </m:e>
                      <m:sub>
                        <m:r>
                          <m:rPr>
                            <m:sty m:val="p"/>
                          </m:rPr>
                          <a:rPr lang="en-US" b="0" i="0" smtClean="0">
                            <a:latin typeface="Cambria Math"/>
                          </a:rPr>
                          <m:t>Δ</m:t>
                        </m:r>
                        <m:r>
                          <a:rPr lang="en-US" b="0" i="1" smtClean="0">
                            <a:latin typeface="Cambria Math"/>
                          </a:rPr>
                          <m:t>𝑇</m:t>
                        </m:r>
                      </m:sub>
                    </m:sSub>
                  </m:oMath>
                </a14:m>
                <a:r>
                  <a:rPr lang="en-US" dirty="0" smtClean="0"/>
                  <a:t> is generally assumed to be the transition matrix of a continuous-time Markov chain</a:t>
                </a:r>
                <a:r>
                  <a:rPr lang="en-US" i="1" dirty="0" smtClean="0"/>
                  <a:t>, </a:t>
                </a:r>
                <a:r>
                  <a:rPr lang="en-US" dirty="0" smtClean="0"/>
                  <a:t>meaning that the transition probabilities depend only on the current state and not on previous states.  In this case,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𝑀</m:t>
                          </m:r>
                        </m:e>
                        <m:sub>
                          <m:r>
                            <m:rPr>
                              <m:sty m:val="p"/>
                            </m:rPr>
                            <a:rPr lang="en-US" b="0" i="0" smtClean="0">
                              <a:latin typeface="Cambria Math"/>
                            </a:rPr>
                            <m:t>aΔ</m:t>
                          </m:r>
                          <m:r>
                            <a:rPr lang="en-US" b="0" i="1" smtClean="0">
                              <a:latin typeface="Cambria Math"/>
                            </a:rPr>
                            <m:t>𝑇</m:t>
                          </m:r>
                        </m:sub>
                      </m:sSub>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𝑀</m:t>
                                  </m:r>
                                </m:e>
                                <m:sub>
                                  <m:r>
                                    <m:rPr>
                                      <m:sty m:val="p"/>
                                    </m:rPr>
                                    <a:rPr lang="en-US" b="0" i="0" smtClean="0">
                                      <a:latin typeface="Cambria Math"/>
                                    </a:rPr>
                                    <m:t>Δ</m:t>
                                  </m:r>
                                  <m:r>
                                    <a:rPr lang="en-US" b="0" i="1" smtClean="0">
                                      <a:latin typeface="Cambria Math"/>
                                    </a:rPr>
                                    <m:t>𝑇</m:t>
                                  </m:r>
                                </m:sub>
                              </m:sSub>
                            </m:e>
                          </m:d>
                        </m:e>
                        <m:sup>
                          <m:r>
                            <a:rPr lang="en-US" b="0" i="1" smtClean="0">
                              <a:latin typeface="Cambria Math"/>
                            </a:rPr>
                            <m:t>𝑎</m:t>
                          </m:r>
                        </m:sup>
                      </m:sSup>
                    </m:oMath>
                  </m:oMathPara>
                </a14:m>
                <a:endParaRPr lang="en-US" dirty="0" smtClean="0"/>
              </a:p>
              <a:p>
                <a:pPr marL="0" indent="0">
                  <a:buNone/>
                </a:pPr>
                <a:r>
                  <a:rPr lang="en-US" dirty="0" smtClean="0"/>
                  <a:t>If </a:t>
                </a:r>
                <a14:m>
                  <m:oMath xmlns:m="http://schemas.openxmlformats.org/officeDocument/2006/math">
                    <m:r>
                      <a:rPr lang="en-US" b="0" i="1" smtClean="0">
                        <a:latin typeface="Cambria Math"/>
                      </a:rPr>
                      <m:t>𝑎</m:t>
                    </m:r>
                    <m:r>
                      <a:rPr lang="en-US" b="0" i="1" smtClean="0">
                        <a:latin typeface="Cambria Math"/>
                      </a:rPr>
                      <m:t> </m:t>
                    </m:r>
                  </m:oMath>
                </a14:m>
                <a:r>
                  <a:rPr lang="en-US" dirty="0" smtClean="0"/>
                  <a:t>is not an integer, this is often difficult to calculate.  For </a:t>
                </a:r>
                <a14:m>
                  <m:oMath xmlns:m="http://schemas.openxmlformats.org/officeDocument/2006/math">
                    <m:r>
                      <a:rPr lang="en-US" b="0" i="1" smtClean="0">
                        <a:latin typeface="Cambria Math"/>
                      </a:rPr>
                      <m:t>𝑎</m:t>
                    </m:r>
                    <m:r>
                      <a:rPr lang="en-US" b="0" i="1" smtClean="0">
                        <a:latin typeface="Cambria Math"/>
                      </a:rPr>
                      <m:t>=</m:t>
                    </m:r>
                    <m:f>
                      <m:fPr>
                        <m:type m:val="lin"/>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𝑛</m:t>
                        </m:r>
                      </m:den>
                    </m:f>
                  </m:oMath>
                </a14:m>
                <a:r>
                  <a:rPr lang="en-US" dirty="0" smtClean="0"/>
                  <a:t>, one has to find an </a:t>
                </a:r>
                <a:r>
                  <a:rPr lang="en-US" i="1" dirty="0" smtClean="0"/>
                  <a:t>n-</a:t>
                </a:r>
                <a:r>
                  <a:rPr lang="en-US" i="1" dirty="0" err="1" smtClean="0"/>
                  <a:t>th</a:t>
                </a:r>
                <a:r>
                  <a:rPr lang="en-US" i="1" dirty="0" smtClean="0"/>
                  <a:t> root </a:t>
                </a:r>
                <a:r>
                  <a:rPr lang="en-US" dirty="0" smtClean="0"/>
                  <a:t>of the one-year matrix, which may not exist or may not be unique.    </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2695" r="-2148" b="-135"/>
                </a:stretch>
              </a:blipFill>
            </p:spPr>
            <p:txBody>
              <a:bodyPr/>
              <a:lstStyle/>
              <a:p>
                <a:r>
                  <a:rPr lang="en-US">
                    <a:noFill/>
                  </a:rPr>
                  <a:t> </a:t>
                </a:r>
              </a:p>
            </p:txBody>
          </p:sp>
        </mc:Fallback>
      </mc:AlternateContent>
    </p:spTree>
    <p:extLst>
      <p:ext uri="{BB962C8B-B14F-4D97-AF65-F5344CB8AC3E}">
        <p14:creationId xmlns:p14="http://schemas.microsoft.com/office/powerpoint/2010/main" val="70011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Migrations as thresholds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We assume that a company’s current rating (or state)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𝑗</m:t>
                        </m:r>
                      </m:sub>
                    </m:sSub>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𝐷</m:t>
                        </m:r>
                        <m:r>
                          <a:rPr lang="en-US" b="0" i="1" smtClean="0">
                            <a:latin typeface="Cambria Math"/>
                          </a:rPr>
                          <m:t>,</m:t>
                        </m:r>
                        <m:r>
                          <a:rPr lang="en-US" b="0" i="1" smtClean="0">
                            <a:latin typeface="Cambria Math"/>
                          </a:rPr>
                          <m:t>𝐶𝐶𝐶</m:t>
                        </m:r>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𝐴𝐴𝐴</m:t>
                        </m:r>
                      </m:e>
                    </m:d>
                    <m:r>
                      <a:rPr lang="en-US" b="0" i="1" smtClean="0">
                        <a:latin typeface="Cambria Math"/>
                      </a:rPr>
                      <m:t>.</m:t>
                    </m:r>
                  </m:oMath>
                </a14:m>
                <a:r>
                  <a:rPr lang="en-US" dirty="0" smtClean="0"/>
                  <a:t>  Based on the one period transition probabilities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𝑗𝑘</m:t>
                        </m:r>
                      </m:sub>
                    </m:sSub>
                    <m:r>
                      <a:rPr lang="en-US" b="0" i="1" smtClean="0">
                        <a:latin typeface="Cambria Math"/>
                      </a:rPr>
                      <m:t>, </m:t>
                    </m:r>
                    <m:r>
                      <a:rPr lang="en-US" b="0" i="1" smtClean="0">
                        <a:latin typeface="Cambria Math"/>
                      </a:rPr>
                      <m:t>𝑘</m:t>
                    </m:r>
                    <m:r>
                      <a:rPr lang="en-US" b="0" i="1" smtClean="0">
                        <a:latin typeface="Cambria Math"/>
                      </a:rPr>
                      <m:t>=1,…,</m:t>
                    </m:r>
                    <m:r>
                      <a:rPr lang="en-US" b="0" i="1" smtClean="0">
                        <a:latin typeface="Cambria Math"/>
                      </a:rPr>
                      <m:t>𝑁</m:t>
                    </m:r>
                    <m:r>
                      <a:rPr lang="en-US" b="0" i="1" smtClean="0">
                        <a:latin typeface="Cambria Math"/>
                      </a:rPr>
                      <m:t>,</m:t>
                    </m:r>
                  </m:oMath>
                </a14:m>
                <a:r>
                  <a:rPr lang="en-US" dirty="0" smtClean="0"/>
                  <a:t> and given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0</m:t>
                          </m:r>
                        </m:sub>
                      </m:sSub>
                      <m:sSup>
                        <m:sSupPr>
                          <m:ctrlPr>
                            <a:rPr lang="en-US" b="0" i="1" smtClean="0">
                              <a:latin typeface="Cambria Math" panose="02040503050406030204" pitchFamily="18" charset="0"/>
                            </a:rPr>
                          </m:ctrlPr>
                        </m:sSupPr>
                        <m:e>
                          <m:r>
                            <a:rPr lang="en-US" b="0" i="1" smtClean="0">
                              <a:latin typeface="Cambria Math"/>
                            </a:rPr>
                            <m:t>𝑒</m:t>
                          </m:r>
                        </m:e>
                        <m: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𝑉</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bSup>
                                <m:sSubSupPr>
                                  <m:ctrlPr>
                                    <a:rPr lang="en-US" b="0" i="1" smtClean="0">
                                      <a:latin typeface="Cambria Math" panose="02040503050406030204" pitchFamily="18" charset="0"/>
                                    </a:rPr>
                                  </m:ctrlPr>
                                </m:sSubSupPr>
                                <m:e>
                                  <m:r>
                                    <a:rPr lang="en-US" b="0" i="1" smtClean="0">
                                      <a:latin typeface="Cambria Math"/>
                                    </a:rPr>
                                    <m:t>𝜎</m:t>
                                  </m:r>
                                </m:e>
                                <m:sub>
                                  <m:r>
                                    <a:rPr lang="en-US" b="0" i="1" smtClean="0">
                                      <a:latin typeface="Cambria Math"/>
                                    </a:rPr>
                                    <m:t>𝑉</m:t>
                                  </m:r>
                                </m:sub>
                                <m:sup>
                                  <m:r>
                                    <a:rPr lang="en-US" b="0" i="1" smtClean="0">
                                      <a:latin typeface="Cambria Math"/>
                                    </a:rPr>
                                    <m:t>2</m:t>
                                  </m:r>
                                </m:sup>
                              </m:sSubSup>
                            </m:e>
                          </m:d>
                          <m:r>
                            <a:rPr lang="en-US" b="0" i="1" smtClean="0">
                              <a:latin typeface="Cambria Math"/>
                            </a:rPr>
                            <m:t>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𝑉</m:t>
                              </m:r>
                            </m:sub>
                          </m:sSub>
                          <m:sSub>
                            <m:sSubPr>
                              <m:ctrlPr>
                                <a:rPr lang="en-US" b="0" i="1" smtClean="0">
                                  <a:latin typeface="Cambria Math" panose="02040503050406030204" pitchFamily="18" charset="0"/>
                                </a:rPr>
                              </m:ctrlPr>
                            </m:sSubPr>
                            <m:e>
                              <m:r>
                                <a:rPr lang="en-US" b="0" i="1" smtClean="0">
                                  <a:latin typeface="Cambria Math"/>
                                </a:rPr>
                                <m:t>𝑊</m:t>
                              </m:r>
                            </m:e>
                            <m:sub>
                              <m:r>
                                <a:rPr lang="en-US" b="0" i="1" smtClean="0">
                                  <a:latin typeface="Cambria Math"/>
                                </a:rPr>
                                <m:t>𝑇</m:t>
                              </m:r>
                            </m:sub>
                          </m:sSub>
                        </m:sup>
                      </m:sSup>
                    </m:oMath>
                  </m:oMathPara>
                </a14:m>
                <a:endParaRPr lang="en-US" dirty="0" smtClean="0"/>
              </a:p>
              <a:p>
                <a:pPr marL="0" indent="0">
                  <a:buNone/>
                </a:pPr>
                <a:r>
                  <a:rPr lang="en-US" dirty="0" smtClean="0"/>
                  <a:t>we can compute thresholds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𝑑</m:t>
                              </m:r>
                            </m:e>
                          </m:acc>
                        </m:e>
                        <m:sub>
                          <m:r>
                            <a:rPr lang="en-US" b="0" i="1" smtClean="0">
                              <a:latin typeface="Cambria Math"/>
                            </a:rPr>
                            <m:t>0</m:t>
                          </m:r>
                        </m:sub>
                      </m:sSub>
                      <m:r>
                        <a:rPr lang="en-US" b="0" i="1" smtClean="0">
                          <a:latin typeface="Cambria Math"/>
                        </a:rPr>
                        <m:t>&lt;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𝑑</m:t>
                              </m:r>
                            </m:e>
                          </m:acc>
                        </m:e>
                        <m:sub>
                          <m:r>
                            <a:rPr lang="en-US" b="0" i="1" smtClean="0">
                              <a:latin typeface="Cambria Math"/>
                            </a:rPr>
                            <m:t>1</m:t>
                          </m:r>
                        </m:sub>
                      </m:sSub>
                      <m:r>
                        <a:rPr lang="en-US" b="0" i="1" smtClean="0">
                          <a:latin typeface="Cambria Math"/>
                        </a:rPr>
                        <m:t>&lt;…&lt;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𝑑</m:t>
                              </m:r>
                            </m:e>
                          </m:acc>
                        </m:e>
                        <m:sub>
                          <m:r>
                            <a:rPr lang="en-US" b="0" i="1" smtClean="0">
                              <a:latin typeface="Cambria Math"/>
                            </a:rPr>
                            <m:t>𝑁</m:t>
                          </m:r>
                        </m:sub>
                      </m:sSub>
                      <m:r>
                        <a:rPr lang="en-US" b="0" i="1" smtClean="0">
                          <a:latin typeface="Cambria Math"/>
                        </a:rPr>
                        <m:t>&lt;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m:rPr>
                                  <m:sty m:val="p"/>
                                </m:rPr>
                                <a:rPr lang="en-US" b="0" i="0" smtClean="0">
                                  <a:latin typeface="Cambria Math"/>
                                </a:rPr>
                                <m:t>d</m:t>
                              </m:r>
                            </m:e>
                          </m:acc>
                        </m:e>
                        <m:sub>
                          <m:r>
                            <a:rPr lang="en-US" b="0" i="1" smtClean="0">
                              <a:latin typeface="Cambria Math"/>
                            </a:rPr>
                            <m:t>𝑁</m:t>
                          </m:r>
                          <m:r>
                            <a:rPr lang="en-US" b="0" i="1" smtClean="0">
                              <a:latin typeface="Cambria Math"/>
                            </a:rPr>
                            <m:t>+1</m:t>
                          </m:r>
                        </m:sub>
                      </m:sSub>
                      <m:r>
                        <a:rPr lang="en-US" b="0" i="1" smtClean="0">
                          <a:latin typeface="Cambria Math"/>
                        </a:rPr>
                        <m:t>=∞</m:t>
                      </m:r>
                    </m:oMath>
                  </m:oMathPara>
                </a14:m>
                <a:endParaRPr lang="en-US" dirty="0" smtClean="0"/>
              </a:p>
              <a:p>
                <a:pPr marL="0" indent="0">
                  <a:buNone/>
                </a:pPr>
                <a:r>
                  <a:rPr lang="en-US" dirty="0" smtClean="0"/>
                  <a:t>such that the probability of winding up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𝑘</m:t>
                        </m:r>
                      </m:sub>
                    </m:sSub>
                  </m:oMath>
                </a14:m>
                <a:r>
                  <a:rPr lang="en-US" dirty="0" smtClean="0"/>
                  <a:t> is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96" b="-4313"/>
                </a:stretch>
              </a:blipFill>
            </p:spPr>
            <p:txBody>
              <a:bodyPr/>
              <a:lstStyle/>
              <a:p>
                <a:r>
                  <a:rPr lang="en-US">
                    <a:noFill/>
                  </a:rPr>
                  <a:t> </a:t>
                </a:r>
              </a:p>
            </p:txBody>
          </p:sp>
        </mc:Fallback>
      </mc:AlternateContent>
    </p:spTree>
    <p:extLst>
      <p:ext uri="{BB962C8B-B14F-4D97-AF65-F5344CB8AC3E}">
        <p14:creationId xmlns:p14="http://schemas.microsoft.com/office/powerpoint/2010/main" val="234717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Migrations as thresholds,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𝑑</m:t>
                                      </m:r>
                                    </m:e>
                                  </m:acc>
                                </m:e>
                                <m:sub>
                                  <m:r>
                                    <a:rPr lang="en-US" b="0" i="1" smtClean="0">
                                      <a:latin typeface="Cambria Math"/>
                                    </a:rPr>
                                    <m:t>𝑘</m:t>
                                  </m:r>
                                </m:sub>
                              </m:sSub>
                              <m:r>
                                <a:rPr lang="en-US" b="0" i="1" smtClean="0">
                                  <a:latin typeface="Cambria Math"/>
                                </a:rPr>
                                <m:t>&lt;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𝑑</m:t>
                                      </m:r>
                                    </m:e>
                                  </m:acc>
                                </m:e>
                                <m:sub>
                                  <m:r>
                                    <a:rPr lang="en-US" b="0" i="1" smtClean="0">
                                      <a:latin typeface="Cambria Math"/>
                                    </a:rPr>
                                    <m:t>𝑘</m:t>
                                  </m:r>
                                  <m:r>
                                    <a:rPr lang="en-US" b="0" i="1" smtClean="0">
                                      <a:latin typeface="Cambria Math"/>
                                    </a:rPr>
                                    <m:t>+1</m:t>
                                  </m:r>
                                </m:sub>
                              </m:sSub>
                            </m:e>
                          </m:d>
                        </m:e>
                      </m:fun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𝑗𝑘</m:t>
                          </m:r>
                        </m:sub>
                      </m:sSub>
                      <m:r>
                        <a:rPr lang="en-US" b="0" i="1" smtClean="0">
                          <a:latin typeface="Cambria Math"/>
                        </a:rPr>
                        <m:t>.</m:t>
                      </m:r>
                    </m:oMath>
                  </m:oMathPara>
                </a14:m>
                <a:endParaRPr lang="en-US" dirty="0" smtClean="0"/>
              </a:p>
              <a:p>
                <a:pPr marL="0" indent="0">
                  <a:buNone/>
                </a:pPr>
                <a:r>
                  <a:rPr lang="en-US" dirty="0" smtClean="0"/>
                  <a:t>To calculate the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𝑑</m:t>
                            </m:r>
                          </m:e>
                        </m:acc>
                      </m:e>
                      <m:sub>
                        <m:r>
                          <a:rPr lang="en-US" b="0" i="1" smtClean="0">
                            <a:latin typeface="Cambria Math"/>
                          </a:rPr>
                          <m:t>𝑘</m:t>
                        </m:r>
                      </m:sub>
                    </m:sSub>
                  </m:oMath>
                </a14:m>
                <a:r>
                  <a:rPr lang="en-US" dirty="0" smtClean="0"/>
                  <a:t>’s exactly, we go to the doc cam….</a:t>
                </a:r>
              </a:p>
              <a:p>
                <a:pPr marL="0" indent="0">
                  <a:buNone/>
                </a:pPr>
                <a:endParaRPr lang="en-US" dirty="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2042531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thresholds,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can transform the asset return over T to a standard normal random variable thus:</a:t>
                </a:r>
              </a:p>
              <a:p>
                <a:pPr marL="0" indent="0">
                  <a:buNone/>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a:rPr>
                            <m:t>𝑋</m:t>
                          </m:r>
                        </m:e>
                        <m:sub>
                          <m:r>
                            <a:rPr lang="en-US" sz="3000" b="0" i="1" smtClean="0">
                              <a:latin typeface="Cambria Math"/>
                            </a:rPr>
                            <m:t>𝑇</m:t>
                          </m:r>
                        </m:sub>
                      </m:sSub>
                      <m:r>
                        <a:rPr lang="en-US" sz="3000" b="0" i="1" smtClean="0">
                          <a:latin typeface="Cambria Math"/>
                        </a:rPr>
                        <m:t>=</m:t>
                      </m:r>
                      <m:f>
                        <m:fPr>
                          <m:ctrlPr>
                            <a:rPr lang="en-US" sz="3000" b="0" i="1" smtClean="0">
                              <a:latin typeface="Cambria Math" panose="02040503050406030204" pitchFamily="18" charset="0"/>
                            </a:rPr>
                          </m:ctrlPr>
                        </m:fPr>
                        <m:num>
                          <m:func>
                            <m:funcPr>
                              <m:ctrlPr>
                                <a:rPr lang="en-US" sz="3000" b="0" i="1" smtClean="0">
                                  <a:latin typeface="Cambria Math" panose="02040503050406030204" pitchFamily="18" charset="0"/>
                                </a:rPr>
                              </m:ctrlPr>
                            </m:funcPr>
                            <m:fName>
                              <m:r>
                                <m:rPr>
                                  <m:sty m:val="p"/>
                                </m:rPr>
                                <a:rPr lang="en-US" sz="3000" b="0" i="0" smtClean="0">
                                  <a:latin typeface="Cambria Math"/>
                                </a:rPr>
                                <m:t>ln</m:t>
                              </m:r>
                            </m:fName>
                            <m:e>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a:rPr>
                                        <m:t>𝑉</m:t>
                                      </m:r>
                                    </m:e>
                                    <m:sub>
                                      <m:r>
                                        <a:rPr lang="en-US" sz="3000" b="0" i="1" smtClean="0">
                                          <a:latin typeface="Cambria Math"/>
                                        </a:rPr>
                                        <m:t>𝑇</m:t>
                                      </m:r>
                                    </m:sub>
                                  </m:sSub>
                                </m:e>
                              </m:d>
                            </m:e>
                          </m:func>
                          <m:r>
                            <a:rPr lang="en-US" sz="3000" b="0" i="1" smtClean="0">
                              <a:latin typeface="Cambria Math"/>
                            </a:rPr>
                            <m:t>−</m:t>
                          </m:r>
                          <m:func>
                            <m:funcPr>
                              <m:ctrlPr>
                                <a:rPr lang="en-US" sz="3000" b="0" i="1" smtClean="0">
                                  <a:latin typeface="Cambria Math" panose="02040503050406030204" pitchFamily="18" charset="0"/>
                                </a:rPr>
                              </m:ctrlPr>
                            </m:funcPr>
                            <m:fName>
                              <m:r>
                                <m:rPr>
                                  <m:sty m:val="p"/>
                                </m:rPr>
                                <a:rPr lang="en-US" sz="3000" b="0" i="0" smtClean="0">
                                  <a:latin typeface="Cambria Math"/>
                                </a:rPr>
                                <m:t>ln</m:t>
                              </m:r>
                            </m:fName>
                            <m:e>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a:rPr>
                                        <m:t>𝑉</m:t>
                                      </m:r>
                                    </m:e>
                                    <m:sub>
                                      <m:r>
                                        <a:rPr lang="en-US" sz="3000" b="0" i="1" smtClean="0">
                                          <a:latin typeface="Cambria Math"/>
                                        </a:rPr>
                                        <m:t>0</m:t>
                                      </m:r>
                                    </m:sub>
                                  </m:sSub>
                                </m:e>
                              </m:d>
                            </m:e>
                          </m:func>
                          <m:r>
                            <a:rPr lang="en-US" sz="3000" b="0" i="1" smtClean="0">
                              <a:latin typeface="Cambria Math"/>
                            </a:rPr>
                            <m:t>−</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a:rPr>
                                    <m:t>𝜇</m:t>
                                  </m:r>
                                </m:e>
                                <m:sub>
                                  <m:r>
                                    <a:rPr lang="en-US" sz="3000" b="0" i="1" smtClean="0">
                                      <a:latin typeface="Cambria Math"/>
                                    </a:rPr>
                                    <m:t>𝑉</m:t>
                                  </m:r>
                                </m:sub>
                              </m:sSub>
                              <m:r>
                                <a:rPr lang="en-US" sz="3000" b="0" i="1" smtClean="0">
                                  <a:latin typeface="Cambria Math"/>
                                </a:rPr>
                                <m:t>−</m:t>
                              </m:r>
                              <m:f>
                                <m:fPr>
                                  <m:ctrlPr>
                                    <a:rPr lang="en-US" sz="3000" b="0" i="1" smtClean="0">
                                      <a:latin typeface="Cambria Math" panose="02040503050406030204" pitchFamily="18" charset="0"/>
                                    </a:rPr>
                                  </m:ctrlPr>
                                </m:fPr>
                                <m:num>
                                  <m:r>
                                    <a:rPr lang="en-US" sz="3000" b="0" i="1" smtClean="0">
                                      <a:latin typeface="Cambria Math"/>
                                    </a:rPr>
                                    <m:t>1</m:t>
                                  </m:r>
                                </m:num>
                                <m:den>
                                  <m:r>
                                    <a:rPr lang="en-US" sz="3000" b="0" i="1" smtClean="0">
                                      <a:latin typeface="Cambria Math"/>
                                    </a:rPr>
                                    <m:t>2</m:t>
                                  </m:r>
                                </m:den>
                              </m:f>
                              <m:sSubSup>
                                <m:sSubSupPr>
                                  <m:ctrlPr>
                                    <a:rPr lang="en-US" sz="3000" b="0" i="1" smtClean="0">
                                      <a:latin typeface="Cambria Math" panose="02040503050406030204" pitchFamily="18" charset="0"/>
                                    </a:rPr>
                                  </m:ctrlPr>
                                </m:sSubSupPr>
                                <m:e>
                                  <m:r>
                                    <a:rPr lang="en-US" sz="3000" b="0" i="1" smtClean="0">
                                      <a:latin typeface="Cambria Math"/>
                                    </a:rPr>
                                    <m:t>𝜎</m:t>
                                  </m:r>
                                </m:e>
                                <m:sub>
                                  <m:r>
                                    <a:rPr lang="en-US" sz="3000" b="0" i="1" smtClean="0">
                                      <a:latin typeface="Cambria Math"/>
                                    </a:rPr>
                                    <m:t>𝑉</m:t>
                                  </m:r>
                                </m:sub>
                                <m:sup>
                                  <m:r>
                                    <a:rPr lang="en-US" sz="3000" b="0" i="1" smtClean="0">
                                      <a:latin typeface="Cambria Math"/>
                                    </a:rPr>
                                    <m:t>2</m:t>
                                  </m:r>
                                </m:sup>
                              </m:sSubSup>
                            </m:e>
                          </m:d>
                          <m:r>
                            <a:rPr lang="en-US" sz="3000" b="0" i="1" smtClean="0">
                              <a:latin typeface="Cambria Math"/>
                            </a:rPr>
                            <m:t>𝑇</m:t>
                          </m:r>
                        </m:num>
                        <m:den>
                          <m:sSub>
                            <m:sSubPr>
                              <m:ctrlPr>
                                <a:rPr lang="en-US" sz="3000" b="0" i="1" smtClean="0">
                                  <a:latin typeface="Cambria Math" panose="02040503050406030204" pitchFamily="18" charset="0"/>
                                </a:rPr>
                              </m:ctrlPr>
                            </m:sSubPr>
                            <m:e>
                              <m:r>
                                <a:rPr lang="en-US" sz="3000" b="0" i="1" smtClean="0">
                                  <a:latin typeface="Cambria Math"/>
                                </a:rPr>
                                <m:t>𝜎</m:t>
                              </m:r>
                            </m:e>
                            <m:sub>
                              <m:r>
                                <a:rPr lang="en-US" sz="3000" b="0" i="1" smtClean="0">
                                  <a:latin typeface="Cambria Math"/>
                                </a:rPr>
                                <m:t>𝑉</m:t>
                              </m:r>
                            </m:sub>
                          </m:sSub>
                          <m:rad>
                            <m:radPr>
                              <m:degHide m:val="on"/>
                              <m:ctrlPr>
                                <a:rPr lang="en-US" sz="3000" b="0" i="1" smtClean="0">
                                  <a:latin typeface="Cambria Math" panose="02040503050406030204" pitchFamily="18" charset="0"/>
                                </a:rPr>
                              </m:ctrlPr>
                            </m:radPr>
                            <m:deg/>
                            <m:e>
                              <m:r>
                                <a:rPr lang="en-US" sz="3000" b="0" i="1" smtClean="0">
                                  <a:latin typeface="Cambria Math"/>
                                </a:rPr>
                                <m:t>𝑇</m:t>
                              </m:r>
                            </m:e>
                          </m:rad>
                        </m:den>
                      </m:f>
                      <m:r>
                        <a:rPr lang="en-US" sz="3000" b="0" i="1" smtClean="0">
                          <a:latin typeface="Cambria Math"/>
                        </a:rPr>
                        <m:t>∼</m:t>
                      </m:r>
                      <m:r>
                        <a:rPr lang="en-US" sz="3000" b="0" i="1" smtClean="0">
                          <a:latin typeface="Cambria Math"/>
                        </a:rPr>
                        <m:t>𝑁</m:t>
                      </m:r>
                      <m:d>
                        <m:dPr>
                          <m:ctrlPr>
                            <a:rPr lang="en-US" sz="3000" b="0" i="1" smtClean="0">
                              <a:latin typeface="Cambria Math" panose="02040503050406030204" pitchFamily="18" charset="0"/>
                            </a:rPr>
                          </m:ctrlPr>
                        </m:dPr>
                        <m:e>
                          <m:r>
                            <a:rPr lang="en-US" sz="3000" b="0" i="1" smtClean="0">
                              <a:latin typeface="Cambria Math"/>
                            </a:rPr>
                            <m:t>0,1</m:t>
                          </m:r>
                        </m:e>
                      </m:d>
                      <m:r>
                        <a:rPr lang="en-US" sz="3000" b="0" i="1" smtClean="0">
                          <a:latin typeface="Cambria Math"/>
                        </a:rPr>
                        <m:t>.</m:t>
                      </m:r>
                    </m:oMath>
                  </m:oMathPara>
                </a14:m>
                <a:endParaRPr lang="en-US" sz="3000" dirty="0" smtClean="0"/>
              </a:p>
              <a:p>
                <a:pPr marL="0" indent="0">
                  <a:buNone/>
                </a:pPr>
                <a:r>
                  <a:rPr lang="en-US" sz="3000" dirty="0" smtClean="0"/>
                  <a:t>Now let </a:t>
                </a:r>
              </a:p>
              <a:p>
                <a:pPr marL="0" indent="0">
                  <a:buNone/>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a:rPr>
                            <m:t>𝑑</m:t>
                          </m:r>
                        </m:e>
                        <m:sub>
                          <m:r>
                            <a:rPr lang="en-US" sz="3000" b="0" i="1" smtClean="0">
                              <a:latin typeface="Cambria Math"/>
                            </a:rPr>
                            <m:t>𝑘</m:t>
                          </m:r>
                        </m:sub>
                      </m:sSub>
                      <m:r>
                        <a:rPr lang="en-US" sz="3000" i="1">
                          <a:latin typeface="Cambria Math"/>
                        </a:rPr>
                        <m:t>=</m:t>
                      </m:r>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a:rPr>
                                <m:t>ln</m:t>
                              </m:r>
                            </m:fName>
                            <m:e>
                              <m:d>
                                <m:dPr>
                                  <m:ctrlPr>
                                    <a:rPr lang="en-US" sz="3000" i="1">
                                      <a:latin typeface="Cambria Math" panose="02040503050406030204" pitchFamily="18" charset="0"/>
                                    </a:rPr>
                                  </m:ctrlPr>
                                </m:dPr>
                                <m:e>
                                  <m:sSub>
                                    <m:sSubPr>
                                      <m:ctrlPr>
                                        <a:rPr lang="en-US" sz="3000" b="0" i="1" dirty="0" smtClean="0">
                                          <a:latin typeface="Cambria Math" panose="02040503050406030204" pitchFamily="18" charset="0"/>
                                        </a:rPr>
                                      </m:ctrlPr>
                                    </m:sSubPr>
                                    <m:e>
                                      <m:acc>
                                        <m:accPr>
                                          <m:chr m:val="̃"/>
                                          <m:ctrlPr>
                                            <a:rPr lang="en-US" sz="3000" b="0" i="1" smtClean="0">
                                              <a:latin typeface="Cambria Math" panose="02040503050406030204" pitchFamily="18" charset="0"/>
                                            </a:rPr>
                                          </m:ctrlPr>
                                        </m:accPr>
                                        <m:e>
                                          <m:r>
                                            <a:rPr lang="en-US" sz="3000" b="0" i="1" smtClean="0">
                                              <a:latin typeface="Cambria Math"/>
                                            </a:rPr>
                                            <m:t>𝑑</m:t>
                                          </m:r>
                                        </m:e>
                                      </m:acc>
                                    </m:e>
                                    <m:sub>
                                      <m:r>
                                        <a:rPr lang="en-US" sz="3000" b="0" i="1" dirty="0" smtClean="0">
                                          <a:latin typeface="Cambria Math"/>
                                        </a:rPr>
                                        <m:t>𝑘</m:t>
                                      </m:r>
                                    </m:sub>
                                  </m:sSub>
                                </m:e>
                              </m:d>
                            </m:e>
                          </m:func>
                          <m:r>
                            <a:rPr lang="en-US" sz="3000" i="1">
                              <a:latin typeface="Cambria Math"/>
                            </a:rPr>
                            <m:t>−</m:t>
                          </m:r>
                          <m:func>
                            <m:funcPr>
                              <m:ctrlPr>
                                <a:rPr lang="en-US" sz="3000" i="1">
                                  <a:latin typeface="Cambria Math" panose="02040503050406030204" pitchFamily="18" charset="0"/>
                                </a:rPr>
                              </m:ctrlPr>
                            </m:funcPr>
                            <m:fName>
                              <m:r>
                                <m:rPr>
                                  <m:sty m:val="p"/>
                                </m:rPr>
                                <a:rPr lang="en-US" sz="3000">
                                  <a:latin typeface="Cambria Math"/>
                                </a:rPr>
                                <m:t>ln</m:t>
                              </m:r>
                            </m:fName>
                            <m:e>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a:rPr>
                                        <m:t>𝑉</m:t>
                                      </m:r>
                                    </m:e>
                                    <m:sub>
                                      <m:r>
                                        <a:rPr lang="en-US" sz="3000" i="1">
                                          <a:latin typeface="Cambria Math"/>
                                        </a:rPr>
                                        <m:t>0</m:t>
                                      </m:r>
                                    </m:sub>
                                  </m:sSub>
                                </m:e>
                              </m:d>
                            </m:e>
                          </m:func>
                          <m:r>
                            <a:rPr lang="en-US" sz="3000" i="1">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a:rPr>
                                    <m:t>𝜇</m:t>
                                  </m:r>
                                </m:e>
                                <m:sub>
                                  <m:r>
                                    <a:rPr lang="en-US" sz="3000" i="1">
                                      <a:latin typeface="Cambria Math"/>
                                    </a:rPr>
                                    <m:t>𝑉</m:t>
                                  </m:r>
                                </m:sub>
                              </m:sSub>
                              <m:r>
                                <a:rPr lang="en-US" sz="3000" i="1">
                                  <a:latin typeface="Cambria Math"/>
                                </a:rPr>
                                <m:t>−</m:t>
                              </m:r>
                              <m:f>
                                <m:fPr>
                                  <m:ctrlPr>
                                    <a:rPr lang="en-US" sz="3000" i="1">
                                      <a:latin typeface="Cambria Math" panose="02040503050406030204" pitchFamily="18" charset="0"/>
                                    </a:rPr>
                                  </m:ctrlPr>
                                </m:fPr>
                                <m:num>
                                  <m:r>
                                    <a:rPr lang="en-US" sz="3000" i="1">
                                      <a:latin typeface="Cambria Math"/>
                                    </a:rPr>
                                    <m:t>1</m:t>
                                  </m:r>
                                </m:num>
                                <m:den>
                                  <m:r>
                                    <a:rPr lang="en-US" sz="3000" i="1">
                                      <a:latin typeface="Cambria Math"/>
                                    </a:rPr>
                                    <m:t>2</m:t>
                                  </m:r>
                                </m:den>
                              </m:f>
                              <m:sSubSup>
                                <m:sSubSupPr>
                                  <m:ctrlPr>
                                    <a:rPr lang="en-US" sz="3000" i="1">
                                      <a:latin typeface="Cambria Math" panose="02040503050406030204" pitchFamily="18" charset="0"/>
                                    </a:rPr>
                                  </m:ctrlPr>
                                </m:sSubSupPr>
                                <m:e>
                                  <m:r>
                                    <a:rPr lang="en-US" sz="3000" i="1">
                                      <a:latin typeface="Cambria Math"/>
                                    </a:rPr>
                                    <m:t>𝜎</m:t>
                                  </m:r>
                                </m:e>
                                <m:sub>
                                  <m:r>
                                    <a:rPr lang="en-US" sz="3000" i="1">
                                      <a:latin typeface="Cambria Math"/>
                                    </a:rPr>
                                    <m:t>𝑉</m:t>
                                  </m:r>
                                </m:sub>
                                <m:sup>
                                  <m:r>
                                    <a:rPr lang="en-US" sz="3000" i="1">
                                      <a:latin typeface="Cambria Math"/>
                                    </a:rPr>
                                    <m:t>2</m:t>
                                  </m:r>
                                </m:sup>
                              </m:sSubSup>
                            </m:e>
                          </m:d>
                          <m:r>
                            <a:rPr lang="en-US" sz="3000" i="1">
                              <a:latin typeface="Cambria Math"/>
                            </a:rPr>
                            <m:t>𝑇</m:t>
                          </m:r>
                        </m:num>
                        <m:den>
                          <m:sSub>
                            <m:sSubPr>
                              <m:ctrlPr>
                                <a:rPr lang="en-US" sz="3000" i="1">
                                  <a:latin typeface="Cambria Math" panose="02040503050406030204" pitchFamily="18" charset="0"/>
                                </a:rPr>
                              </m:ctrlPr>
                            </m:sSubPr>
                            <m:e>
                              <m:r>
                                <a:rPr lang="en-US" sz="3000" i="1">
                                  <a:latin typeface="Cambria Math"/>
                                </a:rPr>
                                <m:t>𝜎</m:t>
                              </m:r>
                            </m:e>
                            <m:sub>
                              <m:r>
                                <a:rPr lang="en-US" sz="3000" i="1">
                                  <a:latin typeface="Cambria Math"/>
                                </a:rPr>
                                <m:t>𝑉</m:t>
                              </m:r>
                            </m:sub>
                          </m:sSub>
                          <m:rad>
                            <m:radPr>
                              <m:degHide m:val="on"/>
                              <m:ctrlPr>
                                <a:rPr lang="en-US" sz="3000" i="1">
                                  <a:latin typeface="Cambria Math" panose="02040503050406030204" pitchFamily="18" charset="0"/>
                                </a:rPr>
                              </m:ctrlPr>
                            </m:radPr>
                            <m:deg/>
                            <m:e>
                              <m:r>
                                <a:rPr lang="en-US" sz="3000" i="1">
                                  <a:latin typeface="Cambria Math"/>
                                </a:rPr>
                                <m:t>𝑇</m:t>
                              </m:r>
                            </m:e>
                          </m:rad>
                        </m:den>
                      </m:f>
                    </m:oMath>
                  </m:oMathPara>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594780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Correlation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Suppose we have m companies or </a:t>
                </a:r>
                <a:r>
                  <a:rPr lang="en-US" i="1" dirty="0" smtClean="0"/>
                  <a:t>obligors, </a:t>
                </a:r>
                <a:r>
                  <a:rPr lang="en-US" dirty="0" smtClean="0"/>
                  <a:t>and for </a:t>
                </a:r>
                <a14:m>
                  <m:oMath xmlns:m="http://schemas.openxmlformats.org/officeDocument/2006/math">
                    <m:r>
                      <a:rPr lang="en-US" b="0" i="1" smtClean="0">
                        <a:latin typeface="Cambria Math"/>
                      </a:rPr>
                      <m:t>𝑖</m:t>
                    </m:r>
                    <m:r>
                      <a:rPr lang="en-US" b="0" i="1" smtClean="0">
                        <a:latin typeface="Cambria Math"/>
                      </a:rPr>
                      <m:t>=1,…,</m:t>
                    </m:r>
                    <m:r>
                      <a:rPr lang="en-US" b="0" i="1" smtClean="0">
                        <a:latin typeface="Cambria Math"/>
                      </a:rPr>
                      <m:t>𝑚</m:t>
                    </m:r>
                    <m:r>
                      <a:rPr lang="en-US" b="0" i="1" smtClean="0">
                        <a:latin typeface="Cambria Math"/>
                      </a:rPr>
                      <m:t>,</m:t>
                    </m:r>
                  </m:oMath>
                </a14:m>
                <a:r>
                  <a:rPr lang="en-US" dirty="0" smtClean="0"/>
                  <a:t> we define Bernoulli random variables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𝑖</m:t>
                          </m:r>
                        </m:sub>
                      </m:sSub>
                      <m:r>
                        <a:rPr lang="en-US" b="0" i="1" smtClean="0">
                          <a:latin typeface="Cambria Math"/>
                        </a:rPr>
                        <m:t>=1 </m:t>
                      </m:r>
                      <m:r>
                        <a:rPr lang="en-US" b="0" i="1" smtClean="0">
                          <a:latin typeface="Cambria Math"/>
                        </a:rPr>
                        <m:t>𝑖𝑓</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𝑖</m:t>
                          </m:r>
                          <m:r>
                            <a:rPr lang="en-US" b="0" i="1" smtClean="0">
                              <a:latin typeface="Cambria Math"/>
                            </a:rPr>
                            <m:t>,</m:t>
                          </m:r>
                          <m:r>
                            <a:rPr lang="en-US" b="0" i="1" smtClean="0">
                              <a:latin typeface="Cambria Math"/>
                            </a:rPr>
                            <m:t>𝑇</m:t>
                          </m:r>
                        </m:sub>
                      </m:sSub>
                      <m:r>
                        <a:rPr lang="en-US" b="0" i="1" smtClean="0">
                          <a:latin typeface="Cambria Math"/>
                        </a:rPr>
                        <m:t>&lt;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𝑖</m:t>
                          </m:r>
                          <m:r>
                            <a:rPr lang="en-US" b="0" i="1" smtClean="0">
                              <a:latin typeface="Cambria Math"/>
                            </a:rPr>
                            <m:t>,1</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𝑖</m:t>
                          </m:r>
                        </m:sub>
                      </m:sSub>
                      <m:r>
                        <a:rPr lang="en-US" b="0" i="1" smtClean="0">
                          <a:latin typeface="Cambria Math"/>
                        </a:rPr>
                        <m:t>=0 </m:t>
                      </m:r>
                      <m:r>
                        <a:rPr lang="en-US" b="0" i="1" smtClean="0">
                          <a:latin typeface="Cambria Math"/>
                        </a:rPr>
                        <m:t>𝑜𝑡h𝑒𝑟𝑤𝑖𝑠𝑒</m:t>
                      </m:r>
                    </m:oMath>
                  </m:oMathPara>
                </a14:m>
                <a:endParaRPr lang="en-US" dirty="0" smtClean="0"/>
              </a:p>
              <a:p>
                <a:pPr marL="0" indent="0">
                  <a:buNone/>
                </a:pPr>
                <a:r>
                  <a:rPr lang="en-US" dirty="0" smtClean="0"/>
                  <a:t>In this case,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oMath>
                </a14:m>
                <a:r>
                  <a:rPr lang="en-US" dirty="0" smtClean="0"/>
                  <a:t> be the probability of default.  Then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𝑣𝑎𝑟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𝑖</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𝑝</m:t>
                          </m:r>
                        </m:e>
                        <m:sub>
                          <m:r>
                            <a:rPr lang="en-US" b="0" i="1" smtClean="0">
                              <a:latin typeface="Cambria Math"/>
                            </a:rPr>
                            <m:t>𝑖</m:t>
                          </m:r>
                        </m:sub>
                        <m:sup>
                          <m:r>
                            <a:rPr lang="en-US" b="0" i="1" smtClean="0">
                              <a:latin typeface="Cambria Math"/>
                            </a:rPr>
                            <m:t>2</m:t>
                          </m:r>
                        </m:sup>
                      </m:sSubSup>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𝑗</m:t>
                              </m:r>
                            </m:sub>
                          </m:sSub>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𝑗</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𝑗</m:t>
                              </m:r>
                            </m:sub>
                          </m:sSub>
                        </m:num>
                        <m:den>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𝑝</m:t>
                                      </m:r>
                                    </m:e>
                                    <m:sub>
                                      <m:r>
                                        <a:rPr lang="en-US" b="0" i="1" smtClean="0">
                                          <a:latin typeface="Cambria Math"/>
                                        </a:rPr>
                                        <m:t>𝑖</m:t>
                                      </m:r>
                                    </m:sub>
                                    <m:sup>
                                      <m:r>
                                        <a:rPr lang="en-US" b="0" i="1" smtClean="0">
                                          <a:latin typeface="Cambria Math"/>
                                        </a:rPr>
                                        <m:t>2</m:t>
                                      </m:r>
                                    </m:sup>
                                  </m:sSubSup>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𝑗</m:t>
                                      </m:r>
                                    </m:sub>
                                  </m:sSub>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𝑝</m:t>
                                      </m:r>
                                    </m:e>
                                    <m:sub>
                                      <m:r>
                                        <a:rPr lang="en-US" b="0" i="1" smtClean="0">
                                          <a:latin typeface="Cambria Math"/>
                                        </a:rPr>
                                        <m:t>𝑗</m:t>
                                      </m:r>
                                    </m:sub>
                                    <m:sup>
                                      <m:r>
                                        <a:rPr lang="en-US" b="0" i="1" smtClean="0">
                                          <a:latin typeface="Cambria Math"/>
                                        </a:rPr>
                                        <m:t>2</m:t>
                                      </m:r>
                                    </m:sup>
                                  </m:sSubSup>
                                </m:e>
                              </m:d>
                            </m:e>
                          </m:rad>
                        </m:den>
                      </m:f>
                    </m:oMath>
                  </m:oMathPara>
                </a14:m>
                <a:endParaRPr lang="en-US" dirty="0" smtClean="0"/>
              </a:p>
              <a:p>
                <a:pPr marL="0" indent="0">
                  <a:buNone/>
                </a:pPr>
                <a:r>
                  <a:rPr lang="en-US" dirty="0" smtClean="0"/>
                  <a:t>Note that in general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𝑗</m:t>
                              </m:r>
                            </m:sub>
                          </m:sSub>
                        </m:e>
                      </m:d>
                      <m:r>
                        <a:rPr lang="en-US" b="0" i="1" smtClean="0">
                          <a:latin typeface="Cambria Math"/>
                        </a:rPr>
                        <m:t>≠</m:t>
                      </m:r>
                      <m:r>
                        <a:rPr lang="en-US" b="0" i="1" smtClean="0">
                          <a:latin typeface="Cambria Math"/>
                        </a:rPr>
                        <m:t>𝑐𝑜𝑟𝑟</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𝑖</m:t>
                          </m:r>
                          <m:r>
                            <a:rPr lang="en-US" b="0" i="1" smtClean="0">
                              <a:latin typeface="Cambria Math"/>
                            </a:rPr>
                            <m:t>,</m:t>
                          </m:r>
                          <m:r>
                            <a:rPr lang="en-US" b="0" i="1" smtClean="0">
                              <a:latin typeface="Cambria Math"/>
                            </a:rPr>
                            <m:t>𝑇</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𝑗</m:t>
                          </m:r>
                          <m:r>
                            <a:rPr lang="en-US" b="0" i="1" smtClean="0">
                              <a:latin typeface="Cambria Math"/>
                            </a:rPr>
                            <m:t>,</m:t>
                          </m:r>
                          <m:r>
                            <a:rPr lang="en-US" b="0" i="1" smtClean="0">
                              <a:latin typeface="Cambria Math"/>
                            </a:rPr>
                            <m:t>𝑇</m:t>
                          </m:r>
                        </m:sub>
                      </m:sSub>
                      <m:r>
                        <a:rPr lang="en-US" b="0" i="1" smtClean="0">
                          <a:latin typeface="Cambria Math"/>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a:stretch>
              </a:blipFill>
            </p:spPr>
            <p:txBody>
              <a:bodyPr/>
              <a:lstStyle/>
              <a:p>
                <a:r>
                  <a:rPr lang="en-US">
                    <a:noFill/>
                  </a:rPr>
                  <a:t> </a:t>
                </a:r>
              </a:p>
            </p:txBody>
          </p:sp>
        </mc:Fallback>
      </mc:AlternateContent>
    </p:spTree>
    <p:extLst>
      <p:ext uri="{BB962C8B-B14F-4D97-AF65-F5344CB8AC3E}">
        <p14:creationId xmlns:p14="http://schemas.microsoft.com/office/powerpoint/2010/main" val="50408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Credit Risk?</a:t>
            </a:r>
            <a:endParaRPr lang="en-US" dirty="0"/>
          </a:p>
        </p:txBody>
      </p:sp>
      <p:sp>
        <p:nvSpPr>
          <p:cNvPr id="3" name="Content Placeholder 2"/>
          <p:cNvSpPr>
            <a:spLocks noGrp="1"/>
          </p:cNvSpPr>
          <p:nvPr>
            <p:ph idx="1"/>
          </p:nvPr>
        </p:nvSpPr>
        <p:spPr/>
        <p:txBody>
          <a:bodyPr/>
          <a:lstStyle/>
          <a:p>
            <a:pPr marL="0" indent="0">
              <a:buNone/>
            </a:pPr>
            <a:r>
              <a:rPr lang="en-US" dirty="0" smtClean="0"/>
              <a:t>Credit risk has three flavors:</a:t>
            </a:r>
          </a:p>
          <a:p>
            <a:pPr marL="514350" indent="-514350">
              <a:buAutoNum type="arabicPeriod"/>
            </a:pPr>
            <a:r>
              <a:rPr lang="en-US" dirty="0" smtClean="0"/>
              <a:t>Changes in default probability due to market risk</a:t>
            </a:r>
          </a:p>
          <a:p>
            <a:pPr marL="514350" indent="-514350">
              <a:buAutoNum type="arabicPeriod"/>
            </a:pPr>
            <a:r>
              <a:rPr lang="en-US" dirty="0" smtClean="0"/>
              <a:t>Change in the </a:t>
            </a:r>
            <a:r>
              <a:rPr lang="en-US" i="1" dirty="0" smtClean="0"/>
              <a:t>credit rating </a:t>
            </a:r>
            <a:r>
              <a:rPr lang="en-US" dirty="0" smtClean="0"/>
              <a:t>of the company.  This is known as </a:t>
            </a:r>
            <a:r>
              <a:rPr lang="en-US" i="1" dirty="0" smtClean="0"/>
              <a:t>migration.</a:t>
            </a:r>
            <a:endParaRPr lang="en-US" dirty="0" smtClean="0"/>
          </a:p>
          <a:p>
            <a:pPr marL="514350" indent="-514350">
              <a:buAutoNum type="arabicPeriod"/>
            </a:pPr>
            <a:r>
              <a:rPr lang="en-US" dirty="0" smtClean="0"/>
              <a:t>Risk of actual defaults.</a:t>
            </a:r>
            <a:endParaRPr lang="en-US" dirty="0"/>
          </a:p>
        </p:txBody>
      </p:sp>
    </p:spTree>
    <p:extLst>
      <p:ext uri="{BB962C8B-B14F-4D97-AF65-F5344CB8AC3E}">
        <p14:creationId xmlns:p14="http://schemas.microsoft.com/office/powerpoint/2010/main" val="4155749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Threshold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We consider m obligors with random vector </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a:rPr>
                        <m:t>𝑿</m:t>
                      </m:r>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𝑚</m:t>
                                  </m:r>
                                </m:sub>
                              </m:sSub>
                            </m:e>
                          </m:d>
                        </m:e>
                        <m:sup>
                          <m:r>
                            <a:rPr lang="en-US" b="0" i="1" smtClean="0">
                              <a:latin typeface="Cambria Math"/>
                            </a:rPr>
                            <m:t>𝑇</m:t>
                          </m:r>
                        </m:sup>
                      </m:sSup>
                    </m:oMath>
                  </m:oMathPara>
                </a14:m>
                <a:endParaRPr lang="en-US" b="0" dirty="0" smtClean="0"/>
              </a:p>
              <a:p>
                <a:pPr marL="0" indent="0">
                  <a:buNone/>
                </a:pPr>
                <a:r>
                  <a:rPr lang="en-US" dirty="0" smtClean="0"/>
                  <a:t>defined as in Slide 18 (we drop the T for simplicity).  To simplify the notation further, we can assume that the possible states are just the integers </a:t>
                </a:r>
                <a14:m>
                  <m:oMath xmlns:m="http://schemas.openxmlformats.org/officeDocument/2006/math">
                    <m:r>
                      <a:rPr lang="en-US" b="0" i="1" smtClean="0">
                        <a:latin typeface="Cambria Math"/>
                      </a:rPr>
                      <m:t>0,…,</m:t>
                    </m:r>
                    <m:r>
                      <a:rPr lang="en-US" b="0" i="1" smtClean="0">
                        <a:latin typeface="Cambria Math"/>
                      </a:rPr>
                      <m:t>𝑛</m:t>
                    </m:r>
                  </m:oMath>
                </a14:m>
                <a:r>
                  <a:rPr lang="en-US" dirty="0" smtClean="0"/>
                  <a:t> with each of these corresponding to a credit rating (0 = default).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𝑗</m:t>
                        </m:r>
                      </m:sub>
                    </m:sSub>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0,…,</m:t>
                        </m:r>
                        <m:r>
                          <a:rPr lang="en-US" b="0" i="1" smtClean="0">
                            <a:latin typeface="Cambria Math"/>
                          </a:rPr>
                          <m:t>𝑛</m:t>
                        </m:r>
                      </m:e>
                    </m:d>
                    <m:r>
                      <a:rPr lang="en-US" b="0" i="1" smtClean="0">
                        <a:latin typeface="Cambria Math"/>
                      </a:rPr>
                      <m:t> </m:t>
                    </m:r>
                  </m:oMath>
                </a14:m>
                <a:r>
                  <a:rPr lang="en-US" dirty="0" smtClean="0"/>
                  <a:t>be the </a:t>
                </a:r>
                <a:r>
                  <a:rPr lang="en-US" dirty="0" err="1" smtClean="0"/>
                  <a:t>jth</a:t>
                </a:r>
                <a:r>
                  <a:rPr lang="en-US" dirty="0" smtClean="0"/>
                  <a:t> company’s state after one period, so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𝑖</m:t>
                          </m:r>
                        </m:sub>
                      </m:sSub>
                      <m:r>
                        <a:rPr lang="en-US" b="0" i="1" smtClean="0">
                          <a:latin typeface="Cambria Math"/>
                        </a:rPr>
                        <m:t>=</m:t>
                      </m:r>
                      <m:r>
                        <a:rPr lang="en-US" b="0" i="1" smtClean="0">
                          <a:latin typeface="Cambria Math"/>
                        </a:rPr>
                        <m:t>𝑗</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&lt;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rPr>
                            <m:t>+1</m:t>
                          </m:r>
                        </m:sub>
                      </m:sSub>
                      <m:r>
                        <a:rPr lang="en-US" b="0" i="1" smtClean="0">
                          <a:latin typeface="Cambria Math"/>
                        </a:rPr>
                        <m:t>.</m:t>
                      </m:r>
                    </m:oMath>
                  </m:oMathPara>
                </a14:m>
                <a:endParaRPr lang="en-US" dirty="0" smtClean="0"/>
              </a:p>
              <a:p>
                <a:pPr marL="0" indent="0">
                  <a:buNone/>
                </a:pPr>
                <a:r>
                  <a:rPr lang="en-US" dirty="0" smtClean="0"/>
                  <a:t>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sub>
                    </m:sSub>
                  </m:oMath>
                </a14:m>
                <a:r>
                  <a:rPr lang="en-US" dirty="0" smtClean="0"/>
                  <a:t>’s form an m x n matrix </a:t>
                </a:r>
                <a14:m>
                  <m:oMath xmlns:m="http://schemas.openxmlformats.org/officeDocument/2006/math">
                    <m:r>
                      <a:rPr lang="en-US" b="0" i="1" smtClean="0">
                        <a:latin typeface="Cambria Math"/>
                      </a:rPr>
                      <m:t>𝐷</m:t>
                    </m:r>
                    <m:r>
                      <a:rPr lang="en-US" b="0" i="1" smtClean="0">
                        <a:latin typeface="Cambria Math"/>
                      </a:rPr>
                      <m:t> </m:t>
                    </m:r>
                  </m:oMath>
                </a14:m>
                <a:r>
                  <a:rPr lang="en-US" dirty="0" smtClean="0"/>
                  <a:t>and we call the pair </a:t>
                </a:r>
                <a14:m>
                  <m:oMath xmlns:m="http://schemas.openxmlformats.org/officeDocument/2006/math">
                    <m:r>
                      <a:rPr lang="en-US" b="0" i="1" smtClean="0">
                        <a:latin typeface="Cambria Math"/>
                      </a:rPr>
                      <m:t>(</m:t>
                    </m:r>
                    <m:r>
                      <a:rPr lang="en-US" b="1" i="1" smtClean="0">
                        <a:latin typeface="Cambria Math"/>
                      </a:rPr>
                      <m:t>𝑿</m:t>
                    </m:r>
                    <m:r>
                      <a:rPr lang="en-US" b="0" i="1" smtClean="0">
                        <a:latin typeface="Cambria Math"/>
                      </a:rPr>
                      <m:t>,</m:t>
                    </m:r>
                    <m:r>
                      <a:rPr lang="en-US" b="0" i="1" smtClean="0">
                        <a:latin typeface="Cambria Math"/>
                      </a:rPr>
                      <m:t>𝐷</m:t>
                    </m:r>
                    <m:r>
                      <a:rPr lang="en-US" b="0" i="1" smtClean="0">
                        <a:latin typeface="Cambria Math"/>
                      </a:rPr>
                      <m:t>)</m:t>
                    </m:r>
                  </m:oMath>
                </a14:m>
                <a:r>
                  <a:rPr lang="en-US" dirty="0" smtClean="0"/>
                  <a:t> a </a:t>
                </a:r>
                <a:r>
                  <a:rPr lang="en-US" i="1" dirty="0" smtClean="0"/>
                  <a:t>threshold model</a:t>
                </a:r>
                <a:r>
                  <a:rPr lang="en-US" dirty="0" smtClean="0"/>
                  <a:t> for the state vector </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a:rPr>
                        <m:t>𝑺</m:t>
                      </m:r>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𝑚</m:t>
                                  </m:r>
                                </m:sub>
                              </m:sSub>
                            </m:e>
                          </m:d>
                        </m:e>
                        <m:sup>
                          <m:r>
                            <a:rPr lang="en-US" b="0" i="1" smtClean="0">
                              <a:latin typeface="Cambria Math"/>
                            </a:rPr>
                            <m:t>𝑇</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r="-1185"/>
                </a:stretch>
              </a:blipFill>
            </p:spPr>
            <p:txBody>
              <a:bodyPr/>
              <a:lstStyle/>
              <a:p>
                <a:r>
                  <a:rPr lang="en-US">
                    <a:noFill/>
                  </a:rPr>
                  <a:t> </a:t>
                </a:r>
              </a:p>
            </p:txBody>
          </p:sp>
        </mc:Fallback>
      </mc:AlternateContent>
    </p:spTree>
    <p:extLst>
      <p:ext uri="{BB962C8B-B14F-4D97-AF65-F5344CB8AC3E}">
        <p14:creationId xmlns:p14="http://schemas.microsoft.com/office/powerpoint/2010/main" val="2955554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Threshold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Suppose that we have 2 threshold models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a:rPr>
                          <m:t>𝑿</m:t>
                        </m:r>
                        <m:r>
                          <a:rPr lang="en-US" b="0" i="1" smtClean="0">
                            <a:latin typeface="Cambria Math"/>
                          </a:rPr>
                          <m:t>,</m:t>
                        </m:r>
                        <m:r>
                          <a:rPr lang="en-US" b="0" i="1" smtClean="0">
                            <a:latin typeface="Cambria Math"/>
                          </a:rPr>
                          <m:t>𝐷</m:t>
                        </m:r>
                      </m:e>
                    </m:d>
                    <m:r>
                      <a:rPr lang="en-US" b="0" i="1" smtClean="0">
                        <a:latin typeface="Cambria Math"/>
                      </a:rPr>
                      <m:t>, (</m:t>
                    </m:r>
                    <m:acc>
                      <m:accPr>
                        <m:chr m:val="̃"/>
                        <m:ctrlPr>
                          <a:rPr lang="en-US" b="1" i="1" smtClean="0">
                            <a:latin typeface="Cambria Math" panose="02040503050406030204" pitchFamily="18" charset="0"/>
                          </a:rPr>
                        </m:ctrlPr>
                      </m:accPr>
                      <m:e>
                        <m:r>
                          <a:rPr lang="en-US" b="1" i="1" smtClean="0">
                            <a:latin typeface="Cambria Math"/>
                          </a:rPr>
                          <m:t>𝑿</m:t>
                        </m:r>
                      </m:e>
                    </m:acc>
                    <m:r>
                      <a:rPr lang="en-US" b="1"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𝐷</m:t>
                        </m:r>
                      </m:e>
                    </m:acc>
                    <m:r>
                      <a:rPr lang="en-US" b="1" i="1" smtClean="0">
                        <a:latin typeface="Cambria Math"/>
                      </a:rPr>
                      <m:t>)</m:t>
                    </m:r>
                  </m:oMath>
                </a14:m>
                <a:r>
                  <a:rPr lang="en-US" dirty="0" smtClean="0"/>
                  <a:t> with state vectors </a:t>
                </a:r>
                <a14:m>
                  <m:oMath xmlns:m="http://schemas.openxmlformats.org/officeDocument/2006/math">
                    <m:r>
                      <a:rPr lang="en-US" b="1" i="1" smtClean="0">
                        <a:latin typeface="Cambria Math"/>
                      </a:rPr>
                      <m:t>𝑺</m:t>
                    </m:r>
                    <m:r>
                      <a:rPr lang="en-US" b="1" i="1" smtClean="0">
                        <a:latin typeface="Cambria Math"/>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𝑚</m:t>
                                </m:r>
                              </m:sub>
                            </m:sSub>
                          </m:e>
                        </m:d>
                      </m:e>
                      <m:sup>
                        <m:r>
                          <a:rPr lang="en-US" b="0" i="1" smtClean="0">
                            <a:latin typeface="Cambria Math"/>
                          </a:rPr>
                          <m:t>𝑇</m:t>
                        </m:r>
                      </m:sup>
                    </m:sSup>
                  </m:oMath>
                </a14:m>
                <a:r>
                  <a:rPr lang="en-US" b="1" dirty="0" smtClean="0"/>
                  <a:t> </a:t>
                </a:r>
                <a:r>
                  <a:rPr lang="en-US" dirty="0" smtClean="0"/>
                  <a:t>and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𝑺</m:t>
                        </m:r>
                      </m:e>
                    </m:acc>
                    <m:r>
                      <a:rPr lang="en-US" b="1" i="1" dirty="0" smtClean="0">
                        <a:latin typeface="Cambria Math"/>
                      </a:rPr>
                      <m:t>=(</m:t>
                    </m:r>
                    <m:sSub>
                      <m:sSubPr>
                        <m:ctrlPr>
                          <a:rPr lang="en-US" b="1"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𝑆</m:t>
                            </m:r>
                          </m:e>
                        </m:acc>
                      </m:e>
                      <m:sub>
                        <m:r>
                          <a:rPr lang="en-US" b="0" i="1" dirty="0" smtClean="0">
                            <a:latin typeface="Cambria Math"/>
                          </a:rPr>
                          <m:t>1</m:t>
                        </m:r>
                      </m:sub>
                    </m:sSub>
                    <m:r>
                      <a:rPr lang="en-US" b="1" i="1" dirty="0" smtClean="0">
                        <a:latin typeface="Cambria Math"/>
                      </a:rPr>
                      <m:t>,…,</m:t>
                    </m:r>
                    <m:sSub>
                      <m:sSubPr>
                        <m:ctrlPr>
                          <a:rPr lang="en-US" b="1"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𝑆</m:t>
                            </m:r>
                          </m:e>
                        </m:acc>
                      </m:e>
                      <m:sub>
                        <m:r>
                          <a:rPr lang="en-US" b="0" i="1" dirty="0" smtClean="0">
                            <a:latin typeface="Cambria Math"/>
                          </a:rPr>
                          <m:t>𝑚</m:t>
                        </m:r>
                      </m:sub>
                    </m:sSub>
                    <m:r>
                      <a:rPr lang="en-US" b="1" i="1" dirty="0" smtClean="0">
                        <a:latin typeface="Cambria Math"/>
                      </a:rPr>
                      <m:t>)</m:t>
                    </m:r>
                  </m:oMath>
                </a14:m>
                <a:r>
                  <a:rPr lang="en-US" dirty="0" smtClean="0"/>
                  <a:t> respectively.  These two models are equivalent if </a:t>
                </a:r>
              </a:p>
              <a:p>
                <a:pPr marL="571500" indent="-571500">
                  <a:buAutoNum type="romanLcParenBoth"/>
                </a:pPr>
                <a:r>
                  <a:rPr lang="en-US" dirty="0" smtClean="0"/>
                  <a:t>The marginal distributions of </a:t>
                </a:r>
                <a14:m>
                  <m:oMath xmlns:m="http://schemas.openxmlformats.org/officeDocument/2006/math">
                    <m:r>
                      <a:rPr lang="en-US" b="1" i="1" smtClean="0">
                        <a:latin typeface="Cambria Math"/>
                      </a:rPr>
                      <m:t>𝑺</m:t>
                    </m:r>
                    <m:r>
                      <a:rPr lang="en-US" b="1" i="1" smtClean="0">
                        <a:latin typeface="Cambria Math"/>
                      </a:rPr>
                      <m:t> </m:t>
                    </m:r>
                  </m:oMath>
                </a14:m>
                <a:r>
                  <a:rPr lang="en-US" dirty="0" smtClean="0"/>
                  <a:t>and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𝑺</m:t>
                        </m:r>
                      </m:e>
                    </m:acc>
                  </m:oMath>
                </a14:m>
                <a:r>
                  <a:rPr lang="en-US" dirty="0" smtClean="0"/>
                  <a:t> are the same, that is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𝑖</m:t>
                                </m:r>
                              </m:sub>
                            </m:sSub>
                            <m:r>
                              <a:rPr lang="en-US" b="0" i="1" smtClean="0">
                                <a:latin typeface="Cambria Math"/>
                              </a:rPr>
                              <m:t>=</m:t>
                            </m:r>
                            <m:r>
                              <a:rPr lang="en-US" b="0" i="1" smtClean="0">
                                <a:latin typeface="Cambria Math"/>
                              </a:rPr>
                              <m:t>𝑗</m:t>
                            </m:r>
                          </m:e>
                        </m:d>
                      </m:e>
                    </m:func>
                    <m:r>
                      <a:rPr lang="en-US" b="0" i="1" smtClean="0">
                        <a:latin typeface="Cambria Math"/>
                      </a:rPr>
                      <m:t>=</m:t>
                    </m:r>
                    <m:r>
                      <m:rPr>
                        <m:sty m:val="p"/>
                      </m:rPr>
                      <a:rPr lang="en-US" b="0" i="0" smtClean="0">
                        <a:latin typeface="Cambria Math"/>
                      </a:rPr>
                      <m:t>Pr</m:t>
                    </m:r>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𝑆</m:t>
                            </m:r>
                          </m:e>
                        </m:acc>
                      </m:e>
                      <m:sub>
                        <m:r>
                          <a:rPr lang="en-US" b="0" i="1" smtClean="0">
                            <a:latin typeface="Cambria Math"/>
                          </a:rPr>
                          <m:t>𝑖</m:t>
                        </m:r>
                      </m:sub>
                    </m:sSub>
                    <m:r>
                      <a:rPr lang="en-US" b="0" i="1" smtClean="0">
                        <a:latin typeface="Cambria Math"/>
                      </a:rPr>
                      <m:t>=</m:t>
                    </m:r>
                    <m:r>
                      <a:rPr lang="en-US" b="0" i="1" smtClean="0">
                        <a:latin typeface="Cambria Math"/>
                      </a:rPr>
                      <m:t>𝑗</m:t>
                    </m:r>
                    <m:r>
                      <a:rPr lang="en-US" b="0" i="1" smtClean="0">
                        <a:latin typeface="Cambria Math"/>
                      </a:rPr>
                      <m:t>)</m:t>
                    </m:r>
                  </m:oMath>
                </a14:m>
                <a:r>
                  <a:rPr lang="en-US" dirty="0" smtClean="0"/>
                  <a:t> for </a:t>
                </a:r>
                <a14:m>
                  <m:oMath xmlns:m="http://schemas.openxmlformats.org/officeDocument/2006/math">
                    <m:r>
                      <a:rPr lang="en-US" b="0" i="1" smtClean="0">
                        <a:latin typeface="Cambria Math"/>
                      </a:rPr>
                      <m:t>𝑗</m:t>
                    </m:r>
                    <m:r>
                      <a:rPr lang="en-US" b="0" i="1" smtClean="0">
                        <a:latin typeface="Cambria Math"/>
                      </a:rPr>
                      <m:t>=1,…,</m:t>
                    </m:r>
                    <m:r>
                      <a:rPr lang="en-US" b="0" i="1" smtClean="0">
                        <a:latin typeface="Cambria Math"/>
                      </a:rPr>
                      <m:t>𝑛</m:t>
                    </m:r>
                    <m:r>
                      <a:rPr lang="en-US" b="0" i="1" smtClean="0">
                        <a:latin typeface="Cambria Math"/>
                      </a:rPr>
                      <m:t>, </m:t>
                    </m:r>
                    <m:r>
                      <a:rPr lang="en-US" b="0" i="1" smtClean="0">
                        <a:latin typeface="Cambria Math"/>
                      </a:rPr>
                      <m:t>𝑖</m:t>
                    </m:r>
                    <m:r>
                      <a:rPr lang="en-US" b="0" i="1" smtClean="0">
                        <a:latin typeface="Cambria Math"/>
                      </a:rPr>
                      <m:t>=1,…,</m:t>
                    </m:r>
                    <m:r>
                      <a:rPr lang="en-US" b="0" i="1" smtClean="0">
                        <a:latin typeface="Cambria Math"/>
                      </a:rPr>
                      <m:t>𝑚</m:t>
                    </m:r>
                    <m:r>
                      <a:rPr lang="en-US" b="0" i="1" smtClean="0">
                        <a:latin typeface="Cambria Math"/>
                      </a:rPr>
                      <m:t>.</m:t>
                    </m:r>
                  </m:oMath>
                </a14:m>
                <a:endParaRPr lang="en-US" dirty="0" smtClean="0"/>
              </a:p>
              <a:p>
                <a:pPr marL="571500" indent="-571500">
                  <a:buAutoNum type="romanLcParenBoth"/>
                </a:pPr>
                <a:r>
                  <a:rPr lang="en-US" dirty="0" smtClean="0"/>
                  <a:t> </a:t>
                </a:r>
                <a14:m>
                  <m:oMath xmlns:m="http://schemas.openxmlformats.org/officeDocument/2006/math">
                    <m:r>
                      <a:rPr lang="en-US" b="1" i="1" smtClean="0">
                        <a:latin typeface="Cambria Math"/>
                      </a:rPr>
                      <m:t>𝑿</m:t>
                    </m:r>
                    <m:r>
                      <a:rPr lang="en-US" b="1" i="1" smtClean="0">
                        <a:latin typeface="Cambria Math"/>
                      </a:rPr>
                      <m:t> </m:t>
                    </m:r>
                  </m:oMath>
                </a14:m>
                <a:r>
                  <a:rPr lang="en-US" dirty="0" smtClean="0"/>
                  <a:t>and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𝑿</m:t>
                        </m:r>
                      </m:e>
                    </m:acc>
                  </m:oMath>
                </a14:m>
                <a:r>
                  <a:rPr lang="en-US" dirty="0" smtClean="0"/>
                  <a:t> have the same copula.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26" t="-1752" r="-2444"/>
                </a:stretch>
              </a:blipFill>
            </p:spPr>
            <p:txBody>
              <a:bodyPr/>
              <a:lstStyle/>
              <a:p>
                <a:r>
                  <a:rPr lang="en-US">
                    <a:noFill/>
                  </a:rPr>
                  <a:t> </a:t>
                </a:r>
              </a:p>
            </p:txBody>
          </p:sp>
        </mc:Fallback>
      </mc:AlternateContent>
    </p:spTree>
    <p:extLst>
      <p:ext uri="{BB962C8B-B14F-4D97-AF65-F5344CB8AC3E}">
        <p14:creationId xmlns:p14="http://schemas.microsoft.com/office/powerpoint/2010/main" val="1950847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Equivalent Threshold Models,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We note that </a:t>
                </a:r>
                <a14:m>
                  <m:oMath xmlns:m="http://schemas.openxmlformats.org/officeDocument/2006/math">
                    <m:r>
                      <a:rPr lang="en-US" b="1" i="1" smtClean="0">
                        <a:latin typeface="Cambria Math"/>
                      </a:rPr>
                      <m:t>𝑺</m:t>
                    </m:r>
                    <m:r>
                      <a:rPr lang="en-US" b="1" i="1" smtClean="0">
                        <a:latin typeface="Cambria Math"/>
                      </a:rPr>
                      <m:t> </m:t>
                    </m:r>
                  </m:oMath>
                </a14:m>
                <a:r>
                  <a:rPr lang="en-US" dirty="0" smtClean="0"/>
                  <a:t>and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𝑺</m:t>
                        </m:r>
                      </m:e>
                    </m:acc>
                  </m:oMath>
                </a14:m>
                <a:r>
                  <a:rPr lang="en-US" dirty="0" smtClean="0"/>
                  <a:t> have the same distribution </a:t>
                </a:r>
                <a:r>
                  <a:rPr lang="en-US" dirty="0" err="1" smtClean="0"/>
                  <a:t>iff</a:t>
                </a:r>
                <a:r>
                  <a:rPr lang="en-US" dirty="0" smtClean="0"/>
                  <a:t> for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𝑗</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𝑗</m:t>
                        </m:r>
                      </m:e>
                      <m:sub>
                        <m:r>
                          <a:rPr lang="en-US" b="0" i="1" smtClean="0">
                            <a:latin typeface="Cambria Math"/>
                          </a:rPr>
                          <m:t>𝑚</m:t>
                        </m:r>
                      </m:sub>
                    </m:sSub>
                    <m:r>
                      <a:rPr lang="en-US" b="0" i="1" smtClean="0">
                        <a:latin typeface="Cambria Math"/>
                      </a:rPr>
                      <m:t>∈{1,…,</m:t>
                    </m:r>
                    <m:r>
                      <a:rPr lang="en-US" b="0" i="1" smtClean="0">
                        <a:latin typeface="Cambria Math"/>
                      </a:rPr>
                      <m:t>𝑛</m:t>
                    </m:r>
                    <m:r>
                      <a:rPr lang="en-US" b="0" i="1" smtClean="0">
                        <a:latin typeface="Cambria Math"/>
                      </a:rPr>
                      <m:t>}</m:t>
                    </m:r>
                  </m:oMath>
                </a14:m>
                <a:r>
                  <a:rPr lang="en-US" dirty="0" smtClean="0"/>
                  <a:t> </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𝑗</m:t>
                                      </m:r>
                                    </m:e>
                                    <m:sub>
                                      <m:r>
                                        <a:rPr lang="en-US" b="0" i="1" smtClean="0">
                                          <a:latin typeface="Cambria Math"/>
                                        </a:rPr>
                                        <m:t>1</m:t>
                                      </m:r>
                                    </m:sub>
                                  </m:sSub>
                                </m:sub>
                              </m:sSub>
                              <m:r>
                                <a:rPr lang="en-US" b="0" i="1" smtClean="0">
                                  <a:latin typeface="Cambria Math"/>
                                </a:rPr>
                                <m:t>&lt;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𝑗</m:t>
                                      </m:r>
                                    </m:e>
                                    <m:sub>
                                      <m:r>
                                        <a:rPr lang="en-US" b="0" i="1" smtClean="0">
                                          <a:latin typeface="Cambria Math"/>
                                        </a:rPr>
                                        <m:t>1</m:t>
                                      </m:r>
                                    </m:sub>
                                  </m:s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𝑑</m:t>
                                  </m:r>
                                </m:e>
                                <m:sub>
                                  <m:r>
                                    <a:rPr lang="en-US" b="0" i="1" smtClean="0">
                                      <a:latin typeface="Cambria Math"/>
                                    </a:rPr>
                                    <m:t>𝑚</m:t>
                                  </m:r>
                                  <m:r>
                                    <a:rPr lang="en-US" i="1">
                                      <a:latin typeface="Cambria Math"/>
                                    </a:rPr>
                                    <m:t>,</m:t>
                                  </m:r>
                                  <m:sSub>
                                    <m:sSubPr>
                                      <m:ctrlPr>
                                        <a:rPr lang="en-US" i="1">
                                          <a:latin typeface="Cambria Math" panose="02040503050406030204" pitchFamily="18" charset="0"/>
                                        </a:rPr>
                                      </m:ctrlPr>
                                    </m:sSubPr>
                                    <m:e>
                                      <m:r>
                                        <a:rPr lang="en-US" i="1">
                                          <a:latin typeface="Cambria Math"/>
                                        </a:rPr>
                                        <m:t>𝑗</m:t>
                                      </m:r>
                                    </m:e>
                                    <m:sub>
                                      <m:r>
                                        <a:rPr lang="en-US" b="0" i="1" smtClean="0">
                                          <a:latin typeface="Cambria Math"/>
                                        </a:rPr>
                                        <m:t>𝑚</m:t>
                                      </m:r>
                                    </m:sub>
                                  </m:sSub>
                                </m:sub>
                              </m:sSub>
                              <m:r>
                                <a:rPr lang="en-US" i="1">
                                  <a:latin typeface="Cambria Math"/>
                                </a:rPr>
                                <m:t>&lt;</m:t>
                              </m:r>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𝑚</m:t>
                                  </m:r>
                                </m:sub>
                              </m:sSub>
                              <m:r>
                                <a:rPr lang="en-US" i="1">
                                  <a:latin typeface="Cambria Math"/>
                                </a:rPr>
                                <m:t>≤</m:t>
                              </m:r>
                              <m:sSub>
                                <m:sSubPr>
                                  <m:ctrlPr>
                                    <a:rPr lang="en-US" i="1">
                                      <a:latin typeface="Cambria Math" panose="02040503050406030204" pitchFamily="18" charset="0"/>
                                    </a:rPr>
                                  </m:ctrlPr>
                                </m:sSubPr>
                                <m:e>
                                  <m:r>
                                    <a:rPr lang="en-US" i="1">
                                      <a:latin typeface="Cambria Math"/>
                                    </a:rPr>
                                    <m:t>𝑑</m:t>
                                  </m:r>
                                </m:e>
                                <m:sub>
                                  <m:r>
                                    <a:rPr lang="en-US" b="0" i="1" smtClean="0">
                                      <a:latin typeface="Cambria Math"/>
                                    </a:rPr>
                                    <m:t>𝑚</m:t>
                                  </m:r>
                                  <m:r>
                                    <a:rPr lang="en-US" i="1">
                                      <a:latin typeface="Cambria Math"/>
                                    </a:rPr>
                                    <m:t>,</m:t>
                                  </m:r>
                                  <m:sSub>
                                    <m:sSubPr>
                                      <m:ctrlPr>
                                        <a:rPr lang="en-US" i="1">
                                          <a:latin typeface="Cambria Math" panose="02040503050406030204" pitchFamily="18" charset="0"/>
                                        </a:rPr>
                                      </m:ctrlPr>
                                    </m:sSubPr>
                                    <m:e>
                                      <m:r>
                                        <a:rPr lang="en-US" i="1">
                                          <a:latin typeface="Cambria Math"/>
                                        </a:rPr>
                                        <m:t>𝑗</m:t>
                                      </m:r>
                                    </m:e>
                                    <m:sub>
                                      <m:r>
                                        <a:rPr lang="en-US" b="0" i="1" smtClean="0">
                                          <a:latin typeface="Cambria Math"/>
                                        </a:rPr>
                                        <m:t>𝑚</m:t>
                                      </m:r>
                                    </m:sub>
                                  </m:sSub>
                                  <m:r>
                                    <a:rPr lang="en-US" i="1">
                                      <a:latin typeface="Cambria Math"/>
                                    </a:rPr>
                                    <m:t>+1</m:t>
                                  </m:r>
                                </m:sub>
                              </m:sSub>
                            </m:e>
                          </m:d>
                        </m:e>
                      </m:func>
                      <m:r>
                        <a:rPr lang="en-US" b="0" i="1" smtClean="0">
                          <a:latin typeface="Cambria Math"/>
                        </a:rPr>
                        <m:t>=</m:t>
                      </m:r>
                      <m:func>
                        <m:funcPr>
                          <m:ctrlPr>
                            <a:rPr lang="en-US" i="1">
                              <a:latin typeface="Cambria Math" panose="02040503050406030204" pitchFamily="18" charset="0"/>
                            </a:rPr>
                          </m:ctrlPr>
                        </m:funcPr>
                        <m:fName>
                          <m:r>
                            <m:rPr>
                              <m:sty m:val="p"/>
                            </m:rPr>
                            <a:rPr lang="en-US">
                              <a:latin typeface="Cambria Math"/>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1,</m:t>
                                  </m:r>
                                  <m:sSub>
                                    <m:sSubPr>
                                      <m:ctrlPr>
                                        <a:rPr lang="en-US" i="1">
                                          <a:latin typeface="Cambria Math" panose="02040503050406030204" pitchFamily="18" charset="0"/>
                                        </a:rPr>
                                      </m:ctrlPr>
                                    </m:sSubPr>
                                    <m:e>
                                      <m:r>
                                        <a:rPr lang="en-US" i="1">
                                          <a:latin typeface="Cambria Math"/>
                                        </a:rPr>
                                        <m:t>𝑗</m:t>
                                      </m:r>
                                    </m:e>
                                    <m:sub>
                                      <m:r>
                                        <a:rPr lang="en-US" i="1">
                                          <a:latin typeface="Cambria Math"/>
                                        </a:rPr>
                                        <m:t>1</m:t>
                                      </m:r>
                                    </m:sub>
                                  </m:sSub>
                                </m:sub>
                              </m:sSub>
                              <m:r>
                                <a:rPr lang="en-US" i="1">
                                  <a:latin typeface="Cambria Math"/>
                                </a:rPr>
                                <m:t>&lt;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𝑋</m:t>
                                      </m:r>
                                    </m:e>
                                  </m:acc>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1,</m:t>
                                  </m:r>
                                  <m:sSub>
                                    <m:sSubPr>
                                      <m:ctrlPr>
                                        <a:rPr lang="en-US" i="1">
                                          <a:latin typeface="Cambria Math" panose="02040503050406030204" pitchFamily="18" charset="0"/>
                                        </a:rPr>
                                      </m:ctrlPr>
                                    </m:sSubPr>
                                    <m:e>
                                      <m:r>
                                        <a:rPr lang="en-US" i="1">
                                          <a:latin typeface="Cambria Math"/>
                                        </a:rPr>
                                        <m:t>𝑗</m:t>
                                      </m:r>
                                    </m:e>
                                    <m:sub>
                                      <m:r>
                                        <a:rPr lang="en-US" i="1">
                                          <a:latin typeface="Cambria Math"/>
                                        </a:rPr>
                                        <m:t>1</m:t>
                                      </m:r>
                                    </m:sub>
                                  </m:s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𝑚</m:t>
                                  </m:r>
                                  <m:r>
                                    <a:rPr lang="en-US" i="1">
                                      <a:latin typeface="Cambria Math"/>
                                    </a:rPr>
                                    <m:t>,</m:t>
                                  </m:r>
                                  <m:sSub>
                                    <m:sSubPr>
                                      <m:ctrlPr>
                                        <a:rPr lang="en-US" i="1">
                                          <a:latin typeface="Cambria Math" panose="02040503050406030204" pitchFamily="18" charset="0"/>
                                        </a:rPr>
                                      </m:ctrlPr>
                                    </m:sSubPr>
                                    <m:e>
                                      <m:r>
                                        <a:rPr lang="en-US" i="1">
                                          <a:latin typeface="Cambria Math"/>
                                        </a:rPr>
                                        <m:t>𝑗</m:t>
                                      </m:r>
                                    </m:e>
                                    <m:sub>
                                      <m:r>
                                        <a:rPr lang="en-US" i="1">
                                          <a:latin typeface="Cambria Math"/>
                                        </a:rPr>
                                        <m:t>𝑚</m:t>
                                      </m:r>
                                    </m:sub>
                                  </m:sSub>
                                </m:sub>
                              </m:sSub>
                              <m:r>
                                <a:rPr lang="en-US" i="1">
                                  <a:latin typeface="Cambria Math"/>
                                </a:rPr>
                                <m:t>&lt;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𝑋</m:t>
                                      </m:r>
                                    </m:e>
                                  </m:acc>
                                </m:e>
                                <m:sub>
                                  <m:r>
                                    <a:rPr lang="en-US" i="1">
                                      <a:latin typeface="Cambria Math"/>
                                    </a:rPr>
                                    <m:t>𝑚</m:t>
                                  </m:r>
                                </m:sub>
                              </m:sSub>
                              <m:r>
                                <a:rPr lang="en-US" i="1">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𝑚</m:t>
                                  </m:r>
                                  <m:r>
                                    <a:rPr lang="en-US" i="1">
                                      <a:latin typeface="Cambria Math"/>
                                    </a:rPr>
                                    <m:t>,</m:t>
                                  </m:r>
                                  <m:sSub>
                                    <m:sSubPr>
                                      <m:ctrlPr>
                                        <a:rPr lang="en-US" i="1">
                                          <a:latin typeface="Cambria Math" panose="02040503050406030204" pitchFamily="18" charset="0"/>
                                        </a:rPr>
                                      </m:ctrlPr>
                                    </m:sSubPr>
                                    <m:e>
                                      <m:r>
                                        <a:rPr lang="en-US" i="1">
                                          <a:latin typeface="Cambria Math"/>
                                        </a:rPr>
                                        <m:t>𝑗</m:t>
                                      </m:r>
                                    </m:e>
                                    <m:sub>
                                      <m:r>
                                        <a:rPr lang="en-US" i="1">
                                          <a:latin typeface="Cambria Math"/>
                                        </a:rPr>
                                        <m:t>𝑚</m:t>
                                      </m:r>
                                    </m:sub>
                                  </m:sSub>
                                  <m:r>
                                    <a:rPr lang="en-US" i="1">
                                      <a:latin typeface="Cambria Math"/>
                                    </a:rPr>
                                    <m:t>+1</m:t>
                                  </m:r>
                                </m:sub>
                              </m:sSub>
                            </m:e>
                          </m:d>
                        </m:e>
                      </m:func>
                    </m:oMath>
                  </m:oMathPara>
                </a14:m>
                <a:endParaRPr lang="en-US" dirty="0" smtClean="0"/>
              </a:p>
              <a:p>
                <a:pPr marL="0" indent="0">
                  <a:buNone/>
                </a:pPr>
                <a:r>
                  <a:rPr lang="en-US" dirty="0" smtClean="0"/>
                  <a:t>But that’s true if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𝑗</m:t>
                                      </m:r>
                                    </m:e>
                                    <m:sub>
                                      <m:r>
                                        <a:rPr lang="en-US" b="0" i="1" smtClean="0">
                                          <a:latin typeface="Cambria Math"/>
                                        </a:rPr>
                                        <m:t>1</m:t>
                                      </m:r>
                                    </m:sub>
                                  </m:sSub>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𝑚</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𝑚</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𝑗</m:t>
                                      </m:r>
                                    </m:e>
                                    <m:sub>
                                      <m:r>
                                        <a:rPr lang="en-US" b="0" i="1" smtClean="0">
                                          <a:latin typeface="Cambria Math"/>
                                        </a:rPr>
                                        <m:t>𝑚</m:t>
                                      </m:r>
                                    </m:sub>
                                  </m:sSub>
                                </m:sub>
                              </m:sSub>
                            </m:e>
                          </m:d>
                        </m:e>
                      </m:func>
                      <m:r>
                        <a:rPr lang="en-US" b="0" i="1" smtClean="0">
                          <a:latin typeface="Cambria Math"/>
                        </a:rPr>
                        <m:t>=</m:t>
                      </m:r>
                      <m:func>
                        <m:funcPr>
                          <m:ctrlPr>
                            <a:rPr lang="en-US" i="1">
                              <a:latin typeface="Cambria Math" panose="02040503050406030204" pitchFamily="18" charset="0"/>
                            </a:rPr>
                          </m:ctrlPr>
                        </m:funcPr>
                        <m:fName>
                          <m:r>
                            <m:rPr>
                              <m:sty m:val="p"/>
                            </m:rPr>
                            <a:rPr lang="en-US">
                              <a:latin typeface="Cambria Math"/>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𝑋</m:t>
                                      </m:r>
                                    </m:e>
                                  </m:acc>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1,</m:t>
                                  </m:r>
                                  <m:sSub>
                                    <m:sSubPr>
                                      <m:ctrlPr>
                                        <a:rPr lang="en-US" i="1">
                                          <a:latin typeface="Cambria Math" panose="02040503050406030204" pitchFamily="18" charset="0"/>
                                        </a:rPr>
                                      </m:ctrlPr>
                                    </m:sSubPr>
                                    <m:e>
                                      <m:r>
                                        <a:rPr lang="en-US" i="1">
                                          <a:latin typeface="Cambria Math"/>
                                        </a:rPr>
                                        <m:t>𝑗</m:t>
                                      </m:r>
                                    </m:e>
                                    <m:sub>
                                      <m:r>
                                        <a:rPr lang="en-US" i="1">
                                          <a:latin typeface="Cambria Math"/>
                                        </a:rPr>
                                        <m:t>1</m:t>
                                      </m:r>
                                    </m:sub>
                                  </m:sSub>
                                </m:sub>
                              </m:sSub>
                              <m:r>
                                <a:rPr lang="en-US" i="1">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𝑋</m:t>
                                      </m:r>
                                    </m:e>
                                  </m:acc>
                                </m:e>
                                <m:sub>
                                  <m:r>
                                    <a:rPr lang="en-US" i="1">
                                      <a:latin typeface="Cambria Math"/>
                                    </a:rPr>
                                    <m:t>𝑚</m:t>
                                  </m:r>
                                </m:sub>
                              </m:sSub>
                              <m:r>
                                <a:rPr lang="en-US" i="1">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𝑚</m:t>
                                  </m:r>
                                  <m:r>
                                    <a:rPr lang="en-US" i="1">
                                      <a:latin typeface="Cambria Math"/>
                                    </a:rPr>
                                    <m:t>,</m:t>
                                  </m:r>
                                  <m:sSub>
                                    <m:sSubPr>
                                      <m:ctrlPr>
                                        <a:rPr lang="en-US" i="1">
                                          <a:latin typeface="Cambria Math" panose="02040503050406030204" pitchFamily="18" charset="0"/>
                                        </a:rPr>
                                      </m:ctrlPr>
                                    </m:sSubPr>
                                    <m:e>
                                      <m:r>
                                        <a:rPr lang="en-US" i="1">
                                          <a:latin typeface="Cambria Math"/>
                                        </a:rPr>
                                        <m:t>𝑗</m:t>
                                      </m:r>
                                    </m:e>
                                    <m:sub>
                                      <m:r>
                                        <a:rPr lang="en-US" i="1">
                                          <a:latin typeface="Cambria Math"/>
                                        </a:rPr>
                                        <m:t>𝑚</m:t>
                                      </m:r>
                                    </m:sub>
                                  </m:sSub>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369"/>
                </a:stretch>
              </a:blipFill>
            </p:spPr>
            <p:txBody>
              <a:bodyPr/>
              <a:lstStyle/>
              <a:p>
                <a:r>
                  <a:rPr lang="en-US">
                    <a:noFill/>
                  </a:rPr>
                  <a:t> </a:t>
                </a:r>
              </a:p>
            </p:txBody>
          </p:sp>
        </mc:Fallback>
      </mc:AlternateContent>
    </p:spTree>
    <p:extLst>
      <p:ext uri="{BB962C8B-B14F-4D97-AF65-F5344CB8AC3E}">
        <p14:creationId xmlns:p14="http://schemas.microsoft.com/office/powerpoint/2010/main" val="506917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Equivalent Threshold Models,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But since </a:t>
                </a:r>
                <a14:m>
                  <m:oMath xmlns:m="http://schemas.openxmlformats.org/officeDocument/2006/math">
                    <m:r>
                      <a:rPr lang="en-US" b="1" i="1" smtClean="0">
                        <a:latin typeface="Cambria Math"/>
                      </a:rPr>
                      <m:t>𝑿</m:t>
                    </m:r>
                    <m:r>
                      <a:rPr lang="en-US" b="1" i="1" smtClean="0">
                        <a:latin typeface="Cambria Math"/>
                      </a:rPr>
                      <m:t>,</m:t>
                    </m:r>
                    <m:acc>
                      <m:accPr>
                        <m:chr m:val="̃"/>
                        <m:ctrlPr>
                          <a:rPr lang="en-US" b="1" i="1" smtClean="0">
                            <a:latin typeface="Cambria Math" panose="02040503050406030204" pitchFamily="18" charset="0"/>
                          </a:rPr>
                        </m:ctrlPr>
                      </m:accPr>
                      <m:e>
                        <m:r>
                          <a:rPr lang="en-US" b="1" i="1" smtClean="0">
                            <a:latin typeface="Cambria Math"/>
                          </a:rPr>
                          <m:t>𝑿</m:t>
                        </m:r>
                      </m:e>
                    </m:acc>
                  </m:oMath>
                </a14:m>
                <a:r>
                  <a:rPr lang="en-US" b="1" dirty="0" smtClean="0"/>
                  <a:t> </a:t>
                </a:r>
                <a:r>
                  <a:rPr lang="en-US" dirty="0" smtClean="0"/>
                  <a:t>have the same copula </a:t>
                </a:r>
                <a14:m>
                  <m:oMath xmlns:m="http://schemas.openxmlformats.org/officeDocument/2006/math">
                    <m:r>
                      <a:rPr lang="en-US" b="0" i="1" smtClean="0">
                        <a:latin typeface="Cambria Math"/>
                      </a:rPr>
                      <m:t>𝐶</m:t>
                    </m:r>
                    <m:r>
                      <a:rPr lang="en-US" b="0" i="1" smtClean="0">
                        <a:latin typeface="Cambria Math"/>
                      </a:rPr>
                      <m:t>,</m:t>
                    </m:r>
                  </m:oMath>
                </a14:m>
                <a:r>
                  <a:rPr lang="en-US" dirty="0" smtClean="0"/>
                  <a:t> we can use </a:t>
                </a:r>
                <a:r>
                  <a:rPr lang="en-US" dirty="0" err="1" smtClean="0"/>
                  <a:t>Sklar’s</a:t>
                </a:r>
                <a:r>
                  <a:rPr lang="en-US" dirty="0" smtClean="0"/>
                  <a:t> theorem to write this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𝑗</m:t>
                                      </m:r>
                                    </m:e>
                                    <m:sub>
                                      <m:r>
                                        <a:rPr lang="en-US" b="0" i="1" smtClean="0">
                                          <a:latin typeface="Cambria Math"/>
                                        </a:rPr>
                                        <m:t>1</m:t>
                                      </m:r>
                                    </m:sub>
                                  </m:sSub>
                                </m:sub>
                              </m:sSub>
                            </m:e>
                          </m:d>
                          <m:r>
                            <a:rPr lang="en-US" b="0" i="1" smtClean="0">
                              <a:latin typeface="Cambria Math"/>
                            </a:rPr>
                            <m:t>,…,</m:t>
                          </m:r>
                          <m:sSub>
                            <m:sSubPr>
                              <m:ctrlPr>
                                <a:rPr lang="en-US" i="1">
                                  <a:latin typeface="Cambria Math" panose="02040503050406030204" pitchFamily="18" charset="0"/>
                                </a:rPr>
                              </m:ctrlPr>
                            </m:sSubPr>
                            <m:e>
                              <m:r>
                                <a:rPr lang="en-US" i="1">
                                  <a:latin typeface="Cambria Math"/>
                                </a:rPr>
                                <m:t>𝐹</m:t>
                              </m:r>
                            </m:e>
                            <m:sub>
                              <m:r>
                                <a:rPr lang="en-US" b="0" i="1" smtClean="0">
                                  <a:latin typeface="Cambria Math"/>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𝑑</m:t>
                                  </m:r>
                                </m:e>
                                <m:sub>
                                  <m:r>
                                    <a:rPr lang="en-US" b="0" i="1" smtClean="0">
                                      <a:latin typeface="Cambria Math"/>
                                    </a:rPr>
                                    <m:t>𝑚</m:t>
                                  </m:r>
                                  <m:r>
                                    <a:rPr lang="en-US" i="1">
                                      <a:latin typeface="Cambria Math"/>
                                    </a:rPr>
                                    <m:t>,</m:t>
                                  </m:r>
                                  <m:sSub>
                                    <m:sSubPr>
                                      <m:ctrlPr>
                                        <a:rPr lang="en-US" i="1">
                                          <a:latin typeface="Cambria Math" panose="02040503050406030204" pitchFamily="18" charset="0"/>
                                        </a:rPr>
                                      </m:ctrlPr>
                                    </m:sSubPr>
                                    <m:e>
                                      <m:r>
                                        <a:rPr lang="en-US" i="1">
                                          <a:latin typeface="Cambria Math"/>
                                        </a:rPr>
                                        <m:t>𝑗</m:t>
                                      </m:r>
                                    </m:e>
                                    <m:sub>
                                      <m:r>
                                        <a:rPr lang="en-US" b="0" i="1" smtClean="0">
                                          <a:latin typeface="Cambria Math"/>
                                        </a:rPr>
                                        <m:t>𝑚</m:t>
                                      </m:r>
                                    </m:sub>
                                  </m:sSub>
                                </m:sub>
                              </m:sSub>
                            </m:e>
                          </m:d>
                        </m:e>
                      </m:d>
                      <m:r>
                        <a:rPr lang="en-US" b="0" i="1" smtClean="0">
                          <a:latin typeface="Cambria Math"/>
                        </a:rPr>
                        <m:t>=</m:t>
                      </m:r>
                      <m:r>
                        <a:rPr lang="en-US" i="1">
                          <a:latin typeface="Cambria Math"/>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𝐹</m:t>
                                  </m:r>
                                </m:e>
                              </m:acc>
                            </m:e>
                            <m:sub>
                              <m:r>
                                <a:rPr lang="en-US" i="1">
                                  <a:latin typeface="Cambria Math"/>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1,</m:t>
                                  </m:r>
                                  <m:sSub>
                                    <m:sSubPr>
                                      <m:ctrlPr>
                                        <a:rPr lang="en-US" i="1">
                                          <a:latin typeface="Cambria Math" panose="02040503050406030204" pitchFamily="18" charset="0"/>
                                        </a:rPr>
                                      </m:ctrlPr>
                                    </m:sSubPr>
                                    <m:e>
                                      <m:r>
                                        <a:rPr lang="en-US" i="1">
                                          <a:latin typeface="Cambria Math"/>
                                        </a:rPr>
                                        <m:t>𝑗</m:t>
                                      </m:r>
                                    </m:e>
                                    <m:sub>
                                      <m:r>
                                        <a:rPr lang="en-US" i="1">
                                          <a:latin typeface="Cambria Math"/>
                                        </a:rPr>
                                        <m:t>1</m:t>
                                      </m:r>
                                    </m:sub>
                                  </m:sSub>
                                </m:sub>
                              </m:sSub>
                            </m:e>
                          </m:d>
                          <m:r>
                            <a:rPr lang="en-US" i="1">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𝐹</m:t>
                                  </m:r>
                                </m:e>
                              </m:acc>
                            </m:e>
                            <m:sub>
                              <m:r>
                                <a:rPr lang="en-US" i="1">
                                  <a:latin typeface="Cambria Math"/>
                                </a:rPr>
                                <m:t>𝑚</m:t>
                              </m:r>
                            </m:sub>
                          </m:sSub>
                          <m:d>
                            <m:dPr>
                              <m:ctrlPr>
                                <a:rPr lang="en-US" i="1">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𝑑</m:t>
                                      </m:r>
                                    </m:e>
                                  </m:acc>
                                </m:e>
                                <m:sub>
                                  <m:r>
                                    <a:rPr lang="en-US" b="0" i="1" dirty="0" smtClean="0">
                                      <a:latin typeface="Cambria Math"/>
                                    </a:rPr>
                                    <m:t>𝑚</m:t>
                                  </m:r>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𝑗</m:t>
                                      </m:r>
                                    </m:e>
                                    <m:sub>
                                      <m:r>
                                        <a:rPr lang="en-US" b="0" i="1" dirty="0" smtClean="0">
                                          <a:latin typeface="Cambria Math"/>
                                        </a:rPr>
                                        <m:t>𝑚</m:t>
                                      </m:r>
                                    </m:sub>
                                  </m:sSub>
                                </m:sub>
                              </m:sSub>
                            </m:e>
                          </m:d>
                        </m:e>
                      </m:d>
                    </m:oMath>
                  </m:oMathPara>
                </a14:m>
                <a:endParaRPr lang="en-US" dirty="0" smtClean="0"/>
              </a:p>
              <a:p>
                <a:pPr marL="0" indent="0">
                  <a:buNone/>
                </a:pPr>
                <a:r>
                  <a:rPr lang="en-US" dirty="0" smtClean="0"/>
                  <a:t>But we also know from (</a:t>
                </a:r>
                <a:r>
                  <a:rPr lang="en-US" dirty="0" err="1" smtClean="0"/>
                  <a:t>i</a:t>
                </a:r>
                <a:r>
                  <a:rPr lang="en-US" dirty="0" smtClean="0"/>
                  <a:t>)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sub>
                          </m:sSub>
                        </m:e>
                      </m:d>
                      <m:r>
                        <a:rPr lang="en-US" b="0" i="1" smtClean="0">
                          <a:latin typeface="Cambria Math"/>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𝐹</m:t>
                              </m:r>
                            </m:e>
                          </m:acc>
                        </m:e>
                        <m:sub>
                          <m:r>
                            <a:rPr lang="en-US" i="1">
                              <a:latin typeface="Cambria Math"/>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a:rPr>
                                    <m:t>𝑑</m:t>
                                  </m:r>
                                </m:e>
                              </m:acc>
                            </m:e>
                            <m:sub>
                              <m:r>
                                <a:rPr lang="en-US" i="1">
                                  <a:latin typeface="Cambria Math"/>
                                </a:rPr>
                                <m:t>𝑖</m:t>
                              </m:r>
                              <m:r>
                                <a:rPr lang="en-US" i="1">
                                  <a:latin typeface="Cambria Math"/>
                                </a:rPr>
                                <m:t>,</m:t>
                              </m:r>
                              <m:r>
                                <a:rPr lang="en-US" i="1">
                                  <a:latin typeface="Cambria Math"/>
                                </a:rPr>
                                <m:t>𝑗</m:t>
                              </m:r>
                            </m:sub>
                          </m:sSub>
                        </m:e>
                      </m:d>
                    </m:oMath>
                  </m:oMathPara>
                </a14:m>
                <a:endParaRPr lang="en-US" dirty="0" smtClean="0"/>
              </a:p>
              <a:p>
                <a:pPr marL="0" indent="0">
                  <a:buNone/>
                </a:pPr>
                <a:r>
                  <a:rPr lang="en-US" dirty="0" smtClean="0"/>
                  <a:t>for </a:t>
                </a:r>
                <a14:m>
                  <m:oMath xmlns:m="http://schemas.openxmlformats.org/officeDocument/2006/math">
                    <m:r>
                      <a:rPr lang="en-US" b="0" i="1" smtClean="0">
                        <a:latin typeface="Cambria Math"/>
                      </a:rPr>
                      <m:t>𝑗</m:t>
                    </m:r>
                    <m:r>
                      <a:rPr lang="en-US" b="0" i="1" smtClean="0">
                        <a:latin typeface="Cambria Math"/>
                      </a:rPr>
                      <m:t>=1,…,</m:t>
                    </m:r>
                    <m:r>
                      <a:rPr lang="en-US" b="0" i="1" smtClean="0">
                        <a:latin typeface="Cambria Math"/>
                      </a:rPr>
                      <m:t>𝑛</m:t>
                    </m:r>
                    <m:r>
                      <a:rPr lang="en-US" b="0" i="1" smtClean="0">
                        <a:latin typeface="Cambria Math"/>
                      </a:rPr>
                      <m:t>, </m:t>
                    </m:r>
                    <m:r>
                      <a:rPr lang="en-US" b="0" i="1" smtClean="0">
                        <a:latin typeface="Cambria Math"/>
                      </a:rPr>
                      <m:t>𝑖</m:t>
                    </m:r>
                    <m:r>
                      <a:rPr lang="en-US" b="0" i="1" smtClean="0">
                        <a:latin typeface="Cambria Math"/>
                      </a:rPr>
                      <m:t>=1,…,</m:t>
                    </m:r>
                    <m:r>
                      <a:rPr lang="en-US" b="0" i="1" smtClean="0">
                        <a:latin typeface="Cambria Math"/>
                      </a:rPr>
                      <m:t>𝑚</m:t>
                    </m:r>
                    <m:r>
                      <a:rPr lang="en-US" b="0" i="1" smtClean="0">
                        <a:latin typeface="Cambria Math"/>
                      </a:rPr>
                      <m:t>. </m:t>
                    </m:r>
                  </m:oMath>
                </a14:m>
                <a:r>
                  <a:rPr lang="en-US" dirty="0" smtClean="0"/>
                  <a:t> The last line is therefore true, and hence </a:t>
                </a:r>
                <a14:m>
                  <m:oMath xmlns:m="http://schemas.openxmlformats.org/officeDocument/2006/math">
                    <m:r>
                      <a:rPr lang="en-US" b="1" i="1" smtClean="0">
                        <a:latin typeface="Cambria Math"/>
                      </a:rPr>
                      <m:t>𝑺</m:t>
                    </m:r>
                  </m:oMath>
                </a14:m>
                <a:r>
                  <a:rPr lang="en-US" b="1" dirty="0" smtClean="0"/>
                  <a:t> </a:t>
                </a:r>
                <a:r>
                  <a:rPr lang="en-US" dirty="0" smtClean="0"/>
                  <a:t>and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𝑺</m:t>
                        </m:r>
                      </m:e>
                    </m:acc>
                  </m:oMath>
                </a14:m>
                <a:r>
                  <a:rPr lang="en-US" b="1" dirty="0" smtClean="0"/>
                  <a:t> </a:t>
                </a:r>
                <a:r>
                  <a:rPr lang="en-US" dirty="0" smtClean="0"/>
                  <a:t>have the same distribution, which is what we wanted.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3369" b="-1213"/>
                </a:stretch>
              </a:blipFill>
            </p:spPr>
            <p:txBody>
              <a:bodyPr/>
              <a:lstStyle/>
              <a:p>
                <a:r>
                  <a:rPr lang="en-US">
                    <a:noFill/>
                  </a:rPr>
                  <a:t> </a:t>
                </a:r>
              </a:p>
            </p:txBody>
          </p:sp>
        </mc:Fallback>
      </mc:AlternateContent>
    </p:spTree>
    <p:extLst>
      <p:ext uri="{BB962C8B-B14F-4D97-AF65-F5344CB8AC3E}">
        <p14:creationId xmlns:p14="http://schemas.microsoft.com/office/powerpoint/2010/main" val="197534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Form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Many models for credit risk are based on the notion of </a:t>
                </a:r>
                <a:r>
                  <a:rPr lang="en-US" i="1" dirty="0" smtClean="0"/>
                  <a:t>jump to default, </a:t>
                </a:r>
                <a:r>
                  <a:rPr lang="en-US" dirty="0" smtClean="0"/>
                  <a:t>which occurs at a random variable time </a:t>
                </a:r>
                <a14:m>
                  <m:oMath xmlns:m="http://schemas.openxmlformats.org/officeDocument/2006/math">
                    <m:r>
                      <a:rPr lang="en-US" b="0" i="1" smtClean="0">
                        <a:latin typeface="Cambria Math"/>
                      </a:rPr>
                      <m:t>𝜏</m:t>
                    </m:r>
                    <m:r>
                      <a:rPr lang="en-US" b="0" i="1" smtClean="0">
                        <a:latin typeface="Cambria Math"/>
                      </a:rPr>
                      <m:t>&gt;0.</m:t>
                    </m:r>
                  </m:oMath>
                </a14:m>
                <a:r>
                  <a:rPr lang="en-US" dirty="0" smtClean="0"/>
                  <a:t>  We may think of a default process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𝑡</m:t>
                        </m:r>
                      </m:sub>
                    </m:sSub>
                  </m:oMath>
                </a14:m>
                <a:r>
                  <a:rPr lang="en-US" dirty="0" smtClean="0"/>
                  <a:t>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𝑡</m:t>
                        </m:r>
                      </m:sub>
                    </m:sSub>
                    <m:r>
                      <a:rPr lang="en-US" b="0" i="1" smtClean="0">
                        <a:latin typeface="Cambria Math"/>
                      </a:rPr>
                      <m:t>=0 </m:t>
                    </m:r>
                  </m:oMath>
                </a14:m>
                <a:r>
                  <a:rPr lang="en-US" dirty="0" smtClean="0"/>
                  <a:t>if </a:t>
                </a:r>
                <a14:m>
                  <m:oMath xmlns:m="http://schemas.openxmlformats.org/officeDocument/2006/math">
                    <m:r>
                      <a:rPr lang="en-US" b="0" i="1" smtClean="0">
                        <a:latin typeface="Cambria Math"/>
                      </a:rPr>
                      <m:t>𝑡</m:t>
                    </m:r>
                    <m:r>
                      <a:rPr lang="en-US" b="0" i="1" smtClean="0">
                        <a:latin typeface="Cambria Math"/>
                      </a:rPr>
                      <m:t>&lt;</m:t>
                    </m:r>
                    <m:r>
                      <a:rPr lang="en-US" b="0" i="1" smtClean="0">
                        <a:latin typeface="Cambria Math"/>
                      </a:rPr>
                      <m:t>𝜏</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𝑡</m:t>
                        </m:r>
                      </m:sub>
                    </m:sSub>
                    <m:r>
                      <a:rPr lang="en-US" b="0" i="1" smtClean="0">
                        <a:latin typeface="Cambria Math"/>
                      </a:rPr>
                      <m:t>=1</m:t>
                    </m:r>
                  </m:oMath>
                </a14:m>
                <a:r>
                  <a:rPr lang="en-US" dirty="0" smtClean="0"/>
                  <a:t> if </a:t>
                </a:r>
                <a14:m>
                  <m:oMath xmlns:m="http://schemas.openxmlformats.org/officeDocument/2006/math">
                    <m:r>
                      <a:rPr lang="en-US" b="0" i="1" smtClean="0">
                        <a:latin typeface="Cambria Math"/>
                      </a:rPr>
                      <m:t>𝑡</m:t>
                    </m:r>
                    <m:r>
                      <a:rPr lang="en-US" b="0" i="1" smtClean="0">
                        <a:latin typeface="Cambria Math"/>
                      </a:rPr>
                      <m:t>&gt;</m:t>
                    </m:r>
                    <m:r>
                      <a:rPr lang="en-US" b="0" i="1" smtClean="0">
                        <a:latin typeface="Cambria Math"/>
                      </a:rPr>
                      <m:t>𝜏</m:t>
                    </m:r>
                    <m:r>
                      <a:rPr lang="en-US" b="0" i="1" smtClean="0">
                        <a:latin typeface="Cambria Math"/>
                      </a:rPr>
                      <m:t>.</m:t>
                    </m:r>
                  </m:oMath>
                </a14:m>
                <a:r>
                  <a:rPr lang="en-US" dirty="0" smtClean="0"/>
                  <a:t>  We can also think of a filtration which keeps track of whether we have defaulted or not, namely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r>
                        <a:rPr lang="en-US" b="0" i="1" smtClean="0">
                          <a:latin typeface="Cambria Math"/>
                        </a:rPr>
                        <m:t>=</m:t>
                      </m:r>
                      <m:r>
                        <a:rPr lang="en-US" b="0" i="1" smtClean="0">
                          <a:latin typeface="Cambria Math"/>
                        </a:rPr>
                        <m:t>𝜎</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𝑢</m:t>
                                  </m:r>
                                </m:sub>
                              </m:sSub>
                              <m:r>
                                <a:rPr lang="en-US" b="0" i="1" smtClean="0">
                                  <a:latin typeface="Cambria Math"/>
                                </a:rPr>
                                <m:t>:</m:t>
                              </m:r>
                              <m:r>
                                <a:rPr lang="en-US" b="0" i="1" smtClean="0">
                                  <a:latin typeface="Cambria Math"/>
                                </a:rPr>
                                <m:t>𝑢</m:t>
                              </m:r>
                              <m:r>
                                <a:rPr lang="en-US" b="0" i="1" smtClean="0">
                                  <a:latin typeface="Cambria Math"/>
                                </a:rPr>
                                <m:t>≤</m:t>
                              </m:r>
                              <m:r>
                                <a:rPr lang="en-US" b="0" i="1" smtClean="0">
                                  <a:latin typeface="Cambria Math"/>
                                </a:rPr>
                                <m:t>𝑡</m:t>
                              </m:r>
                            </m:e>
                          </m:d>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22"/>
                </a:stretch>
              </a:blipFill>
            </p:spPr>
            <p:txBody>
              <a:bodyPr/>
              <a:lstStyle/>
              <a:p>
                <a:r>
                  <a:rPr lang="en-US">
                    <a:noFill/>
                  </a:rPr>
                  <a:t> </a:t>
                </a:r>
              </a:p>
            </p:txBody>
          </p:sp>
        </mc:Fallback>
      </mc:AlternateContent>
    </p:spTree>
    <p:extLst>
      <p:ext uri="{BB962C8B-B14F-4D97-AF65-F5344CB8AC3E}">
        <p14:creationId xmlns:p14="http://schemas.microsoft.com/office/powerpoint/2010/main" val="399527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Form,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define the </a:t>
                </a:r>
                <a:r>
                  <a:rPr lang="en-US" i="1" dirty="0" smtClean="0"/>
                  <a:t>survival probability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e>
                      </m:func>
                      <m:r>
                        <a:rPr lang="en-US" b="0" i="1" smtClean="0">
                          <a:latin typeface="Cambria Math"/>
                        </a:rPr>
                        <m:t>.</m:t>
                      </m:r>
                    </m:oMath>
                  </m:oMathPara>
                </a14:m>
                <a:endParaRPr lang="en-US" dirty="0" smtClean="0"/>
              </a:p>
              <a:p>
                <a:pPr marL="0" indent="0">
                  <a:buNone/>
                </a:pPr>
                <a:r>
                  <a:rPr lang="en-US" dirty="0" smtClean="0"/>
                  <a:t>The </a:t>
                </a:r>
                <a:r>
                  <a:rPr lang="en-US" i="1" dirty="0" smtClean="0"/>
                  <a:t>hazard rate </a:t>
                </a:r>
                <a:r>
                  <a:rPr lang="en-US" dirty="0" smtClean="0"/>
                  <a:t>is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𝐷</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𝑡</m:t>
                              </m:r>
                            </m:e>
                          </m:d>
                        </m:num>
                        <m:den>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den>
                      </m:f>
                    </m:oMath>
                  </m:oMathPara>
                </a14:m>
                <a:endParaRPr lang="en-US" dirty="0" smtClean="0"/>
              </a:p>
              <a:p>
                <a:pPr marL="0" indent="0">
                  <a:buNone/>
                </a:pPr>
                <a:r>
                  <a:rPr lang="en-US" dirty="0" smtClean="0"/>
                  <a:t>Intuitively, you can think of </a:t>
                </a:r>
                <a14:m>
                  <m:oMath xmlns:m="http://schemas.openxmlformats.org/officeDocument/2006/math">
                    <m:r>
                      <a:rPr lang="en-US" b="0" i="1" smtClean="0">
                        <a:latin typeface="Cambria Math"/>
                      </a:rPr>
                      <m:t>𝜆</m:t>
                    </m:r>
                  </m:oMath>
                </a14:m>
                <a:r>
                  <a:rPr lang="en-US" dirty="0" smtClean="0"/>
                  <a:t> thus:</a:t>
                </a:r>
              </a:p>
              <a:p>
                <a:pPr marL="0" indent="0" algn="ctr">
                  <a:buNone/>
                </a:pPr>
                <a14:m>
                  <m:oMath xmlns:m="http://schemas.openxmlformats.org/officeDocument/2006/math">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𝑡</m:t>
                        </m:r>
                      </m:e>
                    </m:d>
                    <m:r>
                      <m:rPr>
                        <m:sty m:val="p"/>
                      </m:rPr>
                      <a:rPr lang="en-US" b="0" i="0" smtClean="0">
                        <a:latin typeface="Cambria Math"/>
                      </a:rPr>
                      <m:t>Δt</m:t>
                    </m:r>
                    <m:r>
                      <a:rPr lang="en-US" b="0" i="1" smtClean="0">
                        <a:latin typeface="Cambria Math"/>
                      </a:rPr>
                      <m:t>≈</m:t>
                    </m:r>
                    <m:r>
                      <m:rPr>
                        <m:sty m:val="p"/>
                      </m:rPr>
                      <a:rPr lang="en-US" b="0" i="0" smtClean="0">
                        <a:latin typeface="Cambria Math"/>
                      </a:rPr>
                      <m:t>Pr</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𝜏</m:t>
                    </m:r>
                    <m:r>
                      <a:rPr lang="en-US" b="0" i="1" smtClean="0">
                        <a:latin typeface="Cambria Math"/>
                      </a:rPr>
                      <m:t>≤</m:t>
                    </m:r>
                    <m:r>
                      <a:rPr lang="en-US" b="0" i="1" smtClean="0">
                        <a:latin typeface="Cambria Math"/>
                      </a:rPr>
                      <m:t>𝑡</m:t>
                    </m:r>
                    <m:r>
                      <a:rPr lang="en-US" b="0" i="1" smtClean="0">
                        <a:latin typeface="Cambria Math"/>
                      </a:rPr>
                      <m:t>+</m:t>
                    </m:r>
                    <m:r>
                      <m:rPr>
                        <m:sty m:val="p"/>
                      </m:rPr>
                      <a:rPr lang="en-US" b="0" i="0" smtClean="0">
                        <a:latin typeface="Cambria Math"/>
                      </a:rPr>
                      <m:t>Δ</m:t>
                    </m:r>
                    <m:r>
                      <a:rPr lang="en-US" b="0" i="1" smtClean="0">
                        <a:latin typeface="Cambria Math"/>
                      </a:rPr>
                      <m:t>𝑡</m:t>
                    </m:r>
                    <m:r>
                      <a:rPr lang="en-US" b="0" i="1" smtClean="0">
                        <a:latin typeface="Cambria Math"/>
                      </a:rPr>
                      <m:t>)</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47809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Survival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following relationship holds: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exp</m:t>
                          </m:r>
                        </m:fName>
                        <m:e>
                          <m:d>
                            <m:dPr>
                              <m:ctrlPr>
                                <a:rPr lang="en-US" b="0" i="1" smtClean="0">
                                  <a:latin typeface="Cambria Math" panose="02040503050406030204" pitchFamily="18" charset="0"/>
                                </a:rPr>
                              </m:ctrlPr>
                            </m:dPr>
                            <m:e>
                              <m:r>
                                <a:rPr lang="en-US" b="0" i="1" smtClean="0">
                                  <a:latin typeface="Cambria Math"/>
                                </a:rPr>
                                <m:t>−</m:t>
                              </m:r>
                              <m:nary>
                                <m:naryPr>
                                  <m:ctrlPr>
                                    <a:rPr lang="en-US" b="0" i="1" smtClean="0">
                                      <a:latin typeface="Cambria Math" panose="02040503050406030204" pitchFamily="18" charset="0"/>
                                    </a:rPr>
                                  </m:ctrlPr>
                                </m:naryPr>
                                <m:sub>
                                  <m:r>
                                    <a:rPr lang="en-US" b="0" i="1" smtClean="0">
                                      <a:latin typeface="Cambria Math"/>
                                    </a:rPr>
                                    <m:t>0</m:t>
                                  </m:r>
                                </m:sub>
                                <m:sup>
                                  <m:r>
                                    <a:rPr lang="en-US" b="0" i="1" smtClean="0">
                                      <a:latin typeface="Cambria Math"/>
                                    </a:rPr>
                                    <m:t>𝑡</m:t>
                                  </m:r>
                                </m:sup>
                                <m:e>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𝑢</m:t>
                                      </m:r>
                                    </m:e>
                                  </m:d>
                                  <m:r>
                                    <a:rPr lang="en-US" b="0" i="1" smtClean="0">
                                      <a:latin typeface="Cambria Math"/>
                                    </a:rPr>
                                    <m:t>𝑑𝑢</m:t>
                                  </m:r>
                                </m:e>
                              </m:nary>
                            </m:e>
                          </m:d>
                        </m:e>
                      </m:func>
                      <m:r>
                        <a:rPr lang="en-US" b="0" i="1" smtClean="0">
                          <a:latin typeface="Cambria Math"/>
                        </a:rPr>
                        <m:t>.</m:t>
                      </m:r>
                    </m:oMath>
                  </m:oMathPara>
                </a14:m>
                <a:endParaRPr lang="en-US" dirty="0" smtClean="0"/>
              </a:p>
              <a:p>
                <a:pPr marL="0" indent="0">
                  <a:buNone/>
                </a:pPr>
                <a:r>
                  <a:rPr lang="en-US" dirty="0" smtClean="0"/>
                  <a:t>The density function of the random variable </a:t>
                </a:r>
                <a14:m>
                  <m:oMath xmlns:m="http://schemas.openxmlformats.org/officeDocument/2006/math">
                    <m:r>
                      <a:rPr lang="en-US" b="0" i="1" smtClean="0">
                        <a:latin typeface="Cambria Math"/>
                      </a:rPr>
                      <m:t>𝜏</m:t>
                    </m:r>
                  </m:oMath>
                </a14:m>
                <a:r>
                  <a:rPr lang="en-US" dirty="0" smtClean="0"/>
                  <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oMath>
                  </m:oMathPara>
                </a14:m>
                <a:endParaRPr lang="en-US" dirty="0" smtClean="0"/>
              </a:p>
              <a:p>
                <a:pPr marL="0" indent="0">
                  <a:buNone/>
                </a:pPr>
                <a:r>
                  <a:rPr lang="en-US" dirty="0" smtClean="0"/>
                  <a:t>The cumulative distribution of </a:t>
                </a:r>
                <a14:m>
                  <m:oMath xmlns:m="http://schemas.openxmlformats.org/officeDocument/2006/math">
                    <m:r>
                      <a:rPr lang="en-US" b="0" i="1" smtClean="0">
                        <a:latin typeface="Cambria Math"/>
                      </a:rPr>
                      <m:t>𝜏</m:t>
                    </m:r>
                  </m:oMath>
                </a14:m>
                <a:r>
                  <a:rPr lang="en-US" dirty="0" smtClean="0"/>
                  <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𝐹</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=1−</m:t>
                      </m:r>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037"/>
                </a:stretch>
              </a:blipFill>
            </p:spPr>
            <p:txBody>
              <a:bodyPr/>
              <a:lstStyle/>
              <a:p>
                <a:r>
                  <a:rPr lang="en-US">
                    <a:noFill/>
                  </a:rPr>
                  <a:t> </a:t>
                </a:r>
              </a:p>
            </p:txBody>
          </p:sp>
        </mc:Fallback>
      </mc:AlternateContent>
    </p:spTree>
    <p:extLst>
      <p:ext uri="{BB962C8B-B14F-4D97-AF65-F5344CB8AC3E}">
        <p14:creationId xmlns:p14="http://schemas.microsoft.com/office/powerpoint/2010/main" val="198101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the Default Filtration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sigma algebra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oMath>
                </a14:m>
                <a:r>
                  <a:rPr lang="en-US" dirty="0" smtClean="0"/>
                  <a:t> is not very big.  In particular, any random variable H which is measurable over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oMath>
                </a14:m>
                <a:r>
                  <a:rPr lang="en-US" dirty="0" smtClean="0"/>
                  <a:t> is of the form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r>
                        <a:rPr lang="en-US" b="0" i="1" smtClean="0">
                          <a:latin typeface="Cambria Math"/>
                        </a:rPr>
                        <m:t>=</m:t>
                      </m:r>
                      <m:r>
                        <a:rPr lang="en-US" b="0" i="1" smtClean="0">
                          <a:latin typeface="Cambria Math"/>
                        </a:rPr>
                        <m:t>h</m:t>
                      </m:r>
                      <m:d>
                        <m:dPr>
                          <m:ctrlPr>
                            <a:rPr lang="en-US" b="0" i="1" smtClean="0">
                              <a:latin typeface="Cambria Math" panose="02040503050406030204" pitchFamily="18" charset="0"/>
                            </a:rPr>
                          </m:ctrlPr>
                        </m:dPr>
                        <m:e>
                          <m:r>
                            <a:rPr lang="en-US" b="0" i="1" smtClean="0">
                              <a:latin typeface="Cambria Math"/>
                            </a:rPr>
                            <m:t>𝜏</m:t>
                          </m:r>
                        </m:e>
                      </m:d>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𝑡</m:t>
                              </m:r>
                            </m:e>
                          </m:d>
                        </m:sub>
                      </m:sSub>
                      <m:r>
                        <a:rPr lang="en-US" b="0" i="1" smtClean="0">
                          <a:latin typeface="Cambria Math"/>
                        </a:rPr>
                        <m:t>+</m:t>
                      </m:r>
                      <m:r>
                        <a:rPr lang="en-US" b="0" i="1" smtClean="0">
                          <a:latin typeface="Cambria Math"/>
                        </a:rPr>
                        <m:t>𝑐</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m:t>
                      </m:r>
                    </m:oMath>
                  </m:oMathPara>
                </a14:m>
                <a:endParaRPr lang="en-US" dirty="0" smtClean="0"/>
              </a:p>
              <a:p>
                <a:pPr marL="0" indent="0">
                  <a:buNone/>
                </a:pPr>
                <a:r>
                  <a:rPr lang="en-US" dirty="0" smtClean="0"/>
                  <a:t>To prove this, note that the </a:t>
                </a:r>
                <a14:m>
                  <m:oMath xmlns:m="http://schemas.openxmlformats.org/officeDocument/2006/math">
                    <m:r>
                      <a:rPr lang="en-US" b="0" i="1" smtClean="0">
                        <a:latin typeface="Cambria Math"/>
                      </a:rPr>
                      <m:t>𝜎</m:t>
                    </m:r>
                  </m:oMath>
                </a14:m>
                <a:r>
                  <a:rPr lang="en-US" dirty="0" smtClean="0"/>
                  <a:t>-algebra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oMath>
                </a14:m>
                <a:r>
                  <a:rPr lang="en-US" dirty="0" smtClean="0"/>
                  <a:t> is  generated by just events of the form</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𝑢</m:t>
                              </m:r>
                            </m:sub>
                          </m:sSub>
                          <m:r>
                            <a:rPr lang="en-US" b="0" i="1" smtClean="0">
                              <a:latin typeface="Cambria Math"/>
                            </a:rPr>
                            <m:t>=1</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𝑢</m:t>
                          </m:r>
                        </m:e>
                      </m:d>
                      <m:r>
                        <a:rPr lang="en-US" b="0" i="1" smtClean="0">
                          <a:latin typeface="Cambria Math"/>
                        </a:rPr>
                        <m:t>, </m:t>
                      </m:r>
                      <m:r>
                        <a:rPr lang="en-US" b="0" i="1" smtClean="0">
                          <a:latin typeface="Cambria Math"/>
                        </a:rPr>
                        <m:t>𝑢</m:t>
                      </m:r>
                      <m:r>
                        <a:rPr lang="en-US" b="0" i="1" smtClean="0">
                          <a:latin typeface="Cambria Math"/>
                        </a:rPr>
                        <m:t>&lt;</m:t>
                      </m:r>
                      <m:r>
                        <a:rPr lang="en-US" b="0" i="1" smtClean="0">
                          <a:latin typeface="Cambria Math"/>
                        </a:rPr>
                        <m:t>𝑡</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𝑡</m:t>
                              </m:r>
                            </m:sub>
                          </m:sSub>
                          <m:r>
                            <a:rPr lang="en-US" b="0" i="1" smtClean="0">
                              <a:latin typeface="Cambria Math"/>
                            </a:rPr>
                            <m:t>=0</m:t>
                          </m:r>
                        </m:e>
                      </m:d>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190150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Filtration,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This means that the sigma-algebra is also generated  by the random variables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1</m:t>
                          </m:r>
                        </m:sub>
                      </m:sSub>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min</m:t>
                          </m:r>
                        </m:fName>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𝑡</m:t>
                              </m:r>
                            </m:e>
                          </m:d>
                        </m:e>
                      </m:func>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oMath>
                  </m:oMathPara>
                </a14:m>
                <a:endParaRPr lang="en-US" dirty="0" smtClean="0"/>
              </a:p>
              <a:p>
                <a:pPr marL="0" indent="0">
                  <a:buNone/>
                </a:pPr>
                <a:r>
                  <a:rPr lang="en-US" dirty="0" smtClean="0"/>
                  <a:t>Thus any </a:t>
                </a:r>
                <a:r>
                  <a:rPr lang="en-US" dirty="0" err="1" smtClean="0"/>
                  <a:t>rv</a:t>
                </a:r>
                <a:r>
                  <a:rPr lang="en-US" dirty="0" smtClean="0"/>
                  <a:t> </a:t>
                </a:r>
                <a14:m>
                  <m:oMath xmlns:m="http://schemas.openxmlformats.org/officeDocument/2006/math">
                    <m:r>
                      <a:rPr lang="en-US" b="0" i="1" smtClean="0">
                        <a:latin typeface="Cambria Math"/>
                      </a:rPr>
                      <m:t>𝐻</m:t>
                    </m:r>
                  </m:oMath>
                </a14:m>
                <a:r>
                  <a:rPr lang="en-US" dirty="0" smtClean="0"/>
                  <a:t> that’s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oMath>
                </a14:m>
                <a:r>
                  <a:rPr lang="en-US" dirty="0" smtClean="0"/>
                  <a:t>-measurable has to be of the form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r>
                        <a:rPr lang="en-US" b="0" i="1" smtClean="0">
                          <a:latin typeface="Cambria Math"/>
                        </a:rPr>
                        <m:t>=</m:t>
                      </m:r>
                      <m:r>
                        <a:rPr lang="en-US" b="0" i="1" smtClean="0">
                          <a:latin typeface="Cambria Math"/>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2</m:t>
                              </m:r>
                            </m:sub>
                          </m:sSub>
                        </m:e>
                      </m:d>
                      <m:r>
                        <a:rPr lang="en-US" b="0" i="1" smtClean="0">
                          <a:latin typeface="Cambria Math"/>
                        </a:rPr>
                        <m:t>=</m:t>
                      </m:r>
                      <m:r>
                        <a:rPr lang="en-US" b="0" i="1" smtClean="0">
                          <a:latin typeface="Cambria Math"/>
                        </a:rPr>
                        <m:t>𝑔</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min</m:t>
                          </m:r>
                        </m:fName>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𝑡</m:t>
                              </m:r>
                            </m:e>
                          </m:d>
                        </m:e>
                      </m:fun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m:t>
                      </m:r>
                    </m:oMath>
                  </m:oMathPara>
                </a14:m>
                <a:endParaRPr lang="en-US" dirty="0" smtClean="0"/>
              </a:p>
              <a:p>
                <a:pPr marL="0" indent="0">
                  <a:buNone/>
                </a:pPr>
                <a:r>
                  <a:rPr lang="en-US" dirty="0"/>
                  <a:t>w</a:t>
                </a:r>
                <a:r>
                  <a:rPr lang="en-US" dirty="0" smtClean="0"/>
                  <a:t>here </a:t>
                </a:r>
                <a14:m>
                  <m:oMath xmlns:m="http://schemas.openxmlformats.org/officeDocument/2006/math">
                    <m:r>
                      <a:rPr lang="en-US" b="0" i="1" smtClean="0">
                        <a:latin typeface="Cambria Math"/>
                      </a:rPr>
                      <m:t>𝑔</m:t>
                    </m:r>
                    <m:r>
                      <a:rPr lang="en-US" b="0" i="1" smtClean="0">
                        <a:latin typeface="Cambria Math"/>
                      </a:rPr>
                      <m:t> </m:t>
                    </m:r>
                  </m:oMath>
                </a14:m>
                <a:r>
                  <a:rPr lang="en-US" dirty="0" smtClean="0"/>
                  <a:t>is measurable on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0,</m:t>
                        </m:r>
                        <m:r>
                          <a:rPr lang="en-US" b="0" i="1" smtClean="0">
                            <a:latin typeface="Cambria Math"/>
                          </a:rPr>
                          <m:t>𝑡</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0,1</m:t>
                        </m:r>
                      </m:e>
                    </m:d>
                    <m:r>
                      <a:rPr lang="en-US" b="0" i="1" smtClean="0">
                        <a:latin typeface="Cambria Math"/>
                      </a:rPr>
                      <m:t>.</m:t>
                    </m:r>
                  </m:oMath>
                </a14:m>
                <a:r>
                  <a:rPr lang="en-US" dirty="0" smtClean="0"/>
                  <a:t>  Now we can just let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h</m:t>
                      </m:r>
                      <m:d>
                        <m:dPr>
                          <m:ctrlPr>
                            <a:rPr lang="en-US" b="0" i="1" smtClean="0">
                              <a:latin typeface="Cambria Math" panose="02040503050406030204" pitchFamily="18" charset="0"/>
                            </a:rPr>
                          </m:ctrlPr>
                        </m:dPr>
                        <m:e>
                          <m:r>
                            <a:rPr lang="en-US" b="0" i="1" smtClean="0">
                              <a:latin typeface="Cambria Math"/>
                            </a:rPr>
                            <m:t>𝑢</m:t>
                          </m:r>
                        </m:e>
                      </m:d>
                      <m:r>
                        <a:rPr lang="en-US" b="0" i="1" smtClean="0">
                          <a:latin typeface="Cambria Math"/>
                        </a:rPr>
                        <m:t>=</m:t>
                      </m:r>
                      <m:r>
                        <a:rPr lang="en-US" b="0" i="1" smtClean="0">
                          <a:latin typeface="Cambria Math"/>
                        </a:rPr>
                        <m:t>𝑔</m:t>
                      </m:r>
                      <m:d>
                        <m:dPr>
                          <m:ctrlPr>
                            <a:rPr lang="en-US" b="0" i="1" smtClean="0">
                              <a:latin typeface="Cambria Math" panose="02040503050406030204" pitchFamily="18" charset="0"/>
                            </a:rPr>
                          </m:ctrlPr>
                        </m:dPr>
                        <m:e>
                          <m:r>
                            <a:rPr lang="en-US" b="0" i="1" smtClean="0">
                              <a:latin typeface="Cambria Math"/>
                            </a:rPr>
                            <m:t>𝑢</m:t>
                          </m:r>
                          <m:r>
                            <a:rPr lang="en-US" b="0" i="1" smtClean="0">
                              <a:latin typeface="Cambria Math"/>
                            </a:rPr>
                            <m:t>,0</m:t>
                          </m:r>
                        </m:e>
                      </m:d>
                      <m:r>
                        <a:rPr lang="en-US" b="0" i="1" smtClean="0">
                          <a:latin typeface="Cambria Math"/>
                        </a:rPr>
                        <m:t>, </m:t>
                      </m:r>
                      <m:r>
                        <a:rPr lang="en-US" b="0" i="1" smtClean="0">
                          <a:latin typeface="Cambria Math"/>
                        </a:rPr>
                        <m:t>𝑢</m:t>
                      </m:r>
                      <m:r>
                        <a:rPr lang="en-US" b="0" i="1" smtClean="0">
                          <a:latin typeface="Cambria Math"/>
                        </a:rPr>
                        <m:t>≤</m:t>
                      </m:r>
                      <m:r>
                        <a:rPr lang="en-US" b="0" i="1" smtClean="0">
                          <a:latin typeface="Cambria Math"/>
                        </a:rPr>
                        <m:t>𝑡</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𝑐</m:t>
                      </m:r>
                      <m:r>
                        <a:rPr lang="en-US" b="0" i="1" smtClean="0">
                          <a:latin typeface="Cambria Math"/>
                        </a:rPr>
                        <m:t>=</m:t>
                      </m:r>
                      <m:r>
                        <a:rPr lang="en-US" b="0" i="1" smtClean="0">
                          <a:latin typeface="Cambria Math"/>
                        </a:rPr>
                        <m:t>𝑔</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,1</m:t>
                          </m:r>
                        </m:e>
                      </m:d>
                      <m:r>
                        <a:rPr lang="en-US" b="0" i="1" smtClean="0">
                          <a:latin typeface="Cambria Math"/>
                        </a:rPr>
                        <m:t>.</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2000"/>
                </a:stretch>
              </a:blipFill>
            </p:spPr>
            <p:txBody>
              <a:bodyPr/>
              <a:lstStyle/>
              <a:p>
                <a:r>
                  <a:rPr lang="en-US">
                    <a:noFill/>
                  </a:rPr>
                  <a:t> </a:t>
                </a:r>
              </a:p>
            </p:txBody>
          </p:sp>
        </mc:Fallback>
      </mc:AlternateContent>
    </p:spTree>
    <p:extLst>
      <p:ext uri="{BB962C8B-B14F-4D97-AF65-F5344CB8AC3E}">
        <p14:creationId xmlns:p14="http://schemas.microsoft.com/office/powerpoint/2010/main" val="2051040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Lemma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If </a:t>
                </a:r>
                <a14:m>
                  <m:oMath xmlns:m="http://schemas.openxmlformats.org/officeDocument/2006/math">
                    <m:r>
                      <a:rPr lang="en-US" b="0" i="1" smtClean="0">
                        <a:latin typeface="Cambria Math"/>
                      </a:rPr>
                      <m:t>𝑋</m:t>
                    </m:r>
                    <m:r>
                      <a:rPr lang="en-US" b="0" i="1" smtClean="0">
                        <a:latin typeface="Cambria Math"/>
                      </a:rPr>
                      <m:t> </m:t>
                    </m:r>
                  </m:oMath>
                </a14:m>
                <a:r>
                  <a:rPr lang="en-US" dirty="0" smtClean="0"/>
                  <a:t>is an </a:t>
                </a:r>
                <a:r>
                  <a:rPr lang="en-US" dirty="0" err="1" smtClean="0"/>
                  <a:t>integrable</a:t>
                </a:r>
                <a:r>
                  <a:rPr lang="en-US" dirty="0" smtClean="0"/>
                  <a:t> </a:t>
                </a:r>
                <a:r>
                  <a:rPr lang="en-US" dirty="0" err="1" smtClean="0"/>
                  <a:t>rv</a:t>
                </a:r>
                <a:r>
                  <a:rPr lang="en-US" dirty="0" smtClean="0"/>
                  <a:t>, and </a:t>
                </a:r>
                <a14:m>
                  <m:oMath xmlns:m="http://schemas.openxmlformats.org/officeDocument/2006/math">
                    <m:r>
                      <a:rPr lang="en-US" b="0" i="1" smtClean="0">
                        <a:latin typeface="Cambria Math"/>
                      </a:rPr>
                      <m:t>𝑡</m:t>
                    </m:r>
                    <m:r>
                      <a:rPr lang="en-US" b="0" i="1" smtClean="0">
                        <a:latin typeface="Cambria Math"/>
                      </a:rPr>
                      <m:t>≥0,</m:t>
                    </m:r>
                  </m:oMath>
                </a14:m>
                <a:r>
                  <a:rPr lang="en-US" dirty="0" smtClean="0"/>
                  <a:t> we also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𝑋</m:t>
                          </m:r>
                        </m:e>
                        <m:e>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f>
                        <m:fPr>
                          <m:ctrlPr>
                            <a:rPr lang="en-US" b="0" i="1" smtClean="0">
                              <a:latin typeface="Cambria Math" panose="02040503050406030204" pitchFamily="18" charset="0"/>
                            </a:rPr>
                          </m:ctrlPr>
                        </m:fPr>
                        <m:num>
                          <m:r>
                            <a:rPr lang="en-US" b="0" i="1" smtClean="0">
                              <a:latin typeface="Cambria Math"/>
                            </a:rPr>
                            <m:t>𝐸</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e>
                          </m:d>
                        </m:num>
                        <m:den>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den>
                      </m:f>
                      <m:r>
                        <a:rPr lang="en-US" b="0" i="1" smtClean="0">
                          <a:latin typeface="Cambria Math"/>
                        </a:rPr>
                        <m:t>.</m:t>
                      </m:r>
                    </m:oMath>
                  </m:oMathPara>
                </a14:m>
                <a:endParaRPr lang="en-US" dirty="0" smtClean="0"/>
              </a:p>
              <a:p>
                <a:pPr marL="0" indent="0">
                  <a:buNone/>
                </a:pPr>
                <a:r>
                  <a:rPr lang="en-US" dirty="0" smtClean="0"/>
                  <a:t>Proof: First, note that </a:t>
                </a:r>
                <a14:m>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𝑋</m:t>
                        </m:r>
                      </m:e>
                      <m:e>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 </m:t>
                    </m:r>
                  </m:oMath>
                </a14:m>
                <a:r>
                  <a:rPr lang="en-US" dirty="0" smtClean="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oMath>
                </a14:m>
                <a:r>
                  <a:rPr lang="en-US" dirty="0" smtClean="0"/>
                  <a:t>-measurable and 0 on the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𝑡</m:t>
                        </m:r>
                      </m:e>
                    </m:d>
                    <m:r>
                      <a:rPr lang="en-US" b="0" i="1" smtClean="0">
                        <a:latin typeface="Cambria Math"/>
                      </a:rPr>
                      <m:t>.</m:t>
                    </m:r>
                  </m:oMath>
                </a14:m>
                <a:r>
                  <a:rPr lang="en-US" dirty="0" smtClean="0"/>
                  <a:t>  From the previous lemma this means that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𝐼</m:t>
                              </m:r>
                            </m:e>
                            <m:sub>
                              <m:d>
                                <m:dPr>
                                  <m:begChr m:val="{"/>
                                  <m:endChr m:val="}"/>
                                  <m:ctrlPr>
                                    <a:rPr lang="en-US" i="1">
                                      <a:latin typeface="Cambria Math" panose="02040503050406030204" pitchFamily="18" charset="0"/>
                                    </a:rPr>
                                  </m:ctrlPr>
                                </m:dPr>
                                <m:e>
                                  <m:r>
                                    <a:rPr lang="en-US" i="1">
                                      <a:latin typeface="Cambria Math"/>
                                    </a:rPr>
                                    <m:t>𝜏</m:t>
                                  </m:r>
                                  <m:r>
                                    <a:rPr lang="en-US" i="1">
                                      <a:latin typeface="Cambria Math"/>
                                    </a:rPr>
                                    <m:t>&gt;</m:t>
                                  </m:r>
                                  <m:r>
                                    <a:rPr lang="en-US" i="1">
                                      <a:latin typeface="Cambria Math"/>
                                    </a:rPr>
                                    <m:t>𝑡</m:t>
                                  </m:r>
                                </m:e>
                              </m:d>
                            </m:sub>
                          </m:sSub>
                          <m:r>
                            <a:rPr lang="en-US" i="1">
                              <a:latin typeface="Cambria Math"/>
                            </a:rPr>
                            <m:t>𝑋</m:t>
                          </m:r>
                        </m:e>
                        <m:e>
                          <m:sSub>
                            <m:sSubPr>
                              <m:ctrlPr>
                                <a:rPr lang="en-US" i="1">
                                  <a:latin typeface="Cambria Math" panose="02040503050406030204" pitchFamily="18" charset="0"/>
                                </a:rPr>
                              </m:ctrlPr>
                            </m:sSubPr>
                            <m:e>
                              <m:r>
                                <a:rPr lang="en-US" i="1">
                                  <a:latin typeface="Cambria Math"/>
                                </a:rPr>
                                <m:t>ℋ</m:t>
                              </m:r>
                            </m:e>
                            <m:sub>
                              <m:r>
                                <a:rPr lang="en-US" i="1">
                                  <a:latin typeface="Cambria Math"/>
                                </a:rPr>
                                <m:t>𝑡</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𝑐</m:t>
                      </m:r>
                    </m:oMath>
                  </m:oMathPara>
                </a14:m>
                <a:endParaRPr lang="en-US" dirty="0" smtClean="0"/>
              </a:p>
              <a:p>
                <a:pPr marL="0" indent="0">
                  <a:buNone/>
                </a:pPr>
                <a:r>
                  <a:rPr lang="en-US" dirty="0" smtClean="0"/>
                  <a:t>for some constant c.  In terms of probabilities this means that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e>
                      </m:d>
                      <m:r>
                        <a:rPr lang="en-US" b="0" i="1" smtClean="0">
                          <a:latin typeface="Cambria Math"/>
                        </a:rPr>
                        <m:t>=</m:t>
                      </m:r>
                      <m:r>
                        <a:rPr lang="en-US" b="0" i="1" smtClean="0">
                          <a:latin typeface="Cambria Math"/>
                        </a:rPr>
                        <m:t>𝑐</m:t>
                      </m:r>
                      <m:func>
                        <m:funcPr>
                          <m:ctrlPr>
                            <a:rPr lang="en-US" b="0" i="1" smtClean="0">
                              <a:latin typeface="Cambria Math" panose="02040503050406030204" pitchFamily="18" charset="0"/>
                            </a:rPr>
                          </m:ctrlPr>
                        </m:funcPr>
                        <m:fName>
                          <m:r>
                            <m:rPr>
                              <m:sty m:val="p"/>
                            </m:rPr>
                            <a:rPr lang="en-US" b="0" i="0" smtClean="0">
                              <a:latin typeface="Cambria Math"/>
                            </a:rPr>
                            <m:t>Pr</m:t>
                          </m:r>
                        </m:fName>
                        <m:e>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r>
                            <a:rPr lang="en-US" b="0" i="1" smtClean="0">
                              <a:latin typeface="Cambria Math"/>
                            </a:rPr>
                            <m:t>)</m:t>
                          </m:r>
                        </m:e>
                      </m:func>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𝑐</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𝐸</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e>
                          </m:d>
                        </m:num>
                        <m:den>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e>
                          </m:func>
                        </m:den>
                      </m:f>
                    </m:oMath>
                  </m:oMathPara>
                </a14:m>
                <a:endParaRPr lang="en-US" dirty="0" smtClean="0"/>
              </a:p>
              <a:p>
                <a:pPr marL="0" indent="0">
                  <a:buNone/>
                </a:pPr>
                <a:r>
                  <a:rPr lang="en-US" dirty="0" smtClean="0"/>
                  <a:t>and we are done.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r="-296"/>
                </a:stretch>
              </a:blipFill>
            </p:spPr>
            <p:txBody>
              <a:bodyPr/>
              <a:lstStyle/>
              <a:p>
                <a:r>
                  <a:rPr lang="en-US">
                    <a:noFill/>
                  </a:rPr>
                  <a:t> </a:t>
                </a:r>
              </a:p>
            </p:txBody>
          </p:sp>
        </mc:Fallback>
      </mc:AlternateContent>
    </p:spTree>
    <p:extLst>
      <p:ext uri="{BB962C8B-B14F-4D97-AF65-F5344CB8AC3E}">
        <p14:creationId xmlns:p14="http://schemas.microsoft.com/office/powerpoint/2010/main" val="420596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it Most Important?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Most banks, such as Wells Fargo, has many large positions in </a:t>
            </a:r>
            <a:r>
              <a:rPr lang="en-US" i="1" dirty="0" smtClean="0"/>
              <a:t>credit-sensitive </a:t>
            </a:r>
            <a:r>
              <a:rPr lang="en-US" dirty="0" smtClean="0"/>
              <a:t>products, such as credit bonds, credit default swaps.  We will not consider mortgages in this course.  Certain regulatory risk measures, such as Incremental Risk Charge, which measures the risk on the previous slide</a:t>
            </a:r>
          </a:p>
          <a:p>
            <a:pPr marL="0" indent="0">
              <a:buNone/>
            </a:pPr>
            <a:r>
              <a:rPr lang="en-US" dirty="0" smtClean="0"/>
              <a:t>In addition, all positions have </a:t>
            </a:r>
            <a:r>
              <a:rPr lang="en-US" i="1" dirty="0" smtClean="0"/>
              <a:t>counterparty credit risk </a:t>
            </a:r>
            <a:r>
              <a:rPr lang="en-US" dirty="0" smtClean="0"/>
              <a:t>which is the risk that your counterparty will default (covered in another lecture).</a:t>
            </a:r>
            <a:endParaRPr lang="en-US" dirty="0"/>
          </a:p>
        </p:txBody>
      </p:sp>
    </p:spTree>
    <p:extLst>
      <p:ext uri="{BB962C8B-B14F-4D97-AF65-F5344CB8AC3E}">
        <p14:creationId xmlns:p14="http://schemas.microsoft.com/office/powerpoint/2010/main" val="365355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Martingale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Suppose that the default time </a:t>
                </a:r>
                <a14:m>
                  <m:oMath xmlns:m="http://schemas.openxmlformats.org/officeDocument/2006/math">
                    <m:r>
                      <a:rPr lang="en-US" b="0" i="1" smtClean="0">
                        <a:latin typeface="Cambria Math"/>
                      </a:rPr>
                      <m:t>𝜏</m:t>
                    </m:r>
                  </m:oMath>
                </a14:m>
                <a:r>
                  <a:rPr lang="en-US" dirty="0" smtClean="0"/>
                  <a:t> has an absolutely continuous distribution function </a:t>
                </a:r>
                <a14:m>
                  <m:oMath xmlns:m="http://schemas.openxmlformats.org/officeDocument/2006/math">
                    <m:r>
                      <a:rPr lang="en-US" b="0" i="1" smtClean="0">
                        <a:latin typeface="Cambria Math"/>
                      </a:rPr>
                      <m:t>𝐹</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and hazard rate function </a:t>
                </a:r>
                <a14:m>
                  <m:oMath xmlns:m="http://schemas.openxmlformats.org/officeDocument/2006/math">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 </m:t>
                    </m:r>
                  </m:oMath>
                </a14:m>
                <a:r>
                  <a:rPr lang="en-US" dirty="0" smtClean="0"/>
                  <a:t>Then the process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𝑀</m:t>
                          </m:r>
                        </m:e>
                        <m:sub>
                          <m:r>
                            <a:rPr lang="en-US" b="0" i="1" smtClean="0">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𝑡</m:t>
                          </m:r>
                        </m:sub>
                      </m:sSub>
                      <m:r>
                        <a:rPr lang="en-US" b="0" i="1" smtClean="0">
                          <a:latin typeface="Cambria Math"/>
                        </a:rPr>
                        <m:t>−</m:t>
                      </m:r>
                      <m:nary>
                        <m:naryPr>
                          <m:ctrlPr>
                            <a:rPr lang="en-US" b="0" i="1" smtClean="0">
                              <a:latin typeface="Cambria Math" panose="02040503050406030204" pitchFamily="18" charset="0"/>
                            </a:rPr>
                          </m:ctrlPr>
                        </m:naryPr>
                        <m:sub>
                          <m:r>
                            <a:rPr lang="en-US" b="0" i="1" smtClean="0">
                              <a:latin typeface="Cambria Math"/>
                            </a:rPr>
                            <m:t>0</m:t>
                          </m:r>
                        </m:sub>
                        <m:sup>
                          <m:func>
                            <m:funcPr>
                              <m:ctrlPr>
                                <a:rPr lang="en-US" b="0" i="1" smtClean="0">
                                  <a:latin typeface="Cambria Math" panose="02040503050406030204" pitchFamily="18" charset="0"/>
                                </a:rPr>
                              </m:ctrlPr>
                            </m:funcPr>
                            <m:fName>
                              <m:r>
                                <m:rPr>
                                  <m:sty m:val="p"/>
                                </m:rPr>
                                <a:rPr lang="en-US" b="0" i="0" smtClean="0">
                                  <a:latin typeface="Cambria Math"/>
                                </a:rPr>
                                <m:t>min</m:t>
                              </m:r>
                            </m:fName>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𝑡</m:t>
                                  </m:r>
                                </m:e>
                              </m:d>
                            </m:e>
                          </m:func>
                        </m:sup>
                        <m:e>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𝑑𝑠</m:t>
                          </m:r>
                        </m:e>
                      </m:nary>
                      <m:r>
                        <a:rPr lang="en-US" b="0" i="1" smtClean="0">
                          <a:latin typeface="Cambria Math"/>
                        </a:rPr>
                        <m:t>, </m:t>
                      </m:r>
                      <m:r>
                        <a:rPr lang="en-US" b="0" i="1" smtClean="0">
                          <a:latin typeface="Cambria Math"/>
                        </a:rPr>
                        <m:t>𝑡</m:t>
                      </m:r>
                      <m:r>
                        <a:rPr lang="en-US" b="0" i="1" smtClean="0">
                          <a:latin typeface="Cambria Math"/>
                        </a:rPr>
                        <m:t>≥0</m:t>
                      </m:r>
                    </m:oMath>
                  </m:oMathPara>
                </a14:m>
                <a:endParaRPr lang="en-US" dirty="0" smtClean="0"/>
              </a:p>
              <a:p>
                <a:pPr marL="0" indent="0">
                  <a:buNone/>
                </a:pPr>
                <a:r>
                  <a:rPr lang="en-US" dirty="0" smtClean="0"/>
                  <a:t>is 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oMath>
                </a14:m>
                <a:r>
                  <a:rPr lang="en-US" dirty="0" smtClean="0"/>
                  <a:t>-martingale.  This basically says that the average number of jumps in an interval is the integral of the hazard rate.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r="-1037"/>
                </a:stretch>
              </a:blipFill>
            </p:spPr>
            <p:txBody>
              <a:bodyPr/>
              <a:lstStyle/>
              <a:p>
                <a:r>
                  <a:rPr lang="en-US">
                    <a:noFill/>
                  </a:rPr>
                  <a:t> </a:t>
                </a:r>
              </a:p>
            </p:txBody>
          </p:sp>
        </mc:Fallback>
      </mc:AlternateContent>
    </p:spTree>
    <p:extLst>
      <p:ext uri="{BB962C8B-B14F-4D97-AF65-F5344CB8AC3E}">
        <p14:creationId xmlns:p14="http://schemas.microsoft.com/office/powerpoint/2010/main" val="1324208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Martingale Theorem,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Proof:  Suppose </a:t>
                </a:r>
                <a14:m>
                  <m:oMath xmlns:m="http://schemas.openxmlformats.org/officeDocument/2006/math">
                    <m:r>
                      <a:rPr lang="en-US" b="0" i="1" smtClean="0">
                        <a:latin typeface="Cambria Math"/>
                      </a:rPr>
                      <m:t>𝑠</m:t>
                    </m:r>
                    <m:r>
                      <a:rPr lang="en-US" b="0" i="1" smtClean="0">
                        <a:latin typeface="Cambria Math"/>
                      </a:rPr>
                      <m:t>&gt;</m:t>
                    </m:r>
                    <m:r>
                      <a:rPr lang="en-US" b="0" i="1" smtClean="0">
                        <a:latin typeface="Cambria Math"/>
                      </a:rPr>
                      <m:t>𝑡</m:t>
                    </m:r>
                    <m:r>
                      <a:rPr lang="en-US" b="0" i="1" smtClean="0">
                        <a:latin typeface="Cambria Math"/>
                      </a:rPr>
                      <m:t>.</m:t>
                    </m:r>
                  </m:oMath>
                </a14:m>
                <a:r>
                  <a:rPr lang="en-US" dirty="0" smtClean="0"/>
                  <a:t>  To get a martingale, we have to show that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𝑀</m:t>
                              </m:r>
                            </m:e>
                            <m:sub>
                              <m:r>
                                <a:rPr lang="en-US" b="0" i="1" smtClean="0">
                                  <a:latin typeface="Cambria Math"/>
                                </a:rPr>
                                <m:t>𝑠</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m:t>
                              </m:r>
                            </m:e>
                            <m:sub>
                              <m:r>
                                <a:rPr lang="en-US" b="0" i="1" smtClean="0">
                                  <a:latin typeface="Cambria Math"/>
                                </a:rPr>
                                <m:t>𝑡</m:t>
                              </m:r>
                            </m:sub>
                          </m:sSub>
                        </m:e>
                        <m:e>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=0</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𝑠</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𝑡</m:t>
                              </m:r>
                            </m:sub>
                          </m:sSub>
                        </m:e>
                        <m:e>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r>
                        <a:rPr lang="en-US" b="0" i="1" smtClean="0">
                          <a:latin typeface="Cambria Math"/>
                        </a:rPr>
                        <m:t>𝐸</m:t>
                      </m:r>
                      <m:d>
                        <m:dPr>
                          <m:ctrlPr>
                            <a:rPr lang="en-US" b="0" i="1" smtClean="0">
                              <a:latin typeface="Cambria Math" panose="02040503050406030204" pitchFamily="18" charset="0"/>
                            </a:rPr>
                          </m:ctrlPr>
                        </m:dPr>
                        <m:e>
                          <m:nary>
                            <m:naryPr>
                              <m:ctrlPr>
                                <a:rPr lang="en-US" b="0" i="1" smtClean="0">
                                  <a:latin typeface="Cambria Math" panose="02040503050406030204" pitchFamily="18"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𝑢</m:t>
                                  </m:r>
                                </m:e>
                              </m:d>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𝑢</m:t>
                                      </m:r>
                                      <m:r>
                                        <a:rPr lang="en-US" b="0" i="1" smtClean="0">
                                          <a:latin typeface="Cambria Math"/>
                                        </a:rPr>
                                        <m:t>&lt;</m:t>
                                      </m:r>
                                      <m:r>
                                        <a:rPr lang="en-US" b="0" i="1" smtClean="0">
                                          <a:latin typeface="Cambria Math"/>
                                        </a:rPr>
                                        <m:t>𝜏</m:t>
                                      </m:r>
                                    </m:e>
                                  </m:d>
                                </m:sub>
                              </m:sSub>
                              <m:r>
                                <a:rPr lang="en-US" b="0" i="1" smtClean="0">
                                  <a:latin typeface="Cambria Math"/>
                                </a:rPr>
                                <m:t>𝑑𝑢</m:t>
                              </m:r>
                            </m:e>
                          </m:nary>
                        </m:e>
                        <m:e>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e>
                      </m:d>
                    </m:oMath>
                  </m:oMathPara>
                </a14:m>
                <a:endParaRPr lang="en-US" dirty="0" smtClean="0"/>
              </a:p>
              <a:p>
                <a:pPr marL="0" indent="0">
                  <a:buNone/>
                </a:pPr>
                <a:r>
                  <a:rPr lang="en-US" dirty="0" smtClean="0"/>
                  <a:t>But, from the previous lemma,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𝑠</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𝑌</m:t>
                              </m:r>
                            </m:e>
                            <m:sub>
                              <m:r>
                                <a:rPr lang="en-US" b="0" i="1" smtClean="0">
                                  <a:latin typeface="Cambria Math"/>
                                </a:rPr>
                                <m:t>𝑡</m:t>
                              </m:r>
                            </m:sub>
                          </m:sSub>
                        </m:e>
                        <m:e>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𝑠</m:t>
                              </m:r>
                            </m:e>
                          </m:d>
                        </m:e>
                      </m:func>
                      <m:r>
                        <a:rPr lang="en-US" b="0" i="1" smtClean="0">
                          <a:latin typeface="Cambria Math"/>
                        </a:rPr>
                        <m:t>=</m:t>
                      </m:r>
                      <m:sSub>
                        <m:sSubPr>
                          <m:ctrlPr>
                            <a:rPr lang="en-US" i="1">
                              <a:latin typeface="Cambria Math" panose="02040503050406030204" pitchFamily="18" charset="0"/>
                            </a:rPr>
                          </m:ctrlPr>
                        </m:sSubPr>
                        <m:e>
                          <m:r>
                            <a:rPr lang="en-US" i="1">
                              <a:latin typeface="Cambria Math"/>
                            </a:rPr>
                            <m:t>𝐼</m:t>
                          </m:r>
                        </m:e>
                        <m:sub>
                          <m:d>
                            <m:dPr>
                              <m:begChr m:val="{"/>
                              <m:endChr m:val="}"/>
                              <m:ctrlPr>
                                <a:rPr lang="en-US" i="1">
                                  <a:latin typeface="Cambria Math" panose="02040503050406030204" pitchFamily="18" charset="0"/>
                                </a:rPr>
                              </m:ctrlPr>
                            </m:dPr>
                            <m:e>
                              <m:r>
                                <a:rPr lang="en-US" i="1">
                                  <a:latin typeface="Cambria Math"/>
                                </a:rPr>
                                <m:t>𝜏</m:t>
                              </m:r>
                              <m:r>
                                <a:rPr lang="en-US" i="1">
                                  <a:latin typeface="Cambria Math"/>
                                </a:rPr>
                                <m:t>&gt;</m:t>
                              </m:r>
                              <m:r>
                                <a:rPr lang="en-US" i="1">
                                  <a:latin typeface="Cambria Math"/>
                                </a:rPr>
                                <m:t>𝑡</m:t>
                              </m:r>
                            </m:e>
                          </m:d>
                        </m:sub>
                      </m:sSub>
                      <m:d>
                        <m:dPr>
                          <m:ctrlPr>
                            <a:rPr lang="en-US" b="0" i="1" smtClean="0">
                              <a:latin typeface="Cambria Math" panose="02040503050406030204" pitchFamily="18" charset="0"/>
                            </a:rPr>
                          </m:ctrlPr>
                        </m:dPr>
                        <m:e>
                          <m:r>
                            <a:rPr lang="en-US" b="0" i="1" smtClean="0">
                              <a:latin typeface="Cambria Math"/>
                            </a:rPr>
                            <m:t>1−</m:t>
                          </m:r>
                          <m:f>
                            <m:fPr>
                              <m:ctrlPr>
                                <a:rPr lang="en-US" b="0" i="1" smtClean="0">
                                  <a:latin typeface="Cambria Math" panose="02040503050406030204" pitchFamily="18" charset="0"/>
                                </a:rPr>
                              </m:ctrlPr>
                            </m:fPr>
                            <m:num>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𝑠</m:t>
                                  </m:r>
                                </m:e>
                              </m:d>
                            </m:num>
                            <m:den>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den>
                          </m:f>
                        </m:e>
                      </m:d>
                      <m:r>
                        <a:rPr lang="en-US" b="0" i="1" smtClean="0">
                          <a:latin typeface="Cambria Math"/>
                        </a:rPr>
                        <m:t>=</m:t>
                      </m:r>
                      <m:sSub>
                        <m:sSubPr>
                          <m:ctrlPr>
                            <a:rPr lang="en-US" i="1">
                              <a:latin typeface="Cambria Math" panose="02040503050406030204" pitchFamily="18" charset="0"/>
                            </a:rPr>
                          </m:ctrlPr>
                        </m:sSubPr>
                        <m:e>
                          <m:r>
                            <a:rPr lang="en-US" i="1">
                              <a:latin typeface="Cambria Math"/>
                            </a:rPr>
                            <m:t>𝐼</m:t>
                          </m:r>
                        </m:e>
                        <m:sub>
                          <m:d>
                            <m:dPr>
                              <m:begChr m:val="{"/>
                              <m:endChr m:val="}"/>
                              <m:ctrlPr>
                                <a:rPr lang="en-US" i="1">
                                  <a:latin typeface="Cambria Math" panose="02040503050406030204" pitchFamily="18"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panose="02040503050406030204" pitchFamily="18" charset="0"/>
                            </a:rPr>
                          </m:ctrlPr>
                        </m:fPr>
                        <m:num>
                          <m:r>
                            <a:rPr lang="en-US" i="1">
                              <a:latin typeface="Cambria Math"/>
                            </a:rPr>
                            <m:t>𝐷</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𝐷</m:t>
                          </m:r>
                          <m:d>
                            <m:dPr>
                              <m:ctrlPr>
                                <a:rPr lang="en-US" i="1">
                                  <a:latin typeface="Cambria Math" panose="02040503050406030204" pitchFamily="18" charset="0"/>
                                </a:rPr>
                              </m:ctrlPr>
                            </m:dPr>
                            <m:e>
                              <m:r>
                                <a:rPr lang="en-US" i="1">
                                  <a:latin typeface="Cambria Math"/>
                                </a:rPr>
                                <m:t>𝑠</m:t>
                              </m:r>
                            </m:e>
                          </m:d>
                        </m:num>
                        <m:den>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den>
                      </m:f>
                      <m:r>
                        <a:rPr lang="en-US" b="0" i="1" smtClean="0">
                          <a:latin typeface="Cambria Math"/>
                        </a:rPr>
                        <m:t>.</m:t>
                      </m:r>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1749688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Martingale Theorem,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t>Now note that if we let </a:t>
                </a:r>
                <a14:m>
                  <m:oMath xmlns:m="http://schemas.openxmlformats.org/officeDocument/2006/math">
                    <m:r>
                      <a:rPr lang="en-US" b="0" i="1" smtClean="0">
                        <a:latin typeface="Cambria Math"/>
                      </a:rPr>
                      <m:t>𝑋</m:t>
                    </m:r>
                    <m:r>
                      <a:rPr lang="en-US" b="0" i="1" smtClean="0">
                        <a:latin typeface="Cambria Math"/>
                      </a:rPr>
                      <m:t>=</m:t>
                    </m:r>
                    <m:nary>
                      <m:naryPr>
                        <m:ctrlPr>
                          <a:rPr lang="en-US" b="0" i="1" smtClean="0">
                            <a:latin typeface="Cambria Math" panose="02040503050406030204" pitchFamily="18"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𝑢</m:t>
                            </m:r>
                          </m:e>
                        </m:d>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𝑢</m:t>
                                </m:r>
                                <m:r>
                                  <a:rPr lang="en-US" b="0" i="1" smtClean="0">
                                    <a:latin typeface="Cambria Math"/>
                                  </a:rPr>
                                  <m:t>&lt;</m:t>
                                </m:r>
                                <m:r>
                                  <a:rPr lang="en-US" b="0" i="1" smtClean="0">
                                    <a:latin typeface="Cambria Math"/>
                                  </a:rPr>
                                  <m:t>𝜏</m:t>
                                </m:r>
                              </m:e>
                            </m:d>
                          </m:sub>
                        </m:sSub>
                        <m:r>
                          <a:rPr lang="en-US" b="0" i="1" smtClean="0">
                            <a:latin typeface="Cambria Math"/>
                          </a:rPr>
                          <m:t>𝑑𝑢</m:t>
                        </m:r>
                        <m:r>
                          <a:rPr lang="en-US" b="0" i="1" smtClean="0">
                            <a:latin typeface="Cambria Math"/>
                          </a:rPr>
                          <m:t>,</m:t>
                        </m:r>
                      </m:e>
                    </m:nary>
                    <m:r>
                      <a:rPr lang="en-US" b="0" i="1" smtClean="0">
                        <a:latin typeface="Cambria Math"/>
                      </a:rPr>
                      <m:t> </m:t>
                    </m:r>
                  </m:oMath>
                </a14:m>
                <a:r>
                  <a:rPr lang="en-US" dirty="0" smtClean="0"/>
                  <a:t>then </a:t>
                </a:r>
                <a14:m>
                  <m:oMath xmlns:m="http://schemas.openxmlformats.org/officeDocument/2006/math">
                    <m:r>
                      <a:rPr lang="en-US" b="0" i="1" smtClean="0">
                        <a:latin typeface="Cambria Math"/>
                      </a:rPr>
                      <m:t>𝑋</m:t>
                    </m:r>
                    <m:r>
                      <a:rPr lang="en-US" b="0" i="1" smtClean="0">
                        <a:latin typeface="Cambria Math"/>
                      </a:rPr>
                      <m:t> </m:t>
                    </m:r>
                  </m:oMath>
                </a14:m>
                <a:r>
                  <a:rPr lang="en-US" dirty="0" smtClean="0"/>
                  <a:t>is 0 on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𝑡</m:t>
                        </m:r>
                      </m:e>
                    </m:d>
                    <m:r>
                      <a:rPr lang="en-US" b="0" i="1" smtClean="0">
                        <a:latin typeface="Cambria Math"/>
                      </a:rPr>
                      <m:t>,</m:t>
                    </m:r>
                  </m:oMath>
                </a14:m>
                <a:r>
                  <a:rPr lang="en-US" dirty="0" smtClean="0"/>
                  <a:t> which means that </a:t>
                </a:r>
                <a14:m>
                  <m:oMath xmlns:m="http://schemas.openxmlformats.org/officeDocument/2006/math">
                    <m:r>
                      <a:rPr lang="en-US" b="0" i="1" smtClean="0">
                        <a:latin typeface="Cambria Math"/>
                      </a:rPr>
                      <m:t>𝑋</m:t>
                    </m:r>
                    <m:r>
                      <a:rPr lang="en-US" b="0" i="1" smtClean="0">
                        <a:latin typeface="Cambria Math"/>
                      </a:rPr>
                      <m:t>=</m:t>
                    </m:r>
                    <m:r>
                      <a:rPr lang="en-US" b="0" i="1" smtClean="0">
                        <a:latin typeface="Cambria Math"/>
                      </a:rPr>
                      <m:t>𝑋</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oMath>
                </a14:m>
                <a:r>
                  <a:rPr lang="en-US" dirty="0" smtClean="0"/>
                  <a:t> .  From the previous lemma we get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r>
                            <a:rPr lang="en-US" b="0" i="1" smtClean="0">
                              <a:latin typeface="Cambria Math"/>
                            </a:rPr>
                            <m:t>𝑋</m:t>
                          </m:r>
                        </m:e>
                        <m:e>
                          <m:sSub>
                            <m:sSubPr>
                              <m:ctrlPr>
                                <a:rPr lang="en-US" b="0" i="1" smtClean="0">
                                  <a:latin typeface="Cambria Math" panose="02040503050406030204" pitchFamily="18"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f>
                        <m:fPr>
                          <m:ctrlPr>
                            <a:rPr lang="en-US" b="0" i="1" smtClean="0">
                              <a:latin typeface="Cambria Math" panose="02040503050406030204" pitchFamily="18" charset="0"/>
                            </a:rPr>
                          </m:ctrlPr>
                        </m:fPr>
                        <m:num>
                          <m:r>
                            <a:rPr lang="en-US" b="0" i="1" smtClean="0">
                              <a:latin typeface="Cambria Math"/>
                            </a:rPr>
                            <m:t>𝐸</m:t>
                          </m:r>
                          <m:d>
                            <m:dPr>
                              <m:ctrlPr>
                                <a:rPr lang="en-US" b="0" i="1" smtClean="0">
                                  <a:latin typeface="Cambria Math" panose="02040503050406030204" pitchFamily="18" charset="0"/>
                                </a:rPr>
                              </m:ctrlPr>
                            </m:dPr>
                            <m:e>
                              <m:r>
                                <a:rPr lang="en-US" b="0" i="1" smtClean="0">
                                  <a:latin typeface="Cambria Math"/>
                                </a:rPr>
                                <m:t>𝑋</m:t>
                              </m:r>
                            </m:e>
                          </m:d>
                        </m:num>
                        <m:den>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den>
                      </m:f>
                      <m:r>
                        <a:rPr lang="en-US" b="0" i="1" smtClean="0">
                          <a:latin typeface="Cambria Math"/>
                        </a:rPr>
                        <m:t>=</m:t>
                      </m:r>
                      <m:sSub>
                        <m:sSubPr>
                          <m:ctrlPr>
                            <a:rPr lang="en-US" i="1">
                              <a:latin typeface="Cambria Math" panose="02040503050406030204" pitchFamily="18" charset="0"/>
                            </a:rPr>
                          </m:ctrlPr>
                        </m:sSubPr>
                        <m:e>
                          <m:r>
                            <a:rPr lang="en-US" i="1">
                              <a:latin typeface="Cambria Math"/>
                            </a:rPr>
                            <m:t>𝐼</m:t>
                          </m:r>
                        </m:e>
                        <m:sub>
                          <m:d>
                            <m:dPr>
                              <m:begChr m:val="{"/>
                              <m:endChr m:val="}"/>
                              <m:ctrlPr>
                                <a:rPr lang="en-US" i="1">
                                  <a:latin typeface="Cambria Math" panose="02040503050406030204" pitchFamily="18"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panose="02040503050406030204" pitchFamily="18" charset="0"/>
                            </a:rPr>
                          </m:ctrlPr>
                        </m:fPr>
                        <m:num>
                          <m:nary>
                            <m:naryPr>
                              <m:ctrlPr>
                                <a:rPr lang="en-US" b="0" i="1" smtClean="0">
                                  <a:latin typeface="Cambria Math" panose="02040503050406030204" pitchFamily="18"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𝑢</m:t>
                                  </m:r>
                                </m:e>
                              </m:d>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𝑢</m:t>
                                  </m:r>
                                </m:e>
                              </m:d>
                              <m:r>
                                <a:rPr lang="en-US" b="0" i="1" smtClean="0">
                                  <a:latin typeface="Cambria Math"/>
                                </a:rPr>
                                <m:t>𝑑𝑢</m:t>
                              </m:r>
                            </m:e>
                          </m:nary>
                        </m:num>
                        <m:den>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i="1">
                              <a:latin typeface="Cambria Math" panose="02040503050406030204" pitchFamily="18" charset="0"/>
                            </a:rPr>
                          </m:ctrlPr>
                        </m:sSubPr>
                        <m:e>
                          <m:r>
                            <a:rPr lang="en-US" i="1">
                              <a:latin typeface="Cambria Math"/>
                            </a:rPr>
                            <m:t>𝐼</m:t>
                          </m:r>
                        </m:e>
                        <m:sub>
                          <m:d>
                            <m:dPr>
                              <m:begChr m:val="{"/>
                              <m:endChr m:val="}"/>
                              <m:ctrlPr>
                                <a:rPr lang="en-US" i="1">
                                  <a:latin typeface="Cambria Math" panose="02040503050406030204" pitchFamily="18"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panose="02040503050406030204" pitchFamily="18" charset="0"/>
                            </a:rPr>
                          </m:ctrlPr>
                        </m:fPr>
                        <m:num>
                          <m:nary>
                            <m:naryPr>
                              <m:ctrlPr>
                                <a:rPr lang="en-US" b="0" i="1" smtClean="0">
                                  <a:latin typeface="Cambria Math" panose="02040503050406030204" pitchFamily="18"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𝑢</m:t>
                                  </m:r>
                                </m:e>
                              </m:d>
                              <m:r>
                                <a:rPr lang="en-US" b="0" i="1" smtClean="0">
                                  <a:latin typeface="Cambria Math"/>
                                </a:rPr>
                                <m:t>𝑑𝑢</m:t>
                              </m:r>
                            </m:e>
                          </m:nary>
                        </m:num>
                        <m:den>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den>
                      </m:f>
                      <m:r>
                        <a:rPr lang="en-US" b="0" i="1" smtClean="0">
                          <a:latin typeface="Cambria Math"/>
                        </a:rPr>
                        <m:t>=</m:t>
                      </m:r>
                      <m:sSub>
                        <m:sSubPr>
                          <m:ctrlPr>
                            <a:rPr lang="en-US" i="1">
                              <a:latin typeface="Cambria Math" panose="02040503050406030204" pitchFamily="18" charset="0"/>
                            </a:rPr>
                          </m:ctrlPr>
                        </m:sSubPr>
                        <m:e>
                          <m:r>
                            <a:rPr lang="en-US" i="1">
                              <a:latin typeface="Cambria Math"/>
                            </a:rPr>
                            <m:t>𝐼</m:t>
                          </m:r>
                        </m:e>
                        <m:sub>
                          <m:d>
                            <m:dPr>
                              <m:begChr m:val="{"/>
                              <m:endChr m:val="}"/>
                              <m:ctrlPr>
                                <a:rPr lang="en-US" i="1">
                                  <a:latin typeface="Cambria Math" panose="02040503050406030204" pitchFamily="18"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𝑠</m:t>
                                  </m:r>
                                </m:e>
                              </m:d>
                            </m:e>
                          </m:d>
                        </m:num>
                        <m:den>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den>
                      </m:f>
                    </m:oMath>
                  </m:oMathPara>
                </a14:m>
                <a:endParaRPr lang="en-US" dirty="0" smtClean="0"/>
              </a:p>
              <a:p>
                <a:pPr marL="0" indent="0">
                  <a:buNone/>
                </a:pPr>
                <a:r>
                  <a:rPr lang="en-US" dirty="0" smtClean="0"/>
                  <a:t>so we are done.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35"/>
                </a:stretch>
              </a:blipFill>
            </p:spPr>
            <p:txBody>
              <a:bodyPr/>
              <a:lstStyle/>
              <a:p>
                <a:r>
                  <a:rPr lang="en-US">
                    <a:noFill/>
                  </a:rPr>
                  <a:t> </a:t>
                </a:r>
              </a:p>
            </p:txBody>
          </p:sp>
        </mc:Fallback>
      </mc:AlternateContent>
    </p:spTree>
    <p:extLst>
      <p:ext uri="{BB962C8B-B14F-4D97-AF65-F5344CB8AC3E}">
        <p14:creationId xmlns:p14="http://schemas.microsoft.com/office/powerpoint/2010/main" val="2431976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for Credit Products</a:t>
            </a:r>
            <a:endParaRPr lang="en-US" dirty="0"/>
          </a:p>
        </p:txBody>
      </p:sp>
      <p:sp>
        <p:nvSpPr>
          <p:cNvPr id="3" name="Content Placeholder 2"/>
          <p:cNvSpPr>
            <a:spLocks noGrp="1"/>
          </p:cNvSpPr>
          <p:nvPr>
            <p:ph idx="1"/>
          </p:nvPr>
        </p:nvSpPr>
        <p:spPr/>
        <p:txBody>
          <a:bodyPr/>
          <a:lstStyle/>
          <a:p>
            <a:pPr marL="0" indent="0">
              <a:buNone/>
            </a:pPr>
            <a:r>
              <a:rPr lang="en-US" dirty="0" smtClean="0"/>
              <a:t>Value at risk for credit products (credit default swaps, risky corporate bonds, CDOs) is different from </a:t>
            </a:r>
            <a:r>
              <a:rPr lang="en-US" dirty="0" err="1" smtClean="0"/>
              <a:t>VaR</a:t>
            </a:r>
            <a:r>
              <a:rPr lang="en-US" dirty="0" smtClean="0"/>
              <a:t> for other products, because we exclude the effects of </a:t>
            </a:r>
            <a:r>
              <a:rPr lang="en-US" i="1" dirty="0" smtClean="0"/>
              <a:t>default </a:t>
            </a:r>
            <a:r>
              <a:rPr lang="en-US" dirty="0" smtClean="0"/>
              <a:t>and </a:t>
            </a:r>
            <a:r>
              <a:rPr lang="en-US" i="1" dirty="0" smtClean="0"/>
              <a:t>migration.  </a:t>
            </a:r>
            <a:r>
              <a:rPr lang="en-US" dirty="0" smtClean="0"/>
              <a:t>We include those in a separate calculation known as </a:t>
            </a:r>
            <a:r>
              <a:rPr lang="en-US" i="1" dirty="0" smtClean="0"/>
              <a:t>Incremental Risk Charge, or IRC.  </a:t>
            </a:r>
            <a:r>
              <a:rPr lang="en-US" dirty="0" smtClean="0"/>
              <a:t>We will describe IRC in detail in separate sheets.</a:t>
            </a:r>
            <a:endParaRPr lang="en-US" dirty="0"/>
          </a:p>
        </p:txBody>
      </p:sp>
    </p:spTree>
    <p:extLst>
      <p:ext uri="{BB962C8B-B14F-4D97-AF65-F5344CB8AC3E}">
        <p14:creationId xmlns:p14="http://schemas.microsoft.com/office/powerpoint/2010/main" val="1859414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 of CDSs, Risky Bonds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You’ve probably seen this in your other courses, but I want to go over it here.  A credit default swap consists of a </a:t>
                </a:r>
                <a:r>
                  <a:rPr lang="en-US" i="1" dirty="0" smtClean="0"/>
                  <a:t>premium leg, </a:t>
                </a:r>
                <a:r>
                  <a:rPr lang="en-US" dirty="0" smtClean="0"/>
                  <a:t>which is a coupon </a:t>
                </a:r>
                <a14:m>
                  <m:oMath xmlns:m="http://schemas.openxmlformats.org/officeDocument/2006/math">
                    <m:r>
                      <a:rPr lang="en-US" b="0" i="1" smtClean="0">
                        <a:latin typeface="Cambria Math"/>
                      </a:rPr>
                      <m:t>𝑐</m:t>
                    </m:r>
                    <m:r>
                      <m:rPr>
                        <m:sty m:val="p"/>
                      </m:rPr>
                      <a:rPr lang="en-US" b="0" i="0" smtClean="0">
                        <a:latin typeface="Cambria Math"/>
                      </a:rPr>
                      <m:t>Δ</m:t>
                    </m:r>
                    <m:r>
                      <a:rPr lang="en-US" b="0" i="1" smtClean="0">
                        <a:latin typeface="Cambria Math"/>
                      </a:rPr>
                      <m:t>𝑡</m:t>
                    </m:r>
                  </m:oMath>
                </a14:m>
                <a:r>
                  <a:rPr lang="en-US" dirty="0" smtClean="0"/>
                  <a:t> paid at times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r>
                      <m:rPr>
                        <m:sty m:val="p"/>
                      </m:rPr>
                      <a:rPr lang="en-US" b="0" i="0" smtClean="0">
                        <a:latin typeface="Cambria Math"/>
                      </a:rPr>
                      <m:t>Δ</m:t>
                    </m:r>
                    <m:r>
                      <a:rPr lang="en-US" b="0" i="1" smtClean="0">
                        <a:latin typeface="Cambria Math"/>
                      </a:rPr>
                      <m:t>𝑡</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m:rPr>
                        <m:sty m:val="p"/>
                      </m:rPr>
                      <a:rPr lang="en-US" b="0" i="0" smtClean="0">
                        <a:latin typeface="Cambria Math"/>
                      </a:rPr>
                      <m:t>Δt</m:t>
                    </m:r>
                    <m:r>
                      <a:rPr lang="en-US" b="0" i="0" smtClean="0">
                        <a:latin typeface="Cambria Math"/>
                      </a:rPr>
                      <m:t>=</m:t>
                    </m:r>
                    <m:r>
                      <m:rPr>
                        <m:sty m:val="p"/>
                      </m:rPr>
                      <a:rPr lang="en-US" b="0" i="0" smtClean="0">
                        <a:latin typeface="Cambria Math"/>
                      </a:rPr>
                      <m:t>T</m:t>
                    </m:r>
                    <m:r>
                      <a:rPr lang="en-US" b="0" i="0" smtClean="0">
                        <a:latin typeface="Cambria Math"/>
                      </a:rPr>
                      <m:t>.</m:t>
                    </m:r>
                  </m:oMath>
                </a14:m>
                <a:r>
                  <a:rPr lang="en-US" dirty="0" smtClean="0"/>
                  <a:t>  We can also refer to these times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sub>
                    </m:sSub>
                    <m:r>
                      <a:rPr lang="en-US" b="0" i="1" smtClean="0">
                        <a:latin typeface="Cambria Math"/>
                      </a:rPr>
                      <m:t>=</m:t>
                    </m:r>
                    <m:r>
                      <a:rPr lang="en-US" b="0" i="1" smtClean="0">
                        <a:latin typeface="Cambria Math"/>
                      </a:rPr>
                      <m:t>𝑇</m:t>
                    </m:r>
                    <m:r>
                      <a:rPr lang="en-US" b="0" i="1" smtClean="0">
                        <a:latin typeface="Cambria Math"/>
                      </a:rPr>
                      <m:t>.</m:t>
                    </m:r>
                  </m:oMath>
                </a14:m>
                <a:r>
                  <a:rPr lang="en-US" dirty="0" smtClean="0"/>
                  <a:t>  The </a:t>
                </a:r>
                <a:r>
                  <a:rPr lang="en-US" i="1" dirty="0" smtClean="0"/>
                  <a:t>protection leg</a:t>
                </a:r>
                <a:r>
                  <a:rPr lang="en-US" dirty="0" smtClean="0"/>
                  <a:t> pays </a:t>
                </a:r>
                <a14:m>
                  <m:oMath xmlns:m="http://schemas.openxmlformats.org/officeDocument/2006/math">
                    <m:r>
                      <a:rPr lang="en-US" b="0" i="1" smtClean="0">
                        <a:latin typeface="Cambria Math"/>
                      </a:rPr>
                      <m:t>1−</m:t>
                    </m:r>
                    <m:r>
                      <a:rPr lang="en-US" b="0" i="1" smtClean="0">
                        <a:latin typeface="Cambria Math"/>
                      </a:rPr>
                      <m:t>𝑅</m:t>
                    </m:r>
                    <m:r>
                      <a:rPr lang="en-US" b="0" i="1" smtClean="0">
                        <a:latin typeface="Cambria Math"/>
                      </a:rPr>
                      <m:t> </m:t>
                    </m:r>
                  </m:oMath>
                </a14:m>
                <a:r>
                  <a:rPr lang="en-US" dirty="0" smtClean="0"/>
                  <a:t>at default time </a:t>
                </a:r>
                <a14:m>
                  <m:oMath xmlns:m="http://schemas.openxmlformats.org/officeDocument/2006/math">
                    <m:r>
                      <a:rPr lang="en-US" b="0" i="1" smtClean="0">
                        <a:latin typeface="Cambria Math"/>
                      </a:rPr>
                      <m:t>𝜏</m:t>
                    </m:r>
                  </m:oMath>
                </a14:m>
                <a:r>
                  <a:rPr lang="en-US" dirty="0" smtClean="0"/>
                  <a:t> if </a:t>
                </a:r>
                <a14:m>
                  <m:oMath xmlns:m="http://schemas.openxmlformats.org/officeDocument/2006/math">
                    <m:r>
                      <a:rPr lang="en-US" b="0" i="1" smtClean="0">
                        <a:latin typeface="Cambria Math"/>
                      </a:rPr>
                      <m:t>0&lt;</m:t>
                    </m:r>
                    <m:r>
                      <a:rPr lang="en-US" b="0" i="1" smtClean="0">
                        <a:latin typeface="Cambria Math"/>
                      </a:rPr>
                      <m:t>𝜏</m:t>
                    </m:r>
                    <m:r>
                      <a:rPr lang="en-US" b="0" i="1" smtClean="0">
                        <a:latin typeface="Cambria Math"/>
                      </a:rPr>
                      <m:t>&lt;</m:t>
                    </m:r>
                    <m:r>
                      <a:rPr lang="en-US" b="0" i="1" smtClean="0">
                        <a:latin typeface="Cambria Math"/>
                      </a:rPr>
                      <m:t>𝑇</m:t>
                    </m:r>
                    <m:r>
                      <a:rPr lang="en-US" b="0" i="1" smtClean="0">
                        <a:latin typeface="Cambria Math"/>
                      </a:rPr>
                      <m:t>,</m:t>
                    </m:r>
                  </m:oMath>
                </a14:m>
                <a:r>
                  <a:rPr lang="en-US" dirty="0" smtClean="0"/>
                  <a:t> where R is some </a:t>
                </a:r>
                <a:r>
                  <a:rPr lang="en-US" i="1" dirty="0" smtClean="0"/>
                  <a:t>recovery rate.  </a:t>
                </a:r>
                <a:r>
                  <a:rPr lang="en-US" dirty="0" smtClean="0"/>
                  <a:t>We write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m:t>
                      </m:r>
                      <m:r>
                        <a:rPr lang="en-US" b="0" i="1" smtClean="0">
                          <a:latin typeface="Cambria Math"/>
                        </a:rPr>
                        <m:t>𝐶𝐷𝑆</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𝑝𝑟𝑜𝑡𝑒𝑐𝑡𝑖𝑜𝑛</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𝑝𝑟𝑒𝑚𝑖𝑢𝑚</m:t>
                          </m:r>
                        </m:sub>
                      </m:sSub>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593"/>
                </a:stretch>
              </a:blipFill>
            </p:spPr>
            <p:txBody>
              <a:bodyPr/>
              <a:lstStyle/>
              <a:p>
                <a:r>
                  <a:rPr lang="en-US">
                    <a:noFill/>
                  </a:rPr>
                  <a:t> </a:t>
                </a:r>
              </a:p>
            </p:txBody>
          </p:sp>
        </mc:Fallback>
      </mc:AlternateContent>
    </p:spTree>
    <p:extLst>
      <p:ext uri="{BB962C8B-B14F-4D97-AF65-F5344CB8AC3E}">
        <p14:creationId xmlns:p14="http://schemas.microsoft.com/office/powerpoint/2010/main" val="111522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CDSs, Risky Bonds,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t>Note that if you buy a risky bond and then pay protection, you now have a risk-free bond, that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𝐵𝑜𝑛𝑑</m:t>
                      </m:r>
                      <m:r>
                        <a:rPr lang="en-US" b="0" i="1" smtClean="0">
                          <a:latin typeface="Cambria Math"/>
                        </a:rPr>
                        <m:t>+</m:t>
                      </m:r>
                      <m:r>
                        <a:rPr lang="en-US" b="0" i="1" smtClean="0">
                          <a:latin typeface="Cambria Math"/>
                        </a:rPr>
                        <m:t>𝐶𝐷𝑆</m:t>
                      </m:r>
                      <m:r>
                        <a:rPr lang="en-US" b="0" i="1" smtClean="0">
                          <a:latin typeface="Cambria Math"/>
                        </a:rPr>
                        <m:t>=</m:t>
                      </m:r>
                      <m:r>
                        <a:rPr lang="en-US" b="0" i="1" smtClean="0">
                          <a:latin typeface="Cambria Math"/>
                        </a:rPr>
                        <m:t>𝑅𝑖𝑠𝑘</m:t>
                      </m:r>
                      <m:r>
                        <a:rPr lang="en-US" b="0" i="1" smtClean="0">
                          <a:latin typeface="Cambria Math"/>
                        </a:rPr>
                        <m:t>−</m:t>
                      </m:r>
                      <m:r>
                        <a:rPr lang="en-US" b="0" i="1" smtClean="0">
                          <a:latin typeface="Cambria Math"/>
                        </a:rPr>
                        <m:t>𝐹𝑟𝑒𝑒</m:t>
                      </m:r>
                      <m:r>
                        <a:rPr lang="en-US" b="0" i="1" smtClean="0">
                          <a:latin typeface="Cambria Math"/>
                        </a:rPr>
                        <m:t> </m:t>
                      </m:r>
                      <m:r>
                        <a:rPr lang="en-US" b="0" i="1" smtClean="0">
                          <a:latin typeface="Cambria Math"/>
                        </a:rPr>
                        <m:t>𝐵𝑜𝑛𝑑</m:t>
                      </m:r>
                    </m:oMath>
                  </m:oMathPara>
                </a14:m>
                <a:endParaRPr lang="en-US" dirty="0" smtClean="0"/>
              </a:p>
              <a:p>
                <a:pPr marL="0" indent="0">
                  <a:buNone/>
                </a:pPr>
                <a:endParaRPr lang="en-US" dirty="0"/>
              </a:p>
              <a:p>
                <a:pPr marL="0" indent="0">
                  <a:buNone/>
                </a:pPr>
                <a:r>
                  <a:rPr lang="en-US" dirty="0" smtClean="0"/>
                  <a:t>We compute </a:t>
                </a:r>
                <a:r>
                  <a:rPr lang="en-US" dirty="0" err="1" smtClean="0"/>
                  <a:t>VaR</a:t>
                </a:r>
                <a:r>
                  <a:rPr lang="en-US" dirty="0" smtClean="0"/>
                  <a:t> on such positions by using the risk factors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𝑗</m:t>
                          </m:r>
                        </m:sub>
                      </m:sSub>
                      <m:r>
                        <a:rPr lang="en-US" b="0" i="1" smtClean="0">
                          <a:latin typeface="Cambria Math"/>
                        </a:rPr>
                        <m:t> </m:t>
                      </m:r>
                      <m:r>
                        <a:rPr lang="en-US" b="0" i="1" smtClean="0">
                          <a:latin typeface="Cambria Math"/>
                        </a:rPr>
                        <m:t>𝑓𝑜𝑟</m:t>
                      </m:r>
                      <m:r>
                        <a:rPr lang="en-US" b="0" i="1" smtClean="0">
                          <a:latin typeface="Cambria Math"/>
                        </a:rPr>
                        <m:t> </m:t>
                      </m:r>
                      <m:r>
                        <a:rPr lang="en-US" b="0" i="1" smtClean="0">
                          <a:latin typeface="Cambria Math"/>
                        </a:rPr>
                        <m:t>𝑡𝑒𝑛𝑜𝑟𝑠</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𝑇</m:t>
                          </m:r>
                        </m:e>
                        <m:sub>
                          <m:r>
                            <a:rPr lang="en-US" b="0" i="1" smtClean="0">
                              <a:latin typeface="Cambria Math"/>
                            </a:rPr>
                            <m:t>𝑗</m:t>
                          </m:r>
                        </m:sub>
                      </m:sSub>
                      <m:r>
                        <a:rPr lang="en-US" b="0" i="1" smtClean="0">
                          <a:latin typeface="Cambria Math"/>
                        </a:rPr>
                        <m:t>, </m:t>
                      </m:r>
                      <m:r>
                        <a:rPr lang="en-US" b="0" i="1" smtClean="0">
                          <a:latin typeface="Cambria Math"/>
                        </a:rPr>
                        <m:t>𝑗</m:t>
                      </m:r>
                      <m:r>
                        <a:rPr lang="en-US" b="0" i="1" smtClean="0">
                          <a:latin typeface="Cambria Math"/>
                        </a:rPr>
                        <m:t>=1,…,</m:t>
                      </m:r>
                      <m:r>
                        <a:rPr lang="en-US" b="0" i="1" smtClean="0">
                          <a:latin typeface="Cambria Math"/>
                        </a:rPr>
                        <m:t>𝑚</m:t>
                      </m:r>
                      <m:r>
                        <a:rPr lang="en-US" b="0" i="1" smtClean="0">
                          <a:latin typeface="Cambria Math"/>
                        </a:rPr>
                        <m:t>.</m:t>
                      </m:r>
                    </m:oMath>
                  </m:oMathPara>
                </a14:m>
                <a:endParaRPr lang="en-US" dirty="0" smtClean="0"/>
              </a:p>
              <a:p>
                <a:pPr marL="0" indent="0">
                  <a:buNone/>
                </a:pPr>
                <a:r>
                  <a:rPr lang="en-US" dirty="0" smtClean="0"/>
                  <a:t>These are the risk-free rates and credit spreads, respectively for m different expirations.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617" r="-2222" b="-4043"/>
                </a:stretch>
              </a:blipFill>
            </p:spPr>
            <p:txBody>
              <a:bodyPr/>
              <a:lstStyle/>
              <a:p>
                <a:r>
                  <a:rPr lang="en-US">
                    <a:noFill/>
                  </a:rPr>
                  <a:t> </a:t>
                </a:r>
              </a:p>
            </p:txBody>
          </p:sp>
        </mc:Fallback>
      </mc:AlternateContent>
    </p:spTree>
    <p:extLst>
      <p:ext uri="{BB962C8B-B14F-4D97-AF65-F5344CB8AC3E}">
        <p14:creationId xmlns:p14="http://schemas.microsoft.com/office/powerpoint/2010/main" val="1882080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Valuing a CDS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Using the hazard rate and survival functions on the previous slides, we get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𝑝𝑟𝑒𝑚𝑖𝑢𝑚</m:t>
                          </m:r>
                        </m:sub>
                      </m:sSub>
                      <m:r>
                        <a:rPr lang="en-US" b="0" i="1" smtClean="0">
                          <a:latin typeface="Cambria Math"/>
                        </a:rPr>
                        <m:t>=</m:t>
                      </m:r>
                      <m:nary>
                        <m:naryPr>
                          <m:chr m:val="∑"/>
                          <m:ctrlPr>
                            <a:rPr lang="en-US" b="0" i="1" smtClean="0">
                              <a:latin typeface="Cambria Math" panose="02040503050406030204" pitchFamily="18" charset="0"/>
                            </a:rPr>
                          </m:ctrlPr>
                        </m:naryPr>
                        <m:sub>
                          <m: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𝑐</m:t>
                          </m:r>
                          <m:r>
                            <m:rPr>
                              <m:sty m:val="p"/>
                            </m:rPr>
                            <a:rPr lang="en-US" b="0" i="0" smtClean="0">
                              <a:latin typeface="Cambria Math"/>
                            </a:rPr>
                            <m:t>Δ</m:t>
                          </m:r>
                          <m:r>
                            <a:rPr lang="en-US" b="0" i="1" smtClean="0">
                              <a:latin typeface="Cambria Math"/>
                            </a:rPr>
                            <m:t>𝑡𝑍</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𝑖</m:t>
                                  </m:r>
                                </m:sub>
                              </m:sSub>
                            </m:e>
                          </m:d>
                          <m:r>
                            <a:rPr lang="en-US" b="0" i="1" smtClean="0">
                              <a:latin typeface="Cambria Math"/>
                            </a:rPr>
                            <m:t>𝐷</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𝑖</m:t>
                              </m:r>
                            </m:sub>
                          </m:sSub>
                          <m:r>
                            <a:rPr lang="en-US" b="0" i="1" smtClean="0">
                              <a:latin typeface="Cambria Math"/>
                            </a:rPr>
                            <m:t>)</m:t>
                          </m:r>
                        </m:e>
                      </m:nary>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𝑝𝑟𝑜𝑡𝑒𝑐𝑡𝑖𝑜𝑛</m:t>
                          </m:r>
                        </m:sub>
                      </m:sSub>
                      <m:r>
                        <a:rPr lang="en-US" b="0" i="1" smtClean="0">
                          <a:latin typeface="Cambria Math"/>
                        </a:rPr>
                        <m:t>=</m:t>
                      </m:r>
                      <m:nary>
                        <m:naryPr>
                          <m:ctrlPr>
                            <a:rPr lang="en-US" b="0" i="1" smtClean="0">
                              <a:latin typeface="Cambria Math" panose="02040503050406030204" pitchFamily="18" charset="0"/>
                            </a:rPr>
                          </m:ctrlPr>
                        </m:naryPr>
                        <m:sub>
                          <m:r>
                            <a:rPr lang="en-US" b="0" i="1" smtClean="0">
                              <a:latin typeface="Cambria Math"/>
                            </a:rPr>
                            <m:t>0</m:t>
                          </m:r>
                        </m:sub>
                        <m:sup>
                          <m:r>
                            <a:rPr lang="en-US" b="0" i="1" smtClean="0">
                              <a:latin typeface="Cambria Math"/>
                            </a:rPr>
                            <m:t>𝑇</m:t>
                          </m:r>
                        </m:sup>
                        <m:e>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𝑍</m:t>
                          </m:r>
                          <m:d>
                            <m:dPr>
                              <m:ctrlPr>
                                <a:rPr lang="en-US" b="0" i="1" smtClean="0">
                                  <a:latin typeface="Cambria Math" panose="02040503050406030204" pitchFamily="18" charset="0"/>
                                </a:rPr>
                              </m:ctrlPr>
                            </m:dPr>
                            <m:e>
                              <m:r>
                                <a:rPr lang="en-US" b="0" i="1" smtClean="0">
                                  <a:latin typeface="Cambria Math"/>
                                </a:rPr>
                                <m:t>𝑡</m:t>
                              </m:r>
                            </m:e>
                          </m:d>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𝑅</m:t>
                              </m:r>
                            </m:e>
                          </m:d>
                          <m:r>
                            <a:rPr lang="en-US" b="0" i="1" smtClean="0">
                              <a:latin typeface="Cambria Math"/>
                            </a:rPr>
                            <m:t>𝑑𝑡</m:t>
                          </m:r>
                        </m:e>
                      </m:nary>
                    </m:oMath>
                  </m:oMathPara>
                </a14:m>
                <a:endParaRPr lang="en-US" b="0" dirty="0" smtClean="0"/>
              </a:p>
              <a:p>
                <a:pPr marL="0" indent="0">
                  <a:buNone/>
                </a:pPr>
                <a:r>
                  <a:rPr lang="en-US" dirty="0" smtClean="0"/>
                  <a:t>In this notation, </a:t>
                </a:r>
                <a14:m>
                  <m:oMath xmlns:m="http://schemas.openxmlformats.org/officeDocument/2006/math">
                    <m:r>
                      <a:rPr lang="en-US" b="0" i="1" smtClean="0">
                        <a:latin typeface="Cambria Math"/>
                      </a:rPr>
                      <m:t>𝑍</m:t>
                    </m:r>
                    <m:d>
                      <m:dPr>
                        <m:ctrlPr>
                          <a:rPr lang="en-US" b="0" i="1" smtClean="0">
                            <a:latin typeface="Cambria Math" panose="02040503050406030204" pitchFamily="18" charset="0"/>
                          </a:rPr>
                        </m:ctrlPr>
                      </m:dPr>
                      <m:e>
                        <m:r>
                          <a:rPr lang="en-US" b="0" i="1" smtClean="0">
                            <a:latin typeface="Cambria Math"/>
                          </a:rPr>
                          <m:t>𝑡</m:t>
                        </m:r>
                      </m:e>
                    </m:d>
                  </m:oMath>
                </a14:m>
                <a:r>
                  <a:rPr lang="en-US" dirty="0" smtClean="0"/>
                  <a:t> is the discount function.  Note that the credit spread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𝑗</m:t>
                        </m:r>
                      </m:sub>
                    </m:sSub>
                  </m:oMath>
                </a14:m>
                <a:r>
                  <a:rPr lang="en-US" dirty="0" smtClean="0"/>
                  <a:t> is nothing more than the </a:t>
                </a:r>
                <a:r>
                  <a:rPr lang="en-US" i="1" dirty="0" smtClean="0"/>
                  <a:t>break-even coupon </a:t>
                </a:r>
                <a:r>
                  <a:rPr lang="en-US" dirty="0" smtClean="0"/>
                  <a:t>that would result in the CDS expiring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𝑇</m:t>
                        </m:r>
                      </m:e>
                      <m:sub>
                        <m:r>
                          <a:rPr lang="en-US" b="0" i="1" smtClean="0">
                            <a:latin typeface="Cambria Math"/>
                          </a:rPr>
                          <m:t>𝑗</m:t>
                        </m:r>
                      </m:sub>
                    </m:sSub>
                  </m:oMath>
                </a14:m>
                <a:r>
                  <a:rPr lang="en-US" dirty="0" smtClean="0"/>
                  <a:t> to have a value of 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1630" b="-2965"/>
                </a:stretch>
              </a:blipFill>
            </p:spPr>
            <p:txBody>
              <a:bodyPr/>
              <a:lstStyle/>
              <a:p>
                <a:r>
                  <a:rPr lang="en-US">
                    <a:noFill/>
                  </a:rPr>
                  <a:t> </a:t>
                </a:r>
              </a:p>
            </p:txBody>
          </p:sp>
        </mc:Fallback>
      </mc:AlternateContent>
    </p:spTree>
    <p:extLst>
      <p:ext uri="{BB962C8B-B14F-4D97-AF65-F5344CB8AC3E}">
        <p14:creationId xmlns:p14="http://schemas.microsoft.com/office/powerpoint/2010/main" val="4012656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for CDS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The historical </a:t>
                </a:r>
                <a:r>
                  <a:rPr lang="en-US" dirty="0" err="1" smtClean="0"/>
                  <a:t>VaR</a:t>
                </a:r>
                <a:r>
                  <a:rPr lang="en-US" dirty="0" smtClean="0"/>
                  <a:t> for a credit position may be written as the second worst P&amp;L of the last year’s P&amp;Ls of the form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𝑉</m:t>
                      </m:r>
                      <m:d>
                        <m:dPr>
                          <m:ctrlPr>
                            <a:rPr lang="en-US" b="0" i="1" smtClean="0">
                              <a:latin typeface="Cambria Math" panose="02040503050406030204" pitchFamily="18" charset="0"/>
                            </a:rPr>
                          </m:ctrlPr>
                        </m:dPr>
                        <m:e>
                          <m:r>
                            <a:rPr lang="en-US" b="1" i="1" smtClean="0">
                              <a:latin typeface="Cambria Math"/>
                            </a:rPr>
                            <m:t>𝒓</m:t>
                          </m:r>
                          <m:r>
                            <a:rPr lang="en-US" b="1" i="1" smtClean="0">
                              <a:latin typeface="Cambria Math"/>
                            </a:rPr>
                            <m:t>+</m:t>
                          </m:r>
                          <m:r>
                            <m:rPr>
                              <m:sty m:val="p"/>
                            </m:rPr>
                            <a:rPr lang="en-US" b="0" i="0" smtClean="0">
                              <a:latin typeface="Cambria Math"/>
                            </a:rPr>
                            <m:t>Δ</m:t>
                          </m:r>
                          <m:r>
                            <a:rPr lang="en-US" b="1" i="0" smtClean="0">
                              <a:latin typeface="Cambria Math"/>
                            </a:rPr>
                            <m:t>𝐫</m:t>
                          </m:r>
                          <m:r>
                            <a:rPr lang="en-US" b="1" i="0" smtClean="0">
                              <a:latin typeface="Cambria Math"/>
                            </a:rPr>
                            <m:t>,</m:t>
                          </m:r>
                          <m:r>
                            <a:rPr lang="en-US" b="1" i="0" smtClean="0">
                              <a:latin typeface="Cambria Math"/>
                            </a:rPr>
                            <m:t>𝐬</m:t>
                          </m:r>
                          <m:r>
                            <a:rPr lang="en-US" b="1" i="0" smtClean="0">
                              <a:latin typeface="Cambria Math"/>
                            </a:rPr>
                            <m:t>+</m:t>
                          </m:r>
                          <m:r>
                            <m:rPr>
                              <m:sty m:val="p"/>
                            </m:rPr>
                            <a:rPr lang="en-US" b="0" i="0" smtClean="0">
                              <a:latin typeface="Cambria Math"/>
                            </a:rPr>
                            <m:t>Δ</m:t>
                          </m:r>
                          <m:r>
                            <a:rPr lang="en-US" b="1" i="0" smtClean="0">
                              <a:latin typeface="Cambria Math"/>
                            </a:rPr>
                            <m:t>𝐬</m:t>
                          </m:r>
                        </m:e>
                      </m:d>
                      <m:r>
                        <a:rPr lang="en-US" b="1" i="0" smtClean="0">
                          <a:latin typeface="Cambria Math"/>
                        </a:rPr>
                        <m:t>−</m:t>
                      </m:r>
                      <m:r>
                        <m:rPr>
                          <m:sty m:val="p"/>
                        </m:rPr>
                        <a:rPr lang="en-US" b="0" i="0" smtClean="0">
                          <a:latin typeface="Cambria Math"/>
                        </a:rPr>
                        <m:t>V</m:t>
                      </m:r>
                      <m:r>
                        <a:rPr lang="en-US" b="0" i="0" smtClean="0">
                          <a:latin typeface="Cambria Math"/>
                        </a:rPr>
                        <m:t>(</m:t>
                      </m:r>
                      <m:r>
                        <a:rPr lang="en-US" b="1" i="0" smtClean="0">
                          <a:latin typeface="Cambria Math"/>
                        </a:rPr>
                        <m:t>𝐫</m:t>
                      </m:r>
                      <m:r>
                        <a:rPr lang="en-US" b="1" i="0" smtClean="0">
                          <a:latin typeface="Cambria Math"/>
                        </a:rPr>
                        <m:t>,</m:t>
                      </m:r>
                      <m:r>
                        <a:rPr lang="en-US" b="1" i="0" smtClean="0">
                          <a:latin typeface="Cambria Math"/>
                        </a:rPr>
                        <m:t>𝐬</m:t>
                      </m:r>
                      <m:r>
                        <a:rPr lang="en-US" b="0" i="0" smtClean="0">
                          <a:latin typeface="Cambria Math"/>
                        </a:rPr>
                        <m:t>)</m:t>
                      </m:r>
                    </m:oMath>
                  </m:oMathPara>
                </a14:m>
                <a:endParaRPr lang="en-US" dirty="0" smtClean="0"/>
              </a:p>
              <a:p>
                <a:pPr marL="0" indent="0">
                  <a:buNone/>
                </a:pPr>
                <a:r>
                  <a:rPr lang="en-US" dirty="0" smtClean="0"/>
                  <a:t>If there is no migration or default (actually if there had been default you would not have this position now!) on the historical date </a:t>
                </a:r>
                <a14:m>
                  <m:oMath xmlns:m="http://schemas.openxmlformats.org/officeDocument/2006/math">
                    <m:r>
                      <a:rPr lang="en-US" b="0" i="1" smtClean="0">
                        <a:latin typeface="Cambria Math"/>
                      </a:rPr>
                      <m:t>𝑡</m:t>
                    </m:r>
                    <m:r>
                      <a:rPr lang="en-US" b="0" i="1" smtClean="0">
                        <a:latin typeface="Cambria Math"/>
                      </a:rPr>
                      <m:t>&lt;0,</m:t>
                    </m:r>
                  </m:oMath>
                </a14:m>
                <a:r>
                  <a:rPr lang="en-US" dirty="0" smtClean="0"/>
                  <a:t> or 0 if there is.  Migrations and defaults are in IRC, which is a Monte Carlo model  (more to follow).</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r="-519"/>
                </a:stretch>
              </a:blipFill>
            </p:spPr>
            <p:txBody>
              <a:bodyPr/>
              <a:lstStyle/>
              <a:p>
                <a:r>
                  <a:rPr lang="en-US">
                    <a:noFill/>
                  </a:rPr>
                  <a:t> </a:t>
                </a:r>
              </a:p>
            </p:txBody>
          </p:sp>
        </mc:Fallback>
      </mc:AlternateContent>
    </p:spTree>
    <p:extLst>
      <p:ext uri="{BB962C8B-B14F-4D97-AF65-F5344CB8AC3E}">
        <p14:creationId xmlns:p14="http://schemas.microsoft.com/office/powerpoint/2010/main" val="210621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Credit Models</a:t>
            </a:r>
            <a:endParaRPr lang="en-US" dirty="0"/>
          </a:p>
        </p:txBody>
      </p:sp>
      <p:sp>
        <p:nvSpPr>
          <p:cNvPr id="3" name="Content Placeholder 2"/>
          <p:cNvSpPr>
            <a:spLocks noGrp="1"/>
          </p:cNvSpPr>
          <p:nvPr>
            <p:ph idx="1"/>
          </p:nvPr>
        </p:nvSpPr>
        <p:spPr/>
        <p:txBody>
          <a:bodyPr/>
          <a:lstStyle/>
          <a:p>
            <a:r>
              <a:rPr lang="en-US" dirty="0" smtClean="0"/>
              <a:t>Structural Model – Looks at the value of the entire firm, and models default as happening when the firm is worth less than the outstanding debt</a:t>
            </a:r>
          </a:p>
          <a:p>
            <a:r>
              <a:rPr lang="en-US" dirty="0" smtClean="0"/>
              <a:t>Reduced Form model – Models default as a jump process (Poisson process).</a:t>
            </a:r>
            <a:endParaRPr lang="en-US" dirty="0"/>
          </a:p>
        </p:txBody>
      </p:sp>
    </p:spTree>
    <p:extLst>
      <p:ext uri="{BB962C8B-B14F-4D97-AF65-F5344CB8AC3E}">
        <p14:creationId xmlns:p14="http://schemas.microsoft.com/office/powerpoint/2010/main" val="59575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Merton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dirty="0" smtClean="0"/>
                  <a:t>Let </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oMath>
                </a14:m>
                <a:r>
                  <a:rPr lang="en-US" dirty="0" smtClean="0"/>
                  <a:t> total value of the firm</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𝑡</m:t>
                        </m:r>
                      </m:sub>
                    </m:sSub>
                    <m:r>
                      <a:rPr lang="en-US" b="0" i="1" smtClean="0">
                        <a:latin typeface="Cambria Math"/>
                      </a:rPr>
                      <m:t>=</m:t>
                    </m:r>
                  </m:oMath>
                </a14:m>
                <a:r>
                  <a:rPr lang="en-US" dirty="0" smtClean="0"/>
                  <a:t> equity of the firm</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𝑡</m:t>
                        </m:r>
                      </m:sub>
                    </m:sSub>
                    <m:r>
                      <a:rPr lang="en-US" b="0" i="1" smtClean="0">
                        <a:latin typeface="Cambria Math"/>
                      </a:rPr>
                      <m:t>= </m:t>
                    </m:r>
                  </m:oMath>
                </a14:m>
                <a:r>
                  <a:rPr lang="en-US" dirty="0" smtClean="0"/>
                  <a:t>debt burden, with expiration </a:t>
                </a:r>
                <a14:m>
                  <m:oMath xmlns:m="http://schemas.openxmlformats.org/officeDocument/2006/math">
                    <m:r>
                      <a:rPr lang="en-US" b="0" i="1" smtClean="0">
                        <a:latin typeface="Cambria Math"/>
                      </a:rPr>
                      <m:t>𝑇</m:t>
                    </m:r>
                    <m:r>
                      <a:rPr lang="en-US" b="0" i="1" smtClean="0">
                        <a:latin typeface="Cambria Math"/>
                      </a:rPr>
                      <m:t>.</m:t>
                    </m:r>
                  </m:oMath>
                </a14:m>
                <a:endParaRPr lang="en-US" dirty="0" smtClean="0"/>
              </a:p>
              <a:p>
                <a:pPr marL="0" indent="0">
                  <a:buNone/>
                </a:pPr>
                <a:r>
                  <a:rPr lang="en-US" dirty="0" smtClean="0"/>
                  <a:t>Simplest form of this model assumes one bond, one expiration, no dividend payments.</a:t>
                </a:r>
              </a:p>
              <a:p>
                <a:pPr marL="0" indent="0">
                  <a:buNone/>
                </a:pPr>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&gt;</m:t>
                    </m:r>
                    <m:r>
                      <a:rPr lang="en-US" b="0" i="1" smtClean="0">
                        <a:latin typeface="Cambria Math"/>
                      </a:rPr>
                      <m:t>𝐵</m:t>
                    </m:r>
                    <m:r>
                      <a:rPr lang="en-US" b="0" i="1" smtClean="0">
                        <a:latin typeface="Cambria Math"/>
                      </a:rPr>
                      <m:t>,</m:t>
                    </m:r>
                  </m:oMath>
                </a14:m>
                <a:r>
                  <a:rPr lang="en-US" dirty="0" smtClean="0"/>
                  <a:t> there is equity, the firm can pay its debt,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𝑇</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oMath>
                </a14:m>
                <a:endParaRPr lang="en-US" dirty="0" smtClean="0"/>
              </a:p>
              <a:p>
                <a:pPr marL="0" indent="0">
                  <a:buNone/>
                </a:pPr>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r>
                      <a:rPr lang="en-US" b="0" i="1" smtClean="0">
                        <a:latin typeface="Cambria Math"/>
                      </a:rPr>
                      <m:t>,</m:t>
                    </m:r>
                  </m:oMath>
                </a14:m>
                <a:r>
                  <a:rPr lang="en-US" dirty="0" smtClean="0"/>
                  <a:t> the firm defaults, and the shareholders are wiped out.</a:t>
                </a:r>
              </a:p>
              <a:p>
                <a:pPr marL="0" indent="0">
                  <a:buNone/>
                </a:pPr>
                <a14:m>
                  <m:oMath xmlns:m="http://schemas.openxmlformats.org/officeDocument/2006/math">
                    <m:r>
                      <a:rPr lang="en-US" b="0" i="1" smtClean="0">
                        <a:latin typeface="Cambria Math"/>
                      </a:rPr>
                      <m:t>𝐵</m:t>
                    </m:r>
                    <m:r>
                      <a:rPr lang="en-US" b="0" i="1" smtClean="0">
                        <a:latin typeface="Cambria Math"/>
                      </a:rPr>
                      <m:t>=</m:t>
                    </m:r>
                  </m:oMath>
                </a14:m>
                <a:r>
                  <a:rPr lang="en-US" dirty="0" smtClean="0"/>
                  <a:t> the </a:t>
                </a:r>
                <a:r>
                  <a:rPr lang="en-US" i="1" dirty="0" smtClean="0"/>
                  <a:t>face value </a:t>
                </a:r>
                <a:r>
                  <a:rPr lang="en-US" dirty="0" smtClean="0"/>
                  <a:t>of the bond.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695"/>
                </a:stretch>
              </a:blipFill>
            </p:spPr>
            <p:txBody>
              <a:bodyPr/>
              <a:lstStyle/>
              <a:p>
                <a:r>
                  <a:rPr lang="en-US">
                    <a:noFill/>
                  </a:rPr>
                  <a:t> </a:t>
                </a:r>
              </a:p>
            </p:txBody>
          </p:sp>
        </mc:Fallback>
      </mc:AlternateContent>
    </p:spTree>
    <p:extLst>
      <p:ext uri="{BB962C8B-B14F-4D97-AF65-F5344CB8AC3E}">
        <p14:creationId xmlns:p14="http://schemas.microsoft.com/office/powerpoint/2010/main" val="52539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Merton Model,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may write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𝑇</m:t>
                          </m:r>
                        </m:sub>
                      </m:sSub>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max</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r>
                                <a:rPr lang="en-US" b="0" i="1" smtClean="0">
                                  <a:latin typeface="Cambria Math"/>
                                </a:rPr>
                                <m:t>,0</m:t>
                              </m:r>
                            </m:e>
                          </m:d>
                        </m:e>
                      </m:func>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e>
                          </m:d>
                        </m:e>
                        <m:sup>
                          <m:r>
                            <a:rPr lang="en-US" b="0" i="1" smtClean="0">
                              <a:latin typeface="Cambria Math"/>
                            </a:rPr>
                            <m:t>+</m:t>
                          </m:r>
                        </m:sup>
                      </m:sSup>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𝑇</m:t>
                          </m:r>
                        </m:sub>
                      </m:sSub>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min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e>
                          </m:d>
                        </m:e>
                      </m:func>
                      <m:r>
                        <a:rPr lang="en-US" b="0" i="1" smtClean="0">
                          <a:latin typeface="Cambria Math"/>
                        </a:rPr>
                        <m:t>=</m:t>
                      </m:r>
                      <m:r>
                        <a:rPr lang="en-US" b="0" i="1" smtClean="0">
                          <a:latin typeface="Cambria Math"/>
                        </a:rPr>
                        <m:t>𝐵</m:t>
                      </m:r>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𝐵</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e>
                          </m:d>
                        </m:e>
                        <m:sup>
                          <m:r>
                            <a:rPr lang="en-US" b="0" i="1" smtClean="0">
                              <a:latin typeface="Cambria Math"/>
                            </a:rPr>
                            <m:t>+</m:t>
                          </m:r>
                        </m:sup>
                      </m:sSup>
                    </m:oMath>
                  </m:oMathPara>
                </a14:m>
                <a:endParaRPr lang="en-US" dirty="0" smtClean="0"/>
              </a:p>
              <a:p>
                <a:pPr marL="0" indent="0">
                  <a:buNone/>
                </a:pPr>
                <a:r>
                  <a:rPr lang="en-US" dirty="0" smtClean="0"/>
                  <a:t>Thus the equity is a </a:t>
                </a:r>
                <a:r>
                  <a:rPr lang="en-US" i="1" dirty="0" smtClean="0"/>
                  <a:t>European call option </a:t>
                </a:r>
                <a:r>
                  <a:rPr lang="en-US" dirty="0" smtClean="0"/>
                  <a:t>on the firm value, with strike </a:t>
                </a:r>
                <a14:m>
                  <m:oMath xmlns:m="http://schemas.openxmlformats.org/officeDocument/2006/math">
                    <m:r>
                      <a:rPr lang="en-US" b="0" i="1" smtClean="0">
                        <a:latin typeface="Cambria Math"/>
                      </a:rPr>
                      <m:t>𝐵</m:t>
                    </m:r>
                    <m:r>
                      <a:rPr lang="en-US" b="0" i="1" smtClean="0">
                        <a:latin typeface="Cambria Math"/>
                      </a:rPr>
                      <m:t>.</m:t>
                    </m:r>
                  </m:oMath>
                </a14:m>
                <a:r>
                  <a:rPr lang="en-US" dirty="0" smtClean="0"/>
                  <a:t>   </a:t>
                </a:r>
              </a:p>
              <a:p>
                <a:pPr marL="0" indent="0">
                  <a:buNone/>
                </a:pPr>
                <a:r>
                  <a:rPr lang="en-US" dirty="0" smtClean="0"/>
                  <a:t>Merton assumes that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𝑑</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num>
                        <m:den>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den>
                      </m:f>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𝑉</m:t>
                          </m:r>
                        </m:sub>
                      </m:sSub>
                      <m:r>
                        <a:rPr lang="en-US" b="0" i="1" smtClean="0">
                          <a:latin typeface="Cambria Math"/>
                        </a:rPr>
                        <m:t>𝑑𝑡</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𝑉</m:t>
                          </m:r>
                        </m:sub>
                      </m:sSub>
                      <m:r>
                        <a:rPr lang="en-US" b="0" i="1" smtClean="0">
                          <a:latin typeface="Cambria Math"/>
                        </a:rPr>
                        <m:t>𝑑</m:t>
                      </m:r>
                      <m:sSub>
                        <m:sSubPr>
                          <m:ctrlPr>
                            <a:rPr lang="en-US" b="0" i="1" smtClean="0">
                              <a:latin typeface="Cambria Math" panose="02040503050406030204" pitchFamily="18" charset="0"/>
                            </a:rPr>
                          </m:ctrlPr>
                        </m:sSubPr>
                        <m:e>
                          <m:r>
                            <a:rPr lang="en-US" b="0" i="1" smtClean="0">
                              <a:latin typeface="Cambria Math"/>
                            </a:rPr>
                            <m:t>𝑊</m:t>
                          </m:r>
                        </m:e>
                        <m:sub>
                          <m:r>
                            <a:rPr lang="en-US" b="0" i="1" smtClean="0">
                              <a:latin typeface="Cambria Math"/>
                            </a:rPr>
                            <m:t>𝑡</m:t>
                          </m:r>
                        </m:sub>
                      </m:sSub>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519"/>
                </a:stretch>
              </a:blipFill>
            </p:spPr>
            <p:txBody>
              <a:bodyPr/>
              <a:lstStyle/>
              <a:p>
                <a:r>
                  <a:rPr lang="en-US">
                    <a:noFill/>
                  </a:rPr>
                  <a:t> </a:t>
                </a:r>
              </a:p>
            </p:txBody>
          </p:sp>
        </mc:Fallback>
      </mc:AlternateContent>
    </p:spTree>
    <p:extLst>
      <p:ext uri="{BB962C8B-B14F-4D97-AF65-F5344CB8AC3E}">
        <p14:creationId xmlns:p14="http://schemas.microsoft.com/office/powerpoint/2010/main" val="22659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Under this model, probability of default is an undiscounted </a:t>
                </a:r>
                <a:r>
                  <a:rPr lang="en-US" i="1" dirty="0" smtClean="0"/>
                  <a:t>binary put, </a:t>
                </a:r>
                <a:r>
                  <a:rPr lang="en-US" dirty="0" smtClean="0"/>
                  <a:t>namely</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&lt;</m:t>
                              </m:r>
                              <m:r>
                                <a:rPr lang="en-US" b="0" i="1" smtClean="0">
                                  <a:latin typeface="Cambria Math"/>
                                </a:rPr>
                                <m:t>𝐵</m:t>
                              </m:r>
                            </m:e>
                          </m:d>
                        </m:e>
                      </m:func>
                      <m:r>
                        <a:rPr lang="en-US" b="0" i="1" smtClean="0">
                          <a:latin typeface="Cambria Math"/>
                        </a:rPr>
                        <m:t>=</m:t>
                      </m:r>
                      <m:r>
                        <a:rPr lang="en-US" b="0" i="1" smtClean="0">
                          <a:latin typeface="Cambria Math"/>
                        </a:rPr>
                        <m:t>𝑁</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a:rPr>
                                    <m:t>ln</m:t>
                                  </m:r>
                                </m:fName>
                                <m:e>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a:rPr>
                                            <m:t>𝐵</m:t>
                                          </m:r>
                                        </m:num>
                                        <m:den>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0</m:t>
                                              </m:r>
                                            </m:sub>
                                          </m:sSub>
                                          <m:r>
                                            <a:rPr lang="en-US" b="0" i="1" smtClean="0">
                                              <a:latin typeface="Cambria Math"/>
                                            </a:rPr>
                                            <m:t>)</m:t>
                                          </m:r>
                                        </m:den>
                                      </m:f>
                                      <m:r>
                                        <a:rPr lang="en-US" b="0" i="1"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𝑉</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 </m:t>
                                          </m:r>
                                          <m:sSubSup>
                                            <m:sSubSupPr>
                                              <m:ctrlPr>
                                                <a:rPr lang="en-US" b="0" i="1" smtClean="0">
                                                  <a:latin typeface="Cambria Math" panose="02040503050406030204" pitchFamily="18" charset="0"/>
                                                </a:rPr>
                                              </m:ctrlPr>
                                            </m:sSubSupPr>
                                            <m:e>
                                              <m:r>
                                                <a:rPr lang="en-US" b="0" i="1" smtClean="0">
                                                  <a:latin typeface="Cambria Math"/>
                                                </a:rPr>
                                                <m:t>𝜎</m:t>
                                              </m:r>
                                            </m:e>
                                            <m:sub>
                                              <m:r>
                                                <a:rPr lang="en-US" b="0" i="1" smtClean="0">
                                                  <a:latin typeface="Cambria Math"/>
                                                </a:rPr>
                                                <m:t>𝑉</m:t>
                                              </m:r>
                                            </m:sub>
                                            <m:sup>
                                              <m:r>
                                                <a:rPr lang="en-US" b="0" i="1" smtClean="0">
                                                  <a:latin typeface="Cambria Math"/>
                                                </a:rPr>
                                                <m:t>2</m:t>
                                              </m:r>
                                            </m:sup>
                                          </m:sSubSup>
                                        </m:e>
                                      </m:d>
                                      <m:r>
                                        <a:rPr lang="en-US" b="0" i="1" smtClean="0">
                                          <a:latin typeface="Cambria Math"/>
                                        </a:rPr>
                                        <m:t>𝑇</m:t>
                                      </m:r>
                                    </m:e>
                                  </m:d>
                                </m:e>
                              </m:func>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𝑉</m:t>
                                  </m:r>
                                </m:sub>
                              </m:sSub>
                              <m:rad>
                                <m:radPr>
                                  <m:degHide m:val="on"/>
                                  <m:ctrlPr>
                                    <a:rPr lang="en-US" b="0" i="1" smtClean="0">
                                      <a:latin typeface="Cambria Math" panose="02040503050406030204" pitchFamily="18" charset="0"/>
                                    </a:rPr>
                                  </m:ctrlPr>
                                </m:radPr>
                                <m:deg/>
                                <m:e>
                                  <m:r>
                                    <a:rPr lang="en-US" b="0" i="1" smtClean="0">
                                      <a:latin typeface="Cambria Math"/>
                                    </a:rPr>
                                    <m:t>𝑇</m:t>
                                  </m:r>
                                </m:e>
                              </m:rad>
                            </m:den>
                          </m:f>
                        </m:e>
                      </m:d>
                    </m:oMath>
                  </m:oMathPara>
                </a14:m>
                <a:endParaRPr lang="en-US" dirty="0" smtClean="0"/>
              </a:p>
              <a:p>
                <a:pPr marL="0" indent="0">
                  <a:buNone/>
                </a:pPr>
                <a:r>
                  <a:rPr lang="en-US" dirty="0" smtClean="0"/>
                  <a:t>In this process,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𝑉</m:t>
                        </m:r>
                      </m:sub>
                    </m:sSub>
                  </m:oMath>
                </a14:m>
                <a:r>
                  <a:rPr lang="en-US" dirty="0" smtClean="0"/>
                  <a:t> is the drift of </a:t>
                </a:r>
                <a14:m>
                  <m:oMath xmlns:m="http://schemas.openxmlformats.org/officeDocument/2006/math">
                    <m:r>
                      <a:rPr lang="en-US" b="0" i="1" smtClean="0">
                        <a:latin typeface="Cambria Math"/>
                      </a:rPr>
                      <m:t>𝑉</m:t>
                    </m:r>
                    <m:r>
                      <a:rPr lang="en-US" b="0" i="1" smtClean="0">
                        <a:latin typeface="Cambria Math"/>
                      </a:rPr>
                      <m:t> </m:t>
                    </m:r>
                  </m:oMath>
                </a14:m>
                <a:r>
                  <a:rPr lang="en-US" dirty="0" smtClean="0"/>
                  <a:t>under the </a:t>
                </a:r>
                <a:r>
                  <a:rPr lang="en-US" i="1" dirty="0" smtClean="0"/>
                  <a:t>real-world </a:t>
                </a:r>
                <a:r>
                  <a:rPr lang="en-US" dirty="0" smtClean="0"/>
                  <a:t>measure.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18494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Merton’s Main Assumptions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Markets are frictionless, and trade continuously.</a:t>
                </a:r>
              </a:p>
              <a:p>
                <a:r>
                  <a:rPr lang="en-US" dirty="0" smtClean="0"/>
                  <a:t>Fixed risk-free interest rate </a:t>
                </a:r>
                <a14:m>
                  <m:oMath xmlns:m="http://schemas.openxmlformats.org/officeDocument/2006/math">
                    <m:r>
                      <a:rPr lang="en-US" b="0" i="1" smtClean="0">
                        <a:latin typeface="Cambria Math"/>
                      </a:rPr>
                      <m:t>𝑟</m:t>
                    </m:r>
                    <m:r>
                      <a:rPr lang="en-US" b="0" i="1" smtClean="0">
                        <a:latin typeface="Cambria Math"/>
                      </a:rPr>
                      <m:t>≥0.</m:t>
                    </m:r>
                  </m:oMath>
                </a14:m>
                <a:endParaRPr lang="en-US" dirty="0" smtClean="0"/>
              </a:p>
              <a:p>
                <a:r>
                  <a:rPr lang="en-US" dirty="0" smtClean="0"/>
                  <a:t>The asset-value process </a:t>
                </a:r>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oMath>
                </a14:m>
                <a:r>
                  <a:rPr lang="en-US" dirty="0" smtClean="0"/>
                  <a:t> does not depend on the way the firm is </a:t>
                </a:r>
                <a:r>
                  <a:rPr lang="en-US" dirty="0" smtClean="0"/>
                  <a:t>financed, </a:t>
                </a:r>
                <a:r>
                  <a:rPr lang="en-US" dirty="0" smtClean="0"/>
                  <a:t>i.e. does not depend on </a:t>
                </a:r>
                <a14:m>
                  <m:oMath xmlns:m="http://schemas.openxmlformats.org/officeDocument/2006/math">
                    <m:r>
                      <a:rPr lang="en-US" b="0" i="1" smtClean="0">
                        <a:latin typeface="Cambria Math"/>
                      </a:rPr>
                      <m:t>𝐵</m:t>
                    </m:r>
                    <m:r>
                      <a:rPr lang="en-US" b="0" i="1" smtClean="0">
                        <a:latin typeface="Cambria Math"/>
                      </a:rPr>
                      <m:t>.</m:t>
                    </m:r>
                  </m:oMath>
                </a14:m>
                <a:r>
                  <a:rPr lang="en-US" dirty="0" smtClean="0"/>
                  <a:t>  (This is controversial)</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oMath>
                </a14:m>
                <a:r>
                  <a:rPr lang="en-US" dirty="0" smtClean="0"/>
                  <a:t> is a traded security with the log-normal process on Slide 6.  (Most likely,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oMath>
                </a14:m>
                <a:r>
                  <a:rPr lang="en-US" dirty="0" smtClean="0"/>
                  <a:t> is not really </a:t>
                </a:r>
                <a:r>
                  <a:rPr lang="en-US" i="1" dirty="0" smtClean="0"/>
                  <a:t>traded, </a:t>
                </a:r>
                <a:r>
                  <a:rPr lang="en-US" dirty="0" smtClean="0"/>
                  <a:t>but just the equity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𝑡</m:t>
                        </m:r>
                      </m:sub>
                    </m:sSub>
                  </m:oMath>
                </a14:m>
                <a:r>
                  <a:rPr lang="en-US" dirty="0" smtClean="0"/>
                  <a:t> is.)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2830" r="-2519" b="-270"/>
                </a:stretch>
              </a:blipFill>
            </p:spPr>
            <p:txBody>
              <a:bodyPr/>
              <a:lstStyle/>
              <a:p>
                <a:r>
                  <a:rPr lang="en-US">
                    <a:noFill/>
                  </a:rPr>
                  <a:t> </a:t>
                </a:r>
              </a:p>
            </p:txBody>
          </p:sp>
        </mc:Fallback>
      </mc:AlternateContent>
    </p:spTree>
    <p:extLst>
      <p:ext uri="{BB962C8B-B14F-4D97-AF65-F5344CB8AC3E}">
        <p14:creationId xmlns:p14="http://schemas.microsoft.com/office/powerpoint/2010/main" val="269155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Pricing a Claim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Assume that an option pays </a:t>
                </a:r>
                <a14:m>
                  <m:oMath xmlns:m="http://schemas.openxmlformats.org/officeDocument/2006/math">
                    <m:r>
                      <a:rPr lang="en-US" b="0" i="1" smtClean="0">
                        <a:latin typeface="Cambria Math"/>
                      </a:rPr>
                      <m:t>h</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oMath>
                </a14:m>
                <a:r>
                  <a:rPr lang="en-US" dirty="0" smtClean="0"/>
                  <a:t> at </a:t>
                </a:r>
                <a14:m>
                  <m:oMath xmlns:m="http://schemas.openxmlformats.org/officeDocument/2006/math">
                    <m:r>
                      <a:rPr lang="en-US" b="0" i="1" smtClean="0">
                        <a:latin typeface="Cambria Math"/>
                      </a:rPr>
                      <m:t>𝑇</m:t>
                    </m:r>
                  </m:oMath>
                </a14:m>
                <a:r>
                  <a:rPr lang="en-US" dirty="0" smtClean="0"/>
                  <a:t> and the value at </a:t>
                </a:r>
                <a14:m>
                  <m:oMath xmlns:m="http://schemas.openxmlformats.org/officeDocument/2006/math">
                    <m:r>
                      <a:rPr lang="en-US" b="0" i="1" smtClean="0">
                        <a:latin typeface="Cambria Math"/>
                      </a:rPr>
                      <m:t>𝑡</m:t>
                    </m:r>
                  </m:oMath>
                </a14:m>
                <a:r>
                  <a:rPr lang="en-US" dirty="0" smtClean="0"/>
                  <a:t> is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e>
                    </m:d>
                    <m:r>
                      <a:rPr lang="en-US" b="0" i="1" smtClean="0">
                        <a:latin typeface="Cambria Math"/>
                      </a:rPr>
                      <m:t>.  </m:t>
                    </m:r>
                  </m:oMath>
                </a14:m>
                <a:endParaRPr lang="en-US" dirty="0" smtClean="0"/>
              </a:p>
              <a:p>
                <a:pPr marL="0" indent="0">
                  <a:buNone/>
                </a:pPr>
                <a:r>
                  <a:rPr lang="en-US" dirty="0" smtClean="0"/>
                  <a:t>Use the Black-Scholes PDE: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m:t>
                          </m:r>
                          <m:r>
                            <a:rPr lang="en-US" b="0" i="1" smtClean="0">
                              <a:latin typeface="Cambria Math"/>
                            </a:rPr>
                            <m:t>𝑓</m:t>
                          </m:r>
                        </m:num>
                        <m:den>
                          <m:r>
                            <a:rPr lang="en-US" b="0" i="1" smtClean="0">
                              <a:latin typeface="Cambria Math"/>
                            </a:rPr>
                            <m:t>𝜕</m:t>
                          </m:r>
                          <m:r>
                            <a:rPr lang="en-US" b="0" i="1" smtClean="0">
                              <a:latin typeface="Cambria Math"/>
                            </a:rPr>
                            <m:t>𝑡</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m:t>
                              </m:r>
                            </m:e>
                            <m:sup>
                              <m:r>
                                <a:rPr lang="en-US" b="0" i="1" smtClean="0">
                                  <a:latin typeface="Cambria Math"/>
                                </a:rPr>
                                <m:t>2</m:t>
                              </m:r>
                            </m:sup>
                          </m:sSup>
                          <m:r>
                            <a:rPr lang="en-US" b="0" i="1" smtClean="0">
                              <a:latin typeface="Cambria Math"/>
                            </a:rPr>
                            <m:t>𝑓</m:t>
                          </m:r>
                        </m:num>
                        <m:den>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𝑣</m:t>
                              </m:r>
                            </m:e>
                            <m:sup>
                              <m:r>
                                <a:rPr lang="en-US" b="0" i="1" smtClean="0">
                                  <a:latin typeface="Cambria Math"/>
                                </a:rPr>
                                <m:t>2</m:t>
                              </m:r>
                            </m:sup>
                          </m:sSup>
                        </m:den>
                      </m:f>
                      <m:r>
                        <a:rPr lang="en-US" b="0" i="1" smtClean="0">
                          <a:latin typeface="Cambria Math"/>
                        </a:rPr>
                        <m:t>+</m:t>
                      </m:r>
                      <m:r>
                        <a:rPr lang="en-US" b="0" i="1" smtClean="0">
                          <a:latin typeface="Cambria Math"/>
                        </a:rPr>
                        <m:t>𝑟</m:t>
                      </m:r>
                      <m:f>
                        <m:fPr>
                          <m:ctrlPr>
                            <a:rPr lang="en-US" b="0" i="1" smtClean="0">
                              <a:latin typeface="Cambria Math" panose="02040503050406030204" pitchFamily="18" charset="0"/>
                            </a:rPr>
                          </m:ctrlPr>
                        </m:fPr>
                        <m:num>
                          <m:r>
                            <a:rPr lang="en-US" b="0" i="1" smtClean="0">
                              <a:latin typeface="Cambria Math"/>
                            </a:rPr>
                            <m:t>𝜕</m:t>
                          </m:r>
                          <m:r>
                            <a:rPr lang="en-US" b="0" i="1" smtClean="0">
                              <a:latin typeface="Cambria Math"/>
                            </a:rPr>
                            <m:t>𝑓</m:t>
                          </m:r>
                        </m:num>
                        <m:den>
                          <m:r>
                            <a:rPr lang="en-US" b="0" i="1" smtClean="0">
                              <a:latin typeface="Cambria Math"/>
                            </a:rPr>
                            <m:t>𝜕</m:t>
                          </m:r>
                          <m:r>
                            <a:rPr lang="en-US" b="0" i="1" smtClean="0">
                              <a:latin typeface="Cambria Math"/>
                            </a:rPr>
                            <m:t>𝑣</m:t>
                          </m:r>
                        </m:den>
                      </m:f>
                      <m:r>
                        <a:rPr lang="en-US" b="0" i="1" smtClean="0">
                          <a:latin typeface="Cambria Math"/>
                        </a:rPr>
                        <m:t>−</m:t>
                      </m:r>
                      <m:r>
                        <a:rPr lang="en-US" b="0" i="1" smtClean="0">
                          <a:latin typeface="Cambria Math"/>
                        </a:rPr>
                        <m:t>𝑟𝑓</m:t>
                      </m:r>
                      <m:r>
                        <a:rPr lang="en-US" b="0" i="1" smtClean="0">
                          <a:latin typeface="Cambria Math"/>
                        </a:rPr>
                        <m:t>=0.</m:t>
                      </m:r>
                    </m:oMath>
                  </m:oMathPara>
                </a14:m>
                <a:endParaRPr lang="en-US" dirty="0" smtClean="0"/>
              </a:p>
              <a:p>
                <a:pPr marL="0" indent="0">
                  <a:buNone/>
                </a:pPr>
                <a:r>
                  <a:rPr lang="en-US" dirty="0" smtClean="0"/>
                  <a:t>Or use standard risk-neutral pricing: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𝑡</m:t>
                              </m:r>
                            </m:sub>
                          </m:sSub>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𝐸</m:t>
                          </m:r>
                        </m:e>
                        <m:sup>
                          <m:r>
                            <a:rPr lang="en-US" b="0" i="1" smtClean="0">
                              <a:latin typeface="Cambria Math"/>
                            </a:rPr>
                            <m:t>𝑄</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panose="02040503050406030204" pitchFamily="18"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h</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ℱ</m:t>
                          </m:r>
                        </m:e>
                        <m:sub>
                          <m:r>
                            <a:rPr lang="en-US" b="0" i="1" smtClean="0">
                              <a:latin typeface="Cambria Math"/>
                            </a:rPr>
                            <m:t>𝑡</m:t>
                          </m:r>
                        </m:sub>
                      </m:sSub>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266178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20334</TotalTime>
  <Words>845</Words>
  <Application>Microsoft Office PowerPoint</Application>
  <PresentationFormat>On-screen Show (4:3)</PresentationFormat>
  <Paragraphs>198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Cambria Math</vt:lpstr>
      <vt:lpstr>Office Theme</vt:lpstr>
      <vt:lpstr>Quantitative Risk Management Lecture 6: Credit Risk</vt:lpstr>
      <vt:lpstr>What is Credit Risk?</vt:lpstr>
      <vt:lpstr>Where is it Most Important?</vt:lpstr>
      <vt:lpstr>Types of Credit Models</vt:lpstr>
      <vt:lpstr>Merton Model</vt:lpstr>
      <vt:lpstr>Merton Model, cont’d</vt:lpstr>
      <vt:lpstr>Default Probability</vt:lpstr>
      <vt:lpstr>Merton’s Main Assumptions</vt:lpstr>
      <vt:lpstr>Pricing a Claim on V_t</vt:lpstr>
      <vt:lpstr>Stock is a Call Option on V</vt:lpstr>
      <vt:lpstr>Debt in terms of a Put</vt:lpstr>
      <vt:lpstr>Deriving the Credit Spread</vt:lpstr>
      <vt:lpstr>Credit Migration Model</vt:lpstr>
      <vt:lpstr>Transition Matrix Example</vt:lpstr>
      <vt:lpstr>Markov chain assumption</vt:lpstr>
      <vt:lpstr>Migrations as thresholds</vt:lpstr>
      <vt:lpstr>Migrations as thresholds, cont’d</vt:lpstr>
      <vt:lpstr>Migration thresholds, cont’d</vt:lpstr>
      <vt:lpstr>Default Correlation</vt:lpstr>
      <vt:lpstr>Multivariate Threshold Models</vt:lpstr>
      <vt:lpstr>Equivalent Threshold Models</vt:lpstr>
      <vt:lpstr>Equivalent Threshold Models, cont’d</vt:lpstr>
      <vt:lpstr>Equivalent Threshold Models, cont’d</vt:lpstr>
      <vt:lpstr>Reduced Form Models</vt:lpstr>
      <vt:lpstr>Reduced Form, cont’d</vt:lpstr>
      <vt:lpstr>More on Survival</vt:lpstr>
      <vt:lpstr>More on the Default Filtration</vt:lpstr>
      <vt:lpstr>Default Filtration, cont’d</vt:lpstr>
      <vt:lpstr>Another Lemma</vt:lpstr>
      <vt:lpstr>A Martingale  Theorem</vt:lpstr>
      <vt:lpstr>Martingale Theorem, cont’d</vt:lpstr>
      <vt:lpstr>Martingale Theorem, cont’d</vt:lpstr>
      <vt:lpstr>VaR for Credit Products</vt:lpstr>
      <vt:lpstr>Quick Review of CDSs, Risky Bonds</vt:lpstr>
      <vt:lpstr>CDSs, Risky Bonds, cont’d</vt:lpstr>
      <vt:lpstr>Valuing a CDS</vt:lpstr>
      <vt:lpstr>VaR for CDS</vt:lpstr>
    </vt:vector>
  </TitlesOfParts>
  <Company>Wells Fargo &amp;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Risk Management Lecture 4: Different Asset Classes</dc:title>
  <dc:creator>DeMeo, Roy E.</dc:creator>
  <cp:lastModifiedBy>Roy DeMeo</cp:lastModifiedBy>
  <cp:revision>96</cp:revision>
  <dcterms:created xsi:type="dcterms:W3CDTF">2014-10-15T22:43:26Z</dcterms:created>
  <dcterms:modified xsi:type="dcterms:W3CDTF">2016-04-05T01:38:12Z</dcterms:modified>
</cp:coreProperties>
</file>