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36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47224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16815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2556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75122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65ED-DDAD-4A41-8584-38E4367E0961}" type="datetimeFigureOut">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854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365ED-DDAD-4A41-8584-38E4367E0961}"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6814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365ED-DDAD-4A41-8584-38E4367E0961}" type="datetimeFigureOut">
              <a:rPr lang="en-US" smtClean="0"/>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06739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365ED-DDAD-4A41-8584-38E4367E0961}" type="datetimeFigureOut">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12415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365ED-DDAD-4A41-8584-38E4367E0961}" type="datetimeFigureOut">
              <a:rPr lang="en-US" smtClean="0"/>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42400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65ED-DDAD-4A41-8584-38E4367E0961}"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42179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65ED-DDAD-4A41-8584-38E4367E0961}" type="datetimeFigureOut">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68279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365ED-DDAD-4A41-8584-38E4367E0961}" type="datetimeFigureOut">
              <a:rPr lang="en-US" smtClean="0"/>
              <a:t>4/11/2017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6860E-1440-45E1-ADB4-9CC266D1E09C}" type="slidenum">
              <a:rPr lang="en-US" smtClean="0"/>
              <a:t>‹#›</a:t>
            </a:fld>
            <a:endParaRPr lang="en-US"/>
          </a:p>
        </p:txBody>
      </p:sp>
    </p:spTree>
    <p:extLst>
      <p:ext uri="{BB962C8B-B14F-4D97-AF65-F5344CB8AC3E}">
        <p14:creationId xmlns:p14="http://schemas.microsoft.com/office/powerpoint/2010/main" val="328022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Quantitative Risk Management</a:t>
            </a:r>
            <a:br>
              <a:rPr lang="en-US" dirty="0" smtClean="0"/>
            </a:br>
            <a:r>
              <a:rPr lang="en-US" sz="3200" dirty="0" smtClean="0"/>
              <a:t>Lecture 7: Counterparty Risk</a:t>
            </a:r>
            <a:endParaRPr lang="en-US" dirty="0"/>
          </a:p>
        </p:txBody>
      </p:sp>
      <p:sp>
        <p:nvSpPr>
          <p:cNvPr id="3" name="Subtitle 2"/>
          <p:cNvSpPr>
            <a:spLocks noGrp="1"/>
          </p:cNvSpPr>
          <p:nvPr>
            <p:ph type="subTitle" idx="1"/>
          </p:nvPr>
        </p:nvSpPr>
        <p:spPr/>
        <p:txBody>
          <a:bodyPr/>
          <a:lstStyle/>
          <a:p>
            <a:r>
              <a:rPr lang="en-US" dirty="0" smtClean="0"/>
              <a:t>Roy E. DeMeo, Jr. </a:t>
            </a:r>
            <a:endParaRPr lang="en-US" dirty="0"/>
          </a:p>
        </p:txBody>
      </p:sp>
    </p:spTree>
    <p:extLst>
      <p:ext uri="{BB962C8B-B14F-4D97-AF65-F5344CB8AC3E}">
        <p14:creationId xmlns:p14="http://schemas.microsoft.com/office/powerpoint/2010/main" val="133398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 continued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You can approximate this last quantity by assuming a sequence of times </a:t>
                </a:r>
                <a14:m>
                  <m:oMath xmlns:m="http://schemas.openxmlformats.org/officeDocument/2006/math">
                    <m:r>
                      <a:rPr lang="en-US" b="0" i="1" smtClean="0">
                        <a:latin typeface="Cambria Math"/>
                      </a:rPr>
                      <m:t>0=</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sub>
                    </m:sSub>
                  </m:oMath>
                </a14:m>
                <a:r>
                  <a:rPr lang="en-US" dirty="0" smtClean="0"/>
                  <a:t> and writing </a:t>
                </a:r>
              </a:p>
              <a:p>
                <a:pPr marL="0" indent="0">
                  <a:buNone/>
                </a:pPr>
                <a14:m>
                  <m:oMathPara xmlns:m="http://schemas.openxmlformats.org/officeDocument/2006/math">
                    <m:oMathParaPr>
                      <m:jc m:val="centerGroup"/>
                    </m:oMathParaPr>
                    <m:oMath xmlns:m="http://schemas.openxmlformats.org/officeDocument/2006/math">
                      <m:r>
                        <a:rPr lang="en-US" sz="3000" b="0" i="1" smtClean="0">
                          <a:latin typeface="Cambria Math"/>
                        </a:rPr>
                        <m:t>𝐶𝑉𝐴</m:t>
                      </m:r>
                      <m:r>
                        <a:rPr lang="en-US" sz="3000" b="0" i="1" smtClean="0">
                          <a:latin typeface="Cambria Math"/>
                        </a:rPr>
                        <m:t>=</m:t>
                      </m:r>
                      <m:d>
                        <m:dPr>
                          <m:ctrlPr>
                            <a:rPr lang="en-US" sz="3000" b="0" i="1" smtClean="0">
                              <a:latin typeface="Cambria Math" panose="02040503050406030204" pitchFamily="18" charset="0"/>
                            </a:rPr>
                          </m:ctrlPr>
                        </m:dPr>
                        <m:e>
                          <m:r>
                            <a:rPr lang="en-US" sz="3000" b="0" i="1" smtClean="0">
                              <a:latin typeface="Cambria Math"/>
                            </a:rPr>
                            <m:t>1−</m:t>
                          </m:r>
                          <m:r>
                            <a:rPr lang="en-US" sz="3000" b="0" i="1" smtClean="0">
                              <a:latin typeface="Cambria Math"/>
                            </a:rPr>
                            <m:t>𝑅</m:t>
                          </m:r>
                        </m:e>
                      </m:d>
                      <m:nary>
                        <m:naryPr>
                          <m:chr m:val="∑"/>
                          <m:ctrlPr>
                            <a:rPr lang="en-US" sz="3000" b="0" i="1" smtClean="0">
                              <a:latin typeface="Cambria Math" panose="02040503050406030204" pitchFamily="18" charset="0"/>
                            </a:rPr>
                          </m:ctrlPr>
                        </m:naryPr>
                        <m:sub>
                          <m:r>
                            <a:rPr lang="en-US" sz="3000" b="0" i="1" smtClean="0">
                              <a:latin typeface="Cambria Math"/>
                            </a:rPr>
                            <m:t>𝑖</m:t>
                          </m:r>
                          <m:r>
                            <a:rPr lang="en-US" sz="3000" b="0" i="1" smtClean="0">
                              <a:latin typeface="Cambria Math"/>
                            </a:rPr>
                            <m:t>=1</m:t>
                          </m:r>
                        </m:sub>
                        <m:sup>
                          <m:r>
                            <a:rPr lang="en-US" sz="3000" b="0" i="1" smtClean="0">
                              <a:latin typeface="Cambria Math"/>
                            </a:rPr>
                            <m:t>𝑛</m:t>
                          </m:r>
                        </m:sup>
                        <m:e>
                          <m:func>
                            <m:funcPr>
                              <m:ctrlPr>
                                <a:rPr lang="en-US" sz="3000" b="0" i="1" smtClean="0">
                                  <a:latin typeface="Cambria Math" panose="02040503050406030204" pitchFamily="18" charset="0"/>
                                </a:rPr>
                              </m:ctrlPr>
                            </m:funcPr>
                            <m:fName>
                              <m:r>
                                <m:rPr>
                                  <m:sty m:val="p"/>
                                </m:rPr>
                                <a:rPr lang="en-US" sz="3000" b="0" i="0" smtClean="0">
                                  <a:latin typeface="Cambria Math"/>
                                </a:rPr>
                                <m:t>Pr</m:t>
                              </m:r>
                            </m:fName>
                            <m:e>
                              <m:d>
                                <m:dPr>
                                  <m:ctrlPr>
                                    <a:rPr lang="en-US" sz="3000" b="0" i="1" smtClean="0">
                                      <a:latin typeface="Cambria Math" panose="02040503050406030204" pitchFamily="18" charset="0"/>
                                    </a:rPr>
                                  </m:ctrlPr>
                                </m:dPr>
                                <m:e>
                                  <m:r>
                                    <a:rPr lang="en-US" sz="3000" b="0" i="1" smtClean="0">
                                      <a:latin typeface="Cambria Math"/>
                                    </a:rPr>
                                    <m:t>𝜏</m:t>
                                  </m:r>
                                  <m:r>
                                    <a:rPr lang="en-US" sz="3000" b="0" i="1" smtClean="0">
                                      <a:latin typeface="Cambria Math"/>
                                    </a:rPr>
                                    <m:t>∈</m:t>
                                  </m:r>
                                  <m:d>
                                    <m:dPr>
                                      <m:endChr m:val="]"/>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a:rPr>
                                            <m:t>𝑡</m:t>
                                          </m:r>
                                        </m:e>
                                        <m:sub>
                                          <m:r>
                                            <a:rPr lang="en-US" sz="3000" b="0" i="1" smtClean="0">
                                              <a:latin typeface="Cambria Math"/>
                                            </a:rPr>
                                            <m:t>𝑖</m:t>
                                          </m:r>
                                          <m:r>
                                            <a:rPr lang="en-US" sz="3000" b="0" i="1" smtClean="0">
                                              <a:latin typeface="Cambria Math"/>
                                            </a:rPr>
                                            <m:t>−1</m:t>
                                          </m:r>
                                        </m:sub>
                                      </m:sSub>
                                      <m:r>
                                        <a:rPr lang="en-US" sz="3000" b="0" i="1" smtClean="0">
                                          <a:latin typeface="Cambria Math"/>
                                        </a:rPr>
                                        <m:t>,</m:t>
                                      </m:r>
                                      <m:sSub>
                                        <m:sSubPr>
                                          <m:ctrlPr>
                                            <a:rPr lang="en-US" sz="3000" b="0" i="1" smtClean="0">
                                              <a:latin typeface="Cambria Math" panose="02040503050406030204" pitchFamily="18" charset="0"/>
                                            </a:rPr>
                                          </m:ctrlPr>
                                        </m:sSubPr>
                                        <m:e>
                                          <m:r>
                                            <a:rPr lang="en-US" sz="3000" b="0" i="1" smtClean="0">
                                              <a:latin typeface="Cambria Math"/>
                                            </a:rPr>
                                            <m:t>𝑡</m:t>
                                          </m:r>
                                        </m:e>
                                        <m:sub>
                                          <m:r>
                                            <a:rPr lang="en-US" sz="3000" b="0" i="1" smtClean="0">
                                              <a:latin typeface="Cambria Math"/>
                                            </a:rPr>
                                            <m:t>𝑖</m:t>
                                          </m:r>
                                        </m:sub>
                                      </m:sSub>
                                    </m:e>
                                  </m:d>
                                </m:e>
                              </m:d>
                            </m:e>
                          </m:func>
                          <m:r>
                            <a:rPr lang="en-US" sz="3000" b="0" i="1" smtClean="0">
                              <a:latin typeface="Cambria Math"/>
                            </a:rPr>
                            <m:t>𝑍</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a:rPr>
                                    <m:t>𝑡</m:t>
                                  </m:r>
                                </m:e>
                                <m:sub>
                                  <m:r>
                                    <a:rPr lang="en-US" sz="3000" b="0" i="1" smtClean="0">
                                      <a:latin typeface="Cambria Math"/>
                                    </a:rPr>
                                    <m:t>𝑖</m:t>
                                  </m:r>
                                </m:sub>
                              </m:sSub>
                            </m:e>
                          </m:d>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𝐸</m:t>
                              </m:r>
                            </m:e>
                            <m:sup>
                              <m:r>
                                <a:rPr lang="en-US" sz="3000" b="0" i="1" smtClean="0">
                                  <a:latin typeface="Cambria Math" panose="02040503050406030204" pitchFamily="18" charset="0"/>
                                </a:rPr>
                                <m:t>𝑄</m:t>
                              </m:r>
                            </m:sup>
                          </m:sSup>
                          <m:d>
                            <m:dPr>
                              <m:ctrlPr>
                                <a:rPr lang="en-US" sz="3000" b="0" i="1" smtClean="0">
                                  <a:latin typeface="Cambria Math" panose="02040503050406030204" pitchFamily="18" charset="0"/>
                                </a:rPr>
                              </m:ctrlPr>
                            </m:dPr>
                            <m:e>
                              <m:r>
                                <a:rPr lang="en-US" sz="3000" b="0" i="1" smtClean="0">
                                  <a:latin typeface="Cambria Math"/>
                                </a:rPr>
                                <m:t>𝑉</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a:rPr>
                                        <m:t>𝑡</m:t>
                                      </m:r>
                                    </m:e>
                                    <m:sub>
                                      <m:r>
                                        <a:rPr lang="en-US" sz="3000" b="0" i="1" smtClean="0">
                                          <a:latin typeface="Cambria Math"/>
                                        </a:rPr>
                                        <m:t>𝑖</m:t>
                                      </m:r>
                                    </m:sub>
                                  </m:sSub>
                                  <m:r>
                                    <a:rPr lang="en-US" sz="3000" b="0" i="1" smtClean="0">
                                      <a:latin typeface="Cambria Math"/>
                                    </a:rPr>
                                    <m:t>,</m:t>
                                  </m:r>
                                  <m:r>
                                    <a:rPr lang="en-US" sz="3000" b="0" i="1" smtClean="0">
                                      <a:latin typeface="Cambria Math"/>
                                    </a:rPr>
                                    <m:t>𝑇</m:t>
                                  </m:r>
                                </m:e>
                              </m:d>
                            </m:e>
                          </m:d>
                        </m:e>
                      </m:nary>
                      <m:r>
                        <a:rPr lang="en-US" sz="3000" b="0" i="1" smtClean="0">
                          <a:latin typeface="Cambria Math"/>
                        </a:rPr>
                        <m:t>.</m:t>
                      </m:r>
                    </m:oMath>
                  </m:oMathPara>
                </a14:m>
                <a:endParaRPr lang="en-US" sz="3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361307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 </a:t>
            </a:r>
            <a:r>
              <a:rPr lang="en-US" dirty="0" err="1" smtClean="0"/>
              <a:t>VaR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Since we care about </a:t>
                </a:r>
                <a:r>
                  <a:rPr lang="en-US" b="1" dirty="0" smtClean="0"/>
                  <a:t>risk</a:t>
                </a:r>
                <a:r>
                  <a:rPr lang="en-US" dirty="0" smtClean="0"/>
                  <a:t>, we can define, using the </a:t>
                </a:r>
                <a:r>
                  <a:rPr lang="en-US" b="1" dirty="0" smtClean="0"/>
                  <a:t>real-world</a:t>
                </a:r>
                <a:r>
                  <a:rPr lang="en-US" dirty="0" smtClean="0"/>
                  <a:t> measure a loss random variable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rPr>
                        <m:t>=</m:t>
                      </m:r>
                      <m:r>
                        <a:rPr lang="en-US" b="0" i="1" smtClean="0">
                          <a:latin typeface="Cambria Math"/>
                        </a:rPr>
                        <m:t>𝐶𝑉𝐴</m:t>
                      </m:r>
                      <m:d>
                        <m:dPr>
                          <m:ctrlPr>
                            <a:rPr lang="en-US" b="0" i="1" smtClean="0">
                              <a:latin typeface="Cambria Math" panose="02040503050406030204" pitchFamily="18" charset="0"/>
                            </a:rPr>
                          </m:ctrlPr>
                        </m:dPr>
                        <m:e>
                          <m:r>
                            <m:rPr>
                              <m:sty m:val="p"/>
                            </m:rPr>
                            <a:rPr lang="en-US" b="0" i="0" smtClean="0">
                              <a:latin typeface="Cambria Math"/>
                            </a:rPr>
                            <m:t>Δt</m:t>
                          </m:r>
                        </m:e>
                      </m:d>
                      <m:r>
                        <a:rPr lang="en-US" b="0" i="0" smtClean="0">
                          <a:latin typeface="Cambria Math"/>
                        </a:rPr>
                        <m:t>−</m:t>
                      </m:r>
                      <m:r>
                        <m:rPr>
                          <m:sty m:val="p"/>
                        </m:rPr>
                        <a:rPr lang="en-US" b="0" i="0" smtClean="0">
                          <a:latin typeface="Cambria Math"/>
                        </a:rPr>
                        <m:t>CVA</m:t>
                      </m:r>
                      <m:r>
                        <a:rPr lang="en-US" b="0" i="0" smtClean="0">
                          <a:latin typeface="Cambria Math"/>
                        </a:rPr>
                        <m:t>(0)</m:t>
                      </m:r>
                    </m:oMath>
                  </m:oMathPara>
                </a14:m>
                <a:endParaRPr lang="en-US" dirty="0" smtClean="0"/>
              </a:p>
              <a:p>
                <a:pPr marL="0" indent="0">
                  <a:buNone/>
                </a:pPr>
                <a:r>
                  <a:rPr lang="en-US" dirty="0" smtClean="0"/>
                  <a:t>(Note that if CVA </a:t>
                </a:r>
                <a:r>
                  <a:rPr lang="en-US" i="1" dirty="0" smtClean="0"/>
                  <a:t>increases, </a:t>
                </a:r>
                <a:r>
                  <a:rPr lang="en-US" dirty="0" smtClean="0"/>
                  <a:t>that’s a LOSS)  Then we define </a:t>
                </a:r>
                <a14:m>
                  <m:oMath xmlns:m="http://schemas.openxmlformats.org/officeDocument/2006/math">
                    <m:r>
                      <a:rPr lang="en-US" b="0" i="1" smtClean="0">
                        <a:latin typeface="Cambria Math"/>
                      </a:rPr>
                      <m:t>𝑉𝑎</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𝛼</m:t>
                        </m:r>
                      </m:sub>
                    </m:sSub>
                    <m:d>
                      <m:dPr>
                        <m:ctrlPr>
                          <a:rPr lang="en-US" b="0" i="1" smtClean="0">
                            <a:latin typeface="Cambria Math" panose="02040503050406030204" pitchFamily="18" charset="0"/>
                          </a:rPr>
                        </m:ctrlPr>
                      </m:dPr>
                      <m:e>
                        <m:r>
                          <a:rPr lang="en-US" b="0" i="1" smtClean="0">
                            <a:latin typeface="Cambria Math"/>
                          </a:rPr>
                          <m:t>𝐿</m:t>
                        </m:r>
                      </m:e>
                    </m:d>
                  </m:oMath>
                </a14:m>
                <a:r>
                  <a:rPr lang="en-US" dirty="0" smtClean="0"/>
                  <a:t> and </a:t>
                </a:r>
                <a14:m>
                  <m:oMath xmlns:m="http://schemas.openxmlformats.org/officeDocument/2006/math">
                    <m:r>
                      <a:rPr lang="en-US" b="0" i="1" smtClean="0">
                        <a:latin typeface="Cambria Math"/>
                      </a:rPr>
                      <m:t>𝐸</m:t>
                    </m:r>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𝛼</m:t>
                        </m:r>
                      </m:sub>
                    </m:sSub>
                    <m:r>
                      <a:rPr lang="en-US" b="0" i="1" smtClean="0">
                        <a:latin typeface="Cambria Math"/>
                      </a:rPr>
                      <m:t>(</m:t>
                    </m:r>
                    <m:r>
                      <a:rPr lang="en-US" b="0" i="1" smtClean="0">
                        <a:latin typeface="Cambria Math"/>
                      </a:rPr>
                      <m:t>𝐿</m:t>
                    </m:r>
                    <m:r>
                      <a:rPr lang="en-US" b="0" i="1" smtClean="0">
                        <a:latin typeface="Cambria Math"/>
                      </a:rPr>
                      <m:t>)</m:t>
                    </m:r>
                  </m:oMath>
                </a14:m>
                <a:r>
                  <a:rPr lang="en-US" dirty="0" smtClean="0"/>
                  <a:t> the same way we always do.  The risk factors for this include counterparty credit curve, plus all the risk factors of the underlying position.  Note that the changes in the inputs to CVA are modeled using the real-world measure even though we price the actual CVA risk-neutrally.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504" r="-1778"/>
                </a:stretch>
              </a:blipFill>
            </p:spPr>
            <p:txBody>
              <a:bodyPr/>
              <a:lstStyle/>
              <a:p>
                <a:r>
                  <a:rPr lang="en-US">
                    <a:noFill/>
                  </a:rPr>
                  <a:t> </a:t>
                </a:r>
              </a:p>
            </p:txBody>
          </p:sp>
        </mc:Fallback>
      </mc:AlternateContent>
    </p:spTree>
    <p:extLst>
      <p:ext uri="{BB962C8B-B14F-4D97-AF65-F5344CB8AC3E}">
        <p14:creationId xmlns:p14="http://schemas.microsoft.com/office/powerpoint/2010/main" val="132331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Collateral?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the counterparty posts constant collateral C, the formulas change by replacing </a:t>
                </a:r>
                <a14:m>
                  <m:oMath xmlns:m="http://schemas.openxmlformats.org/officeDocument/2006/math">
                    <m:r>
                      <a:rPr lang="en-US" b="0" i="1" smtClean="0">
                        <a:latin typeface="Cambria Math"/>
                      </a:rPr>
                      <m:t> </m:t>
                    </m:r>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e>
                      <m:sup>
                        <m:r>
                          <a:rPr lang="en-US" b="0" i="1" smtClean="0">
                            <a:latin typeface="Cambria Math"/>
                          </a:rPr>
                          <m:t>+</m:t>
                        </m:r>
                      </m:sup>
                    </m:sSup>
                  </m:oMath>
                </a14:m>
                <a:r>
                  <a:rPr lang="en-US" dirty="0" smtClean="0"/>
                  <a:t> with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r>
                              <a:rPr lang="en-US" b="0" i="1" smtClean="0">
                                <a:latin typeface="Cambria Math"/>
                              </a:rPr>
                              <m:t>−</m:t>
                            </m:r>
                            <m:r>
                              <a:rPr lang="en-US" b="0" i="1" smtClean="0">
                                <a:latin typeface="Cambria Math"/>
                              </a:rPr>
                              <m:t>𝐶</m:t>
                            </m:r>
                          </m:e>
                        </m:d>
                      </m:e>
                      <m:sup>
                        <m:r>
                          <a:rPr lang="en-US" b="0" i="1" smtClean="0">
                            <a:latin typeface="Cambria Math"/>
                          </a:rPr>
                          <m:t>+</m:t>
                        </m:r>
                      </m:sup>
                    </m:sSup>
                  </m:oMath>
                </a14:m>
                <a:r>
                  <a:rPr lang="en-US" dirty="0" smtClean="0"/>
                  <a:t> everywhere you see the former.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111"/>
                </a:stretch>
              </a:blipFill>
            </p:spPr>
            <p:txBody>
              <a:bodyPr/>
              <a:lstStyle/>
              <a:p>
                <a:r>
                  <a:rPr lang="en-US">
                    <a:noFill/>
                  </a:rPr>
                  <a:t> </a:t>
                </a:r>
              </a:p>
            </p:txBody>
          </p:sp>
        </mc:Fallback>
      </mc:AlternateContent>
    </p:spTree>
    <p:extLst>
      <p:ext uri="{BB962C8B-B14F-4D97-AF65-F5344CB8AC3E}">
        <p14:creationId xmlns:p14="http://schemas.microsoft.com/office/powerpoint/2010/main" val="384714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Debit Valuation Adjustment (DVA)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Just like CVA except that DVA is the adjustment to the position’s value based on </a:t>
            </a:r>
            <a:r>
              <a:rPr lang="en-US" i="1" dirty="0" smtClean="0"/>
              <a:t>your own bank’s </a:t>
            </a:r>
            <a:r>
              <a:rPr lang="en-US" dirty="0" smtClean="0"/>
              <a:t>risk of default.  DVA </a:t>
            </a:r>
            <a:r>
              <a:rPr lang="en-US" i="1" dirty="0" smtClean="0"/>
              <a:t>increases </a:t>
            </a:r>
            <a:r>
              <a:rPr lang="en-US" dirty="0" smtClean="0"/>
              <a:t>the value of the position to the bank, as opposed to CVA.</a:t>
            </a:r>
          </a:p>
          <a:p>
            <a:pPr marL="0" indent="0">
              <a:buNone/>
            </a:pPr>
            <a:r>
              <a:rPr lang="en-US" dirty="0" smtClean="0"/>
              <a:t>In 2008, Morgan Stanley reported a large positive uptick in earnings because their credit spreads widened and their total DVA went up.</a:t>
            </a:r>
          </a:p>
          <a:p>
            <a:pPr marL="0" indent="0">
              <a:buNone/>
            </a:pPr>
            <a:r>
              <a:rPr lang="en-US" b="1" dirty="0" smtClean="0">
                <a:solidFill>
                  <a:srgbClr val="FF0000"/>
                </a:solidFill>
              </a:rPr>
              <a:t>I have a real  problem with this.  </a:t>
            </a:r>
            <a:r>
              <a:rPr lang="en-US" dirty="0" smtClean="0"/>
              <a:t>Could someone tell me why??</a:t>
            </a:r>
            <a:endParaRPr lang="en-US" dirty="0"/>
          </a:p>
          <a:p>
            <a:pPr marL="0" indent="0">
              <a:buNone/>
            </a:pPr>
            <a:endParaRPr lang="en-US" dirty="0"/>
          </a:p>
        </p:txBody>
      </p:sp>
    </p:spTree>
    <p:extLst>
      <p:ext uri="{BB962C8B-B14F-4D97-AF65-F5344CB8AC3E}">
        <p14:creationId xmlns:p14="http://schemas.microsoft.com/office/powerpoint/2010/main" val="175797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Netting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 </a:t>
                </a:r>
                <a:r>
                  <a:rPr lang="en-US" i="1" dirty="0" smtClean="0"/>
                  <a:t>netting </a:t>
                </a:r>
                <a:r>
                  <a:rPr lang="en-US" dirty="0" smtClean="0"/>
                  <a:t>agreement allows a counterparty to consider </a:t>
                </a:r>
                <a:r>
                  <a:rPr lang="en-US" dirty="0" err="1" smtClean="0"/>
                  <a:t>cashflows</a:t>
                </a:r>
                <a:r>
                  <a:rPr lang="en-US" dirty="0" smtClean="0"/>
                  <a:t> from all the positions we have with them as summed together, positive and negative, into aggregate amounts.  Since </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𝑋</m:t>
                          </m:r>
                        </m:e>
                        <m:sub>
                          <m:r>
                            <a:rPr lang="en-US" b="0" i="1" smtClean="0">
                              <a:latin typeface="Cambria Math"/>
                            </a:rPr>
                            <m:t>1</m:t>
                          </m:r>
                        </m:sub>
                        <m:sup>
                          <m:r>
                            <a:rPr lang="en-US" b="0" i="1" smtClean="0">
                              <a:latin typeface="Cambria Math"/>
                            </a:rPr>
                            <m:t>+</m:t>
                          </m:r>
                        </m:sup>
                      </m:sSubSup>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𝑋</m:t>
                          </m:r>
                        </m:e>
                        <m:sub>
                          <m:r>
                            <a:rPr lang="en-US" b="0" i="1" smtClean="0">
                              <a:latin typeface="Cambria Math"/>
                            </a:rPr>
                            <m:t>2</m:t>
                          </m:r>
                        </m:sub>
                        <m:sup>
                          <m:r>
                            <a:rPr lang="en-US" b="0" i="1" smtClean="0">
                              <a:latin typeface="Cambria Math"/>
                            </a:rPr>
                            <m:t>+</m:t>
                          </m:r>
                        </m:sup>
                      </m:sSubSup>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2</m:t>
                                  </m:r>
                                </m:sub>
                              </m:sSub>
                            </m:e>
                          </m:d>
                        </m:e>
                        <m:sup>
                          <m:r>
                            <a:rPr lang="en-US" b="0" i="1" smtClean="0">
                              <a:latin typeface="Cambria Math"/>
                            </a:rPr>
                            <m:t>+</m:t>
                          </m:r>
                        </m:sup>
                      </m:sSup>
                      <m:r>
                        <a:rPr lang="en-US" b="0" i="0" smtClean="0">
                          <a:latin typeface="Cambria Math"/>
                        </a:rPr>
                        <m:t>,</m:t>
                      </m:r>
                    </m:oMath>
                  </m:oMathPara>
                </a14:m>
                <a:endParaRPr lang="en-US" dirty="0" smtClean="0"/>
              </a:p>
              <a:p>
                <a:pPr marL="0" indent="0">
                  <a:buNone/>
                </a:pPr>
                <a:r>
                  <a:rPr lang="en-US" dirty="0" smtClean="0"/>
                  <a:t>netting results in lower counterparty exposure.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416015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Netting, continued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Consider two positions with a counterparty such that their values at time t are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sub>
                      </m:sSub>
                      <m:r>
                        <a:rPr lang="en-US" b="0" i="1" smtClean="0">
                          <a:latin typeface="Cambria Math"/>
                        </a:rPr>
                        <m:t>∼</m:t>
                      </m:r>
                      <m:r>
                        <a:rPr lang="en-US" b="0" i="1" smtClean="0">
                          <a:latin typeface="Cambria Math"/>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𝑖</m:t>
                              </m:r>
                            </m:sub>
                          </m:sSub>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𝜎</m:t>
                              </m:r>
                            </m:e>
                            <m:sub>
                              <m:r>
                                <a:rPr lang="en-US" b="0" i="1" smtClean="0">
                                  <a:latin typeface="Cambria Math"/>
                                </a:rPr>
                                <m:t>𝑖</m:t>
                              </m:r>
                            </m:sub>
                            <m:sup>
                              <m:r>
                                <a:rPr lang="en-US" b="0" i="1" smtClean="0">
                                  <a:latin typeface="Cambria Math"/>
                                </a:rPr>
                                <m:t>2</m:t>
                              </m:r>
                            </m:sup>
                          </m:sSubSup>
                        </m:e>
                      </m:d>
                      <m:r>
                        <a:rPr lang="en-US" b="0" i="1" smtClean="0">
                          <a:latin typeface="Cambria Math"/>
                        </a:rPr>
                        <m:t>,</m:t>
                      </m:r>
                      <m:r>
                        <a:rPr lang="en-US" b="0" i="1" smtClean="0">
                          <a:latin typeface="Cambria Math"/>
                        </a:rPr>
                        <m:t>𝑖</m:t>
                      </m:r>
                      <m:r>
                        <a:rPr lang="en-US" b="0" i="1" smtClean="0">
                          <a:latin typeface="Cambria Math"/>
                        </a:rPr>
                        <m:t>=1,2</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𝑐𝑜𝑟𝑟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2</m:t>
                              </m:r>
                            </m:sub>
                          </m:sSub>
                        </m:e>
                      </m:d>
                      <m:r>
                        <a:rPr lang="en-US" b="0" i="1" smtClean="0">
                          <a:latin typeface="Cambria Math"/>
                        </a:rPr>
                        <m:t>=</m:t>
                      </m:r>
                      <m:r>
                        <a:rPr lang="en-US" b="0" i="1" smtClean="0">
                          <a:latin typeface="Cambria Math"/>
                        </a:rPr>
                        <m:t>𝜌</m:t>
                      </m:r>
                    </m:oMath>
                  </m:oMathPara>
                </a14:m>
                <a:endParaRPr lang="en-US" dirty="0" smtClean="0"/>
              </a:p>
              <a:p>
                <a:pPr marL="0" indent="0">
                  <a:buNone/>
                </a:pPr>
                <a:r>
                  <a:rPr lang="en-US" dirty="0" smtClean="0"/>
                  <a:t>Now if </a:t>
                </a:r>
                <a14:m>
                  <m:oMath xmlns:m="http://schemas.openxmlformats.org/officeDocument/2006/math">
                    <m:r>
                      <a:rPr lang="en-US" b="0" i="1" smtClean="0">
                        <a:latin typeface="Cambria Math"/>
                      </a:rPr>
                      <m:t>𝑋</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2</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en-US" dirty="0" smtClean="0"/>
                  <a:t> are jointly normal, then  </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𝑁</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2</m:t>
                          </m:r>
                        </m:sub>
                      </m:sSub>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𝜎</m:t>
                          </m:r>
                        </m:e>
                        <m:sub>
                          <m:r>
                            <a:rPr lang="en-US" b="0" i="1" smtClean="0">
                              <a:latin typeface="Cambria Math"/>
                            </a:rPr>
                            <m:t>1</m:t>
                          </m:r>
                        </m:sub>
                        <m:sup>
                          <m:r>
                            <a:rPr lang="en-US" b="0" i="1" smtClean="0">
                              <a:latin typeface="Cambria Math"/>
                            </a:rPr>
                            <m:t>2</m:t>
                          </m:r>
                        </m:sup>
                      </m:sSubSup>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𝜎</m:t>
                          </m:r>
                        </m:e>
                        <m:sub>
                          <m:r>
                            <a:rPr lang="en-US" b="0" i="1" smtClean="0">
                              <a:latin typeface="Cambria Math"/>
                            </a:rPr>
                            <m:t>2</m:t>
                          </m:r>
                        </m:sub>
                        <m:sup>
                          <m:r>
                            <a:rPr lang="en-US" b="0" i="1" smtClean="0">
                              <a:latin typeface="Cambria Math"/>
                            </a:rPr>
                            <m:t>2</m:t>
                          </m:r>
                        </m:sup>
                      </m:sSubSup>
                      <m:r>
                        <a:rPr lang="en-US" b="0" i="1" smtClean="0">
                          <a:latin typeface="Cambria Math"/>
                        </a:rPr>
                        <m:t>+2</m:t>
                      </m:r>
                      <m:r>
                        <a:rPr lang="en-US" b="0" i="1" smtClean="0">
                          <a:latin typeface="Cambria Math"/>
                        </a:rPr>
                        <m:t>𝜌</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2</m:t>
                          </m:r>
                        </m:sub>
                      </m:sSub>
                      <m:r>
                        <a:rPr lang="en-US" b="0" i="1" smtClean="0">
                          <a:latin typeface="Cambria Math"/>
                        </a:rPr>
                        <m:t>)</m:t>
                      </m:r>
                    </m:oMath>
                  </m:oMathPara>
                </a14:m>
                <a:endParaRPr lang="en-US" dirty="0" smtClean="0"/>
              </a:p>
              <a:p>
                <a:pPr marL="0" indent="0">
                  <a:buNone/>
                </a:pPr>
                <a:r>
                  <a:rPr lang="en-US" dirty="0" smtClean="0"/>
                  <a:t>Let </a:t>
                </a:r>
                <a14:m>
                  <m:oMath xmlns:m="http://schemas.openxmlformats.org/officeDocument/2006/math">
                    <m:r>
                      <a:rPr lang="en-US" b="0" i="1" smtClean="0">
                        <a:latin typeface="Cambria Math"/>
                      </a:rPr>
                      <m:t>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2</m:t>
                        </m:r>
                      </m:sub>
                    </m:sSub>
                    <m:r>
                      <a:rPr lang="en-US" b="0" i="1" smtClean="0">
                        <a:latin typeface="Cambria Math"/>
                      </a:rPr>
                      <m:t>, </m:t>
                    </m:r>
                    <m:r>
                      <a:rPr lang="en-US" b="0" i="1" smtClean="0">
                        <a:latin typeface="Cambria Math"/>
                      </a:rPr>
                      <m:t>𝜎</m:t>
                    </m:r>
                    <m:r>
                      <a:rPr lang="en-US" b="0" i="1" smtClean="0">
                        <a:latin typeface="Cambria Math"/>
                      </a:rPr>
                      <m:t>=</m:t>
                    </m:r>
                    <m:rad>
                      <m:radPr>
                        <m:degHide m:val="on"/>
                        <m:ctrlPr>
                          <a:rPr lang="en-US" b="0" i="1" smtClean="0">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a:rPr>
                              <m:t>𝜎</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2</m:t>
                            </m:r>
                          </m:sub>
                          <m:sup>
                            <m:r>
                              <a:rPr lang="en-US" i="1">
                                <a:latin typeface="Cambria Math"/>
                              </a:rPr>
                              <m:t>2</m:t>
                            </m:r>
                          </m:sup>
                        </m:sSubSup>
                        <m:r>
                          <a:rPr lang="en-US" i="1">
                            <a:latin typeface="Cambria Math"/>
                          </a:rPr>
                          <m:t>+2</m:t>
                        </m:r>
                        <m:r>
                          <a:rPr lang="en-US" i="1">
                            <a:latin typeface="Cambria Math"/>
                          </a:rPr>
                          <m:t>𝜌</m:t>
                        </m:r>
                        <m:sSub>
                          <m:sSubPr>
                            <m:ctrlPr>
                              <a:rPr lang="en-US" i="1">
                                <a:latin typeface="Cambria Math" panose="02040503050406030204" pitchFamily="18" charset="0"/>
                              </a:rPr>
                            </m:ctrlPr>
                          </m:sSubPr>
                          <m:e>
                            <m:r>
                              <a:rPr lang="en-US" i="1">
                                <a:latin typeface="Cambria Math"/>
                              </a:rPr>
                              <m:t>𝜎</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𝜎</m:t>
                            </m:r>
                          </m:e>
                          <m:sub>
                            <m:r>
                              <a:rPr lang="en-US" i="1">
                                <a:latin typeface="Cambria Math"/>
                              </a:rPr>
                              <m:t>2</m:t>
                            </m:r>
                          </m:sub>
                        </m:sSub>
                      </m:e>
                    </m:rad>
                  </m:oMath>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r="-2222" b="-1213"/>
                </a:stretch>
              </a:blipFill>
            </p:spPr>
            <p:txBody>
              <a:bodyPr/>
              <a:lstStyle/>
              <a:p>
                <a:r>
                  <a:rPr lang="en-US">
                    <a:noFill/>
                  </a:rPr>
                  <a:t> </a:t>
                </a:r>
              </a:p>
            </p:txBody>
          </p:sp>
        </mc:Fallback>
      </mc:AlternateContent>
    </p:spTree>
    <p:extLst>
      <p:ext uri="{BB962C8B-B14F-4D97-AF65-F5344CB8AC3E}">
        <p14:creationId xmlns:p14="http://schemas.microsoft.com/office/powerpoint/2010/main" val="148655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Netting,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Then we can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m:t>
                      </m:r>
                      <m:r>
                        <a:rPr lang="en-US" b="0" i="1" smtClean="0">
                          <a:latin typeface="Cambria Math"/>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𝑋</m:t>
                              </m:r>
                            </m:e>
                            <m:sub>
                              <m:r>
                                <a:rPr lang="en-US" b="0" i="1" smtClean="0">
                                  <a:latin typeface="Cambria Math"/>
                                </a:rPr>
                                <m:t>1</m:t>
                              </m:r>
                            </m:sub>
                            <m:sup>
                              <m:r>
                                <a:rPr lang="en-US" b="0" i="1" smtClean="0">
                                  <a:latin typeface="Cambria Math"/>
                                </a:rPr>
                                <m:t>+</m:t>
                              </m:r>
                            </m:sup>
                          </m:sSubSup>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r>
                        <a:rPr lang="en-US" b="0" i="1" smtClean="0">
                          <a:latin typeface="Cambria Math"/>
                        </a:rPr>
                        <m:t>𝜙</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1</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den>
                          </m:f>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1</m:t>
                          </m:r>
                        </m:sub>
                      </m:sSub>
                      <m:r>
                        <a:rPr lang="en-US" b="0" i="1" smtClean="0">
                          <a:latin typeface="Cambria Math"/>
                        </a:rPr>
                        <m:t>𝑁</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𝜇</m:t>
                                  </m:r>
                                </m:e>
                                <m:sub>
                                  <m:r>
                                    <a:rPr lang="en-US" i="1">
                                      <a:latin typeface="Cambria Math"/>
                                    </a:rPr>
                                    <m:t>1</m:t>
                                  </m:r>
                                </m:sub>
                              </m:sSub>
                            </m:num>
                            <m:den>
                              <m:sSub>
                                <m:sSubPr>
                                  <m:ctrlPr>
                                    <a:rPr lang="en-US" i="1">
                                      <a:latin typeface="Cambria Math" panose="02040503050406030204" pitchFamily="18" charset="0"/>
                                    </a:rPr>
                                  </m:ctrlPr>
                                </m:sSubPr>
                                <m:e>
                                  <m:r>
                                    <a:rPr lang="en-US" i="1">
                                      <a:latin typeface="Cambria Math"/>
                                    </a:rPr>
                                    <m:t>𝜎</m:t>
                                  </m:r>
                                </m:e>
                                <m:sub>
                                  <m:r>
                                    <a:rPr lang="en-US" i="1">
                                      <a:latin typeface="Cambria Math"/>
                                    </a:rPr>
                                    <m:t>1</m:t>
                                  </m:r>
                                </m:sub>
                              </m:sSub>
                            </m:den>
                          </m:f>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𝐸</m:t>
                      </m:r>
                      <m:sSub>
                        <m:sSubPr>
                          <m:ctrlPr>
                            <a:rPr lang="en-US" i="1">
                              <a:latin typeface="Cambria Math" panose="02040503050406030204" pitchFamily="18" charset="0"/>
                            </a:rPr>
                          </m:ctrlPr>
                        </m:sSubPr>
                        <m:e>
                          <m:r>
                            <a:rPr lang="en-US" i="1">
                              <a:latin typeface="Cambria Math"/>
                            </a:rPr>
                            <m:t>𝐸</m:t>
                          </m:r>
                        </m:e>
                        <m:sub>
                          <m:r>
                            <a:rPr lang="en-US" b="0" i="1" smtClean="0">
                              <a:latin typeface="Cambria Math"/>
                            </a:rPr>
                            <m:t>2</m:t>
                          </m:r>
                        </m:sub>
                      </m:sSub>
                      <m:r>
                        <a:rPr lang="en-US" i="1">
                          <a:latin typeface="Cambria Math"/>
                        </a:rPr>
                        <m:t>=</m:t>
                      </m:r>
                      <m:r>
                        <a:rPr lang="en-US" i="1">
                          <a:latin typeface="Cambria Math"/>
                        </a:rPr>
                        <m:t>𝐸</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𝑋</m:t>
                              </m:r>
                            </m:e>
                            <m:sub>
                              <m:r>
                                <a:rPr lang="en-US" b="0" i="1" smtClean="0">
                                  <a:latin typeface="Cambria Math"/>
                                </a:rPr>
                                <m:t>2</m:t>
                              </m:r>
                            </m:sub>
                            <m:sup>
                              <m:r>
                                <a:rPr lang="en-US" i="1">
                                  <a:latin typeface="Cambria Math"/>
                                </a:rPr>
                                <m:t>+</m:t>
                              </m:r>
                            </m:sup>
                          </m:sSubSup>
                        </m:e>
                      </m:d>
                      <m:r>
                        <a:rPr lang="en-US" i="1">
                          <a:latin typeface="Cambria Math"/>
                        </a:rPr>
                        <m:t>=</m:t>
                      </m:r>
                      <m:sSub>
                        <m:sSubPr>
                          <m:ctrlPr>
                            <a:rPr lang="en-US" i="1">
                              <a:latin typeface="Cambria Math" panose="02040503050406030204" pitchFamily="18" charset="0"/>
                            </a:rPr>
                          </m:ctrlPr>
                        </m:sSubPr>
                        <m:e>
                          <m:r>
                            <a:rPr lang="en-US" i="1">
                              <a:latin typeface="Cambria Math"/>
                            </a:rPr>
                            <m:t>𝜎</m:t>
                          </m:r>
                        </m:e>
                        <m:sub>
                          <m:r>
                            <a:rPr lang="en-US" b="0" i="1" smtClean="0">
                              <a:latin typeface="Cambria Math"/>
                            </a:rPr>
                            <m:t>2</m:t>
                          </m:r>
                        </m:sub>
                      </m:sSub>
                      <m:r>
                        <a:rPr lang="en-US" i="1">
                          <a:latin typeface="Cambria Math"/>
                        </a:rPr>
                        <m:t>𝜙</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𝜇</m:t>
                                  </m:r>
                                </m:e>
                                <m:sub>
                                  <m:r>
                                    <a:rPr lang="en-US" b="0" i="1" smtClean="0">
                                      <a:latin typeface="Cambria Math"/>
                                    </a:rPr>
                                    <m:t>2</m:t>
                                  </m:r>
                                </m:sub>
                              </m:sSub>
                            </m:num>
                            <m:den>
                              <m:sSub>
                                <m:sSubPr>
                                  <m:ctrlPr>
                                    <a:rPr lang="en-US" i="1">
                                      <a:latin typeface="Cambria Math" panose="02040503050406030204" pitchFamily="18" charset="0"/>
                                    </a:rPr>
                                  </m:ctrlPr>
                                </m:sSubPr>
                                <m:e>
                                  <m:r>
                                    <a:rPr lang="en-US" i="1">
                                      <a:latin typeface="Cambria Math"/>
                                    </a:rPr>
                                    <m:t>𝜎</m:t>
                                  </m:r>
                                </m:e>
                                <m:sub>
                                  <m:r>
                                    <a:rPr lang="en-US" b="0" i="1" smtClean="0">
                                      <a:latin typeface="Cambria Math"/>
                                    </a:rPr>
                                    <m:t>2</m:t>
                                  </m:r>
                                </m:sub>
                              </m:sSub>
                            </m:den>
                          </m:f>
                        </m:e>
                      </m:d>
                      <m:r>
                        <a:rPr lang="en-US" i="1">
                          <a:latin typeface="Cambria Math"/>
                        </a:rPr>
                        <m:t>+</m:t>
                      </m:r>
                      <m:sSub>
                        <m:sSubPr>
                          <m:ctrlPr>
                            <a:rPr lang="en-US" i="1">
                              <a:latin typeface="Cambria Math" panose="02040503050406030204" pitchFamily="18" charset="0"/>
                            </a:rPr>
                          </m:ctrlPr>
                        </m:sSubPr>
                        <m:e>
                          <m:r>
                            <a:rPr lang="en-US" i="1">
                              <a:latin typeface="Cambria Math"/>
                            </a:rPr>
                            <m:t>𝜇</m:t>
                          </m:r>
                        </m:e>
                        <m:sub>
                          <m:r>
                            <a:rPr lang="en-US" b="0" i="1" smtClean="0">
                              <a:latin typeface="Cambria Math"/>
                            </a:rPr>
                            <m:t>2</m:t>
                          </m:r>
                        </m:sub>
                      </m:sSub>
                      <m:r>
                        <a:rPr lang="en-US" i="1">
                          <a:latin typeface="Cambria Math"/>
                        </a:rPr>
                        <m:t>𝑁</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𝜇</m:t>
                                  </m:r>
                                </m:e>
                                <m:sub>
                                  <m:r>
                                    <a:rPr lang="en-US" b="0" i="1" smtClean="0">
                                      <a:latin typeface="Cambria Math"/>
                                    </a:rPr>
                                    <m:t>2</m:t>
                                  </m:r>
                                </m:sub>
                              </m:sSub>
                            </m:num>
                            <m:den>
                              <m:sSub>
                                <m:sSubPr>
                                  <m:ctrlPr>
                                    <a:rPr lang="en-US" i="1">
                                      <a:latin typeface="Cambria Math" panose="02040503050406030204" pitchFamily="18" charset="0"/>
                                    </a:rPr>
                                  </m:ctrlPr>
                                </m:sSubPr>
                                <m:e>
                                  <m:r>
                                    <a:rPr lang="en-US" i="1">
                                      <a:latin typeface="Cambria Math"/>
                                    </a:rPr>
                                    <m:t>𝜎</m:t>
                                  </m:r>
                                </m:e>
                                <m:sub>
                                  <m:r>
                                    <a:rPr lang="en-US" b="0" i="1" smtClean="0">
                                      <a:latin typeface="Cambria Math"/>
                                    </a:rPr>
                                    <m:t>2</m:t>
                                  </m:r>
                                </m:sub>
                              </m:sSub>
                            </m:den>
                          </m:f>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𝐸𝐸</m:t>
                      </m:r>
                      <m:r>
                        <a:rPr lang="en-US" b="0" i="1" smtClean="0">
                          <a:latin typeface="Cambria Math"/>
                        </a:rPr>
                        <m:t>=</m:t>
                      </m:r>
                      <m:r>
                        <a:rPr lang="en-US" b="0" i="1" smtClean="0">
                          <a:latin typeface="Cambria Math"/>
                        </a:rPr>
                        <m:t>𝐸</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2</m:t>
                                  </m:r>
                                </m:sub>
                              </m:sSub>
                            </m:e>
                          </m:d>
                        </m:e>
                        <m:sup>
                          <m:r>
                            <a:rPr lang="en-US" b="0" i="1" smtClean="0">
                              <a:latin typeface="Cambria Math"/>
                            </a:rPr>
                            <m:t>+</m:t>
                          </m:r>
                        </m:sup>
                      </m:sSup>
                      <m:r>
                        <a:rPr lang="en-US" b="0" i="1" smtClean="0">
                          <a:latin typeface="Cambria Math"/>
                        </a:rPr>
                        <m:t>)=</m:t>
                      </m:r>
                      <m:r>
                        <a:rPr lang="en-US" b="0" i="1" smtClean="0">
                          <a:latin typeface="Cambria Math"/>
                        </a:rPr>
                        <m:t>𝜎𝜙</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𝜇</m:t>
                              </m:r>
                            </m:num>
                            <m:den>
                              <m:r>
                                <a:rPr lang="en-US" b="0" i="1" smtClean="0">
                                  <a:latin typeface="Cambria Math"/>
                                </a:rPr>
                                <m:t>𝜎</m:t>
                              </m:r>
                            </m:den>
                          </m:f>
                        </m:e>
                      </m:d>
                      <m:r>
                        <a:rPr lang="en-US" b="0" i="1" smtClean="0">
                          <a:latin typeface="Cambria Math"/>
                        </a:rPr>
                        <m:t>+</m:t>
                      </m:r>
                      <m:r>
                        <a:rPr lang="en-US" b="0" i="1" smtClean="0">
                          <a:latin typeface="Cambria Math"/>
                        </a:rPr>
                        <m:t>𝜇</m:t>
                      </m:r>
                      <m:r>
                        <a:rPr lang="en-US" b="0" i="1" smtClean="0">
                          <a:latin typeface="Cambria Math"/>
                        </a:rPr>
                        <m:t>𝑁</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𝜇</m:t>
                              </m:r>
                            </m:num>
                            <m:den>
                              <m:r>
                                <a:rPr lang="en-US" b="0" i="1" smtClean="0">
                                  <a:latin typeface="Cambria Math"/>
                                </a:rPr>
                                <m:t>𝜎</m:t>
                              </m:r>
                            </m:den>
                          </m:f>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28382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Netting,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Now  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𝜇</m:t>
                        </m:r>
                      </m:e>
                      <m:sub>
                        <m:r>
                          <a:rPr lang="en-US" b="0" i="1" smtClean="0">
                            <a:latin typeface="Cambria Math"/>
                          </a:rPr>
                          <m:t>2</m:t>
                        </m:r>
                      </m:sub>
                    </m:sSub>
                    <m:r>
                      <a:rPr lang="en-US" b="0" i="1" smtClean="0">
                        <a:latin typeface="Cambria Math"/>
                      </a:rPr>
                      <m:t>=0, </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r>
                      <a:rPr lang="en-US" b="0" i="1" smtClean="0">
                        <a:latin typeface="Cambria Math"/>
                      </a:rPr>
                      <m:t>.</m:t>
                    </m:r>
                  </m:oMath>
                </a14:m>
                <a:endParaRPr lang="en-US" dirty="0" smtClean="0"/>
              </a:p>
              <a:p>
                <a:pPr marL="0" indent="0">
                  <a:buNone/>
                </a:pPr>
                <a:r>
                  <a:rPr lang="en-US" dirty="0" smtClean="0"/>
                  <a:t>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m:t>
                      </m:r>
                      <m:r>
                        <a:rPr lang="en-US" b="0" i="1" smtClean="0">
                          <a:latin typeface="Cambria Math"/>
                        </a:rPr>
                        <m:t>𝐸</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num>
                        <m:den>
                          <m:rad>
                            <m:radPr>
                              <m:degHide m:val="on"/>
                              <m:ctrlPr>
                                <a:rPr lang="en-US" b="0" i="1" smtClean="0">
                                  <a:latin typeface="Cambria Math" panose="02040503050406030204" pitchFamily="18" charset="0"/>
                                </a:rPr>
                              </m:ctrlPr>
                            </m:radPr>
                            <m:deg/>
                            <m:e>
                              <m:r>
                                <a:rPr lang="en-US" b="0" i="1" smtClean="0">
                                  <a:latin typeface="Cambria Math"/>
                                </a:rPr>
                                <m:t>2</m:t>
                              </m:r>
                              <m:r>
                                <a:rPr lang="en-US" b="0" i="1" smtClean="0">
                                  <a:latin typeface="Cambria Math"/>
                                </a:rPr>
                                <m:t>𝜋</m:t>
                              </m:r>
                            </m:e>
                          </m:ra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𝐸𝐸</m:t>
                      </m:r>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rad>
                            <m:radPr>
                              <m:degHide m:val="on"/>
                              <m:ctrlPr>
                                <a:rPr lang="en-US" b="0" i="1" smtClean="0">
                                  <a:latin typeface="Cambria Math" panose="02040503050406030204" pitchFamily="18" charset="0"/>
                                </a:rPr>
                              </m:ctrlPr>
                            </m:radPr>
                            <m:deg/>
                            <m:e>
                              <m:r>
                                <a:rPr lang="en-US" b="0" i="1" smtClean="0">
                                  <a:latin typeface="Cambria Math"/>
                                </a:rPr>
                                <m:t>2+2</m:t>
                              </m:r>
                              <m:r>
                                <a:rPr lang="en-US" b="0" i="1" smtClean="0">
                                  <a:latin typeface="Cambria Math"/>
                                </a:rPr>
                                <m:t>𝜌</m:t>
                              </m:r>
                            </m:e>
                          </m:rad>
                        </m:num>
                        <m:den>
                          <m:rad>
                            <m:radPr>
                              <m:degHide m:val="on"/>
                              <m:ctrlPr>
                                <a:rPr lang="en-US" b="0" i="1" smtClean="0">
                                  <a:latin typeface="Cambria Math" panose="02040503050406030204" pitchFamily="18" charset="0"/>
                                </a:rPr>
                              </m:ctrlPr>
                            </m:radPr>
                            <m:deg/>
                            <m:e>
                              <m:r>
                                <a:rPr lang="en-US" b="0" i="1" smtClean="0">
                                  <a:latin typeface="Cambria Math"/>
                                </a:rPr>
                                <m:t>2</m:t>
                              </m:r>
                              <m:r>
                                <a:rPr lang="en-US" b="0" i="1" smtClean="0">
                                  <a:latin typeface="Cambria Math"/>
                                </a:rPr>
                                <m:t>𝜋</m:t>
                              </m:r>
                            </m:e>
                          </m:ra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𝑁𝑜</m:t>
                      </m:r>
                      <m:r>
                        <a:rPr lang="en-US" b="0" i="1" smtClean="0">
                          <a:latin typeface="Cambria Math"/>
                        </a:rPr>
                        <m:t> </m:t>
                      </m:r>
                      <m:r>
                        <a:rPr lang="en-US" b="0" i="1" smtClean="0">
                          <a:latin typeface="Cambria Math"/>
                        </a:rPr>
                        <m:t>𝑁𝑒𝑡</m:t>
                      </m:r>
                      <m:r>
                        <a:rPr lang="en-US" b="0" i="1" smtClean="0">
                          <a:latin typeface="Cambria Math"/>
                        </a:rPr>
                        <m:t> −</m:t>
                      </m:r>
                      <m:r>
                        <a:rPr lang="en-US" b="0" i="1" smtClean="0">
                          <a:latin typeface="Cambria Math"/>
                        </a:rPr>
                        <m:t>𝑁𝑒𝑡</m:t>
                      </m:r>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m:t>
                              </m:r>
                            </m:sub>
                          </m:sSub>
                        </m:num>
                        <m:den>
                          <m:rad>
                            <m:radPr>
                              <m:degHide m:val="on"/>
                              <m:ctrlPr>
                                <a:rPr lang="en-US" b="0" i="1" smtClean="0">
                                  <a:latin typeface="Cambria Math" panose="02040503050406030204" pitchFamily="18" charset="0"/>
                                </a:rPr>
                              </m:ctrlPr>
                            </m:radPr>
                            <m:deg/>
                            <m:e>
                              <m:r>
                                <a:rPr lang="en-US" b="0" i="1" smtClean="0">
                                  <a:latin typeface="Cambria Math"/>
                                </a:rPr>
                                <m:t>𝜋</m:t>
                              </m:r>
                            </m:e>
                          </m:rad>
                        </m:den>
                      </m:f>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2</m:t>
                          </m:r>
                        </m:e>
                      </m:rad>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1+</m:t>
                          </m:r>
                          <m:r>
                            <a:rPr lang="en-US" b="0" i="1" smtClean="0">
                              <a:latin typeface="Cambria Math"/>
                            </a:rPr>
                            <m:t>𝜌</m:t>
                          </m:r>
                        </m:e>
                      </m:rad>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115943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Wrong-Way Risk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You have </a:t>
                </a:r>
                <a:r>
                  <a:rPr lang="en-US" b="1" i="1" dirty="0" smtClean="0"/>
                  <a:t>wrong-way risk </a:t>
                </a:r>
                <a:r>
                  <a:rPr lang="en-US" dirty="0" smtClean="0"/>
                  <a:t>if the value of your position is positively correlated to risk of default at that time, that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𝐶𝑜𝑟𝑟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𝜆</m:t>
                              </m:r>
                            </m:e>
                            <m:sub>
                              <m:r>
                                <a:rPr lang="en-US" b="0" i="1" smtClean="0">
                                  <a:latin typeface="Cambria Math"/>
                                </a:rPr>
                                <m:t>𝑡</m:t>
                              </m:r>
                            </m:sub>
                          </m:sSub>
                          <m:r>
                            <a:rPr lang="en-US" b="0" i="1" smtClean="0">
                              <a:latin typeface="Cambria Math"/>
                            </a:rPr>
                            <m:t>,</m:t>
                          </m:r>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e>
                      </m:d>
                      <m:r>
                        <a:rPr lang="en-US" b="0" i="1" smtClean="0">
                          <a:latin typeface="Cambria Math"/>
                        </a:rPr>
                        <m:t>&gt;0</m:t>
                      </m:r>
                    </m:oMath>
                  </m:oMathPara>
                </a14:m>
                <a:endParaRPr lang="en-US" dirty="0" smtClean="0"/>
              </a:p>
              <a:p>
                <a:pPr marL="0" indent="0">
                  <a:buNone/>
                </a:pPr>
                <a:r>
                  <a:rPr lang="en-US" dirty="0" smtClean="0"/>
                  <a:t>Note that this is only possible if the hazard rate is </a:t>
                </a:r>
                <a:r>
                  <a:rPr lang="en-US" i="1" dirty="0" smtClean="0"/>
                  <a:t>stochastic.  </a:t>
                </a:r>
                <a:r>
                  <a:rPr lang="en-US" dirty="0" smtClean="0"/>
                  <a:t> As a result, the likely value of your exposure in the actual event of default is greater than the expected exposure, that is </a:t>
                </a:r>
              </a:p>
              <a:p>
                <a:pPr marL="0" indent="0" algn="ctr">
                  <a:buNone/>
                </a:pPr>
                <a14:m>
                  <m:oMath xmlns:m="http://schemas.openxmlformats.org/officeDocument/2006/math">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e>
                          <m:sup>
                            <m:r>
                              <a:rPr lang="en-US" b="0" i="1" smtClean="0">
                                <a:latin typeface="Cambria Math"/>
                              </a:rPr>
                              <m:t>+</m:t>
                            </m:r>
                          </m:sup>
                        </m:sSup>
                      </m:e>
                      <m:e>
                        <m:r>
                          <a:rPr lang="en-US" b="0" i="1" smtClean="0">
                            <a:latin typeface="Cambria Math"/>
                          </a:rPr>
                          <m:t>𝜏</m:t>
                        </m:r>
                        <m:r>
                          <a:rPr lang="en-US" b="0" i="1" smtClean="0">
                            <a:latin typeface="Cambria Math"/>
                          </a:rPr>
                          <m:t>=</m:t>
                        </m:r>
                        <m:r>
                          <a:rPr lang="en-US" b="0" i="1" smtClean="0">
                            <a:latin typeface="Cambria Math"/>
                          </a:rPr>
                          <m:t>𝑡</m:t>
                        </m:r>
                      </m:e>
                    </m:d>
                    <m:r>
                      <a:rPr lang="en-US" b="0" i="1" smtClean="0">
                        <a:latin typeface="Cambria Math"/>
                      </a:rPr>
                      <m:t>&gt;</m:t>
                    </m:r>
                    <m:r>
                      <a:rPr lang="en-US" b="0" i="1" smtClean="0">
                        <a:latin typeface="Cambria Math"/>
                      </a:rPr>
                      <m:t>𝐸𝐸</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a:t>
                </a:r>
              </a:p>
              <a:p>
                <a:pPr marL="0" indent="0">
                  <a:buNone/>
                </a:pPr>
                <a:r>
                  <a:rPr lang="en-US" dirty="0" smtClean="0"/>
                  <a:t>Basel III rules require that banks account for wrong-way risk in their CVA models.  </a:t>
                </a:r>
                <a:r>
                  <a:rPr lang="en-US" i="1" dirty="0" smtClean="0"/>
                  <a:t>Right-way risk </a:t>
                </a:r>
                <a:r>
                  <a:rPr lang="en-US" dirty="0" smtClean="0"/>
                  <a:t>is when the correlation is negative (you wish!).</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1556" b="-1887"/>
                </a:stretch>
              </a:blipFill>
            </p:spPr>
            <p:txBody>
              <a:bodyPr/>
              <a:lstStyle/>
              <a:p>
                <a:r>
                  <a:rPr lang="en-US">
                    <a:noFill/>
                  </a:rPr>
                  <a:t> </a:t>
                </a:r>
              </a:p>
            </p:txBody>
          </p:sp>
        </mc:Fallback>
      </mc:AlternateContent>
    </p:spTree>
    <p:extLst>
      <p:ext uri="{BB962C8B-B14F-4D97-AF65-F5344CB8AC3E}">
        <p14:creationId xmlns:p14="http://schemas.microsoft.com/office/powerpoint/2010/main" val="368962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Counterparty Risk?</a:t>
            </a:r>
            <a:endParaRPr lang="en-US" dirty="0"/>
          </a:p>
        </p:txBody>
      </p:sp>
      <p:sp>
        <p:nvSpPr>
          <p:cNvPr id="3" name="Content Placeholder 2"/>
          <p:cNvSpPr>
            <a:spLocks noGrp="1"/>
          </p:cNvSpPr>
          <p:nvPr>
            <p:ph idx="1"/>
          </p:nvPr>
        </p:nvSpPr>
        <p:spPr/>
        <p:txBody>
          <a:bodyPr/>
          <a:lstStyle/>
          <a:p>
            <a:pPr marL="0" indent="0">
              <a:buNone/>
            </a:pPr>
            <a:r>
              <a:rPr lang="en-US" dirty="0" smtClean="0"/>
              <a:t>Counterparty Risk accounts for the risk that a company that your bank does business with doesn’t pay you, i.e. defaults.  This can happen any time the net value of your position with that company, or counterparty, is &gt; 0, and is not covered by </a:t>
            </a:r>
            <a:r>
              <a:rPr lang="en-US" i="1" dirty="0" smtClean="0"/>
              <a:t>collateral, </a:t>
            </a:r>
            <a:r>
              <a:rPr lang="en-US" dirty="0" smtClean="0"/>
              <a:t>which is money or assets set aside by the counterparty in advance to cover what it owes you.  Just in case…   </a:t>
            </a:r>
            <a:endParaRPr lang="en-US" dirty="0"/>
          </a:p>
        </p:txBody>
      </p:sp>
    </p:spTree>
    <p:extLst>
      <p:ext uri="{BB962C8B-B14F-4D97-AF65-F5344CB8AC3E}">
        <p14:creationId xmlns:p14="http://schemas.microsoft.com/office/powerpoint/2010/main" val="384934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Exposure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Let </a:t>
                </a:r>
                <a14:m>
                  <m:oMath xmlns:m="http://schemas.openxmlformats.org/officeDocument/2006/math">
                    <m:r>
                      <a:rPr lang="en-US" b="0" i="1" smtClean="0">
                        <a:latin typeface="Cambria Math"/>
                      </a:rPr>
                      <m:t>𝑉</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𝑇</m:t>
                    </m:r>
                    <m:r>
                      <a:rPr lang="en-US" b="0" i="1" smtClean="0">
                        <a:latin typeface="Cambria Math"/>
                      </a:rPr>
                      <m:t>)</m:t>
                    </m:r>
                  </m:oMath>
                </a14:m>
                <a:r>
                  <a:rPr lang="en-US" dirty="0" smtClean="0"/>
                  <a:t> be the value at time </a:t>
                </a:r>
                <a14:m>
                  <m:oMath xmlns:m="http://schemas.openxmlformats.org/officeDocument/2006/math">
                    <m:r>
                      <a:rPr lang="en-US" b="0" i="1" smtClean="0">
                        <a:latin typeface="Cambria Math"/>
                      </a:rPr>
                      <m:t>𝑡</m:t>
                    </m:r>
                    <m:r>
                      <a:rPr lang="en-US" b="0" i="1" smtClean="0">
                        <a:latin typeface="Cambria Math"/>
                      </a:rPr>
                      <m:t>≥0</m:t>
                    </m:r>
                  </m:oMath>
                </a14:m>
                <a:r>
                  <a:rPr lang="en-US" dirty="0" smtClean="0"/>
                  <a:t> of a position all of whose </a:t>
                </a:r>
                <a:r>
                  <a:rPr lang="en-US" dirty="0" err="1" smtClean="0"/>
                  <a:t>cashflows</a:t>
                </a:r>
                <a:r>
                  <a:rPr lang="en-US" dirty="0" smtClean="0"/>
                  <a:t> occur before </a:t>
                </a:r>
                <a14:m>
                  <m:oMath xmlns:m="http://schemas.openxmlformats.org/officeDocument/2006/math">
                    <m:r>
                      <a:rPr lang="en-US" b="0" i="1" smtClean="0">
                        <a:latin typeface="Cambria Math"/>
                      </a:rPr>
                      <m:t>𝑇</m:t>
                    </m:r>
                    <m:r>
                      <a:rPr lang="en-US" b="0" i="1" smtClean="0">
                        <a:latin typeface="Cambria Math"/>
                      </a:rPr>
                      <m:t>.</m:t>
                    </m:r>
                  </m:oMath>
                </a14:m>
                <a:r>
                  <a:rPr lang="en-US" dirty="0" smtClean="0"/>
                  <a:t>  So </a:t>
                </a:r>
                <a14:m>
                  <m:oMath xmlns:m="http://schemas.openxmlformats.org/officeDocument/2006/math">
                    <m:r>
                      <a:rPr lang="en-US" b="0" i="1" smtClean="0">
                        <a:latin typeface="Cambria Math"/>
                      </a:rPr>
                      <m:t>𝑉</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𝑇</m:t>
                    </m:r>
                    <m:r>
                      <a:rPr lang="en-US" b="0" i="1" smtClean="0">
                        <a:latin typeface="Cambria Math"/>
                      </a:rPr>
                      <m:t>)</m:t>
                    </m:r>
                  </m:oMath>
                </a14:m>
                <a:r>
                  <a:rPr lang="en-US" dirty="0" smtClean="0"/>
                  <a:t> is the value to us of all the </a:t>
                </a:r>
                <a:r>
                  <a:rPr lang="en-US" dirty="0" err="1" smtClean="0"/>
                  <a:t>cashflows</a:t>
                </a:r>
                <a:r>
                  <a:rPr lang="en-US" dirty="0" smtClean="0"/>
                  <a:t> occurring after </a:t>
                </a:r>
                <a14:m>
                  <m:oMath xmlns:m="http://schemas.openxmlformats.org/officeDocument/2006/math">
                    <m:r>
                      <a:rPr lang="en-US" b="0" i="1" smtClean="0">
                        <a:latin typeface="Cambria Math"/>
                      </a:rPr>
                      <m:t>𝑡</m:t>
                    </m:r>
                    <m:r>
                      <a:rPr lang="en-US" b="0" i="1" smtClean="0">
                        <a:latin typeface="Cambria Math"/>
                      </a:rPr>
                      <m:t> </m:t>
                    </m:r>
                  </m:oMath>
                </a14:m>
                <a:r>
                  <a:rPr lang="en-US" dirty="0" smtClean="0"/>
                  <a:t>and no later than </a:t>
                </a:r>
                <a14:m>
                  <m:oMath xmlns:m="http://schemas.openxmlformats.org/officeDocument/2006/math">
                    <m:r>
                      <a:rPr lang="en-US" b="0" i="1" smtClean="0">
                        <a:latin typeface="Cambria Math"/>
                      </a:rPr>
                      <m:t>𝑇</m:t>
                    </m:r>
                    <m:r>
                      <a:rPr lang="en-US" b="0" i="1" smtClean="0">
                        <a:latin typeface="Cambria Math"/>
                      </a:rPr>
                      <m:t>.</m:t>
                    </m:r>
                  </m:oMath>
                </a14:m>
                <a:r>
                  <a:rPr lang="en-US" dirty="0" smtClean="0"/>
                  <a:t>  </a:t>
                </a:r>
              </a:p>
              <a:p>
                <a:pPr marL="0" indent="0">
                  <a:buNone/>
                </a:pPr>
                <a:r>
                  <a:rPr lang="en-US" dirty="0" smtClean="0"/>
                  <a:t>The </a:t>
                </a:r>
                <a:r>
                  <a:rPr lang="en-US" b="1" dirty="0" smtClean="0"/>
                  <a:t>Expected Exposure </a:t>
                </a:r>
                <a:r>
                  <a:rPr lang="en-US" dirty="0" smtClean="0"/>
                  <a:t>at time</a:t>
                </a:r>
                <a14:m>
                  <m:oMath xmlns:m="http://schemas.openxmlformats.org/officeDocument/2006/math">
                    <m:r>
                      <a:rPr lang="en-US" b="0" i="1" smtClean="0">
                        <a:latin typeface="Cambria Math"/>
                      </a:rPr>
                      <m:t> </m:t>
                    </m:r>
                    <m:r>
                      <a:rPr lang="en-US" b="0" i="1" smtClean="0">
                        <a:latin typeface="Cambria Math"/>
                      </a:rPr>
                      <m:t>𝑡</m:t>
                    </m:r>
                  </m:oMath>
                </a14:m>
                <a:r>
                  <a:rPr lang="en-US" dirty="0" smtClean="0"/>
                  <a:t> or </a:t>
                </a:r>
                <a14:m>
                  <m:oMath xmlns:m="http://schemas.openxmlformats.org/officeDocument/2006/math">
                    <m:r>
                      <a:rPr lang="en-US" b="0" i="1" smtClean="0">
                        <a:latin typeface="Cambria Math"/>
                      </a:rPr>
                      <m:t>𝐸𝐸</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𝐸𝐸</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sSubSup>
                        <m:sSubSupPr>
                          <m:ctrlPr>
                            <a:rPr lang="en-US" b="0" i="1" smtClean="0">
                              <a:latin typeface="Cambria Math" panose="02040503050406030204" pitchFamily="18" charset="0"/>
                            </a:rPr>
                          </m:ctrlPr>
                        </m:sSubSupPr>
                        <m:e>
                          <m:r>
                            <a:rPr lang="en-US" b="0" i="1" smtClean="0">
                              <a:latin typeface="Cambria Math"/>
                            </a:rPr>
                            <m:t>𝐸</m:t>
                          </m:r>
                        </m:e>
                        <m:sub>
                          <m:r>
                            <a:rPr lang="en-US" b="0" i="1" smtClean="0">
                              <a:latin typeface="Cambria Math"/>
                            </a:rPr>
                            <m:t>0</m:t>
                          </m:r>
                        </m:sub>
                        <m:sup>
                          <m:r>
                            <a:rPr lang="en-US" b="0" i="1" smtClean="0">
                              <a:latin typeface="Cambria Math"/>
                            </a:rPr>
                            <m:t>𝑃</m:t>
                          </m:r>
                        </m:sup>
                      </m:sSubSup>
                      <m:d>
                        <m:dPr>
                          <m:ctrlPr>
                            <a:rPr lang="en-US" b="0" i="1" smtClean="0">
                              <a:latin typeface="Cambria Math" panose="02040503050406030204" pitchFamily="18" charset="0"/>
                            </a:rPr>
                          </m:ctrlPr>
                        </m:dPr>
                        <m:e>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e>
                            <m:sup>
                              <m:r>
                                <a:rPr lang="en-US" b="0" i="1" smtClean="0">
                                  <a:latin typeface="Cambria Math"/>
                                </a:rPr>
                                <m:t>+</m:t>
                              </m:r>
                            </m:sup>
                          </m:sSup>
                        </m:e>
                      </m:d>
                      <m:r>
                        <a:rPr lang="en-US" b="0" i="1" smtClean="0">
                          <a:latin typeface="Cambria Math"/>
                        </a:rPr>
                        <m:t>.</m:t>
                      </m:r>
                    </m:oMath>
                  </m:oMathPara>
                </a14:m>
                <a:endParaRPr lang="en-US" dirty="0" smtClean="0"/>
              </a:p>
              <a:p>
                <a:pPr marL="0" indent="0">
                  <a:buNone/>
                </a:pPr>
                <a:r>
                  <a:rPr lang="en-US" dirty="0" smtClean="0"/>
                  <a:t>The notation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𝐸</m:t>
                        </m:r>
                      </m:e>
                      <m:sup>
                        <m:r>
                          <a:rPr lang="en-US" b="0" i="1" smtClean="0">
                            <a:latin typeface="Cambria Math"/>
                          </a:rPr>
                          <m:t>𝑃</m:t>
                        </m:r>
                      </m:sup>
                    </m:sSup>
                  </m:oMath>
                </a14:m>
                <a:r>
                  <a:rPr lang="en-US" dirty="0" smtClean="0"/>
                  <a:t> means expectation under the </a:t>
                </a:r>
                <a:r>
                  <a:rPr lang="en-US" i="1" dirty="0" smtClean="0"/>
                  <a:t>real-world </a:t>
                </a:r>
                <a:r>
                  <a:rPr lang="en-US" dirty="0" smtClean="0"/>
                  <a:t>measure, not risk neutral.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63249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Exposure,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The </a:t>
                </a:r>
                <a:r>
                  <a:rPr lang="en-US" i="1" dirty="0" smtClean="0"/>
                  <a:t>potential future exposure, or PFE, </a:t>
                </a:r>
                <a:r>
                  <a:rPr lang="en-US" dirty="0" smtClean="0"/>
                  <a:t>is the p percentile of what you could lose at </a:t>
                </a:r>
                <a14:m>
                  <m:oMath xmlns:m="http://schemas.openxmlformats.org/officeDocument/2006/math">
                    <m:r>
                      <a:rPr lang="en-US" b="0" i="1" smtClean="0">
                        <a:latin typeface="Cambria Math"/>
                      </a:rPr>
                      <m:t>𝑡</m:t>
                    </m:r>
                  </m:oMath>
                </a14:m>
                <a:r>
                  <a:rPr lang="en-US" dirty="0" smtClean="0"/>
                  <a:t> (assuming no recovery) if the counterparty defaults, 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𝑃𝐹</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𝑝</m:t>
                          </m:r>
                        </m:sub>
                      </m:sSub>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r>
                        <m:rPr>
                          <m:sty m:val="p"/>
                        </m:rPr>
                        <a:rPr lang="en-US" b="0" i="0" smtClean="0">
                          <a:latin typeface="Cambria Math"/>
                        </a:rPr>
                        <m:t>inf</m:t>
                      </m:r>
                      <m:r>
                        <a:rPr lang="en-US" b="0" i="1" smtClean="0">
                          <a:latin typeface="Cambria Math"/>
                        </a:rPr>
                        <m:t>⁡{</m:t>
                      </m:r>
                      <m:r>
                        <a:rPr lang="en-US" b="0" i="1" smtClean="0">
                          <a:latin typeface="Cambria Math"/>
                        </a:rPr>
                        <m:t>𝑉</m:t>
                      </m:r>
                      <m:r>
                        <a:rPr lang="en-US" b="0" i="1" smtClean="0">
                          <a:latin typeface="Cambria Math"/>
                        </a:rPr>
                        <m:t>|</m:t>
                      </m:r>
                      <m:r>
                        <m:rPr>
                          <m:sty m:val="p"/>
                        </m:rPr>
                        <a:rPr lang="en-US" b="0" i="0" smtClean="0">
                          <a:latin typeface="Cambria Math"/>
                        </a:rPr>
                        <m:t>Pr</m:t>
                      </m:r>
                      <m:d>
                        <m:dPr>
                          <m:ctrlPr>
                            <a:rPr lang="en-US" b="0" i="1" smtClean="0">
                              <a:latin typeface="Cambria Math" panose="02040503050406030204" pitchFamily="18" charset="0"/>
                            </a:rPr>
                          </m:ctrlPr>
                        </m:dPr>
                        <m:e>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𝑇</m:t>
                              </m:r>
                            </m:e>
                          </m:d>
                          <m:r>
                            <a:rPr lang="en-US" b="0" i="1" smtClean="0">
                              <a:latin typeface="Cambria Math"/>
                            </a:rPr>
                            <m:t>≥</m:t>
                          </m:r>
                          <m:r>
                            <a:rPr lang="en-US" b="0" i="1" smtClean="0">
                              <a:latin typeface="Cambria Math"/>
                            </a:rPr>
                            <m:t>𝑉</m:t>
                          </m:r>
                        </m:e>
                      </m:d>
                      <m:r>
                        <a:rPr lang="en-US" b="0" i="1" smtClean="0">
                          <a:latin typeface="Cambria Math"/>
                        </a:rPr>
                        <m:t>≤1−</m:t>
                      </m:r>
                      <m:r>
                        <a:rPr lang="en-US" b="0" i="1" smtClean="0">
                          <a:latin typeface="Cambria Math"/>
                        </a:rPr>
                        <m:t>𝑝</m:t>
                      </m:r>
                      <m:r>
                        <a:rPr lang="en-US" b="0" i="1" smtClean="0">
                          <a:latin typeface="Cambria Math"/>
                        </a:rPr>
                        <m:t>}</m:t>
                      </m:r>
                    </m:oMath>
                  </m:oMathPara>
                </a14:m>
                <a:endParaRPr lang="en-US" dirty="0" smtClean="0"/>
              </a:p>
              <a:p>
                <a:pPr marL="0" indent="0">
                  <a:buNone/>
                </a:pPr>
                <a:r>
                  <a:rPr lang="en-US" dirty="0" smtClean="0"/>
                  <a:t>Note: this is the opposite of </a:t>
                </a:r>
                <a:r>
                  <a:rPr lang="en-US" dirty="0" err="1" smtClean="0"/>
                  <a:t>VaR</a:t>
                </a:r>
                <a:r>
                  <a:rPr lang="en-US" dirty="0" smtClean="0"/>
                  <a:t>!  Most banks use </a:t>
                </a:r>
                <a14:m>
                  <m:oMath xmlns:m="http://schemas.openxmlformats.org/officeDocument/2006/math">
                    <m:r>
                      <m:rPr>
                        <m:sty m:val="p"/>
                      </m:rPr>
                      <a:rPr lang="en-US" b="0" i="0" smtClean="0">
                        <a:latin typeface="Cambria Math"/>
                      </a:rPr>
                      <m:t>p</m:t>
                    </m:r>
                    <m:r>
                      <a:rPr lang="en-US" b="0" i="1" smtClean="0">
                        <a:latin typeface="Cambria Math"/>
                      </a:rPr>
                      <m:t>=0.95.</m:t>
                    </m:r>
                  </m:oMath>
                </a14:m>
                <a:r>
                  <a:rPr lang="en-US" dirty="0" smtClean="0"/>
                  <a:t>  Once again, the probability is under the real-world measure.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481"/>
                </a:stretch>
              </a:blipFill>
            </p:spPr>
            <p:txBody>
              <a:bodyPr/>
              <a:lstStyle/>
              <a:p>
                <a:r>
                  <a:rPr lang="en-US">
                    <a:noFill/>
                  </a:rPr>
                  <a:t> </a:t>
                </a:r>
              </a:p>
            </p:txBody>
          </p:sp>
        </mc:Fallback>
      </mc:AlternateContent>
    </p:spTree>
    <p:extLst>
      <p:ext uri="{BB962C8B-B14F-4D97-AF65-F5344CB8AC3E}">
        <p14:creationId xmlns:p14="http://schemas.microsoft.com/office/powerpoint/2010/main" val="184016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Exposure,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a:t>
                </a:r>
                <a:r>
                  <a:rPr lang="en-US" i="1" dirty="0"/>
                  <a:t>PFE profile </a:t>
                </a:r>
                <a:r>
                  <a:rPr lang="en-US" dirty="0"/>
                  <a:t>is the mapping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r>
                        <a:rPr lang="en-US" i="1">
                          <a:latin typeface="Cambria Math"/>
                        </a:rPr>
                        <m:t>𝑃𝐹</m:t>
                      </m:r>
                      <m:sSub>
                        <m:sSubPr>
                          <m:ctrlPr>
                            <a:rPr lang="en-US" i="1">
                              <a:latin typeface="Cambria Math" panose="02040503050406030204" pitchFamily="18" charset="0"/>
                            </a:rPr>
                          </m:ctrlPr>
                        </m:sSubPr>
                        <m:e>
                          <m:r>
                            <a:rPr lang="en-US" i="1">
                              <a:latin typeface="Cambria Math"/>
                            </a:rPr>
                            <m:t>𝐸</m:t>
                          </m:r>
                        </m:e>
                        <m:sub>
                          <m:r>
                            <a:rPr lang="en-US" i="1">
                              <a:latin typeface="Cambria Math"/>
                            </a:rPr>
                            <m:t>𝛼</m:t>
                          </m:r>
                        </m:sub>
                      </m:sSub>
                      <m:d>
                        <m:dPr>
                          <m:ctrlPr>
                            <a:rPr lang="en-US" i="1">
                              <a:latin typeface="Cambria Math" panose="02040503050406030204" pitchFamily="18" charset="0"/>
                            </a:rPr>
                          </m:ctrlPr>
                        </m:dPr>
                        <m:e>
                          <m:r>
                            <a:rPr lang="en-US" i="1">
                              <a:latin typeface="Cambria Math"/>
                            </a:rPr>
                            <m:t>𝑡</m:t>
                          </m:r>
                        </m:e>
                      </m:d>
                      <m:r>
                        <a:rPr lang="en-US" i="1">
                          <a:latin typeface="Cambria Math"/>
                        </a:rPr>
                        <m:t>, 0≤</m:t>
                      </m:r>
                      <m:r>
                        <a:rPr lang="en-US" i="1">
                          <a:latin typeface="Cambria Math"/>
                        </a:rPr>
                        <m:t>𝑡</m:t>
                      </m:r>
                      <m:r>
                        <a:rPr lang="en-US" i="1">
                          <a:latin typeface="Cambria Math"/>
                        </a:rPr>
                        <m:t>≤</m:t>
                      </m:r>
                      <m:r>
                        <a:rPr lang="en-US" i="1">
                          <a:latin typeface="Cambria Math"/>
                        </a:rPr>
                        <m:t>𝑇</m:t>
                      </m:r>
                      <m:r>
                        <a:rPr lang="en-US" i="1">
                          <a:latin typeface="Cambria Math"/>
                        </a:rPr>
                        <m:t>.</m:t>
                      </m:r>
                    </m:oMath>
                  </m:oMathPara>
                </a14:m>
                <a:endParaRPr lang="en-US" dirty="0"/>
              </a:p>
              <a:p>
                <a:pPr marL="0" indent="0">
                  <a:buNone/>
                </a:pPr>
                <a:r>
                  <a:rPr lang="en-US" dirty="0" smtClean="0"/>
                  <a:t>The </a:t>
                </a:r>
                <a:r>
                  <a:rPr lang="en-US" i="1" dirty="0" smtClean="0"/>
                  <a:t>Maximum Potential Future Exposure, </a:t>
                </a:r>
                <a:r>
                  <a:rPr lang="en-US" dirty="0" smtClean="0"/>
                  <a:t>or MPFE over the interval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𝑡</m:t>
                        </m:r>
                      </m:e>
                    </m:d>
                    <m:r>
                      <a:rPr lang="en-US" b="0" i="1" smtClean="0">
                        <a:latin typeface="Cambria Math"/>
                      </a:rPr>
                      <m:t>, </m:t>
                    </m:r>
                  </m:oMath>
                </a14:m>
                <a:r>
                  <a:rPr lang="en-US" dirty="0" smtClean="0"/>
                  <a:t>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𝑀𝑃𝐹</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𝛼</m:t>
                          </m:r>
                        </m:sub>
                      </m:sSub>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sup</m:t>
                              </m:r>
                            </m:e>
                            <m:lim>
                              <m:r>
                                <a:rPr lang="en-US" b="0" i="1" smtClean="0">
                                  <a:latin typeface="Cambria Math"/>
                                </a:rPr>
                                <m:t>𝑠</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𝑡</m:t>
                                  </m:r>
                                </m:e>
                              </m:d>
                            </m:lim>
                          </m:limLow>
                        </m:fName>
                        <m:e>
                          <m:r>
                            <a:rPr lang="en-US" b="0" i="1" smtClean="0">
                              <a:latin typeface="Cambria Math"/>
                            </a:rPr>
                            <m:t>𝑃𝐹</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𝛼</m:t>
                              </m:r>
                            </m:sub>
                          </m:sSub>
                          <m:r>
                            <a:rPr lang="en-US" b="0" i="1" smtClean="0">
                              <a:latin typeface="Cambria Math"/>
                            </a:rPr>
                            <m:t>(</m:t>
                          </m:r>
                          <m:r>
                            <a:rPr lang="en-US" b="0" i="1" smtClean="0">
                              <a:latin typeface="Cambria Math"/>
                            </a:rPr>
                            <m:t>𝑠</m:t>
                          </m:r>
                          <m:r>
                            <a:rPr lang="en-US" b="0" i="1" smtClean="0">
                              <a:latin typeface="Cambria Math"/>
                            </a:rPr>
                            <m:t>)</m:t>
                          </m:r>
                        </m:e>
                      </m:func>
                      <m:r>
                        <a:rPr lang="en-US" b="0" i="1" smtClean="0">
                          <a:latin typeface="Cambria Math"/>
                        </a:rPr>
                        <m:t>.</m:t>
                      </m:r>
                    </m:oMath>
                  </m:oMathPara>
                </a14:m>
                <a:endParaRPr lang="en-US" dirty="0" smtClean="0"/>
              </a:p>
              <a:p>
                <a:pPr marL="0" indent="0">
                  <a:buNone/>
                </a:pPr>
                <a:r>
                  <a:rPr lang="en-US" dirty="0" smtClean="0"/>
                  <a:t>The </a:t>
                </a:r>
                <a:r>
                  <a:rPr lang="en-US" i="1" dirty="0" smtClean="0"/>
                  <a:t>Expected Exposure profile </a:t>
                </a:r>
                <a:r>
                  <a:rPr lang="en-US" dirty="0" smtClean="0"/>
                  <a:t>is the mapping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r>
                        <a:rPr lang="en-US" b="0" i="1" smtClean="0">
                          <a:latin typeface="Cambria Math"/>
                        </a:rPr>
                        <m:t>𝐸𝐸</m:t>
                      </m:r>
                      <m:r>
                        <a:rPr lang="en-US" b="0" i="1" smtClean="0">
                          <a:latin typeface="Cambria Math"/>
                        </a:rPr>
                        <m:t>(</m:t>
                      </m:r>
                      <m:r>
                        <a:rPr lang="en-US" b="0" i="1" smtClean="0">
                          <a:latin typeface="Cambria Math"/>
                        </a:rPr>
                        <m:t>𝑡</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33577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Exposure,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i="1" dirty="0" smtClean="0"/>
                  <a:t>Exposure at default</a:t>
                </a:r>
                <a:r>
                  <a:rPr lang="en-US" dirty="0" smtClean="0"/>
                  <a:t> is just </a:t>
                </a:r>
                <a14:m>
                  <m:oMath xmlns:m="http://schemas.openxmlformats.org/officeDocument/2006/math">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𝑇</m:t>
                            </m:r>
                          </m:e>
                        </m:d>
                      </m:e>
                      <m:sup>
                        <m:r>
                          <a:rPr lang="en-US" b="0" i="1" smtClean="0">
                            <a:latin typeface="Cambria Math"/>
                          </a:rPr>
                          <m:t>+</m:t>
                        </m:r>
                      </m:sup>
                    </m:sSup>
                  </m:oMath>
                </a14:m>
                <a:r>
                  <a:rPr lang="en-US" dirty="0" smtClean="0"/>
                  <a:t> for a default time </a:t>
                </a:r>
                <a14:m>
                  <m:oMath xmlns:m="http://schemas.openxmlformats.org/officeDocument/2006/math">
                    <m:r>
                      <a:rPr lang="en-US" b="0" i="1" smtClean="0">
                        <a:latin typeface="Cambria Math"/>
                      </a:rPr>
                      <m:t>𝜏</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𝑇</m:t>
                        </m:r>
                      </m:e>
                    </m:d>
                    <m:r>
                      <a:rPr lang="en-US" b="0" i="1" smtClean="0">
                        <a:latin typeface="Cambria Math"/>
                      </a:rPr>
                      <m:t>.</m:t>
                    </m:r>
                  </m:oMath>
                </a14:m>
                <a:r>
                  <a:rPr lang="en-US" dirty="0" smtClean="0"/>
                  <a:t>  </a:t>
                </a:r>
              </a:p>
              <a:p>
                <a:pPr marL="0" indent="0">
                  <a:buNone/>
                </a:pPr>
                <a:r>
                  <a:rPr lang="en-US" dirty="0" smtClean="0"/>
                  <a:t>The </a:t>
                </a:r>
                <a:r>
                  <a:rPr lang="en-US" i="1" dirty="0" smtClean="0"/>
                  <a:t>loss give default, </a:t>
                </a:r>
                <a:r>
                  <a:rPr lang="en-US" dirty="0" smtClean="0"/>
                  <a:t>or </a:t>
                </a:r>
                <a:r>
                  <a:rPr lang="en-US" i="1" dirty="0" smtClean="0"/>
                  <a:t>LGD </a:t>
                </a:r>
                <a:r>
                  <a:rPr lang="en-US" dirty="0" smtClean="0"/>
                  <a:t>is the exposure at default minus the recovery, that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𝐿𝐺𝐷</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𝑅</m:t>
                          </m:r>
                        </m:e>
                      </m:d>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𝑇</m:t>
                              </m:r>
                            </m:e>
                          </m:d>
                        </m:e>
                        <m:sup>
                          <m:r>
                            <a:rPr lang="en-US" b="0" i="1" smtClean="0">
                              <a:latin typeface="Cambria Math"/>
                            </a:rPr>
                            <m:t>+</m:t>
                          </m:r>
                        </m:sup>
                      </m:sSup>
                    </m:oMath>
                  </m:oMathPara>
                </a14:m>
                <a:endParaRPr lang="en-US" dirty="0" smtClean="0"/>
              </a:p>
              <a:p>
                <a:pPr marL="0" indent="0">
                  <a:buNone/>
                </a:pPr>
                <a:r>
                  <a:rPr lang="en-US" dirty="0" smtClean="0"/>
                  <a:t>We can make this loss into a random variable for a given shorter time horizon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𝑇</m:t>
                        </m:r>
                      </m:e>
                    </m:acc>
                    <m:r>
                      <a:rPr lang="en-US" b="0" i="1" dirty="0" smtClean="0">
                        <a:latin typeface="Cambria Math"/>
                      </a:rPr>
                      <m:t>≤</m:t>
                    </m:r>
                    <m:r>
                      <a:rPr lang="en-US" b="0" i="1" dirty="0" smtClean="0">
                        <a:latin typeface="Cambria Math"/>
                      </a:rPr>
                      <m:t>𝑇</m:t>
                    </m:r>
                  </m:oMath>
                </a14:m>
                <a:r>
                  <a:rPr lang="en-US" dirty="0" smtClean="0"/>
                  <a:t> by letting</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𝜏</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𝑇</m:t>
                              </m:r>
                            </m:e>
                          </m:acc>
                          <m:r>
                            <a:rPr lang="en-US" b="0" i="1" smtClean="0">
                              <a:latin typeface="Cambria Math"/>
                            </a:rPr>
                            <m:t>,</m:t>
                          </m:r>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𝐼</m:t>
                          </m:r>
                        </m:e>
                        <m:sub>
                          <m:d>
                            <m:dPr>
                              <m:begChr m:val="{"/>
                              <m:endChr m:val="}"/>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𝑇</m:t>
                                  </m:r>
                                </m:e>
                              </m:acc>
                            </m:e>
                          </m:d>
                        </m:sub>
                      </m:sSub>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𝑅</m:t>
                          </m:r>
                        </m:e>
                      </m:d>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𝑇</m:t>
                              </m:r>
                            </m:e>
                          </m:d>
                        </m:e>
                        <m:sup>
                          <m:r>
                            <a:rPr lang="en-US" b="0" i="1" smtClean="0">
                              <a:latin typeface="Cambria Math"/>
                            </a:rPr>
                            <m:t>+</m:t>
                          </m:r>
                        </m:sup>
                      </m:sSup>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617" r="-2444"/>
                </a:stretch>
              </a:blipFill>
            </p:spPr>
            <p:txBody>
              <a:bodyPr/>
              <a:lstStyle/>
              <a:p>
                <a:r>
                  <a:rPr lang="en-US">
                    <a:noFill/>
                  </a:rPr>
                  <a:t> </a:t>
                </a:r>
              </a:p>
            </p:txBody>
          </p:sp>
        </mc:Fallback>
      </mc:AlternateContent>
    </p:spTree>
    <p:extLst>
      <p:ext uri="{BB962C8B-B14F-4D97-AF65-F5344CB8AC3E}">
        <p14:creationId xmlns:p14="http://schemas.microsoft.com/office/powerpoint/2010/main" val="96151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Credit Value at Risk and Expected Shortfall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This is a type of </a:t>
                </a:r>
                <a:r>
                  <a:rPr lang="en-US" dirty="0" err="1" smtClean="0"/>
                  <a:t>VaR</a:t>
                </a:r>
                <a:r>
                  <a:rPr lang="en-US" dirty="0" smtClean="0"/>
                  <a:t> on this loss random variable, that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𝐶𝑟𝑉𝑎</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𝛼</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𝑇</m:t>
                              </m:r>
                            </m:e>
                          </m:acc>
                          <m:r>
                            <a:rPr lang="en-US" b="0" i="1" smtClean="0">
                              <a:latin typeface="Cambria Math"/>
                            </a:rPr>
                            <m:t>,</m:t>
                          </m:r>
                          <m:r>
                            <a:rPr lang="en-US" b="0" i="1" smtClean="0">
                              <a:latin typeface="Cambria Math"/>
                            </a:rPr>
                            <m:t>𝑇</m:t>
                          </m:r>
                        </m:sub>
                      </m:sSub>
                      <m:r>
                        <a:rPr lang="en-US" b="0" i="1" smtClean="0">
                          <a:latin typeface="Cambria Math"/>
                        </a:rPr>
                        <m:t>=</m:t>
                      </m:r>
                      <m:r>
                        <m:rPr>
                          <m:sty m:val="p"/>
                        </m:rPr>
                        <a:rPr lang="en-US" b="0" i="0" smtClean="0">
                          <a:latin typeface="Cambria Math"/>
                        </a:rPr>
                        <m:t>min</m:t>
                      </m:r>
                      <m:r>
                        <a:rPr lang="en-US" b="0" i="1" smtClean="0">
                          <a:latin typeface="Cambria Math"/>
                        </a:rPr>
                        <m:t>⁡{</m:t>
                      </m:r>
                      <m:r>
                        <a:rPr lang="en-US" b="0" i="1" smtClean="0">
                          <a:latin typeface="Cambria Math"/>
                        </a:rPr>
                        <m:t>𝐿</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𝜏</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𝑇</m:t>
                                      </m:r>
                                    </m:e>
                                  </m:acc>
                                  <m:r>
                                    <a:rPr lang="en-US" b="0" i="1" smtClean="0">
                                      <a:latin typeface="Cambria Math"/>
                                    </a:rPr>
                                    <m:t>,</m:t>
                                  </m:r>
                                  <m:r>
                                    <a:rPr lang="en-US" b="0" i="1" smtClean="0">
                                      <a:latin typeface="Cambria Math"/>
                                    </a:rPr>
                                    <m:t>𝑇</m:t>
                                  </m:r>
                                </m:sub>
                              </m:sSub>
                              <m:r>
                                <a:rPr lang="en-US" b="0" i="1" smtClean="0">
                                  <a:latin typeface="Cambria Math"/>
                                </a:rPr>
                                <m:t>≥</m:t>
                              </m:r>
                              <m:r>
                                <a:rPr lang="en-US" b="0" i="1" smtClean="0">
                                  <a:latin typeface="Cambria Math"/>
                                </a:rPr>
                                <m:t>𝐿</m:t>
                              </m:r>
                            </m:e>
                          </m:d>
                        </m:e>
                      </m:func>
                      <m:r>
                        <a:rPr lang="en-US" b="0" i="1" smtClean="0">
                          <a:latin typeface="Cambria Math"/>
                        </a:rPr>
                        <m:t>≤1−</m:t>
                      </m:r>
                      <m:r>
                        <a:rPr lang="en-US" b="0" i="1" smtClean="0">
                          <a:latin typeface="Cambria Math"/>
                        </a:rPr>
                        <m:t>𝑝</m:t>
                      </m:r>
                      <m:r>
                        <a:rPr lang="en-US" b="0" i="1" smtClean="0">
                          <a:latin typeface="Cambria Math"/>
                        </a:rPr>
                        <m:t>}</m:t>
                      </m:r>
                    </m:oMath>
                  </m:oMathPara>
                </a14:m>
                <a:endParaRPr lang="en-US" dirty="0" smtClean="0"/>
              </a:p>
              <a:p>
                <a:pPr marL="0" indent="0">
                  <a:buNone/>
                </a:pPr>
                <a:r>
                  <a:rPr lang="en-US" dirty="0" smtClean="0"/>
                  <a:t>The probability is under the </a:t>
                </a:r>
                <a:r>
                  <a:rPr lang="en-US" i="1" dirty="0" smtClean="0"/>
                  <a:t>real-world measure.</a:t>
                </a:r>
                <a:endParaRPr lang="en-US" dirty="0" smtClean="0"/>
              </a:p>
              <a:p>
                <a:pPr marL="0" indent="0">
                  <a:buNone/>
                </a:pPr>
                <a:r>
                  <a:rPr lang="en-US" dirty="0" smtClean="0"/>
                  <a:t>Similarly the Expected Shortfall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𝐶𝑟𝐸</m:t>
                      </m:r>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𝑝</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𝑇</m:t>
                              </m:r>
                            </m:e>
                          </m:acc>
                          <m:r>
                            <a:rPr lang="en-US" b="0" i="1" smtClean="0">
                              <a:latin typeface="Cambria Math"/>
                            </a:rPr>
                            <m:t> ,</m:t>
                          </m:r>
                          <m:r>
                            <a:rPr lang="en-US" b="0" i="1" smtClean="0">
                              <a:latin typeface="Cambria Math"/>
                            </a:rPr>
                            <m:t>𝑇</m:t>
                          </m:r>
                        </m:sub>
                      </m:sSub>
                      <m:r>
                        <a:rPr lang="en-US" b="0" i="1" smtClean="0">
                          <a:latin typeface="Cambria Math"/>
                        </a:rPr>
                        <m:t>=</m:t>
                      </m:r>
                      <m:r>
                        <a:rPr lang="en-US" b="0" i="1" smtClean="0">
                          <a:latin typeface="Cambria Math"/>
                        </a:rPr>
                        <m:t>𝐸</m:t>
                      </m:r>
                      <m:d>
                        <m:dPr>
                          <m:ctrlPr>
                            <a:rPr lang="en-US" b="0" i="1" smtClean="0">
                              <a:latin typeface="Cambria Math" panose="02040503050406030204" pitchFamily="18" charset="0"/>
                            </a:rPr>
                          </m:ctrlPr>
                        </m:dPr>
                        <m:e>
                          <m:r>
                            <a:rPr lang="en-US" b="0" i="1" smtClean="0">
                              <a:latin typeface="Cambria Math"/>
                            </a:rPr>
                            <m:t>𝐿</m:t>
                          </m:r>
                        </m:e>
                        <m:e>
                          <m:r>
                            <a:rPr lang="en-US" b="0" i="1" smtClean="0">
                              <a:latin typeface="Cambria Math"/>
                            </a:rPr>
                            <m:t>𝐿</m:t>
                          </m:r>
                          <m:r>
                            <a:rPr lang="en-US" b="0" i="1" smtClean="0">
                              <a:latin typeface="Cambria Math"/>
                            </a:rPr>
                            <m:t>≥</m:t>
                          </m:r>
                          <m:r>
                            <a:rPr lang="en-US" b="0" i="1" smtClean="0">
                              <a:latin typeface="Cambria Math"/>
                            </a:rPr>
                            <m:t>𝐶𝑟𝑉𝑎</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𝑝</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𝑇</m:t>
                                  </m:r>
                                </m:e>
                              </m:acc>
                              <m:r>
                                <a:rPr lang="en-US" b="0" i="1" smtClean="0">
                                  <a:latin typeface="Cambria Math"/>
                                </a:rPr>
                                <m:t>,</m:t>
                              </m:r>
                              <m:r>
                                <a:rPr lang="en-US" b="0" i="1" smtClean="0">
                                  <a:latin typeface="Cambria Math"/>
                                </a:rPr>
                                <m:t>𝑇</m:t>
                              </m:r>
                            </m:sub>
                          </m:sSub>
                        </m:e>
                      </m:d>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037"/>
                </a:stretch>
              </a:blipFill>
            </p:spPr>
            <p:txBody>
              <a:bodyPr/>
              <a:lstStyle/>
              <a:p>
                <a:r>
                  <a:rPr lang="en-US">
                    <a:noFill/>
                  </a:rPr>
                  <a:t> </a:t>
                </a:r>
              </a:p>
            </p:txBody>
          </p:sp>
        </mc:Fallback>
      </mc:AlternateContent>
    </p:spTree>
    <p:extLst>
      <p:ext uri="{BB962C8B-B14F-4D97-AF65-F5344CB8AC3E}">
        <p14:creationId xmlns:p14="http://schemas.microsoft.com/office/powerpoint/2010/main" val="170150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Counterparty Credit Valuation Adjustment (CVA)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marL="0" indent="0">
                  <a:buNone/>
                </a:pPr>
                <a:r>
                  <a:rPr lang="en-US" dirty="0" smtClean="0"/>
                  <a:t>We define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𝐶𝑉𝐴</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𝐸</m:t>
                          </m:r>
                        </m:e>
                        <m:sup>
                          <m:r>
                            <a:rPr lang="en-US" b="0" i="1" smtClean="0">
                              <a:latin typeface="Cambria Math"/>
                            </a:rPr>
                            <m:t>𝑄</m:t>
                          </m:r>
                        </m:sup>
                      </m:sSup>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𝑅</m:t>
                          </m:r>
                        </m:e>
                      </m:d>
                      <m:r>
                        <a:rPr lang="en-US" b="0" i="1" smtClean="0">
                          <a:latin typeface="Cambria Math"/>
                        </a:rPr>
                        <m:t>𝑍</m:t>
                      </m:r>
                      <m:d>
                        <m:dPr>
                          <m:ctrlPr>
                            <a:rPr lang="en-US" b="0" i="1" smtClean="0">
                              <a:latin typeface="Cambria Math" panose="02040503050406030204" pitchFamily="18" charset="0"/>
                            </a:rPr>
                          </m:ctrlPr>
                        </m:dPr>
                        <m:e>
                          <m:r>
                            <a:rPr lang="en-US" b="0" i="1" smtClean="0">
                              <a:latin typeface="Cambria Math"/>
                            </a:rPr>
                            <m:t>𝜏</m:t>
                          </m:r>
                        </m:e>
                      </m:d>
                      <m:sSub>
                        <m:sSubPr>
                          <m:ctrlPr>
                            <a:rPr lang="en-US" b="0" i="1" smtClean="0">
                              <a:latin typeface="Cambria Math" panose="02040503050406030204" pitchFamily="18" charset="0"/>
                            </a:rPr>
                          </m:ctrlPr>
                        </m:sSubPr>
                        <m:e>
                          <m:r>
                            <a:rPr lang="en-US" b="0" i="1" smtClean="0">
                              <a:latin typeface="Cambria Math"/>
                            </a:rPr>
                            <m:t>𝐼</m:t>
                          </m:r>
                        </m:e>
                        <m:sub>
                          <m:r>
                            <a:rPr lang="en-US" b="0" i="1" smtClean="0">
                              <a:latin typeface="Cambria Math"/>
                            </a:rPr>
                            <m:t>𝜏</m:t>
                          </m:r>
                          <m:r>
                            <a:rPr lang="en-US" b="0" i="1" smtClean="0">
                              <a:latin typeface="Cambria Math"/>
                            </a:rPr>
                            <m:t>&lt;</m:t>
                          </m:r>
                          <m:r>
                            <a:rPr lang="en-US" b="0" i="1" smtClean="0">
                              <a:latin typeface="Cambria Math"/>
                            </a:rPr>
                            <m:t>𝑇</m:t>
                          </m:r>
                        </m:sub>
                      </m:sSub>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𝑇</m:t>
                              </m:r>
                            </m:e>
                          </m:d>
                        </m:e>
                        <m:sup>
                          <m:r>
                            <a:rPr lang="en-US" b="0" i="1" smtClean="0">
                              <a:latin typeface="Cambria Math"/>
                            </a:rPr>
                            <m:t>+</m:t>
                          </m:r>
                        </m:sup>
                      </m:sSup>
                      <m:r>
                        <a:rPr lang="en-US" b="0" i="1" smtClean="0">
                          <a:latin typeface="Cambria Math"/>
                        </a:rPr>
                        <m:t>)</m:t>
                      </m:r>
                    </m:oMath>
                  </m:oMathPara>
                </a14:m>
                <a:endParaRPr lang="en-US" dirty="0" smtClean="0"/>
              </a:p>
              <a:p>
                <a:pPr marL="0" indent="0">
                  <a:buNone/>
                </a:pPr>
                <a:r>
                  <a:rPr lang="en-US" dirty="0" smtClean="0"/>
                  <a:t>In this most general version of the definition, the recovery R, the short rate r and even the hazard rate </a:t>
                </a:r>
                <a14:m>
                  <m:oMath xmlns:m="http://schemas.openxmlformats.org/officeDocument/2006/math">
                    <m:r>
                      <a:rPr lang="en-US" b="0" i="1" smtClean="0">
                        <a:latin typeface="Cambria Math"/>
                      </a:rPr>
                      <m:t>𝜆</m:t>
                    </m:r>
                  </m:oMath>
                </a14:m>
                <a:r>
                  <a:rPr lang="en-US" dirty="0" smtClean="0"/>
                  <a:t> could all be stochastic.  </a:t>
                </a:r>
                <a:r>
                  <a:rPr lang="en-US" dirty="0" smtClean="0"/>
                  <a:t>In this notation, </a:t>
                </a:r>
                <a14:m>
                  <m:oMath xmlns:m="http://schemas.openxmlformats.org/officeDocument/2006/math">
                    <m:r>
                      <a:rPr lang="en-US" b="0" i="1" smtClean="0">
                        <a:latin typeface="Cambria Math" panose="02040503050406030204" pitchFamily="18" charset="0"/>
                      </a:rPr>
                      <m:t>𝑍</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oMath>
                </a14:m>
                <a:r>
                  <a:rPr lang="en-US" dirty="0" smtClean="0"/>
                  <a:t> is the discount factor, that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𝜏</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𝑢</m:t>
                                      </m:r>
                                    </m:sub>
                                  </m:sSub>
                                  <m:r>
                                    <a:rPr lang="en-US" b="0" i="1" smtClean="0">
                                      <a:latin typeface="Cambria Math" panose="02040503050406030204" pitchFamily="18" charset="0"/>
                                    </a:rPr>
                                    <m:t>𝑑𝑢</m:t>
                                  </m:r>
                                </m:e>
                              </m:nary>
                            </m:e>
                          </m:d>
                        </m:e>
                      </m:func>
                      <m:r>
                        <a:rPr lang="en-US" b="0" i="1" smtClean="0">
                          <a:latin typeface="Cambria Math" panose="02040503050406030204" pitchFamily="18" charset="0"/>
                        </a:rPr>
                        <m:t>.</m:t>
                      </m:r>
                    </m:oMath>
                  </m:oMathPara>
                </a14:m>
                <a:endParaRPr lang="en-US" dirty="0" smtClean="0"/>
              </a:p>
              <a:p>
                <a:pPr marL="0" indent="0">
                  <a:buNone/>
                </a:pPr>
                <a:r>
                  <a:rPr lang="en-US" dirty="0" smtClean="0"/>
                  <a:t>Here the superscript </a:t>
                </a:r>
                <a14:m>
                  <m:oMath xmlns:m="http://schemas.openxmlformats.org/officeDocument/2006/math">
                    <m:r>
                      <a:rPr lang="en-US" b="0" i="1" smtClean="0">
                        <a:latin typeface="Cambria Math"/>
                      </a:rPr>
                      <m:t>𝑄</m:t>
                    </m:r>
                  </m:oMath>
                </a14:m>
                <a:r>
                  <a:rPr lang="en-US" dirty="0" smtClean="0"/>
                  <a:t> means that we always  use the </a:t>
                </a:r>
                <a:r>
                  <a:rPr lang="en-US" i="1" dirty="0" smtClean="0"/>
                  <a:t>risk-neutral </a:t>
                </a:r>
                <a:r>
                  <a:rPr lang="en-US" dirty="0" smtClean="0"/>
                  <a:t>measure for CVA.  This is a price, not really a risk measure per se, but Basel III really cares about it.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07" t="-2830"/>
                </a:stretch>
              </a:blipFill>
            </p:spPr>
            <p:txBody>
              <a:bodyPr/>
              <a:lstStyle/>
              <a:p>
                <a:r>
                  <a:rPr lang="en-US">
                    <a:noFill/>
                  </a:rPr>
                  <a:t> </a:t>
                </a:r>
              </a:p>
            </p:txBody>
          </p:sp>
        </mc:Fallback>
      </mc:AlternateContent>
    </p:spTree>
    <p:extLst>
      <p:ext uri="{BB962C8B-B14F-4D97-AF65-F5344CB8AC3E}">
        <p14:creationId xmlns:p14="http://schemas.microsoft.com/office/powerpoint/2010/main" val="218561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 continued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buNone/>
                </a:pPr>
                <a:r>
                  <a:rPr lang="en-US" dirty="0" smtClean="0"/>
                  <a:t>In the simple case where </a:t>
                </a:r>
                <a14:m>
                  <m:oMath xmlns:m="http://schemas.openxmlformats.org/officeDocument/2006/math">
                    <m:r>
                      <a:rPr lang="en-US" b="0" i="1" smtClean="0">
                        <a:latin typeface="Cambria Math"/>
                      </a:rPr>
                      <m:t>𝑟</m:t>
                    </m:r>
                    <m:r>
                      <a:rPr lang="en-US" b="0" i="1" smtClean="0">
                        <a:latin typeface="Cambria Math"/>
                      </a:rPr>
                      <m:t>,</m:t>
                    </m:r>
                    <m:r>
                      <a:rPr lang="en-US" b="0" i="1" smtClean="0">
                        <a:latin typeface="Cambria Math"/>
                      </a:rPr>
                      <m:t>𝜆</m:t>
                    </m:r>
                    <m:r>
                      <a:rPr lang="en-US" b="0" i="1" smtClean="0">
                        <a:latin typeface="Cambria Math"/>
                      </a:rPr>
                      <m:t>,</m:t>
                    </m:r>
                    <m:r>
                      <a:rPr lang="en-US" b="0" i="1" smtClean="0">
                        <a:latin typeface="Cambria Math"/>
                      </a:rPr>
                      <m:t>𝑅</m:t>
                    </m:r>
                  </m:oMath>
                </a14:m>
                <a:r>
                  <a:rPr lang="en-US" dirty="0" smtClean="0"/>
                  <a:t> are all deterministic, this simplifies to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𝐶𝑉𝐴</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𝑅</m:t>
                          </m:r>
                        </m:e>
                      </m:d>
                      <m:nary>
                        <m:naryPr>
                          <m:ctrlPr>
                            <a:rPr lang="en-US" b="0" i="1" smtClean="0">
                              <a:latin typeface="Cambria Math" panose="02040503050406030204" pitchFamily="18" charset="0"/>
                            </a:rPr>
                          </m:ctrlPr>
                        </m:naryPr>
                        <m:sub>
                          <m:r>
                            <a:rPr lang="en-US" b="0" i="1" smtClean="0">
                              <a:latin typeface="Cambria Math"/>
                            </a:rPr>
                            <m:t>0</m:t>
                          </m:r>
                        </m:sub>
                        <m:sup>
                          <m:r>
                            <a:rPr lang="en-US" b="0" i="1" smtClean="0">
                              <a:latin typeface="Cambria Math"/>
                            </a:rPr>
                            <m:t>𝑇</m:t>
                          </m:r>
                        </m:sup>
                        <m:e>
                          <m:r>
                            <a:rPr lang="en-US" b="0" i="1" smtClean="0">
                              <a:latin typeface="Cambria Math"/>
                            </a:rPr>
                            <m:t>𝑍</m:t>
                          </m:r>
                          <m:d>
                            <m:dPr>
                              <m:ctrlPr>
                                <a:rPr lang="en-US" b="0" i="1" smtClean="0">
                                  <a:latin typeface="Cambria Math" panose="02040503050406030204" pitchFamily="18" charset="0"/>
                                </a:rPr>
                              </m:ctrlPr>
                            </m:dPr>
                            <m:e>
                              <m:r>
                                <a:rPr lang="en-US" b="0" i="1" smtClean="0">
                                  <a:latin typeface="Cambria Math"/>
                                </a:rPr>
                                <m:t>𝜏</m:t>
                              </m:r>
                            </m:e>
                          </m:d>
                          <m:r>
                            <a:rPr lang="en-US" b="0" i="1" smtClean="0">
                              <a:latin typeface="Cambria Math"/>
                            </a:rPr>
                            <m:t>𝜆</m:t>
                          </m:r>
                          <m:d>
                            <m:dPr>
                              <m:ctrlPr>
                                <a:rPr lang="en-US" b="0" i="1" smtClean="0">
                                  <a:latin typeface="Cambria Math" panose="02040503050406030204" pitchFamily="18" charset="0"/>
                                </a:rPr>
                              </m:ctrlPr>
                            </m:dPr>
                            <m:e>
                              <m:r>
                                <a:rPr lang="en-US" b="0" i="1" smtClean="0">
                                  <a:latin typeface="Cambria Math"/>
                                </a:rPr>
                                <m:t>𝜏</m:t>
                              </m:r>
                            </m:e>
                          </m:d>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𝜏</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𝑄</m:t>
                              </m:r>
                            </m:sup>
                          </m:sSup>
                          <m:d>
                            <m:dPr>
                              <m:ctrlPr>
                                <a:rPr lang="en-US" b="0" i="1" smtClean="0">
                                  <a:latin typeface="Cambria Math" panose="02040503050406030204" pitchFamily="18" charset="0"/>
                                </a:rPr>
                              </m:ctrlPr>
                            </m:dPr>
                            <m:e>
                              <m:r>
                                <a:rPr lang="en-US" b="0" i="1" smtClean="0">
                                  <a:latin typeface="Cambria Math"/>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a:rPr>
                                        <m:t>𝜏</m:t>
                                      </m:r>
                                      <m:r>
                                        <a:rPr lang="en-US" b="0" i="1" smtClean="0">
                                          <a:latin typeface="Cambria Math"/>
                                        </a:rPr>
                                        <m:t>,</m:t>
                                      </m:r>
                                      <m:r>
                                        <a:rPr lang="en-US" b="0" i="1" smtClean="0">
                                          <a:latin typeface="Cambria Math"/>
                                        </a:rPr>
                                        <m:t>𝑇</m:t>
                                      </m:r>
                                    </m:e>
                                  </m:d>
                                </m:e>
                                <m:sup>
                                  <m:r>
                                    <a:rPr lang="en-US" b="0" i="1" smtClean="0">
                                      <a:latin typeface="Cambria Math"/>
                                    </a:rPr>
                                    <m:t>+</m:t>
                                  </m:r>
                                </m:sup>
                              </m:sSup>
                            </m:e>
                          </m:d>
                          <m:r>
                            <a:rPr lang="en-US" b="0" i="1" smtClean="0">
                              <a:latin typeface="Cambria Math"/>
                            </a:rPr>
                            <m:t>𝑑</m:t>
                          </m:r>
                          <m:r>
                            <a:rPr lang="en-US" b="0" i="1" smtClean="0">
                              <a:latin typeface="Cambria Math"/>
                            </a:rPr>
                            <m:t>𝜏</m:t>
                          </m:r>
                        </m:e>
                      </m:nary>
                    </m:oMath>
                  </m:oMathPara>
                </a14:m>
                <a:endParaRPr lang="en-US" b="0" dirty="0" smtClean="0"/>
              </a:p>
              <a:p>
                <a:pPr marL="0" indent="0">
                  <a:buNone/>
                </a:pPr>
                <a:r>
                  <a:rPr lang="en-US" dirty="0" smtClean="0"/>
                  <a:t>In particular this assumes no </a:t>
                </a:r>
                <a:r>
                  <a:rPr lang="en-US" b="1" i="1" dirty="0" smtClean="0"/>
                  <a:t>wrong way risk </a:t>
                </a:r>
                <a:r>
                  <a:rPr lang="en-US" dirty="0" smtClean="0"/>
                  <a:t>(more on this later), which implies that the value of the position at default, namely </a:t>
                </a:r>
                <a14:m>
                  <m:oMath xmlns:m="http://schemas.openxmlformats.org/officeDocument/2006/math">
                    <m:r>
                      <a:rPr lang="en-US" b="0" i="1" smtClean="0">
                        <a:latin typeface="Cambria Math"/>
                      </a:rPr>
                      <m:t>𝑉</m:t>
                    </m:r>
                    <m:r>
                      <a:rPr lang="en-US" b="0" i="1" smtClean="0">
                        <a:latin typeface="Cambria Math"/>
                      </a:rPr>
                      <m:t>(</m:t>
                    </m:r>
                    <m:r>
                      <a:rPr lang="en-US" b="0" i="1" smtClean="0">
                        <a:latin typeface="Cambria Math"/>
                      </a:rPr>
                      <m:t>𝜏</m:t>
                    </m:r>
                    <m:r>
                      <a:rPr lang="en-US" b="0" i="1" smtClean="0">
                        <a:latin typeface="Cambria Math"/>
                      </a:rPr>
                      <m:t>,</m:t>
                    </m:r>
                    <m:r>
                      <a:rPr lang="en-US" b="0" i="1" smtClean="0">
                        <a:latin typeface="Cambria Math"/>
                      </a:rPr>
                      <m:t>𝑇</m:t>
                    </m:r>
                    <m:r>
                      <a:rPr lang="en-US" b="0" i="1" smtClean="0">
                        <a:latin typeface="Cambria Math"/>
                      </a:rPr>
                      <m:t>)</m:t>
                    </m:r>
                  </m:oMath>
                </a14:m>
                <a:r>
                  <a:rPr lang="en-US" dirty="0" smtClean="0"/>
                  <a:t>, is likely to be higher because there was actually a default.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r="-1556"/>
                </a:stretch>
              </a:blipFill>
            </p:spPr>
            <p:txBody>
              <a:bodyPr/>
              <a:lstStyle/>
              <a:p>
                <a:r>
                  <a:rPr lang="en-US">
                    <a:noFill/>
                  </a:rPr>
                  <a:t> </a:t>
                </a:r>
              </a:p>
            </p:txBody>
          </p:sp>
        </mc:Fallback>
      </mc:AlternateContent>
    </p:spTree>
    <p:extLst>
      <p:ext uri="{BB962C8B-B14F-4D97-AF65-F5344CB8AC3E}">
        <p14:creationId xmlns:p14="http://schemas.microsoft.com/office/powerpoint/2010/main" val="143071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20530</TotalTime>
  <Words>512</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Quantitative Risk Management Lecture 7: Counterparty Risk</vt:lpstr>
      <vt:lpstr>What is Counterparty Risk?</vt:lpstr>
      <vt:lpstr>Types of Exposure</vt:lpstr>
      <vt:lpstr>Types of Exposure, cont’d</vt:lpstr>
      <vt:lpstr>Types of Exposure, cont’d</vt:lpstr>
      <vt:lpstr>Types of Exposure, cont’d</vt:lpstr>
      <vt:lpstr>Credit Value at Risk and Expected Shortfall</vt:lpstr>
      <vt:lpstr>Counterparty Credit Valuation Adjustment (CVA)</vt:lpstr>
      <vt:lpstr>CVA, continued</vt:lpstr>
      <vt:lpstr>CVA, continued</vt:lpstr>
      <vt:lpstr>CVA VaR</vt:lpstr>
      <vt:lpstr>What about Collateral?</vt:lpstr>
      <vt:lpstr>Debit Valuation Adjustment (DVA)</vt:lpstr>
      <vt:lpstr>Effect of Netting</vt:lpstr>
      <vt:lpstr>Effect of Netting, continued</vt:lpstr>
      <vt:lpstr>Netting, continued</vt:lpstr>
      <vt:lpstr>Netting, continued</vt:lpstr>
      <vt:lpstr>Wrong-Way Risk</vt:lpstr>
    </vt:vector>
  </TitlesOfParts>
  <Company>Wells Fargo &amp;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Risk Management Lecture 4: Different Asset Classes</dc:title>
  <dc:creator>DeMeo, Roy E.</dc:creator>
  <cp:lastModifiedBy>Roy DeMeo</cp:lastModifiedBy>
  <cp:revision>67</cp:revision>
  <dcterms:created xsi:type="dcterms:W3CDTF">2014-10-15T22:43:26Z</dcterms:created>
  <dcterms:modified xsi:type="dcterms:W3CDTF">2017-04-12T00:06:50Z</dcterms:modified>
</cp:coreProperties>
</file>