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8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65ED-DDAD-4A41-8584-38E4367E0961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860E-1440-45E1-ADB4-9CC266D1E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Quantitative Risk Management</a:t>
            </a:r>
            <a:br>
              <a:rPr lang="en-US" dirty="0" smtClean="0"/>
            </a:br>
            <a:r>
              <a:rPr lang="en-US" sz="3200" dirty="0" smtClean="0"/>
              <a:t>Lecture 8: Extreme Value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Roy E. DeMeo, Jr.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Slowly Varying and Regularly </a:t>
            </a:r>
            <a:r>
              <a:rPr lang="en-US" smtClean="0"/>
              <a:t>Varying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be a </a:t>
                </a:r>
                <a:r>
                  <a:rPr lang="en-US" dirty="0" err="1" smtClean="0"/>
                  <a:t>Lebesgue</a:t>
                </a:r>
                <a:r>
                  <a:rPr lang="en-US" dirty="0" smtClean="0"/>
                  <a:t>-measurable function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Then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it’s </a:t>
                </a:r>
                <a:r>
                  <a:rPr lang="en-US" i="1" dirty="0" smtClean="0"/>
                  <a:t>slowly varying</a:t>
                </a:r>
                <a:r>
                  <a:rPr lang="en-US" dirty="0" smtClean="0"/>
                  <a:t>, and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it’s </a:t>
                </a:r>
                <a:r>
                  <a:rPr lang="en-US" i="1" dirty="0" smtClean="0"/>
                  <a:t>regularly varying with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 smtClean="0"/>
                  <a:t>.  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slowly varying.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regularly varying with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dirty="0" smtClean="0"/>
                  <a:t> you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L slowly varying.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02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Frechet</a:t>
            </a:r>
            <a:r>
              <a:rPr lang="en-US" dirty="0"/>
              <a:t>, Weibull Maximum Domains of Attraction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𝐹𝑟𝑒𝑐h𝑒𝑡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𝑀𝐷𝐴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some slowly varying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. Recall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𝜉</m:t>
                    </m:r>
                    <m:r>
                      <a:rPr lang="en-US" i="1">
                        <a:latin typeface="Cambria Math"/>
                      </a:rPr>
                      <m:t>&lt;0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𝑊𝑒𝑖𝑏𝑢𝑙𝑙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𝑀𝐷𝐴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⟺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&lt;∞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the right endpoint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&lt;1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is no comparatively nice result like this for </a:t>
                </a:r>
                <a:r>
                  <a:rPr lang="en-US" dirty="0" err="1"/>
                  <a:t>Gumbel</a:t>
                </a:r>
                <a:r>
                  <a:rPr lang="en-US" dirty="0"/>
                  <a:t> distributions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𝜉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2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Pareto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Recall that the Pareto distribution satisfies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𝑀𝐷𝐴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1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Beta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this case we have,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also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and L is slowly varying.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4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of Time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Up to now we have assumed an unconditional model.  But suppose instead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is a strictly stationary time series with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US" dirty="0" smtClean="0"/>
                  <a:t> be the </a:t>
                </a:r>
                <a:r>
                  <a:rPr lang="en-US" i="1" dirty="0" smtClean="0"/>
                  <a:t>associated </a:t>
                </a:r>
                <a:r>
                  <a:rPr lang="en-US" i="1" dirty="0" err="1" smtClean="0"/>
                  <a:t>iid</a:t>
                </a:r>
                <a:r>
                  <a:rPr lang="en-US" i="1" dirty="0" smtClean="0"/>
                  <a:t> process, </a:t>
                </a:r>
                <a:r>
                  <a:rPr lang="en-US" dirty="0" smtClean="0"/>
                  <a:t>that is a strict white noise process with the same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78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of Time Series,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many processes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there exists a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≤1,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non-degenerate, if and only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known as the </a:t>
                </a:r>
                <a:r>
                  <a:rPr lang="en-US" i="1" dirty="0" smtClean="0"/>
                  <a:t>extremal index </a:t>
                </a:r>
                <a:r>
                  <a:rPr lang="en-US" dirty="0" smtClean="0"/>
                  <a:t>of the process.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r="-29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15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</a:t>
            </a:r>
            <a:r>
              <a:rPr lang="en-US" dirty="0" err="1" smtClean="0"/>
              <a:t>Exceedences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a random variable with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i="1" dirty="0" smtClean="0"/>
                  <a:t>excess distribution </a:t>
                </a:r>
                <a:r>
                  <a:rPr lang="en-US" dirty="0" smtClean="0"/>
                  <a:t>over the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has distribution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≤∞</m:t>
                    </m:r>
                  </m:oMath>
                </a14:m>
                <a:r>
                  <a:rPr lang="en-US" dirty="0" smtClean="0"/>
                  <a:t> is the right endpoint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0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Pareto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distribution of the </a:t>
                </a:r>
                <a:r>
                  <a:rPr lang="en-US" i="1" dirty="0" smtClean="0"/>
                  <a:t>generalized Pareto distribution </a:t>
                </a:r>
                <a:r>
                  <a:rPr lang="en-US" dirty="0" smtClean="0"/>
                  <a:t>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 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03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Excess Distribution for Exponential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say that the exponential distribution has </a:t>
                </a:r>
                <a:r>
                  <a:rPr lang="en-US" i="1" dirty="0" smtClean="0"/>
                  <a:t>no memory.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8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Properties of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𝑀𝐷𝐴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&lt;∞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&lt;1,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Extreme Value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 Limit Theorem is a statement about the limiting distribution of the average of n </a:t>
            </a:r>
            <a:r>
              <a:rPr lang="en-US" dirty="0" err="1" smtClean="0"/>
              <a:t>i.i.d</a:t>
            </a:r>
            <a:r>
              <a:rPr lang="en-US" dirty="0" smtClean="0"/>
              <a:t>. random variables as n goes to infinity.</a:t>
            </a:r>
          </a:p>
          <a:p>
            <a:r>
              <a:rPr lang="en-US" dirty="0" smtClean="0"/>
              <a:t>Extreme Value theory, contrast, says something about the distribution of the </a:t>
            </a:r>
            <a:r>
              <a:rPr lang="en-US" i="1" dirty="0" smtClean="0"/>
              <a:t>maximum, or extreme tail </a:t>
            </a:r>
            <a:r>
              <a:rPr lang="en-US" dirty="0" smtClean="0"/>
              <a:t>of n samples of a distribution, under certain conditions.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79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There exists a positive measurable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𝑠𝑢𝑝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and only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𝑀𝐷𝐴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4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Because of the theorem, we can treat the excess distribution over a threshold as if it were generalized Pareto: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a loss distribution with right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and assume that for some high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Excess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be a loss distribution,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samples from this distribution.  For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 subset which we call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will be above that threshold, 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calculate the excess losses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82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the Excess Distribution,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use the assumption of slide 18,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be the density of the generalized Pareto distribution, and compute the density and log likelihood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0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the Excess Distribution,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then maximize this function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 will now show you an example of this.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8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Thresholds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To prove this, note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2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Thresholds,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27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Thresholds,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Note, also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b="0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b="0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3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Mean Excess Plot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the </a:t>
                </a:r>
                <a:r>
                  <a:rPr lang="en-US" i="1" dirty="0" smtClean="0"/>
                  <a:t>sample mean excess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rearrange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in descending order,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&gt;…&gt;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we can plot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Does this become close to linear for higher thresholds?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50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6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and 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First, note that under the assumption on slide 21,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5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Extreme Value Distribution, or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Define,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the cumulative distribution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𝜉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𝜉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One can observe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called a </a:t>
                </a:r>
                <a:r>
                  <a:rPr lang="en-US" dirty="0" err="1" smtClean="0"/>
                  <a:t>Weibull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Gumbel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Frechet</a:t>
                </a:r>
                <a:r>
                  <a:rPr lang="en-US" dirty="0" smtClean="0"/>
                  <a:t> distribution depending on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 is negative, zero or positive.  We can create a family of these distributions by location and scale by setting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25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and ES,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2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and ES,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from the last slide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07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Estimate of Tail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Choose a high enough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and use the tail-fitting spreadsheet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which we now call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We can now estimate the tail probability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den>
                          </m:f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1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err="1" smtClean="0"/>
              <a:t>VaR</a:t>
            </a:r>
            <a:r>
              <a:rPr lang="en-US" dirty="0" smtClean="0"/>
              <a:t>, 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You can use this probability estimate to obtain estimates for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and 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Hill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the overall loss distribution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dirty="0" smtClean="0"/>
                  <a:t>so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a slowly varying function.  We want to estimate the </a:t>
                </a:r>
                <a:r>
                  <a:rPr lang="en-US" i="1" dirty="0" smtClean="0"/>
                  <a:t>tail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520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Hill Method,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do this by defining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427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 the order statistics of a set of data.  Then 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338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Tail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sup>
                          </m:sSub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97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Exceedances as 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Now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dirty="0" smtClean="0"/>
                  <a:t>Since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1, 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Thus the number of losses 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has a binomial distribution, that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That is, Poisson with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83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9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Domain of Attraction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the </a:t>
                </a:r>
                <a:r>
                  <a:rPr lang="en-US" i="1" dirty="0" smtClean="0"/>
                  <a:t>block maximum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F be the cumulative distribution function of X.  Then we say that F is in the </a:t>
                </a:r>
                <a:r>
                  <a:rPr lang="en-US" i="1" dirty="0" smtClean="0"/>
                  <a:t>maximum domain of attraction </a:t>
                </a:r>
                <a:r>
                  <a:rPr lang="en-US" dirty="0" smtClean="0"/>
                  <a:t>of a non-degenerate (not a single point) distribution H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𝑀𝐷𝐴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if there are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𝐻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704" b="-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63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Point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 sequence of real-valued </a:t>
                </a:r>
                <a:r>
                  <a:rPr lang="en-US" dirty="0" err="1" smtClean="0"/>
                  <a:t>rvs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we let, 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(or some other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),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Now define a </a:t>
                </a:r>
                <a:r>
                  <a:rPr lang="en-US" i="1" dirty="0" smtClean="0"/>
                  <a:t>Poisson point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as: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mutually disjoint,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independent random variables.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intensity measure.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11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an SWN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 smtClean="0"/>
                  <a:t>.  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We want to look at the behavior of this process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2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converges in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to a Poisson point process with intensity measure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296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be a fixed large sample size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be a high threshold.  We assume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the number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is approximately a Poisson process with rate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we can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so now our rate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 higher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 rate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2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has to be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Theorem: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some non-degenerate distribution F,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some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fact, you can always rig the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=1.</m:t>
                    </m:r>
                  </m:oMath>
                </a14:m>
                <a:r>
                  <a:rPr lang="en-US" dirty="0" smtClean="0"/>
                  <a:t>  Just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 – Exponential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, so that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2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– Pareto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</a:rPr>
                        <m:t>&gt;0,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&gt;0.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.  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−1)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&gt;0.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83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5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 vs Maxima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see if any sort of normalized minima of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samples of a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converge in distribution if the distribution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=1−</m:t>
                      </m:r>
                      <m:r>
                        <a:rPr lang="en-US" b="0" i="1" dirty="0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which is the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is in the maximum domain of attraction of some extreme value distribution, so in other words -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741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 vs Maxima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000" b="0" i="0" smtClean="0">
                                              <a:latin typeface="Cambria Math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0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0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000" b="0" i="1" smtClean="0">
                                                  <a:latin typeface="Cambria Math"/>
                                                </a:rPr>
                                                <m:t>,…,−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000" b="0" i="1" smtClean="0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000" b="0" i="1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0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000" b="0" i="0" smtClean="0">
                                              <a:latin typeface="Cambria Math"/>
                                            </a:rPr>
                                            <m:t>min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000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000" i="1">
                                                  <a:latin typeface="Cambria Math"/>
                                                </a:rPr>
                                                <m:t>,…,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000" i="1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3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3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3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3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symmetric 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in that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limiting type of distribution for the maxima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limiting type of distribution for the minima.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39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19635</TotalTime>
  <Words>585</Words>
  <Application>Microsoft Office PowerPoint</Application>
  <PresentationFormat>On-screen Show (4:3)</PresentationFormat>
  <Paragraphs>261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Office Theme</vt:lpstr>
      <vt:lpstr>Quantitative Risk Management Lecture 8: Extreme Value Theory</vt:lpstr>
      <vt:lpstr>What is Extreme Value Theory</vt:lpstr>
      <vt:lpstr>Generalized Extreme Value Distribution, or GEV</vt:lpstr>
      <vt:lpstr>Maximum Domain of Attraction</vt:lpstr>
      <vt:lpstr>H has to be GEV</vt:lpstr>
      <vt:lpstr>Simple Example – Exponential Distribution</vt:lpstr>
      <vt:lpstr>Another Example – Pareto Distribution</vt:lpstr>
      <vt:lpstr>Minima vs Maxima</vt:lpstr>
      <vt:lpstr>Minima vs Maxima</vt:lpstr>
      <vt:lpstr>Slowly Varying and Regularly Varying Functions</vt:lpstr>
      <vt:lpstr>Frechet, Weibull Maximum Domains of Attraction</vt:lpstr>
      <vt:lpstr>Example: Pareto Distribution</vt:lpstr>
      <vt:lpstr>Example: Beta Distribution</vt:lpstr>
      <vt:lpstr>Maxima of Time Series</vt:lpstr>
      <vt:lpstr>Maxima of Time Series, Cont’d</vt:lpstr>
      <vt:lpstr>Threshold Exceedences</vt:lpstr>
      <vt:lpstr>Generalized Pareto Distribution</vt:lpstr>
      <vt:lpstr>Excess Distribution for Exponential Distribution</vt:lpstr>
      <vt:lpstr>Some Properties of GPD</vt:lpstr>
      <vt:lpstr>An Important Theorem</vt:lpstr>
      <vt:lpstr>An Important Assumption</vt:lpstr>
      <vt:lpstr>Fitting the Excess Distribution</vt:lpstr>
      <vt:lpstr>Fitting the Excess Distribution, cont’d</vt:lpstr>
      <vt:lpstr>Fitting the Excess Distribution, Cont’d</vt:lpstr>
      <vt:lpstr>Higher Thresholds</vt:lpstr>
      <vt:lpstr>Higher Thresholds, cont’d</vt:lpstr>
      <vt:lpstr>Higher Thresholds, cont’d</vt:lpstr>
      <vt:lpstr>Sample Mean Excess Plot</vt:lpstr>
      <vt:lpstr>VaR and ES</vt:lpstr>
      <vt:lpstr>VaR and ES, cont’d</vt:lpstr>
      <vt:lpstr>VaR and ES, cont’d</vt:lpstr>
      <vt:lpstr>An Estimate of Tail Probability</vt:lpstr>
      <vt:lpstr>Estimating VaR, ES</vt:lpstr>
      <vt:lpstr>The Hill Method</vt:lpstr>
      <vt:lpstr>The Hill Method, cont’d</vt:lpstr>
      <vt:lpstr>Hill Estimator</vt:lpstr>
      <vt:lpstr>Hill Tail Estimator</vt:lpstr>
      <vt:lpstr>Distribution of Exceedances as Poisson</vt:lpstr>
      <vt:lpstr>Poisson, cont’d</vt:lpstr>
      <vt:lpstr>Poisson Point Process</vt:lpstr>
      <vt:lpstr>Poisson, Cont’d</vt:lpstr>
      <vt:lpstr>Poisson, cont’d</vt:lpstr>
      <vt:lpstr>Poisson, cont’d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Risk Management Lecture 4: Different Asset Classes</dc:title>
  <dc:creator>DeMeo, Roy E.</dc:creator>
  <cp:lastModifiedBy>Roy DeMeo</cp:lastModifiedBy>
  <cp:revision>115</cp:revision>
  <dcterms:created xsi:type="dcterms:W3CDTF">2014-10-15T22:43:26Z</dcterms:created>
  <dcterms:modified xsi:type="dcterms:W3CDTF">2017-04-14T21:53:59Z</dcterms:modified>
</cp:coreProperties>
</file>