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594"/>
    <p:restoredTop sz="96281"/>
  </p:normalViewPr>
  <p:slideViewPr>
    <p:cSldViewPr snapToGrid="0">
      <p:cViewPr>
        <p:scale>
          <a:sx n="120" d="100"/>
          <a:sy n="120" d="100"/>
        </p:scale>
        <p:origin x="256"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MX"/>
              <a:t>Haz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MX"/>
              <a:t>Haz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9/22/22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9/22/22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MX"/>
              <a:t>Haz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MX"/>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9/22/22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MX"/>
              <a:t>Haz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9/22/22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9/22/22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9/22/22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MX"/>
              <a:t>Haz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9/22/22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MX"/>
              <a:t>Haz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MX"/>
              <a:t>Haz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9/22/22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9/22/22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B8CEDD-F29E-5D74-B8EF-B9342DBD0E0B}"/>
              </a:ext>
            </a:extLst>
          </p:cNvPr>
          <p:cNvSpPr>
            <a:spLocks noGrp="1"/>
          </p:cNvSpPr>
          <p:nvPr>
            <p:ph type="ctrTitle"/>
          </p:nvPr>
        </p:nvSpPr>
        <p:spPr/>
        <p:txBody>
          <a:bodyPr/>
          <a:lstStyle/>
          <a:p>
            <a:r>
              <a:rPr lang="es-MX" dirty="0"/>
              <a:t>Clustering con K-Means</a:t>
            </a:r>
          </a:p>
        </p:txBody>
      </p:sp>
      <p:sp>
        <p:nvSpPr>
          <p:cNvPr id="3" name="Subtítulo 2">
            <a:extLst>
              <a:ext uri="{FF2B5EF4-FFF2-40B4-BE49-F238E27FC236}">
                <a16:creationId xmlns:a16="http://schemas.microsoft.com/office/drawing/2014/main" id="{5827EA1A-4625-1E3D-E275-6411CDEC6E5E}"/>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3230176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2C371A-C274-FE0A-0082-3D00ACEDF746}"/>
              </a:ext>
            </a:extLst>
          </p:cNvPr>
          <p:cNvSpPr>
            <a:spLocks noGrp="1"/>
          </p:cNvSpPr>
          <p:nvPr>
            <p:ph type="title"/>
          </p:nvPr>
        </p:nvSpPr>
        <p:spPr/>
        <p:txBody>
          <a:bodyPr/>
          <a:lstStyle/>
          <a:p>
            <a:r>
              <a:rPr lang="es-MX" dirty="0"/>
              <a:t>Clasificación</a:t>
            </a:r>
          </a:p>
        </p:txBody>
      </p:sp>
      <p:sp>
        <p:nvSpPr>
          <p:cNvPr id="3" name="Marcador de contenido 2">
            <a:extLst>
              <a:ext uri="{FF2B5EF4-FFF2-40B4-BE49-F238E27FC236}">
                <a16:creationId xmlns:a16="http://schemas.microsoft.com/office/drawing/2014/main" id="{E1273ECE-240B-060B-CDF0-CF2EC3900FFF}"/>
              </a:ext>
            </a:extLst>
          </p:cNvPr>
          <p:cNvSpPr>
            <a:spLocks noGrp="1"/>
          </p:cNvSpPr>
          <p:nvPr>
            <p:ph idx="1"/>
          </p:nvPr>
        </p:nvSpPr>
        <p:spPr/>
        <p:txBody>
          <a:bodyPr>
            <a:normAutofit/>
          </a:bodyPr>
          <a:lstStyle/>
          <a:p>
            <a:pPr algn="l"/>
            <a:r>
              <a:rPr lang="es-MX" b="0" i="0" u="none" strike="noStrike" dirty="0">
                <a:effectLst/>
                <a:latin typeface="verdana" panose="020B0604030504040204" pitchFamily="34" charset="0"/>
              </a:rPr>
              <a:t>El aprendizaje de máquina (</a:t>
            </a:r>
            <a:r>
              <a:rPr lang="es-MX" b="0" i="1" u="none" strike="noStrike" dirty="0">
                <a:effectLst/>
                <a:latin typeface="verdana" panose="020B0604030504040204" pitchFamily="34" charset="0"/>
              </a:rPr>
              <a:t>Machine Learning</a:t>
            </a:r>
            <a:r>
              <a:rPr lang="es-MX" b="0" i="0" u="none" strike="noStrike" dirty="0">
                <a:effectLst/>
                <a:latin typeface="verdana" panose="020B0604030504040204" pitchFamily="34" charset="0"/>
              </a:rPr>
              <a:t>) estudia el aprendizaje automático a partir de datos (</a:t>
            </a:r>
            <a:r>
              <a:rPr lang="es-MX" b="0" i="1" u="none" strike="noStrike" dirty="0">
                <a:effectLst/>
                <a:latin typeface="verdana" panose="020B0604030504040204" pitchFamily="34" charset="0"/>
              </a:rPr>
              <a:t>data-driven</a:t>
            </a:r>
            <a:r>
              <a:rPr lang="es-MX" b="0" i="0" u="none" strike="noStrike" dirty="0">
                <a:effectLst/>
                <a:latin typeface="verdana" panose="020B0604030504040204" pitchFamily="34" charset="0"/>
              </a:rPr>
              <a:t>, gobernado por los datos) para conseguir hacer prediciones precisas a partir de observaciones con datos previos.</a:t>
            </a:r>
          </a:p>
          <a:p>
            <a:endParaRPr lang="es-MX" dirty="0"/>
          </a:p>
        </p:txBody>
      </p:sp>
    </p:spTree>
    <p:extLst>
      <p:ext uri="{BB962C8B-B14F-4D97-AF65-F5344CB8AC3E}">
        <p14:creationId xmlns:p14="http://schemas.microsoft.com/office/powerpoint/2010/main" val="1025765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FDFA5F-CEB8-9742-6A38-71E5113B8D31}"/>
              </a:ext>
            </a:extLst>
          </p:cNvPr>
          <p:cNvSpPr>
            <a:spLocks noGrp="1"/>
          </p:cNvSpPr>
          <p:nvPr>
            <p:ph type="title"/>
          </p:nvPr>
        </p:nvSpPr>
        <p:spPr/>
        <p:txBody>
          <a:bodyPr/>
          <a:lstStyle/>
          <a:p>
            <a:r>
              <a:rPr lang="es-MX" dirty="0"/>
              <a:t>K-Medias</a:t>
            </a:r>
          </a:p>
        </p:txBody>
      </p:sp>
      <p:sp>
        <p:nvSpPr>
          <p:cNvPr id="3" name="Marcador de contenido 2">
            <a:extLst>
              <a:ext uri="{FF2B5EF4-FFF2-40B4-BE49-F238E27FC236}">
                <a16:creationId xmlns:a16="http://schemas.microsoft.com/office/drawing/2014/main" id="{03D54DBD-E3AB-1D58-C94C-9A52689A7624}"/>
              </a:ext>
            </a:extLst>
          </p:cNvPr>
          <p:cNvSpPr>
            <a:spLocks noGrp="1"/>
          </p:cNvSpPr>
          <p:nvPr>
            <p:ph idx="1"/>
          </p:nvPr>
        </p:nvSpPr>
        <p:spPr/>
        <p:txBody>
          <a:bodyPr>
            <a:normAutofit fontScale="85000" lnSpcReduction="10000"/>
          </a:bodyPr>
          <a:lstStyle/>
          <a:p>
            <a:pPr algn="l"/>
            <a:r>
              <a:rPr lang="es-MX" b="0" i="0" u="none" strike="noStrike" dirty="0">
                <a:effectLst/>
                <a:latin typeface="verdana" panose="020B0604030504040204" pitchFamily="34" charset="0"/>
              </a:rPr>
              <a:t>La clasificación automática de objetos o datos es uno de los objetivos del aprendizaje de máquina. Podemos considerar tres tipos de algoritmos:</a:t>
            </a:r>
          </a:p>
          <a:p>
            <a:pPr algn="l">
              <a:buFont typeface="Arial" panose="020B0604020202020204" pitchFamily="34" charset="0"/>
              <a:buChar char="•"/>
            </a:pPr>
            <a:r>
              <a:rPr lang="es-MX" b="1" i="0" u="none" strike="noStrike" dirty="0">
                <a:effectLst/>
                <a:latin typeface="verdana" panose="020B0604030504040204" pitchFamily="34" charset="0"/>
              </a:rPr>
              <a:t>Clasificación supervisada:</a:t>
            </a:r>
            <a:r>
              <a:rPr lang="es-MX" b="0" i="0" u="none" strike="noStrike" dirty="0">
                <a:effectLst/>
                <a:latin typeface="verdana" panose="020B0604030504040204" pitchFamily="34" charset="0"/>
              </a:rPr>
              <a:t> disponemos de un conjunto de datos (por ejemplo, imágenes de letras escritas a mano) que vamos a llamar datos de entrenamiento y cada dato está asociado a una etiqueta (a qué letra corresponde cada imagen). Construímos un modelo en la fase de entrenamiento (training) utilizando dichas etiquetas, que nos dicen si una imagen está clasificada correcta o incorrectamente por el modelo. Una vez construído el modelo podemos utilizarlo para clasificar nuevos datos que, en esta fase, ya no necesitan etiqueta para su clasificación, aunque sí la necesitan para evaluar el porcentaje de objetos bien clasificados.</a:t>
            </a:r>
          </a:p>
          <a:p>
            <a:pPr algn="l">
              <a:buFont typeface="Arial" panose="020B0604020202020204" pitchFamily="34" charset="0"/>
              <a:buChar char="•"/>
            </a:pPr>
            <a:r>
              <a:rPr lang="es-MX" b="1" i="0" u="none" strike="noStrike" dirty="0">
                <a:effectLst/>
                <a:latin typeface="verdana" panose="020B0604030504040204" pitchFamily="34" charset="0"/>
              </a:rPr>
              <a:t>Clasificación no supervisada:</a:t>
            </a:r>
            <a:r>
              <a:rPr lang="es-MX" b="0" i="0" u="none" strike="noStrike" dirty="0">
                <a:effectLst/>
                <a:latin typeface="verdana" panose="020B0604030504040204" pitchFamily="34" charset="0"/>
              </a:rPr>
              <a:t> los datos no tienen etiquetas (o no queremos utilizarlas) y estos se clasifican a partir de su estructura interna (propiedades, características).</a:t>
            </a:r>
          </a:p>
          <a:p>
            <a:pPr algn="l">
              <a:buFont typeface="Arial" panose="020B0604020202020204" pitchFamily="34" charset="0"/>
              <a:buChar char="•"/>
            </a:pPr>
            <a:r>
              <a:rPr lang="es-MX" b="1" i="0" u="none" strike="noStrike" dirty="0">
                <a:effectLst/>
                <a:latin typeface="verdana" panose="020B0604030504040204" pitchFamily="34" charset="0"/>
              </a:rPr>
              <a:t>Clasificación semisupervisada:</a:t>
            </a:r>
            <a:r>
              <a:rPr lang="es-MX" b="0" i="0" u="none" strike="noStrike" dirty="0">
                <a:effectLst/>
                <a:latin typeface="verdana" panose="020B0604030504040204" pitchFamily="34" charset="0"/>
              </a:rPr>
              <a:t> algunos datos de entrenamiento tienen etiquetas, pero no todos. Este último caso es muy típico en clasificación de imágenes, donde es habitual disponer de muchas imágenes mayormente no etiquetadas. Estos se pueden considerar algoritmos supervisados que no necesitan todas las etiquetas de los datos de entrenamiento.</a:t>
            </a:r>
          </a:p>
        </p:txBody>
      </p:sp>
    </p:spTree>
    <p:extLst>
      <p:ext uri="{BB962C8B-B14F-4D97-AF65-F5344CB8AC3E}">
        <p14:creationId xmlns:p14="http://schemas.microsoft.com/office/powerpoint/2010/main" val="48996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347ECB-D3C2-CFE9-A7F9-1F39554D943B}"/>
              </a:ext>
            </a:extLst>
          </p:cNvPr>
          <p:cNvSpPr>
            <a:spLocks noGrp="1"/>
          </p:cNvSpPr>
          <p:nvPr>
            <p:ph type="title"/>
          </p:nvPr>
        </p:nvSpPr>
        <p:spPr/>
        <p:txBody>
          <a:bodyPr/>
          <a:lstStyle/>
          <a:p>
            <a:r>
              <a:rPr lang="es-MX" dirty="0"/>
              <a:t>K-Means</a:t>
            </a:r>
          </a:p>
        </p:txBody>
      </p:sp>
      <p:sp>
        <p:nvSpPr>
          <p:cNvPr id="3" name="Marcador de contenido 2">
            <a:extLst>
              <a:ext uri="{FF2B5EF4-FFF2-40B4-BE49-F238E27FC236}">
                <a16:creationId xmlns:a16="http://schemas.microsoft.com/office/drawing/2014/main" id="{CBA3A361-D956-9C17-5927-72729BB2B942}"/>
              </a:ext>
            </a:extLst>
          </p:cNvPr>
          <p:cNvSpPr>
            <a:spLocks noGrp="1"/>
          </p:cNvSpPr>
          <p:nvPr>
            <p:ph idx="1"/>
          </p:nvPr>
        </p:nvSpPr>
        <p:spPr/>
        <p:txBody>
          <a:bodyPr/>
          <a:lstStyle/>
          <a:p>
            <a:r>
              <a:rPr lang="es-MX" dirty="0"/>
              <a:t>El objetivo de Kmedias es agrupar los datos similar y descubrir patrones </a:t>
            </a:r>
          </a:p>
          <a:p>
            <a:r>
              <a:rPr lang="es-MX" dirty="0"/>
              <a:t>Para obtener este objetivo, el algoritmo de K-Means busca un numero fijo (k) de clusters en el dataset que se está trabajando</a:t>
            </a:r>
          </a:p>
        </p:txBody>
      </p:sp>
    </p:spTree>
    <p:extLst>
      <p:ext uri="{BB962C8B-B14F-4D97-AF65-F5344CB8AC3E}">
        <p14:creationId xmlns:p14="http://schemas.microsoft.com/office/powerpoint/2010/main" val="764388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8BD880-DF2C-542B-272E-D83632E173BD}"/>
              </a:ext>
            </a:extLst>
          </p:cNvPr>
          <p:cNvSpPr>
            <a:spLocks noGrp="1"/>
          </p:cNvSpPr>
          <p:nvPr>
            <p:ph type="title"/>
          </p:nvPr>
        </p:nvSpPr>
        <p:spPr/>
        <p:txBody>
          <a:bodyPr/>
          <a:lstStyle/>
          <a:p>
            <a:r>
              <a:rPr lang="es-MX" dirty="0"/>
              <a:t>K-Medias</a:t>
            </a:r>
          </a:p>
        </p:txBody>
      </p:sp>
      <p:sp>
        <p:nvSpPr>
          <p:cNvPr id="3" name="Marcador de contenido 2">
            <a:extLst>
              <a:ext uri="{FF2B5EF4-FFF2-40B4-BE49-F238E27FC236}">
                <a16:creationId xmlns:a16="http://schemas.microsoft.com/office/drawing/2014/main" id="{07F2B1CA-86BE-3EAE-DFCF-DA621C0FD17F}"/>
              </a:ext>
            </a:extLst>
          </p:cNvPr>
          <p:cNvSpPr>
            <a:spLocks noGrp="1"/>
          </p:cNvSpPr>
          <p:nvPr>
            <p:ph idx="1"/>
          </p:nvPr>
        </p:nvSpPr>
        <p:spPr/>
        <p:txBody>
          <a:bodyPr/>
          <a:lstStyle/>
          <a:p>
            <a:r>
              <a:rPr lang="es-MX" dirty="0"/>
              <a:t>Para procesar los datos con los que vamos a aprender, el algoritmo empieza con un grupo con centroides elegidos aleatoriamente,estos centros de los clusters son utilizados como punto de partida para cada cluster</a:t>
            </a:r>
          </a:p>
          <a:p>
            <a:r>
              <a:rPr lang="es-MX" dirty="0"/>
              <a:t>Luego realizamos varias repeticiones (iteraciones) de calculos para optimizar las posiciones de los centroides</a:t>
            </a:r>
          </a:p>
          <a:p>
            <a:r>
              <a:rPr lang="es-MX" dirty="0"/>
              <a:t>El algoritmo de K-Medias acaba cuando una de las 2 siguientes condiciones se cumple:</a:t>
            </a:r>
          </a:p>
          <a:p>
            <a:pPr lvl="1"/>
            <a:r>
              <a:rPr lang="es-MX" dirty="0"/>
              <a:t>Los centroides se han estabilizados y no hay cambio en sus valores porque el agrupamiento (clustering) se ha logrado con éxito</a:t>
            </a:r>
          </a:p>
          <a:p>
            <a:pPr lvl="1"/>
            <a:r>
              <a:rPr lang="es-MX" dirty="0"/>
              <a:t>Se alcanzaron el numero de iteraciones previamiente definidas</a:t>
            </a:r>
          </a:p>
        </p:txBody>
      </p:sp>
    </p:spTree>
    <p:extLst>
      <p:ext uri="{BB962C8B-B14F-4D97-AF65-F5344CB8AC3E}">
        <p14:creationId xmlns:p14="http://schemas.microsoft.com/office/powerpoint/2010/main" val="389351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BAF2CF-50FE-447F-0A0B-2E1AB64497B0}"/>
              </a:ext>
            </a:extLst>
          </p:cNvPr>
          <p:cNvSpPr>
            <a:spLocks noGrp="1"/>
          </p:cNvSpPr>
          <p:nvPr>
            <p:ph type="title"/>
          </p:nvPr>
        </p:nvSpPr>
        <p:spPr/>
        <p:txBody>
          <a:bodyPr/>
          <a:lstStyle/>
          <a:p>
            <a:r>
              <a:rPr lang="es-MX" dirty="0"/>
              <a:t>K-Means</a:t>
            </a:r>
          </a:p>
        </p:txBody>
      </p:sp>
      <p:pic>
        <p:nvPicPr>
          <p:cNvPr id="5" name="Marcador de contenido 4">
            <a:extLst>
              <a:ext uri="{FF2B5EF4-FFF2-40B4-BE49-F238E27FC236}">
                <a16:creationId xmlns:a16="http://schemas.microsoft.com/office/drawing/2014/main" id="{08A45295-3DDE-85D1-0E4E-E652A282CB21}"/>
              </a:ext>
            </a:extLst>
          </p:cNvPr>
          <p:cNvPicPr>
            <a:picLocks noGrp="1" noChangeAspect="1"/>
          </p:cNvPicPr>
          <p:nvPr>
            <p:ph idx="1"/>
          </p:nvPr>
        </p:nvPicPr>
        <p:blipFill>
          <a:blip r:embed="rId2"/>
          <a:stretch>
            <a:fillRect/>
          </a:stretch>
        </p:blipFill>
        <p:spPr>
          <a:xfrm>
            <a:off x="1726148" y="2222500"/>
            <a:ext cx="8739704" cy="3636963"/>
          </a:xfrm>
        </p:spPr>
      </p:pic>
    </p:spTree>
    <p:extLst>
      <p:ext uri="{BB962C8B-B14F-4D97-AF65-F5344CB8AC3E}">
        <p14:creationId xmlns:p14="http://schemas.microsoft.com/office/powerpoint/2010/main" val="4130744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C4D6C-7C2E-4ED0-81C9-DE99E325A4BF}"/>
              </a:ext>
            </a:extLst>
          </p:cNvPr>
          <p:cNvSpPr>
            <a:spLocks noGrp="1"/>
          </p:cNvSpPr>
          <p:nvPr>
            <p:ph type="title"/>
          </p:nvPr>
        </p:nvSpPr>
        <p:spPr/>
        <p:txBody>
          <a:bodyPr/>
          <a:lstStyle/>
          <a:p>
            <a:r>
              <a:rPr lang="es-MX" dirty="0"/>
              <a:t>K-Medias</a:t>
            </a:r>
          </a:p>
        </p:txBody>
      </p:sp>
      <p:pic>
        <p:nvPicPr>
          <p:cNvPr id="5" name="Marcador de contenido 4">
            <a:extLst>
              <a:ext uri="{FF2B5EF4-FFF2-40B4-BE49-F238E27FC236}">
                <a16:creationId xmlns:a16="http://schemas.microsoft.com/office/drawing/2014/main" id="{78FA5F35-27CD-0F1E-02F3-1C5461F1857F}"/>
              </a:ext>
            </a:extLst>
          </p:cNvPr>
          <p:cNvPicPr>
            <a:picLocks noGrp="1" noChangeAspect="1"/>
          </p:cNvPicPr>
          <p:nvPr>
            <p:ph idx="1"/>
          </p:nvPr>
        </p:nvPicPr>
        <p:blipFill>
          <a:blip r:embed="rId2"/>
          <a:stretch>
            <a:fillRect/>
          </a:stretch>
        </p:blipFill>
        <p:spPr>
          <a:xfrm>
            <a:off x="2317643" y="2222500"/>
            <a:ext cx="7556713" cy="3636963"/>
          </a:xfrm>
        </p:spPr>
      </p:pic>
    </p:spTree>
    <p:extLst>
      <p:ext uri="{BB962C8B-B14F-4D97-AF65-F5344CB8AC3E}">
        <p14:creationId xmlns:p14="http://schemas.microsoft.com/office/powerpoint/2010/main" val="1443730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Citable</Template>
  <TotalTime>1099</TotalTime>
  <Words>400</Words>
  <Application>Microsoft Macintosh PowerPoint</Application>
  <PresentationFormat>Panorámica</PresentationFormat>
  <Paragraphs>19</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Century Gothic</vt:lpstr>
      <vt:lpstr>verdana</vt:lpstr>
      <vt:lpstr>Wingdings 2</vt:lpstr>
      <vt:lpstr>Citable</vt:lpstr>
      <vt:lpstr>Clustering con K-Means</vt:lpstr>
      <vt:lpstr>Clasificación</vt:lpstr>
      <vt:lpstr>K-Medias</vt:lpstr>
      <vt:lpstr>K-Means</vt:lpstr>
      <vt:lpstr>K-Medias</vt:lpstr>
      <vt:lpstr>K-Means</vt:lpstr>
      <vt:lpstr>K-Medias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con K-Means</dc:title>
  <dc:creator>Ernesto Alcalá</dc:creator>
  <cp:lastModifiedBy>Ernesto Alcalá</cp:lastModifiedBy>
  <cp:revision>1</cp:revision>
  <dcterms:created xsi:type="dcterms:W3CDTF">2022-09-22T20:16:53Z</dcterms:created>
  <dcterms:modified xsi:type="dcterms:W3CDTF">2022-09-23T14:36:38Z</dcterms:modified>
</cp:coreProperties>
</file>