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05" autoAdjust="0"/>
    <p:restoredTop sz="86375" autoAdjust="0"/>
  </p:normalViewPr>
  <p:slideViewPr>
    <p:cSldViewPr>
      <p:cViewPr varScale="1">
        <p:scale>
          <a:sx n="55" d="100"/>
          <a:sy n="55" d="100"/>
        </p:scale>
        <p:origin x="-1284" y="-40"/>
      </p:cViewPr>
      <p:guideLst>
        <p:guide orient="horz" pos="2160"/>
        <p:guide pos="2880"/>
      </p:guideLst>
    </p:cSldViewPr>
  </p:slideViewPr>
  <p:outlineViewPr>
    <p:cViewPr>
      <p:scale>
        <a:sx n="33" d="100"/>
        <a:sy n="33" d="100"/>
      </p:scale>
      <p:origin x="232" y="12287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42D105-1390-464F-9C63-3E1867CF08A9}" type="datetimeFigureOut">
              <a:rPr lang="en-US" smtClean="0"/>
              <a:t>4/14/2023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D77388-7C69-48F3-8DC0-5039D837E275}" type="slidenum">
              <a:rPr lang="en-US" smtClean="0"/>
              <a:t>‹#›</a:t>
            </a:fld>
            <a:endParaRPr lang="en-US"/>
          </a:p>
        </p:txBody>
      </p:sp>
    </p:spTree>
    <p:extLst>
      <p:ext uri="{BB962C8B-B14F-4D97-AF65-F5344CB8AC3E}">
        <p14:creationId xmlns:p14="http://schemas.microsoft.com/office/powerpoint/2010/main" val="1955963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D77388-7C69-48F3-8DC0-5039D837E275}" type="slidenum">
              <a:rPr lang="en-US" smtClean="0"/>
              <a:t>1</a:t>
            </a:fld>
            <a:endParaRPr lang="en-US"/>
          </a:p>
        </p:txBody>
      </p:sp>
    </p:spTree>
    <p:extLst>
      <p:ext uri="{BB962C8B-B14F-4D97-AF65-F5344CB8AC3E}">
        <p14:creationId xmlns:p14="http://schemas.microsoft.com/office/powerpoint/2010/main" val="402891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8CD19B-506B-4CF2-A4D0-980CC740CE8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3518373084"/>
      </p:ext>
    </p:extLst>
  </p:cSld>
  <p:clrMapOvr>
    <a:masterClrMapping/>
  </p:clrMapOvr>
  <p:transition spd="slow">
    <p:cover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8CD19B-506B-4CF2-A4D0-980CC740CE8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1045961714"/>
      </p:ext>
    </p:extLst>
  </p:cSld>
  <p:clrMapOvr>
    <a:masterClrMapping/>
  </p:clrMapOvr>
  <p:transition spd="slow">
    <p:cover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8CD19B-506B-4CF2-A4D0-980CC740CE8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2154887890"/>
      </p:ext>
    </p:extLst>
  </p:cSld>
  <p:clrMapOvr>
    <a:masterClrMapping/>
  </p:clrMapOvr>
  <p:transition spd="slow">
    <p:cover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8CD19B-506B-4CF2-A4D0-980CC740CE8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2812204191"/>
      </p:ext>
    </p:extLst>
  </p:cSld>
  <p:clrMapOvr>
    <a:masterClrMapping/>
  </p:clrMapOvr>
  <p:transition spd="slow">
    <p:cover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8CD19B-506B-4CF2-A4D0-980CC740CE8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996579152"/>
      </p:ext>
    </p:extLst>
  </p:cSld>
  <p:clrMapOvr>
    <a:masterClrMapping/>
  </p:clrMapOvr>
  <p:transition spd="slow">
    <p:cover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8CD19B-506B-4CF2-A4D0-980CC740CE8A}"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3583418670"/>
      </p:ext>
    </p:extLst>
  </p:cSld>
  <p:clrMapOvr>
    <a:masterClrMapping/>
  </p:clrMapOvr>
  <p:transition spd="slow">
    <p:cover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8CD19B-506B-4CF2-A4D0-980CC740CE8A}"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616935759"/>
      </p:ext>
    </p:extLst>
  </p:cSld>
  <p:clrMapOvr>
    <a:masterClrMapping/>
  </p:clrMapOvr>
  <p:transition spd="slow">
    <p:cover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8CD19B-506B-4CF2-A4D0-980CC740CE8A}"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1966483325"/>
      </p:ext>
    </p:extLst>
  </p:cSld>
  <p:clrMapOvr>
    <a:masterClrMapping/>
  </p:clrMapOvr>
  <p:transition spd="slow">
    <p:cover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CD19B-506B-4CF2-A4D0-980CC740CE8A}"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1403620353"/>
      </p:ext>
    </p:extLst>
  </p:cSld>
  <p:clrMapOvr>
    <a:masterClrMapping/>
  </p:clrMapOvr>
  <p:transition spd="slow">
    <p:cover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8CD19B-506B-4CF2-A4D0-980CC740CE8A}"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3676892888"/>
      </p:ext>
    </p:extLst>
  </p:cSld>
  <p:clrMapOvr>
    <a:masterClrMapping/>
  </p:clrMapOvr>
  <p:transition spd="slow">
    <p:cover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8CD19B-506B-4CF2-A4D0-980CC740CE8A}"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5116F-35D0-46B0-8AD3-EADFEE303A13}" type="slidenum">
              <a:rPr lang="en-US" smtClean="0"/>
              <a:t>‹#›</a:t>
            </a:fld>
            <a:endParaRPr lang="en-US"/>
          </a:p>
        </p:txBody>
      </p:sp>
    </p:spTree>
    <p:extLst>
      <p:ext uri="{BB962C8B-B14F-4D97-AF65-F5344CB8AC3E}">
        <p14:creationId xmlns:p14="http://schemas.microsoft.com/office/powerpoint/2010/main" val="1564619618"/>
      </p:ext>
    </p:extLst>
  </p:cSld>
  <p:clrMapOvr>
    <a:masterClrMapping/>
  </p:clrMapOvr>
  <p:transition spd="slow">
    <p:cover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CD19B-506B-4CF2-A4D0-980CC740CE8A}" type="datetimeFigureOut">
              <a:rPr lang="en-US" smtClean="0"/>
              <a:t>4/14/2023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5116F-35D0-46B0-8AD3-EADFEE303A13}" type="slidenum">
              <a:rPr lang="en-US" smtClean="0"/>
              <a:t>‹#›</a:t>
            </a:fld>
            <a:endParaRPr lang="en-US"/>
          </a:p>
        </p:txBody>
      </p:sp>
    </p:spTree>
    <p:extLst>
      <p:ext uri="{BB962C8B-B14F-4D97-AF65-F5344CB8AC3E}">
        <p14:creationId xmlns:p14="http://schemas.microsoft.com/office/powerpoint/2010/main" val="180648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dir="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Davisfavour/my-first-project/blob/d1dd1427ccccdd621b4df5a374a0af254b404031/MY%20PROJECT%20(1)%20(1).ipynb" TargetMode="Externa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447800"/>
          </a:xfrm>
        </p:spPr>
        <p:txBody>
          <a:bodyPr>
            <a:noAutofit/>
          </a:bodyPr>
          <a:lstStyle/>
          <a:p>
            <a:pPr algn="l"/>
            <a:r>
              <a:rPr lang="en-US" b="1" dirty="0" smtClean="0">
                <a:latin typeface="Times New Roman" panose="02020603050405020304" pitchFamily="18" charset="0"/>
                <a:cs typeface="Times New Roman" panose="02020603050405020304" pitchFamily="18" charset="0"/>
              </a:rPr>
              <a:t>    DataLab Analytics Work Experience and Certification </a:t>
            </a:r>
            <a:br>
              <a:rPr lang="en-US" b="1"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7200" y="2362200"/>
            <a:ext cx="8382000" cy="4343400"/>
          </a:xfrm>
        </p:spPr>
        <p:txBody>
          <a:bodyPr>
            <a:normAutofit fontScale="32500" lnSpcReduction="20000"/>
          </a:bodyPr>
          <a:lstStyle/>
          <a:p>
            <a:pPr algn="l"/>
            <a:r>
              <a:rPr lang="en-US" sz="9600" dirty="0" smtClean="0">
                <a:solidFill>
                  <a:schemeClr val="tx1"/>
                </a:solidFill>
                <a:latin typeface="Times New Roman" panose="02020603050405020304" pitchFamily="18" charset="0"/>
                <a:cs typeface="Times New Roman" panose="02020603050405020304" pitchFamily="18" charset="0"/>
              </a:rPr>
              <a:t>    DATA SCIENCE INTERNSHIP PROJECT</a:t>
            </a:r>
          </a:p>
          <a:p>
            <a:pPr algn="l"/>
            <a:endParaRPr lang="en-US" sz="4400" dirty="0" smtClean="0">
              <a:solidFill>
                <a:schemeClr val="tx1"/>
              </a:solidFill>
              <a:latin typeface="Times New Roman" panose="02020603050405020304" pitchFamily="18" charset="0"/>
              <a:cs typeface="Times New Roman" panose="02020603050405020304" pitchFamily="18" charset="0"/>
            </a:endParaRPr>
          </a:p>
          <a:p>
            <a:pPr algn="l"/>
            <a:r>
              <a:rPr lang="en-US" sz="6600" b="1" dirty="0" smtClean="0">
                <a:solidFill>
                  <a:schemeClr val="tx1"/>
                </a:solidFill>
                <a:latin typeface="Times New Roman" panose="02020603050405020304" pitchFamily="18" charset="0"/>
                <a:cs typeface="Times New Roman" panose="02020603050405020304" pitchFamily="18" charset="0"/>
              </a:rPr>
              <a:t>PROJECT TITLE</a:t>
            </a:r>
            <a:r>
              <a:rPr lang="en-US" sz="6600" dirty="0" smtClean="0">
                <a:solidFill>
                  <a:schemeClr val="tx1"/>
                </a:solidFill>
                <a:latin typeface="Times New Roman" panose="02020603050405020304" pitchFamily="18" charset="0"/>
                <a:cs typeface="Times New Roman" panose="02020603050405020304" pitchFamily="18" charset="0"/>
              </a:rPr>
              <a:t> </a:t>
            </a:r>
            <a:r>
              <a:rPr lang="en-US" sz="6600" b="1" dirty="0" smtClean="0">
                <a:solidFill>
                  <a:schemeClr val="tx1"/>
                </a:solidFill>
                <a:latin typeface="Times New Roman" panose="02020603050405020304" pitchFamily="18" charset="0"/>
                <a:cs typeface="Times New Roman" panose="02020603050405020304" pitchFamily="18" charset="0"/>
              </a:rPr>
              <a:t>:</a:t>
            </a:r>
            <a:r>
              <a:rPr lang="en-US" sz="6600" dirty="0" smtClean="0">
                <a:solidFill>
                  <a:schemeClr val="tx1"/>
                </a:solidFill>
                <a:latin typeface="Times New Roman" panose="02020603050405020304" pitchFamily="18" charset="0"/>
                <a:cs typeface="Times New Roman" panose="02020603050405020304" pitchFamily="18" charset="0"/>
              </a:rPr>
              <a:t> </a:t>
            </a:r>
            <a:r>
              <a:rPr lang="en-US" sz="6600" b="1" dirty="0" smtClean="0">
                <a:solidFill>
                  <a:schemeClr val="tx1"/>
                </a:solidFill>
                <a:latin typeface="Times New Roman" panose="02020603050405020304" pitchFamily="18" charset="0"/>
                <a:cs typeface="Times New Roman" panose="02020603050405020304" pitchFamily="18" charset="0"/>
              </a:rPr>
              <a:t>A BOOK SUBSCRIPTION PLATFORM   </a:t>
            </a:r>
          </a:p>
          <a:p>
            <a:pPr algn="l"/>
            <a:r>
              <a:rPr lang="en-US" sz="6600" b="1" dirty="0">
                <a:solidFill>
                  <a:schemeClr val="tx1"/>
                </a:solidFill>
                <a:latin typeface="Times New Roman" panose="02020603050405020304" pitchFamily="18" charset="0"/>
                <a:cs typeface="Times New Roman" panose="02020603050405020304" pitchFamily="18" charset="0"/>
              </a:rPr>
              <a:t> </a:t>
            </a:r>
            <a:r>
              <a:rPr lang="en-US" sz="6600" b="1" dirty="0" smtClean="0">
                <a:solidFill>
                  <a:schemeClr val="tx1"/>
                </a:solidFill>
                <a:latin typeface="Times New Roman" panose="02020603050405020304" pitchFamily="18" charset="0"/>
                <a:cs typeface="Times New Roman" panose="02020603050405020304" pitchFamily="18" charset="0"/>
              </a:rPr>
              <a:t>                                                    </a:t>
            </a:r>
            <a:r>
              <a:rPr lang="en-US" sz="6600" b="1" dirty="0">
                <a:solidFill>
                  <a:schemeClr val="tx1"/>
                </a:solidFill>
                <a:latin typeface="Times New Roman" panose="02020603050405020304" pitchFamily="18" charset="0"/>
                <a:cs typeface="Times New Roman" panose="02020603050405020304" pitchFamily="18" charset="0"/>
              </a:rPr>
              <a:t>(LIVEBOOK</a:t>
            </a:r>
            <a:r>
              <a:rPr lang="en-US" sz="6600" b="1" dirty="0" smtClean="0">
                <a:solidFill>
                  <a:schemeClr val="tx1"/>
                </a:solidFill>
                <a:latin typeface="Times New Roman" panose="02020603050405020304" pitchFamily="18" charset="0"/>
                <a:cs typeface="Times New Roman" panose="02020603050405020304" pitchFamily="18" charset="0"/>
              </a:rPr>
              <a:t>)</a:t>
            </a:r>
          </a:p>
          <a:p>
            <a:pPr algn="l"/>
            <a:endParaRPr lang="en-US" sz="4400" dirty="0" smtClean="0">
              <a:solidFill>
                <a:schemeClr val="tx1"/>
              </a:solidFill>
              <a:latin typeface="Times New Roman" panose="02020603050405020304" pitchFamily="18" charset="0"/>
              <a:cs typeface="Times New Roman" panose="02020603050405020304" pitchFamily="18" charset="0"/>
            </a:endParaRPr>
          </a:p>
          <a:p>
            <a:pPr algn="l"/>
            <a:r>
              <a:rPr lang="en-US" sz="6200" b="1" dirty="0" smtClean="0">
                <a:solidFill>
                  <a:schemeClr val="tx1"/>
                </a:solidFill>
                <a:latin typeface="Times New Roman" panose="02020603050405020304" pitchFamily="18" charset="0"/>
                <a:cs typeface="Times New Roman" panose="02020603050405020304" pitchFamily="18" charset="0"/>
              </a:rPr>
              <a:t>Project Supervisors: Oyeleke Yemi, Comfort Godwin &amp; Ezinwanne Aka </a:t>
            </a:r>
          </a:p>
          <a:p>
            <a:pPr algn="l"/>
            <a:endParaRPr lang="en-US" sz="6200" dirty="0" smtClean="0">
              <a:solidFill>
                <a:schemeClr val="tx1"/>
              </a:solidFill>
              <a:latin typeface="Times New Roman" panose="02020603050405020304" pitchFamily="18" charset="0"/>
              <a:cs typeface="Times New Roman" panose="02020603050405020304" pitchFamily="18" charset="0"/>
            </a:endParaRPr>
          </a:p>
          <a:p>
            <a:pPr algn="l"/>
            <a:endParaRPr lang="en-US" sz="6200" dirty="0">
              <a:solidFill>
                <a:schemeClr val="tx1"/>
              </a:solidFill>
              <a:latin typeface="Times New Roman" panose="02020603050405020304" pitchFamily="18" charset="0"/>
              <a:cs typeface="Times New Roman" panose="02020603050405020304" pitchFamily="18" charset="0"/>
            </a:endParaRPr>
          </a:p>
          <a:p>
            <a:pPr algn="l"/>
            <a:endParaRPr lang="en-US" sz="6200" dirty="0" smtClean="0">
              <a:solidFill>
                <a:schemeClr val="tx1"/>
              </a:solidFill>
              <a:latin typeface="Times New Roman" panose="02020603050405020304" pitchFamily="18" charset="0"/>
              <a:cs typeface="Times New Roman" panose="02020603050405020304" pitchFamily="18" charset="0"/>
            </a:endParaRPr>
          </a:p>
          <a:p>
            <a:pPr algn="l"/>
            <a:r>
              <a:rPr lang="en-US" sz="6200" dirty="0" smtClean="0">
                <a:solidFill>
                  <a:schemeClr val="tx1"/>
                </a:solidFill>
                <a:latin typeface="Times New Roman" panose="02020603050405020304" pitchFamily="18" charset="0"/>
                <a:cs typeface="Times New Roman" panose="02020603050405020304" pitchFamily="18" charset="0"/>
              </a:rPr>
              <a:t>                                 DAVIS FAVOUR ADENIKE</a:t>
            </a:r>
          </a:p>
          <a:p>
            <a:pPr algn="l"/>
            <a:r>
              <a:rPr lang="en-US" sz="5400" b="1" dirty="0" smtClean="0">
                <a:solidFill>
                  <a:schemeClr val="tx1"/>
                </a:solidFill>
                <a:latin typeface="Times New Roman" panose="02020603050405020304" pitchFamily="18" charset="0"/>
                <a:cs typeface="Times New Roman" panose="02020603050405020304" pitchFamily="18" charset="0"/>
              </a:rPr>
              <a:t>                                                </a:t>
            </a:r>
            <a:r>
              <a:rPr lang="en-US" sz="5400" dirty="0" smtClean="0">
                <a:solidFill>
                  <a:schemeClr val="tx1"/>
                </a:solidFill>
                <a:latin typeface="Times New Roman" panose="02020603050405020304" pitchFamily="18" charset="0"/>
                <a:cs typeface="Times New Roman" panose="02020603050405020304" pitchFamily="18" charset="0"/>
              </a:rPr>
              <a:t>TEAM ACHIEVER</a:t>
            </a:r>
          </a:p>
          <a:p>
            <a:pPr algn="l"/>
            <a:r>
              <a:rPr lang="en-US" sz="5400" dirty="0" smtClean="0">
                <a:solidFill>
                  <a:schemeClr val="tx1"/>
                </a:solidFill>
                <a:latin typeface="Times New Roman" panose="02020603050405020304" pitchFamily="18" charset="0"/>
                <a:cs typeface="Times New Roman" panose="02020603050405020304" pitchFamily="18" charset="0"/>
              </a:rPr>
              <a:t>                                                     APRIL, 2023</a:t>
            </a:r>
            <a:r>
              <a:rPr lang="en-US" sz="5400" b="1" dirty="0" smtClean="0">
                <a:solidFill>
                  <a:schemeClr val="tx1"/>
                </a:solidFill>
                <a:latin typeface="Times New Roman" panose="02020603050405020304" pitchFamily="18" charset="0"/>
                <a:cs typeface="Times New Roman" panose="02020603050405020304" pitchFamily="18" charset="0"/>
              </a:rPr>
              <a:t>                                 </a:t>
            </a:r>
          </a:p>
          <a:p>
            <a:pPr algn="l"/>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                                                                                                                          </a:t>
            </a:r>
            <a:endParaRPr lang="en-US" b="1" dirty="0" smtClean="0">
              <a:solidFill>
                <a:schemeClr val="tx1"/>
              </a:solidFill>
              <a:latin typeface="Times New Roman" panose="02020603050405020304" pitchFamily="18" charset="0"/>
              <a:cs typeface="Times New Roman" panose="02020603050405020304" pitchFamily="18" charset="0"/>
            </a:endParaRPr>
          </a:p>
          <a:p>
            <a:pPr algn="l"/>
            <a:r>
              <a:rPr lang="en-US" b="1" dirty="0" smtClean="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43169808"/>
      </p:ext>
    </p:extLst>
  </p:cSld>
  <p:clrMapOvr>
    <a:masterClrMapping/>
  </p:clrMapOvr>
  <p:transition spd="slow">
    <p:cover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1"/>
            <a:ext cx="7772400" cy="457199"/>
          </a:xfrm>
        </p:spPr>
        <p:txBody>
          <a:bodyPr>
            <a:normAutofit fontScale="90000"/>
          </a:bodyPr>
          <a:lstStyle/>
          <a:p>
            <a:pPr algn="l"/>
            <a:r>
              <a:rPr lang="en-US" sz="2400" b="1" dirty="0" smtClean="0">
                <a:latin typeface="Times New Roman" panose="02020603050405020304" pitchFamily="18" charset="0"/>
                <a:cs typeface="Times New Roman" panose="02020603050405020304" pitchFamily="18" charset="0"/>
              </a:rPr>
              <a:t>                                  INTRODUCTION</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81000" y="533400"/>
            <a:ext cx="8534400" cy="5486400"/>
          </a:xfrm>
        </p:spPr>
        <p:txBody>
          <a:bodyPr>
            <a:normAutofit/>
          </a:bodyPr>
          <a:lstStyle/>
          <a:p>
            <a:pPr algn="l"/>
            <a:r>
              <a:rPr lang="en-US" sz="1900" dirty="0" smtClean="0">
                <a:solidFill>
                  <a:schemeClr val="tx1"/>
                </a:solidFill>
                <a:latin typeface="Times New Roman" panose="02020603050405020304" pitchFamily="18" charset="0"/>
                <a:cs typeface="Times New Roman" panose="02020603050405020304" pitchFamily="18" charset="0"/>
              </a:rPr>
              <a:t>     Welcome to our data analysis presentation on a book subscription platform (livebook),  In this presentation, we will explore the time series indicators of customer engagement with our books subscription platform, and use predictive analysis techniques to forecast the possibility of next subscription. Let's dive into the data and uncover valuable insights!</a:t>
            </a:r>
          </a:p>
          <a:p>
            <a:pPr algn="l"/>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                      DATASET OVERVIEW</a:t>
            </a:r>
          </a:p>
          <a:p>
            <a:pPr algn="l"/>
            <a:r>
              <a:rPr lang="en-US" sz="1900" dirty="0" smtClean="0">
                <a:solidFill>
                  <a:schemeClr val="tx1"/>
                </a:solidFill>
                <a:latin typeface="Times New Roman" panose="02020603050405020304" pitchFamily="18" charset="0"/>
                <a:cs typeface="Times New Roman" panose="02020603050405020304" pitchFamily="18" charset="0"/>
              </a:rPr>
              <a:t>    Our dataset consists of customer data collected within the period of  two years, including customers account_id, event_time, event_type, product_id and additional_data and engagement metrics such as time spent on the platform and days of event. Taking critical look at the dataset it shows that this data was generated during the COVID-19 lockdown when people engaged more with online events.</a:t>
            </a:r>
          </a:p>
          <a:p>
            <a:pPr algn="l"/>
            <a:endParaRPr lang="en-US" sz="1900" dirty="0">
              <a:solidFill>
                <a:schemeClr val="tx1"/>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4038600"/>
            <a:ext cx="8686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074749"/>
      </p:ext>
    </p:extLst>
  </p:cSld>
  <p:clrMapOvr>
    <a:masterClrMapping/>
  </p:clrMapOvr>
  <p:transition spd="slow">
    <p:cover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914400"/>
          </a:xfrm>
        </p:spPr>
        <p:txBody>
          <a:bodyPr>
            <a:normAutofit fontScale="90000"/>
          </a:bodyPr>
          <a:lstStyle/>
          <a:p>
            <a:r>
              <a:rPr lang="en-US" sz="1800" b="1" dirty="0" smtClean="0">
                <a:latin typeface="Times New Roman" panose="02020603050405020304" pitchFamily="18" charset="0"/>
                <a:cs typeface="Times New Roman" panose="02020603050405020304" pitchFamily="18" charset="0"/>
              </a:rPr>
              <a:t>EXPLANATORY ANALYSIS</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understand customer engagement, we analyzed several time series </a:t>
            </a:r>
            <a:r>
              <a:rPr lang="en-US" sz="2000" dirty="0" smtClean="0">
                <a:latin typeface="Times New Roman" panose="02020603050405020304" pitchFamily="18" charset="0"/>
                <a:cs typeface="Times New Roman" panose="02020603050405020304" pitchFamily="18" charset="0"/>
              </a:rPr>
              <a:t>indicators. Let's </a:t>
            </a:r>
            <a:r>
              <a:rPr lang="en-US" sz="2000" dirty="0">
                <a:latin typeface="Times New Roman" panose="02020603050405020304" pitchFamily="18" charset="0"/>
                <a:cs typeface="Times New Roman" panose="02020603050405020304" pitchFamily="18" charset="0"/>
              </a:rPr>
              <a:t>take a look at some of the key findings</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 y="990600"/>
            <a:ext cx="8915400" cy="5791200"/>
          </a:xfrm>
        </p:spPr>
        <p:txBody>
          <a:bodyPr>
            <a:normAutofit/>
          </a:bodyPr>
          <a:lstStyle/>
          <a:p>
            <a:pPr algn="l"/>
            <a:r>
              <a:rPr lang="en-US" sz="1800" b="1" i="0" dirty="0" smtClean="0">
                <a:solidFill>
                  <a:srgbClr val="000000"/>
                </a:solidFill>
                <a:effectLst/>
                <a:latin typeface="Times New Roman" panose="02020603050405020304" pitchFamily="18" charset="0"/>
                <a:cs typeface="Times New Roman" panose="02020603050405020304" pitchFamily="18" charset="0"/>
              </a:rPr>
              <a:t>1. What events are most and least common events</a:t>
            </a:r>
            <a:r>
              <a:rPr lang="en-US" sz="16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b="1" dirty="0" smtClean="0">
                <a:solidFill>
                  <a:schemeClr val="tx1"/>
                </a:solidFill>
                <a:latin typeface="Times New Roman" panose="02020603050405020304" pitchFamily="18" charset="0"/>
                <a:cs typeface="Times New Roman" panose="02020603050405020304" pitchFamily="18" charset="0"/>
              </a:rPr>
              <a:t>Reading owned book</a:t>
            </a:r>
            <a:r>
              <a:rPr lang="en-US" sz="1800" dirty="0" smtClean="0">
                <a:solidFill>
                  <a:schemeClr val="tx1"/>
                </a:solidFill>
                <a:latin typeface="Times New Roman" panose="02020603050405020304" pitchFamily="18" charset="0"/>
                <a:cs typeface="Times New Roman" panose="02020603050405020304" pitchFamily="18" charset="0"/>
              </a:rPr>
              <a:t> appears to be the most common event with the total number of 748,260 ( Seven hundred and forty eight thousand, two hundred and sixty) while </a:t>
            </a:r>
            <a:r>
              <a:rPr lang="en-US" sz="1800" b="1" dirty="0" smtClean="0">
                <a:solidFill>
                  <a:schemeClr val="tx1"/>
                </a:solidFill>
                <a:latin typeface="Times New Roman" panose="02020603050405020304" pitchFamily="18" charset="0"/>
                <a:cs typeface="Times New Roman" panose="02020603050405020304" pitchFamily="18" charset="0"/>
              </a:rPr>
              <a:t>comment created  </a:t>
            </a:r>
            <a:r>
              <a:rPr lang="en-US" sz="1800" dirty="0" smtClean="0">
                <a:solidFill>
                  <a:schemeClr val="tx1"/>
                </a:solidFill>
                <a:latin typeface="Times New Roman" panose="02020603050405020304" pitchFamily="18" charset="0"/>
                <a:cs typeface="Times New Roman" panose="02020603050405020304" pitchFamily="18" charset="0"/>
              </a:rPr>
              <a:t>was the least with just 1 (one) comment created by a participant. This shows that so many people read there own book. The below graph gives a clear visualization;</a:t>
            </a:r>
          </a:p>
          <a:p>
            <a:pPr marL="285750" indent="-285750" algn="l">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dirty="0" smtClean="0">
              <a:solidFill>
                <a:schemeClr val="tx1"/>
              </a:solidFill>
              <a:latin typeface="Times New Roman" panose="02020603050405020304" pitchFamily="18" charset="0"/>
              <a:cs typeface="Times New Roman" panose="02020603050405020304" pitchFamily="18" charset="0"/>
            </a:endParaRPr>
          </a:p>
          <a:p>
            <a:pPr algn="l"/>
            <a:r>
              <a:rPr lang="en-US" sz="1800" b="1" dirty="0" smtClean="0">
                <a:solidFill>
                  <a:schemeClr val="tx1"/>
                </a:solidFill>
                <a:latin typeface="Times New Roman" panose="02020603050405020304" pitchFamily="18" charset="0"/>
                <a:cs typeface="Times New Roman" panose="02020603050405020304" pitchFamily="18" charset="0"/>
              </a:rPr>
              <a:t>2. The </a:t>
            </a:r>
            <a:r>
              <a:rPr lang="en-US" sz="1800" b="1" dirty="0">
                <a:solidFill>
                  <a:schemeClr val="tx1"/>
                </a:solidFill>
                <a:latin typeface="Times New Roman" panose="02020603050405020304" pitchFamily="18" charset="0"/>
                <a:cs typeface="Times New Roman" panose="02020603050405020304" pitchFamily="18" charset="0"/>
              </a:rPr>
              <a:t>account_id with the highest </a:t>
            </a:r>
            <a:r>
              <a:rPr lang="en-US" sz="1800" b="1" dirty="0" smtClean="0">
                <a:solidFill>
                  <a:schemeClr val="tx1"/>
                </a:solidFill>
                <a:latin typeface="Times New Roman" panose="02020603050405020304" pitchFamily="18" charset="0"/>
                <a:cs typeface="Times New Roman" panose="02020603050405020304" pitchFamily="18" charset="0"/>
              </a:rPr>
              <a:t> and lowest number </a:t>
            </a:r>
            <a:r>
              <a:rPr lang="en-US" sz="1800" b="1" dirty="0">
                <a:solidFill>
                  <a:schemeClr val="tx1"/>
                </a:solidFill>
                <a:latin typeface="Times New Roman" panose="02020603050405020304" pitchFamily="18" charset="0"/>
                <a:cs typeface="Times New Roman" panose="02020603050405020304" pitchFamily="18" charset="0"/>
              </a:rPr>
              <a:t>of </a:t>
            </a:r>
            <a:r>
              <a:rPr lang="en-US" sz="1800" b="1" dirty="0" smtClean="0">
                <a:solidFill>
                  <a:schemeClr val="tx1"/>
                </a:solidFill>
                <a:latin typeface="Times New Roman" panose="02020603050405020304" pitchFamily="18" charset="0"/>
                <a:cs typeface="Times New Roman" panose="02020603050405020304" pitchFamily="18" charset="0"/>
              </a:rPr>
              <a:t>events </a:t>
            </a:r>
            <a:r>
              <a:rPr lang="en-US" sz="1800" b="1" dirty="0" smtClean="0">
                <a:solidFill>
                  <a:schemeClr val="tx1"/>
                </a:solidFill>
              </a:rPr>
              <a:t>: </a:t>
            </a:r>
            <a:r>
              <a:rPr lang="en-US" sz="1800" dirty="0" smtClean="0">
                <a:solidFill>
                  <a:schemeClr val="tx1"/>
                </a:solidFill>
              </a:rPr>
              <a:t>The account_id with the highest event number is </a:t>
            </a:r>
            <a:r>
              <a:rPr lang="en-US" sz="1800" b="1" dirty="0" smtClean="0">
                <a:solidFill>
                  <a:schemeClr val="tx1"/>
                </a:solidFill>
              </a:rPr>
              <a:t>6bb61e3b7bce0931da574d19d1d82c88  </a:t>
            </a:r>
            <a:r>
              <a:rPr lang="en-US" sz="1800" dirty="0" smtClean="0">
                <a:solidFill>
                  <a:schemeClr val="tx1"/>
                </a:solidFill>
              </a:rPr>
              <a:t>with </a:t>
            </a:r>
            <a:r>
              <a:rPr lang="en-US" sz="1800" dirty="0">
                <a:solidFill>
                  <a:schemeClr val="tx1"/>
                </a:solidFill>
              </a:rPr>
              <a:t>a</a:t>
            </a:r>
            <a:r>
              <a:rPr lang="en-US" sz="1800" dirty="0" smtClean="0">
                <a:solidFill>
                  <a:schemeClr val="tx1"/>
                </a:solidFill>
              </a:rPr>
              <a:t> total number of  1,371,593 (one million, three hundred and seventy one thousand, five hundred and ninety three) and the account_id with the least event is </a:t>
            </a:r>
            <a:r>
              <a:rPr lang="en-US" sz="1800" b="1" dirty="0" smtClean="0">
                <a:solidFill>
                  <a:schemeClr val="tx1"/>
                </a:solidFill>
              </a:rPr>
              <a:t>3519f4939d54c1911afa74226a78c3f9  </a:t>
            </a:r>
            <a:r>
              <a:rPr lang="en-US" sz="1800" dirty="0" smtClean="0">
                <a:solidFill>
                  <a:schemeClr val="tx1"/>
                </a:solidFill>
              </a:rPr>
              <a:t>with the total number of 1(one) participant. The below graph gives a clearer understanding of the event:</a:t>
            </a:r>
          </a:p>
          <a:p>
            <a:pPr marL="285750" indent="-285750" algn="l">
              <a:buFont typeface="Arial" panose="020B0604020202020204" pitchFamily="34" charset="0"/>
              <a:buChar char="•"/>
            </a:pPr>
            <a:endParaRPr lang="en-US" sz="1800" b="1" dirty="0" smtClean="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362200"/>
            <a:ext cx="4343400" cy="1793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5486400"/>
            <a:ext cx="2895599"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065101"/>
      </p:ext>
    </p:extLst>
  </p:cSld>
  <p:clrMapOvr>
    <a:masterClrMapping/>
  </p:clrMapOvr>
  <p:transition spd="slow">
    <p:cover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98" y="16211"/>
            <a:ext cx="9144000" cy="6765589"/>
          </a:xfrm>
        </p:spPr>
        <p:txBody>
          <a:bodyPr>
            <a:normAutofit fontScale="90000"/>
          </a:bodyPr>
          <a:lstStyle/>
          <a:p>
            <a:pPr algn="l"/>
            <a:r>
              <a:rPr lang="en-US" sz="1800" b="1" dirty="0" smtClean="0">
                <a:solidFill>
                  <a:prstClr val="black"/>
                </a:solidFill>
                <a:latin typeface="Times New Roman" panose="02020603050405020304" pitchFamily="18" charset="0"/>
                <a:cs typeface="Times New Roman" panose="02020603050405020304" pitchFamily="18" charset="0"/>
              </a:rPr>
              <a:t/>
            </a:r>
            <a:br>
              <a:rPr lang="en-US" sz="1800" b="1" dirty="0" smtClean="0">
                <a:solidFill>
                  <a:prstClr val="black"/>
                </a:solidFill>
                <a:latin typeface="Times New Roman" panose="02020603050405020304" pitchFamily="18" charset="0"/>
                <a:cs typeface="Times New Roman" panose="02020603050405020304" pitchFamily="18" charset="0"/>
              </a:rPr>
            </a:br>
            <a:r>
              <a:rPr lang="en-US" sz="1800" b="1" dirty="0" smtClean="0">
                <a:solidFill>
                  <a:prstClr val="black"/>
                </a:solidFill>
                <a:latin typeface="Times New Roman" panose="02020603050405020304" pitchFamily="18" charset="0"/>
                <a:cs typeface="Times New Roman" panose="02020603050405020304" pitchFamily="18" charset="0"/>
              </a:rPr>
              <a:t/>
            </a:r>
            <a:br>
              <a:rPr lang="en-US" sz="1800" b="1" dirty="0" smtClean="0">
                <a:solidFill>
                  <a:prstClr val="black"/>
                </a:solidFill>
                <a:latin typeface="Times New Roman" panose="02020603050405020304" pitchFamily="18" charset="0"/>
                <a:cs typeface="Times New Roman" panose="02020603050405020304" pitchFamily="18" charset="0"/>
              </a:rPr>
            </a:br>
            <a:r>
              <a:rPr lang="en-US" sz="1800" b="1" dirty="0" smtClean="0">
                <a:solidFill>
                  <a:prstClr val="black"/>
                </a:solidFill>
                <a:latin typeface="Times New Roman" panose="02020603050405020304" pitchFamily="18" charset="0"/>
                <a:cs typeface="Times New Roman" panose="02020603050405020304" pitchFamily="18" charset="0"/>
              </a:rPr>
              <a:t/>
            </a:r>
            <a:br>
              <a:rPr lang="en-US" sz="1800" b="1" dirty="0" smtClean="0">
                <a:solidFill>
                  <a:prstClr val="black"/>
                </a:solidFill>
                <a:latin typeface="Times New Roman" panose="02020603050405020304" pitchFamily="18" charset="0"/>
                <a:cs typeface="Times New Roman" panose="02020603050405020304" pitchFamily="18" charset="0"/>
              </a:rPr>
            </a:br>
            <a:r>
              <a:rPr lang="en-US" sz="1800" b="1" dirty="0" smtClean="0">
                <a:solidFill>
                  <a:prstClr val="black"/>
                </a:solidFill>
                <a:latin typeface="Times New Roman" panose="02020603050405020304" pitchFamily="18" charset="0"/>
                <a:cs typeface="Times New Roman" panose="02020603050405020304" pitchFamily="18" charset="0"/>
              </a:rPr>
              <a:t/>
            </a:r>
            <a:br>
              <a:rPr lang="en-US" sz="1800" b="1" dirty="0" smtClean="0">
                <a:solidFill>
                  <a:prstClr val="black"/>
                </a:solidFill>
                <a:latin typeface="Times New Roman" panose="02020603050405020304" pitchFamily="18" charset="0"/>
                <a:cs typeface="Times New Roman" panose="02020603050405020304" pitchFamily="18" charset="0"/>
              </a:rPr>
            </a:br>
            <a:r>
              <a:rPr lang="en-US" sz="1800" b="1" dirty="0" smtClean="0">
                <a:solidFill>
                  <a:prstClr val="black"/>
                </a:solidFill>
                <a:latin typeface="Times New Roman" panose="02020603050405020304" pitchFamily="18" charset="0"/>
                <a:cs typeface="Times New Roman" panose="02020603050405020304" pitchFamily="18" charset="0"/>
              </a:rPr>
              <a:t/>
            </a:r>
            <a:br>
              <a:rPr lang="en-US" sz="1800" b="1" dirty="0" smtClean="0">
                <a:solidFill>
                  <a:prstClr val="black"/>
                </a:solidFill>
                <a:latin typeface="Times New Roman" panose="02020603050405020304" pitchFamily="18" charset="0"/>
                <a:cs typeface="Times New Roman" panose="02020603050405020304" pitchFamily="18" charset="0"/>
              </a:rPr>
            </a:br>
            <a:r>
              <a:rPr lang="en-US" sz="1800" b="1" dirty="0" smtClean="0">
                <a:solidFill>
                  <a:prstClr val="black"/>
                </a:solidFill>
                <a:latin typeface="Times New Roman" panose="02020603050405020304" pitchFamily="18" charset="0"/>
                <a:cs typeface="Times New Roman" panose="02020603050405020304" pitchFamily="18" charset="0"/>
              </a:rPr>
              <a:t>3. </a:t>
            </a:r>
            <a:r>
              <a:rPr lang="en-US" sz="2000" b="1" dirty="0" smtClean="0">
                <a:latin typeface="Times New Roman" panose="02020603050405020304" pitchFamily="18" charset="0"/>
                <a:cs typeface="Times New Roman" panose="02020603050405020304" pitchFamily="18" charset="0"/>
              </a:rPr>
              <a:t>The number of times </a:t>
            </a:r>
            <a:r>
              <a:rPr lang="en-US" sz="2000" b="1" dirty="0">
                <a:latin typeface="Times New Roman" panose="02020603050405020304" pitchFamily="18" charset="0"/>
                <a:cs typeface="Times New Roman" panose="02020603050405020304" pitchFamily="18" charset="0"/>
              </a:rPr>
              <a:t>events occurred based on </a:t>
            </a:r>
            <a:r>
              <a:rPr lang="en-US" sz="2000" b="1" dirty="0" smtClean="0">
                <a:latin typeface="Times New Roman" panose="02020603050405020304" pitchFamily="18" charset="0"/>
                <a:cs typeface="Times New Roman" panose="02020603050405020304" pitchFamily="18" charset="0"/>
              </a:rPr>
              <a:t>the following parameters: </a:t>
            </a:r>
            <a:br>
              <a:rPr lang="en-US" sz="2000" b="1"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a:t>
            </a:r>
            <a:r>
              <a:rPr lang="en-US" sz="2000" b="1" dirty="0" smtClean="0">
                <a:latin typeface="Times New Roman" panose="02020603050405020304" pitchFamily="18" charset="0"/>
                <a:cs typeface="Times New Roman" panose="02020603050405020304" pitchFamily="18" charset="0"/>
              </a:rPr>
              <a:t>. Yearly Activity</a:t>
            </a:r>
            <a:r>
              <a:rPr lang="en-US" sz="1800" b="1"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Based on the dataset it shows that the event </a:t>
            </a:r>
            <a:r>
              <a:rPr lang="en-US" sz="1800" dirty="0" smtClean="0">
                <a:latin typeface="Times New Roman" panose="02020603050405020304" pitchFamily="18" charset="0"/>
                <a:cs typeface="Times New Roman" panose="02020603050405020304" pitchFamily="18" charset="0"/>
              </a:rPr>
              <a:t>occurred </a:t>
            </a:r>
            <a:r>
              <a:rPr lang="en-US" sz="1800" dirty="0">
                <a:latin typeface="Times New Roman" panose="02020603050405020304" pitchFamily="18" charset="0"/>
                <a:cs typeface="Times New Roman" panose="02020603050405020304" pitchFamily="18" charset="0"/>
              </a:rPr>
              <a:t>between two years (2019 – 2020) with the highest event occurrence in the year 2020 and the least occurrence in 2019 this </a:t>
            </a:r>
            <a:r>
              <a:rPr lang="en-US" sz="1800" dirty="0" smtClean="0">
                <a:latin typeface="Times New Roman" panose="02020603050405020304" pitchFamily="18" charset="0"/>
                <a:cs typeface="Times New Roman" panose="02020603050405020304" pitchFamily="18" charset="0"/>
              </a:rPr>
              <a:t>may be </a:t>
            </a:r>
            <a:r>
              <a:rPr lang="en-US" sz="1800" dirty="0">
                <a:latin typeface="Times New Roman" panose="02020603050405020304" pitchFamily="18" charset="0"/>
                <a:cs typeface="Times New Roman" panose="02020603050405020304" pitchFamily="18" charset="0"/>
              </a:rPr>
              <a:t>due to the lockdown </a:t>
            </a:r>
            <a:r>
              <a:rPr lang="en-US" sz="1800" dirty="0" smtClean="0">
                <a:latin typeface="Times New Roman" panose="02020603050405020304" pitchFamily="18" charset="0"/>
                <a:cs typeface="Times New Roman" panose="02020603050405020304" pitchFamily="18" charset="0"/>
              </a:rPr>
              <a:t>when people tend </a:t>
            </a:r>
            <a:r>
              <a:rPr lang="en-US" sz="1800" dirty="0">
                <a:latin typeface="Times New Roman" panose="02020603050405020304" pitchFamily="18" charset="0"/>
                <a:cs typeface="Times New Roman" panose="02020603050405020304" pitchFamily="18" charset="0"/>
              </a:rPr>
              <a:t>to engage with online reading. A graph to show the comprehensive insight. </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b. </a:t>
            </a:r>
            <a:r>
              <a:rPr lang="en-US" sz="1800" b="1" dirty="0" smtClean="0">
                <a:solidFill>
                  <a:prstClr val="black"/>
                </a:solidFill>
                <a:latin typeface="Times New Roman" panose="02020603050405020304" pitchFamily="18" charset="0"/>
                <a:cs typeface="Times New Roman" panose="02020603050405020304" pitchFamily="18" charset="0"/>
              </a:rPr>
              <a:t>Monthly Activity</a:t>
            </a:r>
            <a:r>
              <a:rPr lang="en-US" sz="1800" dirty="0" smtClean="0">
                <a:solidFill>
                  <a:prstClr val="black"/>
                </a:solidFill>
                <a:latin typeface="Times New Roman" panose="02020603050405020304" pitchFamily="18" charset="0"/>
                <a:cs typeface="Times New Roman" panose="02020603050405020304" pitchFamily="18" charset="0"/>
              </a:rPr>
              <a:t>: The analysis shows that the event occurs within some months of the </a:t>
            </a:r>
            <a:r>
              <a:rPr lang="en-US" sz="1800" dirty="0">
                <a:solidFill>
                  <a:prstClr val="black"/>
                </a:solidFill>
                <a:latin typeface="Times New Roman" panose="02020603050405020304" pitchFamily="18" charset="0"/>
                <a:cs typeface="Times New Roman" panose="02020603050405020304" pitchFamily="18" charset="0"/>
              </a:rPr>
              <a:t>year. Based on the analysis done it shows that the online book subscription starts towards the end of 2019 December and took its peak around </a:t>
            </a:r>
            <a:r>
              <a:rPr lang="en-US" sz="1800" dirty="0" smtClean="0">
                <a:solidFill>
                  <a:prstClr val="black"/>
                </a:solidFill>
                <a:latin typeface="Times New Roman" panose="02020603050405020304" pitchFamily="18" charset="0"/>
                <a:cs typeface="Times New Roman" panose="02020603050405020304" pitchFamily="18" charset="0"/>
              </a:rPr>
              <a:t>April 2020 </a:t>
            </a:r>
            <a:r>
              <a:rPr lang="en-US" sz="1800" dirty="0">
                <a:solidFill>
                  <a:prstClr val="black"/>
                </a:solidFill>
                <a:latin typeface="Times New Roman" panose="02020603050405020304" pitchFamily="18" charset="0"/>
                <a:cs typeface="Times New Roman" panose="02020603050405020304" pitchFamily="18" charset="0"/>
              </a:rPr>
              <a:t>with highest number of </a:t>
            </a:r>
            <a:r>
              <a:rPr lang="en-US" sz="1800" dirty="0" smtClean="0">
                <a:solidFill>
                  <a:prstClr val="black"/>
                </a:solidFill>
                <a:latin typeface="Times New Roman" panose="02020603050405020304" pitchFamily="18" charset="0"/>
                <a:cs typeface="Times New Roman" panose="02020603050405020304" pitchFamily="18" charset="0"/>
              </a:rPr>
              <a:t>engagement of 946,620 </a:t>
            </a:r>
            <a:r>
              <a:rPr lang="en-US" sz="1800" dirty="0">
                <a:solidFill>
                  <a:prstClr val="black"/>
                </a:solidFill>
                <a:latin typeface="Times New Roman" panose="02020603050405020304" pitchFamily="18" charset="0"/>
                <a:cs typeface="Times New Roman" panose="02020603050405020304" pitchFamily="18" charset="0"/>
              </a:rPr>
              <a:t>(nine hundred and forty six thousand, six hundred and twenty) </a:t>
            </a:r>
            <a:r>
              <a:rPr lang="en-US" sz="1800" dirty="0" smtClean="0">
                <a:solidFill>
                  <a:prstClr val="black"/>
                </a:solidFill>
                <a:latin typeface="Times New Roman" panose="02020603050405020304" pitchFamily="18" charset="0"/>
                <a:cs typeface="Times New Roman" panose="02020603050405020304" pitchFamily="18" charset="0"/>
              </a:rPr>
              <a:t>and least event in November 2020 which is 7,309 (Seven thousand, three hundred and nine). This may be as a result of the peak period of lockdown due to COVID-19. The graph below shows the insight of the analysis.</a:t>
            </a:r>
            <a:br>
              <a:rPr lang="en-US" sz="1800" dirty="0" smtClean="0">
                <a:solidFill>
                  <a:prstClr val="black"/>
                </a:solidFill>
                <a:latin typeface="Times New Roman" panose="02020603050405020304" pitchFamily="18" charset="0"/>
                <a:cs typeface="Times New Roman" panose="02020603050405020304" pitchFamily="18" charset="0"/>
              </a:rPr>
            </a:br>
            <a:r>
              <a:rPr lang="en-US" sz="1800" dirty="0">
                <a:solidFill>
                  <a:prstClr val="black"/>
                </a:solidFill>
                <a:latin typeface="Times New Roman" panose="02020603050405020304" pitchFamily="18" charset="0"/>
                <a:cs typeface="Times New Roman" panose="02020603050405020304" pitchFamily="18" charset="0"/>
              </a:rPr>
              <a:t/>
            </a:r>
            <a:br>
              <a:rPr lang="en-US" sz="1800" dirty="0">
                <a:solidFill>
                  <a:prstClr val="black"/>
                </a:solidFill>
                <a:latin typeface="Times New Roman" panose="02020603050405020304" pitchFamily="18" charset="0"/>
                <a:cs typeface="Times New Roman" panose="02020603050405020304" pitchFamily="18" charset="0"/>
              </a:rPr>
            </a:br>
            <a:r>
              <a:rPr lang="en-US" sz="1800" dirty="0">
                <a:solidFill>
                  <a:prstClr val="black"/>
                </a:solidFill>
                <a:latin typeface="Times New Roman" panose="02020603050405020304" pitchFamily="18" charset="0"/>
                <a:cs typeface="Times New Roman" panose="02020603050405020304" pitchFamily="18" charset="0"/>
              </a:rPr>
              <a:t/>
            </a:r>
            <a:br>
              <a:rPr lang="en-US" sz="1800" dirty="0">
                <a:solidFill>
                  <a:prstClr val="black"/>
                </a:solidFill>
                <a:latin typeface="Times New Roman" panose="02020603050405020304" pitchFamily="18" charset="0"/>
                <a:cs typeface="Times New Roman" panose="02020603050405020304" pitchFamily="18" charset="0"/>
              </a:rPr>
            </a:br>
            <a:r>
              <a:rPr lang="en-US" sz="1800" dirty="0" smtClean="0">
                <a:solidFill>
                  <a:prstClr val="black"/>
                </a:solidFill>
                <a:latin typeface="Times New Roman" panose="02020603050405020304" pitchFamily="18" charset="0"/>
                <a:cs typeface="Times New Roman" panose="02020603050405020304" pitchFamily="18" charset="0"/>
              </a:rPr>
              <a:t/>
            </a:r>
            <a:br>
              <a:rPr lang="en-US" sz="1800" dirty="0" smtClean="0">
                <a:solidFill>
                  <a:prstClr val="black"/>
                </a:solidFill>
                <a:latin typeface="Times New Roman" panose="02020603050405020304" pitchFamily="18" charset="0"/>
                <a:cs typeface="Times New Roman" panose="02020603050405020304" pitchFamily="18" charset="0"/>
              </a:rPr>
            </a:br>
            <a:r>
              <a:rPr lang="en-US" sz="1800" dirty="0">
                <a:solidFill>
                  <a:prstClr val="black"/>
                </a:solidFill>
                <a:latin typeface="Times New Roman" panose="02020603050405020304" pitchFamily="18" charset="0"/>
                <a:cs typeface="Times New Roman" panose="02020603050405020304" pitchFamily="18" charset="0"/>
              </a:rPr>
              <a:t/>
            </a:r>
            <a:br>
              <a:rPr lang="en-US" sz="1800" dirty="0">
                <a:solidFill>
                  <a:prstClr val="black"/>
                </a:solidFill>
                <a:latin typeface="Times New Roman" panose="02020603050405020304" pitchFamily="18" charset="0"/>
                <a:cs typeface="Times New Roman" panose="02020603050405020304" pitchFamily="18" charset="0"/>
              </a:rPr>
            </a:br>
            <a:r>
              <a:rPr lang="en-US" sz="1800" dirty="0" smtClean="0">
                <a:solidFill>
                  <a:prstClr val="black"/>
                </a:solidFill>
                <a:latin typeface="Times New Roman" panose="02020603050405020304" pitchFamily="18" charset="0"/>
                <a:cs typeface="Times New Roman" panose="02020603050405020304" pitchFamily="18" charset="0"/>
              </a:rPr>
              <a:t/>
            </a:r>
            <a:br>
              <a:rPr lang="en-US" sz="1800" dirty="0" smtClean="0">
                <a:solidFill>
                  <a:prstClr val="black"/>
                </a:solidFill>
                <a:latin typeface="Times New Roman" panose="02020603050405020304" pitchFamily="18" charset="0"/>
                <a:cs typeface="Times New Roman" panose="02020603050405020304" pitchFamily="18" charset="0"/>
              </a:rPr>
            </a:br>
            <a:r>
              <a:rPr lang="en-US" sz="1800" dirty="0" smtClean="0">
                <a:solidFill>
                  <a:prstClr val="black"/>
                </a:solidFill>
                <a:latin typeface="Times New Roman" panose="02020603050405020304" pitchFamily="18" charset="0"/>
                <a:cs typeface="Times New Roman" panose="02020603050405020304" pitchFamily="18" charset="0"/>
              </a:rPr>
              <a:t>c. </a:t>
            </a:r>
            <a:r>
              <a:rPr lang="en-US" sz="1800" b="1" dirty="0" smtClean="0">
                <a:solidFill>
                  <a:prstClr val="black"/>
                </a:solidFill>
                <a:latin typeface="Times New Roman" panose="02020603050405020304" pitchFamily="18" charset="0"/>
                <a:cs typeface="Times New Roman" panose="02020603050405020304" pitchFamily="18" charset="0"/>
              </a:rPr>
              <a:t>Weekly Activity</a:t>
            </a:r>
            <a:r>
              <a:rPr lang="en-US" sz="1800" dirty="0" smtClean="0">
                <a:solidFill>
                  <a:prstClr val="black"/>
                </a:solidFill>
                <a:latin typeface="Times New Roman" panose="02020603050405020304" pitchFamily="18" charset="0"/>
                <a:cs typeface="Times New Roman" panose="02020603050405020304" pitchFamily="18" charset="0"/>
              </a:rPr>
              <a:t>: The event occurs throughout the days of the week with the highest event on Monday with the value of 511,433 (five hundred and eleven thousand, four hundred and thirty three) and the least event occurs on Saturday with the values of  362,201 (three hundred and sixty two thousand, two hundred and one). This is possible because there are more engagement on first working day of the week and since people could not go to work as a result of the lockdown people tend to engage with online activities which include reading. The graph below gives a more insight.</a:t>
            </a:r>
            <a:br>
              <a:rPr lang="en-US" sz="1800" dirty="0" smtClean="0">
                <a:solidFill>
                  <a:prstClr val="black"/>
                </a:solidFill>
                <a:latin typeface="Times New Roman" panose="02020603050405020304" pitchFamily="18" charset="0"/>
                <a:cs typeface="Times New Roman" panose="02020603050405020304" pitchFamily="18" charset="0"/>
              </a:rPr>
            </a:br>
            <a:r>
              <a:rPr lang="en-US" sz="1800" dirty="0" smtClean="0">
                <a:solidFill>
                  <a:prstClr val="black"/>
                </a:solidFill>
                <a:latin typeface="Times New Roman" panose="02020603050405020304" pitchFamily="18" charset="0"/>
                <a:cs typeface="Times New Roman" panose="02020603050405020304" pitchFamily="18" charset="0"/>
              </a:rPr>
              <a:t/>
            </a:r>
            <a:br>
              <a:rPr lang="en-US" sz="1800" dirty="0" smtClean="0">
                <a:solidFill>
                  <a:prstClr val="black"/>
                </a:solidFill>
                <a:latin typeface="Times New Roman" panose="02020603050405020304" pitchFamily="18" charset="0"/>
                <a:cs typeface="Times New Roman" panose="02020603050405020304" pitchFamily="18" charset="0"/>
              </a:rPr>
            </a:br>
            <a:r>
              <a:rPr lang="en-US" sz="1800" dirty="0" smtClean="0">
                <a:solidFill>
                  <a:prstClr val="black"/>
                </a:solidFill>
                <a:latin typeface="Times New Roman" panose="02020603050405020304" pitchFamily="18" charset="0"/>
                <a:cs typeface="Times New Roman" panose="02020603050405020304" pitchFamily="18" charset="0"/>
              </a:rPr>
              <a:t>  </a:t>
            </a:r>
            <a:br>
              <a:rPr lang="en-US" sz="1800" dirty="0" smtClean="0">
                <a:solidFill>
                  <a:prstClr val="black"/>
                </a:solidFill>
                <a:latin typeface="Times New Roman" panose="02020603050405020304" pitchFamily="18" charset="0"/>
                <a:cs typeface="Times New Roman" panose="02020603050405020304" pitchFamily="18" charset="0"/>
              </a:rPr>
            </a:br>
            <a:endParaRPr lang="en-US" dirty="0"/>
          </a:p>
        </p:txBody>
      </p:sp>
      <p:sp>
        <p:nvSpPr>
          <p:cNvPr id="3" name="Subtitle 2"/>
          <p:cNvSpPr>
            <a:spLocks noGrp="1"/>
          </p:cNvSpPr>
          <p:nvPr>
            <p:ph type="subTitle" idx="1"/>
          </p:nvPr>
        </p:nvSpPr>
        <p:spPr>
          <a:xfrm>
            <a:off x="1371600" y="6858000"/>
            <a:ext cx="6400800" cy="1524000"/>
          </a:xfrm>
        </p:spPr>
        <p:txBody>
          <a:bodyPr/>
          <a:lstStyle/>
          <a:p>
            <a:endParaRPr lang="en-US"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3810000"/>
            <a:ext cx="2666999" cy="1447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1195" y="1295400"/>
            <a:ext cx="2446867"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3810000"/>
            <a:ext cx="2404536"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092583"/>
      </p:ext>
    </p:extLst>
  </p:cSld>
  <p:clrMapOvr>
    <a:masterClrMapping/>
  </p:clrMapOvr>
  <p:transition spd="slow">
    <p:cover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0600"/>
            <a:ext cx="9144000" cy="5715000"/>
          </a:xfrm>
        </p:spPr>
        <p:txBody>
          <a:bodyPr>
            <a:normAutofit fontScale="90000"/>
          </a:bodyPr>
          <a:lstStyle/>
          <a:p>
            <a:pPr algn="l"/>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4. THE PERIOD OF THE DAY AND THE HOURS SPENT</a:t>
            </a:r>
            <a:r>
              <a:rPr lang="en-US" sz="16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It was discovered that 25.89% people got engaged mostly in the afternoon with the population of 839,437 (eight hundred and thirty nine thousand, four hundred and thirty seven) and the peak hours is between 14:00 and 15:00 (2:00pm-3:00pm) While the least occurrence period takes place in the evening. </a:t>
            </a:r>
            <a:r>
              <a:rPr lang="en-US" sz="1800" dirty="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t shows that only 14.02% people got engaged with the total number of 454,549 (four hundred and fifty four thousand, five hundred and forty nine)This is possible because people tend to relax in the morning and put all engagement in the afternoon since they work remotely during the lockdown. Below are the graphs for better insight.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5. ENCODING</a:t>
            </a:r>
            <a:r>
              <a:rPr lang="en-US" sz="1800" dirty="0" smtClean="0">
                <a:latin typeface="Times New Roman" panose="02020603050405020304" pitchFamily="18" charset="0"/>
                <a:cs typeface="Times New Roman" panose="02020603050405020304" pitchFamily="18" charset="0"/>
              </a:rPr>
              <a:t>; I use the feature-engine encoder to </a:t>
            </a:r>
            <a:r>
              <a:rPr lang="en-US" sz="1800" dirty="0">
                <a:latin typeface="Times New Roman" panose="02020603050405020304" pitchFamily="18" charset="0"/>
                <a:cs typeface="Times New Roman" panose="02020603050405020304" pitchFamily="18" charset="0"/>
              </a:rPr>
              <a:t>p</a:t>
            </a:r>
            <a:r>
              <a:rPr lang="en-US" sz="1800" dirty="0" smtClean="0">
                <a:latin typeface="Times New Roman" panose="02020603050405020304" pitchFamily="18" charset="0"/>
                <a:cs typeface="Times New Roman" panose="02020603050405020304" pitchFamily="18" charset="0"/>
              </a:rPr>
              <a:t>erform </a:t>
            </a:r>
            <a:r>
              <a:rPr lang="en-US" sz="1800" dirty="0">
                <a:latin typeface="Times New Roman" panose="02020603050405020304" pitchFamily="18" charset="0"/>
                <a:cs typeface="Times New Roman" panose="02020603050405020304" pitchFamily="18" charset="0"/>
              </a:rPr>
              <a:t>data </a:t>
            </a:r>
            <a:r>
              <a:rPr lang="en-US" sz="1800" dirty="0" smtClean="0">
                <a:latin typeface="Times New Roman" panose="02020603050405020304" pitchFamily="18" charset="0"/>
                <a:cs typeface="Times New Roman" panose="02020603050405020304" pitchFamily="18" charset="0"/>
              </a:rPr>
              <a:t>encoding on my data features.</a:t>
            </a:r>
            <a:br>
              <a:rPr lang="en-US" sz="1800"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6. FORCASTING USING SUPERVISED MACHINE LEARNING</a:t>
            </a:r>
            <a:r>
              <a:rPr lang="en-US" sz="1800" dirty="0" smtClean="0">
                <a:latin typeface="Times New Roman" panose="02020603050405020304" pitchFamily="18" charset="0"/>
                <a:cs typeface="Times New Roman" panose="02020603050405020304" pitchFamily="18" charset="0"/>
              </a:rPr>
              <a:t>: Out of all the machine learning algorithm that I tried for both time series algorithm and supervised machine learning, some gave inaccurate results. This may be due to the type of dataset, because only few  ones were able to bring out a close result. The breakdown are given below with there graphs:</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a. TIME SERIES :My evaluation shows that:</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LINEAR REGRESSION; MEA(Mean </a:t>
            </a:r>
            <a:r>
              <a:rPr lang="en-US" sz="1800" dirty="0">
                <a:latin typeface="Times New Roman" panose="02020603050405020304" pitchFamily="18" charset="0"/>
                <a:cs typeface="Times New Roman" panose="02020603050405020304" pitchFamily="18" charset="0"/>
              </a:rPr>
              <a:t>A</a:t>
            </a:r>
            <a:r>
              <a:rPr lang="en-US" sz="1800" dirty="0" smtClean="0">
                <a:latin typeface="Times New Roman" panose="02020603050405020304" pitchFamily="18" charset="0"/>
                <a:cs typeface="Times New Roman" panose="02020603050405020304" pitchFamily="18" charset="0"/>
              </a:rPr>
              <a:t>bsolute Error): 0.0155900</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MAPE(Mean Absolute Percentage Error): 1.824037</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MSE(Mean Squared Error): 0.841671</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flipV="1">
            <a:off x="1371600" y="7543800"/>
            <a:ext cx="6400800" cy="457200"/>
          </a:xfrm>
        </p:spPr>
        <p:txBody>
          <a:bodyPr>
            <a:normAutofit fontScale="92500" lnSpcReduction="20000"/>
          </a:bodyPr>
          <a:lstStyle/>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068" y="3048000"/>
            <a:ext cx="274319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7534" y="3081867"/>
            <a:ext cx="2751666" cy="1490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0"/>
            <a:ext cx="3886200" cy="1363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9032166"/>
      </p:ext>
    </p:extLst>
  </p:cSld>
  <p:clrMapOvr>
    <a:masterClrMapping/>
  </p:clrMapOvr>
  <p:transition spd="slow">
    <p:cover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010400"/>
          </a:xfrm>
        </p:spPr>
        <p:txBody>
          <a:bodyPr>
            <a:noAutofit/>
          </a:bodyPr>
          <a:lstStyle/>
          <a:p>
            <a:pPr algn="l"/>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HUBER </a:t>
            </a:r>
            <a:r>
              <a:rPr lang="en-US" sz="1600" dirty="0">
                <a:latin typeface="Times New Roman" panose="02020603050405020304" pitchFamily="18" charset="0"/>
                <a:cs typeface="Times New Roman" panose="02020603050405020304" pitchFamily="18" charset="0"/>
              </a:rPr>
              <a:t>REGRESSION; MEA(Mean Absolute Error): </a:t>
            </a:r>
            <a:r>
              <a:rPr lang="en-US" sz="1600" dirty="0" smtClean="0">
                <a:latin typeface="Times New Roman" panose="02020603050405020304" pitchFamily="18" charset="0"/>
                <a:cs typeface="Times New Roman" panose="02020603050405020304" pitchFamily="18" charset="0"/>
              </a:rPr>
              <a:t>0.330921</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MAPE(Mean Absolute Percentage Error): </a:t>
            </a:r>
            <a:r>
              <a:rPr lang="en-US" sz="1600" dirty="0" smtClean="0">
                <a:latin typeface="Times New Roman" panose="02020603050405020304" pitchFamily="18" charset="0"/>
                <a:cs typeface="Times New Roman" panose="02020603050405020304" pitchFamily="18" charset="0"/>
              </a:rPr>
              <a:t>4.519915</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MSE(Mean Squared Error): </a:t>
            </a:r>
            <a:r>
              <a:rPr lang="en-US" sz="1600" dirty="0" smtClean="0">
                <a:latin typeface="Times New Roman" panose="02020603050405020304" pitchFamily="18" charset="0"/>
                <a:cs typeface="Times New Roman" panose="02020603050405020304" pitchFamily="18" charset="0"/>
              </a:rPr>
              <a:t>0.996598</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NOTE: The above shows that the MSE is doing a very great job because the nearer to zero the result the better. This is the result of the difference between the actual value from the forecast value.</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b. SUPERVISED MACHINE LEARNING FORCAST: My evaluation shows the following:</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XGBOOST REGRESSOR: </a:t>
            </a:r>
            <a:r>
              <a:rPr lang="en-US" sz="1600" dirty="0" smtClean="0"/>
              <a:t>Train </a:t>
            </a:r>
            <a:r>
              <a:rPr lang="en-US" sz="1600" dirty="0"/>
              <a:t>r2 score: 0.24730431125699393 </a:t>
            </a:r>
            <a:br>
              <a:rPr lang="en-US" sz="1600" dirty="0"/>
            </a:br>
            <a:r>
              <a:rPr lang="en-US" sz="1600" dirty="0" smtClean="0"/>
              <a:t>                                                  Test </a:t>
            </a:r>
            <a:r>
              <a:rPr lang="en-US" sz="1600" dirty="0"/>
              <a:t>r2 score: 0.2222577413314497 </a:t>
            </a:r>
            <a:r>
              <a:rPr lang="en-US" sz="1600" dirty="0" smtClean="0"/>
              <a:t/>
            </a:r>
            <a:br>
              <a:rPr lang="en-US" sz="1600" dirty="0" smtClean="0"/>
            </a:br>
            <a:r>
              <a:rPr lang="en-US" sz="1600" dirty="0"/>
              <a:t> </a:t>
            </a:r>
            <a:r>
              <a:rPr lang="en-US" sz="1600" dirty="0" smtClean="0"/>
              <a:t>                                                 train_mse1</a:t>
            </a:r>
            <a:r>
              <a:rPr lang="en-US" sz="1600" dirty="0"/>
              <a:t>: 0.7526956887430063 </a:t>
            </a:r>
            <a:r>
              <a:rPr lang="en-US" sz="1600" dirty="0" smtClean="0"/>
              <a:t/>
            </a:r>
            <a:br>
              <a:rPr lang="en-US" sz="1600" dirty="0" smtClean="0"/>
            </a:br>
            <a:r>
              <a:rPr lang="en-US" sz="1600" dirty="0"/>
              <a:t> </a:t>
            </a:r>
            <a:r>
              <a:rPr lang="en-US" sz="1600" dirty="0" smtClean="0"/>
              <a:t>                                                 test_mse1</a:t>
            </a:r>
            <a:r>
              <a:rPr lang="en-US" sz="1600" dirty="0"/>
              <a:t>: </a:t>
            </a:r>
            <a:r>
              <a:rPr lang="en-US" sz="1600" dirty="0" smtClean="0"/>
              <a:t>0.7777422586685502</a:t>
            </a:r>
            <a:r>
              <a:rPr lang="en-US" sz="1600" dirty="0"/>
              <a:t/>
            </a:r>
            <a:br>
              <a:rPr lang="en-US" sz="1600" dirty="0"/>
            </a:br>
            <a:r>
              <a:rPr lang="en-US" sz="1600" dirty="0"/>
              <a:t>RANDOMFORESTREGRESSOR:  Train r2 score: 0.2745029117650465 </a:t>
            </a:r>
            <a:r>
              <a:rPr lang="en-US" sz="1600" dirty="0" smtClean="0"/>
              <a:t/>
            </a:r>
            <a:br>
              <a:rPr lang="en-US" sz="1600" dirty="0" smtClean="0"/>
            </a:br>
            <a:r>
              <a:rPr lang="en-US" sz="1600" dirty="0"/>
              <a:t> </a:t>
            </a:r>
            <a:r>
              <a:rPr lang="en-US" sz="1600" dirty="0" smtClean="0"/>
              <a:t>                                                       Test </a:t>
            </a:r>
            <a:r>
              <a:rPr lang="en-US" sz="1600" dirty="0"/>
              <a:t>r2 score: 0.253760262405459 </a:t>
            </a:r>
            <a:r>
              <a:rPr lang="en-US" sz="1600" dirty="0" smtClean="0"/>
              <a:t/>
            </a:r>
            <a:br>
              <a:rPr lang="en-US" sz="1600" dirty="0" smtClean="0"/>
            </a:br>
            <a:r>
              <a:rPr lang="en-US" sz="1600" dirty="0"/>
              <a:t> </a:t>
            </a:r>
            <a:r>
              <a:rPr lang="en-US" sz="1600" dirty="0" smtClean="0"/>
              <a:t>                                                       train_mse1</a:t>
            </a:r>
            <a:r>
              <a:rPr lang="en-US" sz="1600" dirty="0"/>
              <a:t>: 0.7254970882349537 </a:t>
            </a:r>
            <a:r>
              <a:rPr lang="en-US" sz="1600" dirty="0" smtClean="0"/>
              <a:t/>
            </a:r>
            <a:br>
              <a:rPr lang="en-US" sz="1600" dirty="0" smtClean="0"/>
            </a:br>
            <a:r>
              <a:rPr lang="en-US" sz="1600" dirty="0"/>
              <a:t> </a:t>
            </a:r>
            <a:r>
              <a:rPr lang="en-US" sz="1600" dirty="0" smtClean="0"/>
              <a:t>                                                       test_mse1</a:t>
            </a:r>
            <a:r>
              <a:rPr lang="en-US" sz="1600" dirty="0"/>
              <a:t>: </a:t>
            </a:r>
            <a:r>
              <a:rPr lang="en-US" sz="1600" dirty="0" smtClean="0"/>
              <a:t>0.7462397375945409</a:t>
            </a:r>
            <a:br>
              <a:rPr lang="en-US" sz="1600" dirty="0" smtClean="0"/>
            </a:br>
            <a:r>
              <a:rPr lang="en-US" sz="1600" dirty="0" smtClean="0"/>
              <a:t>NOTE: The above result shows  the percentage of the train and test of the dataset  trained by the above model regressors. This does not really show a very good result and this may be due to: the type of data we are working with, the circumstances surrounding this data, and the period of the event which is the lockdown due to the COVID-19 crisis.</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flipV="1">
            <a:off x="1371600" y="9144000"/>
            <a:ext cx="6400800" cy="76200"/>
          </a:xfrm>
        </p:spPr>
        <p:txBody>
          <a:bodyPr>
            <a:normAutofit fontScale="25000" lnSpcReduction="20000"/>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49" y="1524000"/>
            <a:ext cx="29178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667" y="1518424"/>
            <a:ext cx="2819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4177495"/>
      </p:ext>
    </p:extLst>
  </p:cSld>
  <p:clrMapOvr>
    <a:masterClrMapping/>
  </p:clrMapOvr>
  <p:transition spd="slow">
    <p:cover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7010400"/>
          </a:xfrm>
        </p:spPr>
        <p:txBody>
          <a:bodyPr>
            <a:normAutofit fontScale="90000"/>
          </a:bodyPr>
          <a:lstStyle/>
          <a:p>
            <a:pPr algn="l"/>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XGBOOST REGRESSOR                                                 </a:t>
            </a:r>
            <a:r>
              <a:rPr lang="en-US" sz="1400" dirty="0" smtClean="0"/>
              <a:t>RANDOMFORESTREGRESSOR</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XGBOOST REGRESSOR                                    </a:t>
            </a:r>
            <a:r>
              <a:rPr lang="en-US" sz="1800" dirty="0" smtClean="0"/>
              <a:t>RANDOMFORESTREGRESSOR </a:t>
            </a:r>
            <a:r>
              <a:rPr lang="en-US" sz="1800" dirty="0" smtClean="0"/>
              <a:t/>
            </a:r>
            <a:br>
              <a:rPr lang="en-US" sz="1800" dirty="0" smtClean="0"/>
            </a:br>
            <a:r>
              <a:rPr lang="en-US" sz="1800" b="1" dirty="0" smtClean="0">
                <a:latin typeface="Times New Roman" panose="02020603050405020304" pitchFamily="18" charset="0"/>
                <a:cs typeface="Times New Roman" panose="02020603050405020304" pitchFamily="18" charset="0"/>
              </a:rPr>
              <a:t>OTHER </a:t>
            </a:r>
            <a:r>
              <a:rPr lang="en-US" sz="1800" b="1" dirty="0" smtClean="0">
                <a:latin typeface="Times New Roman" panose="02020603050405020304" pitchFamily="18" charset="0"/>
                <a:cs typeface="Times New Roman" panose="02020603050405020304" pitchFamily="18" charset="0"/>
              </a:rPr>
              <a:t>ANALYSES PERFORMED ON THE DATASET</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SQL</a:t>
            </a:r>
            <a:r>
              <a:rPr lang="en-US" sz="1800" dirty="0">
                <a:latin typeface="Times New Roman" panose="02020603050405020304" pitchFamily="18" charset="0"/>
                <a:cs typeface="Times New Roman" panose="02020603050405020304" pitchFamily="18" charset="0"/>
              </a:rPr>
              <a:t>: I was able to perform an SQL aggregation on the data to get an overview of what events are in the database by answering the following questions using SQL Queries: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The most common.• The least common.• The account id with the highest number of events.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The account id with the least number of events.• Times events occurred based on different times of the day.</a:t>
            </a:r>
            <a:br>
              <a:rPr lang="en-US" sz="1800" dirty="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GITHUB</a:t>
            </a:r>
            <a:r>
              <a:rPr lang="en-US" sz="1800" dirty="0" smtClean="0">
                <a:latin typeface="Times New Roman" panose="02020603050405020304" pitchFamily="18" charset="0"/>
                <a:cs typeface="Times New Roman" panose="02020603050405020304" pitchFamily="18" charset="0"/>
              </a:rPr>
              <a:t>: I was able to create a repo for my project in my github account and you can get it through:</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hlinkClick r:id="rId2"/>
              </a:rPr>
              <a:t>https://github.com/Davisfavour/my-first-project/blob/d1dd1427ccccdd621b4df5a374a0af254b404031/MY%20PROJECT%20(1)%20(1).</a:t>
            </a:r>
            <a:r>
              <a:rPr lang="en-US" sz="1800" dirty="0" smtClean="0">
                <a:latin typeface="Times New Roman" panose="02020603050405020304" pitchFamily="18" charset="0"/>
                <a:cs typeface="Times New Roman" panose="02020603050405020304" pitchFamily="18" charset="0"/>
                <a:hlinkClick r:id="rId2"/>
              </a:rPr>
              <a:t>ipynb</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PORTFOLIO</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https://github.com/Davisfavour/Davisfavour.github.io.git</a:t>
            </a:r>
            <a:r>
              <a:rPr lang="en-US" sz="1800" dirty="0" smtClean="0">
                <a:latin typeface="Times New Roman" panose="02020603050405020304" pitchFamily="18" charset="0"/>
                <a:cs typeface="Times New Roman" panose="02020603050405020304" pitchFamily="18" charset="0"/>
              </a:rPr>
              <a:t>   </a:t>
            </a:r>
            <a:br>
              <a:rPr lang="en-US" sz="1800"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CONCLUSION</a:t>
            </a:r>
            <a:r>
              <a:rPr lang="en-US" sz="1800" dirty="0" smtClean="0">
                <a:latin typeface="Times New Roman" panose="02020603050405020304" pitchFamily="18" charset="0"/>
                <a:cs typeface="Times New Roman" panose="02020603050405020304" pitchFamily="18" charset="0"/>
              </a:rPr>
              <a:t>: In </a:t>
            </a:r>
            <a:r>
              <a:rPr lang="en-US" sz="1800" dirty="0">
                <a:latin typeface="Times New Roman" panose="02020603050405020304" pitchFamily="18" charset="0"/>
                <a:cs typeface="Times New Roman" panose="02020603050405020304" pitchFamily="18" charset="0"/>
              </a:rPr>
              <a:t>conclusion, our data analysis revealed valuable insights into customer engagement with our online books subscription service. By leveraging time series indicators and predictive analysis, we gained a deeper understanding of subscription trends and customer preferences, which can inform our business strategies moving forward. With continued growth in subscriptions and targeted marketing efforts, we are confident in the future success of our online books subscription service.</a:t>
            </a:r>
          </a:p>
        </p:txBody>
      </p:sp>
      <p:sp>
        <p:nvSpPr>
          <p:cNvPr id="3" name="Subtitle 2"/>
          <p:cNvSpPr>
            <a:spLocks noGrp="1"/>
          </p:cNvSpPr>
          <p:nvPr>
            <p:ph type="subTitle" idx="1"/>
          </p:nvPr>
        </p:nvSpPr>
        <p:spPr>
          <a:xfrm>
            <a:off x="1371600" y="7620000"/>
            <a:ext cx="6400800" cy="381000"/>
          </a:xfrm>
        </p:spPr>
        <p:txBody>
          <a:bodyPr>
            <a:normAutofit fontScale="70000" lnSpcReduction="20000"/>
          </a:bodyPr>
          <a:lstStyle/>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
            <a:ext cx="3886200" cy="2637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30629"/>
            <a:ext cx="3962400" cy="2637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291256"/>
      </p:ext>
    </p:extLst>
  </p:cSld>
  <p:clrMapOvr>
    <a:masterClrMapping/>
  </p:clrMapOvr>
  <p:transition spd="slow">
    <p:cover dir="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920</TotalTime>
  <Words>330</Words>
  <Application>Microsoft Office PowerPoint</Application>
  <PresentationFormat>On-screen Show (4:3)</PresentationFormat>
  <Paragraphs>32</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DataLab Analytics Work Experience and Certification  </vt:lpstr>
      <vt:lpstr>                                  INTRODUCTION</vt:lpstr>
      <vt:lpstr>EXPLANATORY ANALYSIS To understand customer engagement, we analyzed several time series indicators. Let's take a look at some of the key findings:   </vt:lpstr>
      <vt:lpstr>     3. The number of times events occurred based on the following parameters:  a. Yearly Activity: Based on the dataset it shows that the event occurred between two years (2019 – 2020) with the highest event occurrence in the year 2020 and the least occurrence in 2019 this may be due to the lockdown when people tend to engage with online reading. A graph to show the comprehensive insight.       b. Monthly Activity: The analysis shows that the event occurs within some months of the year. Based on the analysis done it shows that the online book subscription starts towards the end of 2019 December and took its peak around April 2020 with highest number of engagement of 946,620 (nine hundred and forty six thousand, six hundred and twenty) and least event in November 2020 which is 7,309 (Seven thousand, three hundred and nine). This may be as a result of the peak period of lockdown due to COVID-19. The graph below shows the insight of the analysis.      c. Weekly Activity: The event occurs throughout the days of the week with the highest event on Monday with the value of 511,433 (five hundred and eleven thousand, four hundred and thirty three) and the least event occurs on Saturday with the values of  362,201 (three hundred and sixty two thousand, two hundred and one). This is possible because there are more engagement on first working day of the week and since people could not go to work as a result of the lockdown people tend to engage with online activities which include reading. The graph below gives a more insight.     </vt:lpstr>
      <vt:lpstr>   4. THE PERIOD OF THE DAY AND THE HOURS SPENT: It was discovered that 25.89% people got engaged mostly in the afternoon with the population of 839,437 (eight hundred and thirty nine thousand, four hundred and thirty seven) and the peak hours is between 14:00 and 15:00 (2:00pm-3:00pm) While the least occurrence period takes place in the evening. It shows that only 14.02% people got engaged with the total number of 454,549 (four hundred and fifty four thousand, five hundred and forty nine)This is possible because people tend to relax in the morning and put all engagement in the afternoon since they work remotely during the lockdown. Below are the graphs for better insight.        5. ENCODING; I use the feature-engine encoder to perform data encoding on my data features. 6. FORCASTING USING SUPERVISED MACHINE LEARNING: Out of all the machine learning algorithm that I tried for both time series algorithm and supervised machine learning, some gave inaccurate results. This may be due to the type of dataset, because only few  ones were able to bring out a close result. The breakdown are given below with there graphs: a. TIME SERIES :My evaluation shows that: LINEAR REGRESSION; MEA(Mean Absolute Error): 0.0155900                                           MAPE(Mean Absolute Percentage Error): 1.824037                                           MSE(Mean Squared Error): 0.841671  </vt:lpstr>
      <vt:lpstr> HUBER REGRESSION; MEA(Mean Absolute Error): 0.330921                                           MAPE(Mean Absolute Percentage Error): 4.519915                                           MSE(Mean Squared Error): 0.996598 NOTE: The above shows that the MSE is doing a very great job because the nearer to zero the result the better. This is the result of the difference between the actual value from the forecast value.         b. SUPERVISED MACHINE LEARNING FORCAST: My evaluation shows the following: XGBOOST REGRESSOR: Train r2 score: 0.24730431125699393                                                    Test r2 score: 0.2222577413314497                                                    train_mse1: 0.7526956887430063                                                    test_mse1: 0.7777422586685502 RANDOMFORESTREGRESSOR:  Train r2 score: 0.2745029117650465                                                          Test r2 score: 0.253760262405459                                                          train_mse1: 0.7254970882349537                                                          test_mse1: 0.7462397375945409 NOTE: The above result shows  the percentage of the train and test of the dataset  trained by the above model regressors. This does not really show a very good result and this may be due to: the type of data we are working with, the circumstances surrounding this data, and the period of the event which is the lockdown due to the COVID-19 crisis. </vt:lpstr>
      <vt:lpstr>                          XGBOOST REGRESSOR                                                 RANDOMFORESTREGRESSOR                           XGBOOST REGRESSOR                                    RANDOMFORESTREGRESSOR  OTHER ANALYSES PERFORMED ON THE DATASET SQL: I was able to perform an SQL aggregation on the data to get an overview of what events are in the database by answering the following questions using SQL Queries: • The most common.• The least common.• The account id with the highest number of events. • The account id with the least number of events.• Times events occurred based on different times of the day. GITHUB: I was able to create a repo for my project in my github account and you can get it through: https://github.com/Davisfavour/my-first-project/blob/d1dd1427ccccdd621b4df5a374a0af254b404031/MY%20PROJECT%20(1)%20(1).ipynb PORTFOLIO: https://github.com/Davisfavour/Davisfavour.github.io.git    CONCLUSION: In conclusion, our data analysis revealed valuable insights into customer engagement with our online books subscription service. By leveraging time series indicators and predictive analysis, we gained a deeper understanding of subscription trends and customer preferences, which can inform our business strategies moving forward. With continued growth in subscriptions and targeted marketing efforts, we are confident in the future success of our online books subscription service.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DataLab Analytics Work Experience and Certification</dc:title>
  <dc:creator>user</dc:creator>
  <cp:lastModifiedBy>user</cp:lastModifiedBy>
  <cp:revision>94</cp:revision>
  <dcterms:created xsi:type="dcterms:W3CDTF">2023-04-10T13:51:49Z</dcterms:created>
  <dcterms:modified xsi:type="dcterms:W3CDTF">2023-04-14T22:42:21Z</dcterms:modified>
</cp:coreProperties>
</file>