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7" r:id="rId3"/>
    <p:sldId id="257" r:id="rId4"/>
    <p:sldId id="258" r:id="rId5"/>
    <p:sldId id="263" r:id="rId6"/>
    <p:sldId id="260" r:id="rId7"/>
    <p:sldId id="261" r:id="rId8"/>
    <p:sldId id="265"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A0DEE-D7A4-9E8D-C961-49B22904EE47}" v="843" dt="2021-07-22T21:09:49.744"/>
    <p1510:client id="{49F4A7A1-0492-EA6B-2057-17D82A4B7CCA}" v="118" dt="2021-07-22T21:25:18.385"/>
    <p1510:client id="{85035311-353A-E168-42D3-CDA605494533}" v="532" dt="2021-07-22T21:46:48.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B3A85-3B1F-40F1-AB21-3EE36AFD40B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C0789B9-CFF9-4684-AFAE-E82D7A5038E0}">
      <dgm:prSet/>
      <dgm:spPr/>
      <dgm:t>
        <a:bodyPr/>
        <a:lstStyle/>
        <a:p>
          <a:r>
            <a:rPr lang="en-US"/>
            <a:t>Does the current stock price of Disney represent an under-valuation or over-valuation of the company?</a:t>
          </a:r>
          <a:r>
            <a:rPr lang="en-US">
              <a:latin typeface="Sitka Banner"/>
            </a:rPr>
            <a:t> </a:t>
          </a:r>
          <a:endParaRPr lang="en-US"/>
        </a:p>
      </dgm:t>
    </dgm:pt>
    <dgm:pt modelId="{D024F0DF-6F19-4ECD-A63D-14D475962C25}" type="parTrans" cxnId="{1C0AD32A-1181-4661-B126-648F6D852F79}">
      <dgm:prSet/>
      <dgm:spPr/>
      <dgm:t>
        <a:bodyPr/>
        <a:lstStyle/>
        <a:p>
          <a:endParaRPr lang="en-US"/>
        </a:p>
      </dgm:t>
    </dgm:pt>
    <dgm:pt modelId="{EB73C5F7-2E51-4253-B747-B778ECC65047}" type="sibTrans" cxnId="{1C0AD32A-1181-4661-B126-648F6D852F79}">
      <dgm:prSet/>
      <dgm:spPr/>
      <dgm:t>
        <a:bodyPr/>
        <a:lstStyle/>
        <a:p>
          <a:endParaRPr lang="en-US"/>
        </a:p>
      </dgm:t>
    </dgm:pt>
    <dgm:pt modelId="{3F687133-1F75-46C6-BE62-626A4A684029}">
      <dgm:prSet/>
      <dgm:spPr/>
      <dgm:t>
        <a:bodyPr/>
        <a:lstStyle/>
        <a:p>
          <a:pPr rtl="0"/>
          <a:r>
            <a:rPr lang="en-US"/>
            <a:t>What does the valuation of the company look like doing a 5 year discounted cash flow (DCF) model of the company look like considering pessimistic, neutral, and optimistic scenarios?</a:t>
          </a:r>
          <a:r>
            <a:rPr lang="en-US">
              <a:latin typeface="Sitka Banner"/>
            </a:rPr>
            <a:t> </a:t>
          </a:r>
        </a:p>
      </dgm:t>
    </dgm:pt>
    <dgm:pt modelId="{DBB31044-9A89-49B4-9D4B-E4D12A6D5830}" type="parTrans" cxnId="{AD50EF9E-1853-4C18-B2ED-1009DD09146C}">
      <dgm:prSet/>
      <dgm:spPr/>
      <dgm:t>
        <a:bodyPr/>
        <a:lstStyle/>
        <a:p>
          <a:endParaRPr lang="en-US"/>
        </a:p>
      </dgm:t>
    </dgm:pt>
    <dgm:pt modelId="{07D8BDC5-5515-450E-868F-F42B938C58D4}" type="sibTrans" cxnId="{AD50EF9E-1853-4C18-B2ED-1009DD09146C}">
      <dgm:prSet/>
      <dgm:spPr/>
      <dgm:t>
        <a:bodyPr/>
        <a:lstStyle/>
        <a:p>
          <a:endParaRPr lang="en-US"/>
        </a:p>
      </dgm:t>
    </dgm:pt>
    <dgm:pt modelId="{6C2735C2-4740-44D9-8043-628FBBDFB4D3}">
      <dgm:prSet/>
      <dgm:spPr/>
      <dgm:t>
        <a:bodyPr/>
        <a:lstStyle/>
        <a:p>
          <a:pPr rtl="0"/>
          <a:r>
            <a:rPr lang="en-US"/>
            <a:t>Does the Monte Carlo simulation of the 5 year outlook for the stock price support the conclusions gained from the DCF model?</a:t>
          </a:r>
          <a:r>
            <a:rPr lang="en-US">
              <a:latin typeface="Sitka Banner"/>
            </a:rPr>
            <a:t> </a:t>
          </a:r>
          <a:endParaRPr lang="en-US"/>
        </a:p>
      </dgm:t>
    </dgm:pt>
    <dgm:pt modelId="{BB293BF4-304E-402E-81CF-5CA689800688}" type="parTrans" cxnId="{3CAC0837-16D5-480B-9EFD-0F849644EADE}">
      <dgm:prSet/>
      <dgm:spPr/>
      <dgm:t>
        <a:bodyPr/>
        <a:lstStyle/>
        <a:p>
          <a:endParaRPr lang="en-US"/>
        </a:p>
      </dgm:t>
    </dgm:pt>
    <dgm:pt modelId="{494BB8B7-B129-4840-B24B-F487C8790D45}" type="sibTrans" cxnId="{3CAC0837-16D5-480B-9EFD-0F849644EADE}">
      <dgm:prSet/>
      <dgm:spPr/>
      <dgm:t>
        <a:bodyPr/>
        <a:lstStyle/>
        <a:p>
          <a:endParaRPr lang="en-US"/>
        </a:p>
      </dgm:t>
    </dgm:pt>
    <dgm:pt modelId="{A7F8AACA-1CF6-4044-A9B4-3B0AD8072DA0}">
      <dgm:prSet phldr="0"/>
      <dgm:spPr/>
      <dgm:t>
        <a:bodyPr/>
        <a:lstStyle/>
        <a:p>
          <a:pPr rtl="0"/>
          <a:r>
            <a:rPr lang="en-US"/>
            <a:t>Do the financial metrics (PE ratio,</a:t>
          </a:r>
          <a:r>
            <a:rPr lang="en-US">
              <a:latin typeface="Sitka Banner"/>
            </a:rPr>
            <a:t> price to sales , price to book, net profit margin current</a:t>
          </a:r>
          <a:r>
            <a:rPr lang="en-US"/>
            <a:t> ratio, debt to equity,</a:t>
          </a:r>
          <a:r>
            <a:rPr lang="en-US">
              <a:latin typeface="Sitka Banner"/>
            </a:rPr>
            <a:t> debt to assests, gross profit, </a:t>
          </a:r>
          <a:r>
            <a:rPr lang="en-US"/>
            <a:t> and ROE) support the current or projected stock price of Disney? </a:t>
          </a:r>
        </a:p>
      </dgm:t>
    </dgm:pt>
    <dgm:pt modelId="{74E7944D-6137-4747-93C0-8A65D7BBB491}" type="parTrans" cxnId="{181E456C-918C-407F-9957-26A0303622A3}">
      <dgm:prSet/>
      <dgm:spPr/>
    </dgm:pt>
    <dgm:pt modelId="{575AE73F-EA9C-422C-A1BB-3DBCE3122731}" type="sibTrans" cxnId="{181E456C-918C-407F-9957-26A0303622A3}">
      <dgm:prSet/>
      <dgm:spPr/>
    </dgm:pt>
    <dgm:pt modelId="{D6B27F27-6ACE-4CEB-9DAB-7BD5C14B94FB}" type="pres">
      <dgm:prSet presAssocID="{777B3A85-3B1F-40F1-AB21-3EE36AFD40BD}" presName="diagram" presStyleCnt="0">
        <dgm:presLayoutVars>
          <dgm:dir/>
          <dgm:resizeHandles val="exact"/>
        </dgm:presLayoutVars>
      </dgm:prSet>
      <dgm:spPr/>
    </dgm:pt>
    <dgm:pt modelId="{BEF0F025-AC35-4C33-8682-3DD7F212A469}" type="pres">
      <dgm:prSet presAssocID="{A7F8AACA-1CF6-4044-A9B4-3B0AD8072DA0}" presName="node" presStyleLbl="node1" presStyleIdx="0" presStyleCnt="4">
        <dgm:presLayoutVars>
          <dgm:bulletEnabled val="1"/>
        </dgm:presLayoutVars>
      </dgm:prSet>
      <dgm:spPr/>
    </dgm:pt>
    <dgm:pt modelId="{8E1D434F-1A01-4617-9862-088B41756617}" type="pres">
      <dgm:prSet presAssocID="{575AE73F-EA9C-422C-A1BB-3DBCE3122731}" presName="sibTrans" presStyleCnt="0"/>
      <dgm:spPr/>
    </dgm:pt>
    <dgm:pt modelId="{9C5E9602-1A20-49CA-A8DA-F8264C2A4E6C}" type="pres">
      <dgm:prSet presAssocID="{1C0789B9-CFF9-4684-AFAE-E82D7A5038E0}" presName="node" presStyleLbl="node1" presStyleIdx="1" presStyleCnt="4">
        <dgm:presLayoutVars>
          <dgm:bulletEnabled val="1"/>
        </dgm:presLayoutVars>
      </dgm:prSet>
      <dgm:spPr/>
    </dgm:pt>
    <dgm:pt modelId="{C12C6E71-9014-4FCD-ABB6-426AD08E4E73}" type="pres">
      <dgm:prSet presAssocID="{EB73C5F7-2E51-4253-B747-B778ECC65047}" presName="sibTrans" presStyleCnt="0"/>
      <dgm:spPr/>
    </dgm:pt>
    <dgm:pt modelId="{66262D5F-4105-4296-BEF6-E4C81D711ACE}" type="pres">
      <dgm:prSet presAssocID="{3F687133-1F75-46C6-BE62-626A4A684029}" presName="node" presStyleLbl="node1" presStyleIdx="2" presStyleCnt="4">
        <dgm:presLayoutVars>
          <dgm:bulletEnabled val="1"/>
        </dgm:presLayoutVars>
      </dgm:prSet>
      <dgm:spPr/>
    </dgm:pt>
    <dgm:pt modelId="{0C1E9EFD-39D9-4CD4-9A08-10DACAC653AD}" type="pres">
      <dgm:prSet presAssocID="{07D8BDC5-5515-450E-868F-F42B938C58D4}" presName="sibTrans" presStyleCnt="0"/>
      <dgm:spPr/>
    </dgm:pt>
    <dgm:pt modelId="{1AD8C575-9946-4205-B4AB-56F70761BC53}" type="pres">
      <dgm:prSet presAssocID="{6C2735C2-4740-44D9-8043-628FBBDFB4D3}" presName="node" presStyleLbl="node1" presStyleIdx="3" presStyleCnt="4">
        <dgm:presLayoutVars>
          <dgm:bulletEnabled val="1"/>
        </dgm:presLayoutVars>
      </dgm:prSet>
      <dgm:spPr/>
    </dgm:pt>
  </dgm:ptLst>
  <dgm:cxnLst>
    <dgm:cxn modelId="{E58A700E-99AE-4FB8-898E-11F5D31DC970}" type="presOf" srcId="{1C0789B9-CFF9-4684-AFAE-E82D7A5038E0}" destId="{9C5E9602-1A20-49CA-A8DA-F8264C2A4E6C}" srcOrd="0" destOrd="0" presId="urn:microsoft.com/office/officeart/2005/8/layout/default"/>
    <dgm:cxn modelId="{1C0AD32A-1181-4661-B126-648F6D852F79}" srcId="{777B3A85-3B1F-40F1-AB21-3EE36AFD40BD}" destId="{1C0789B9-CFF9-4684-AFAE-E82D7A5038E0}" srcOrd="1" destOrd="0" parTransId="{D024F0DF-6F19-4ECD-A63D-14D475962C25}" sibTransId="{EB73C5F7-2E51-4253-B747-B778ECC65047}"/>
    <dgm:cxn modelId="{3CAC0837-16D5-480B-9EFD-0F849644EADE}" srcId="{777B3A85-3B1F-40F1-AB21-3EE36AFD40BD}" destId="{6C2735C2-4740-44D9-8043-628FBBDFB4D3}" srcOrd="3" destOrd="0" parTransId="{BB293BF4-304E-402E-81CF-5CA689800688}" sibTransId="{494BB8B7-B129-4840-B24B-F487C8790D45}"/>
    <dgm:cxn modelId="{181E456C-918C-407F-9957-26A0303622A3}" srcId="{777B3A85-3B1F-40F1-AB21-3EE36AFD40BD}" destId="{A7F8AACA-1CF6-4044-A9B4-3B0AD8072DA0}" srcOrd="0" destOrd="0" parTransId="{74E7944D-6137-4747-93C0-8A65D7BBB491}" sibTransId="{575AE73F-EA9C-422C-A1BB-3DBCE3122731}"/>
    <dgm:cxn modelId="{73182D7B-753B-425D-9116-14AABAE2AAAD}" type="presOf" srcId="{6C2735C2-4740-44D9-8043-628FBBDFB4D3}" destId="{1AD8C575-9946-4205-B4AB-56F70761BC53}" srcOrd="0" destOrd="0" presId="urn:microsoft.com/office/officeart/2005/8/layout/default"/>
    <dgm:cxn modelId="{6D165999-F2E3-4D90-98F1-398560021B59}" type="presOf" srcId="{777B3A85-3B1F-40F1-AB21-3EE36AFD40BD}" destId="{D6B27F27-6ACE-4CEB-9DAB-7BD5C14B94FB}" srcOrd="0" destOrd="0" presId="urn:microsoft.com/office/officeart/2005/8/layout/default"/>
    <dgm:cxn modelId="{AD50EF9E-1853-4C18-B2ED-1009DD09146C}" srcId="{777B3A85-3B1F-40F1-AB21-3EE36AFD40BD}" destId="{3F687133-1F75-46C6-BE62-626A4A684029}" srcOrd="2" destOrd="0" parTransId="{DBB31044-9A89-49B4-9D4B-E4D12A6D5830}" sibTransId="{07D8BDC5-5515-450E-868F-F42B938C58D4}"/>
    <dgm:cxn modelId="{FA1E59F6-A68C-45B3-B5E3-0050893C1DA9}" type="presOf" srcId="{A7F8AACA-1CF6-4044-A9B4-3B0AD8072DA0}" destId="{BEF0F025-AC35-4C33-8682-3DD7F212A469}" srcOrd="0" destOrd="0" presId="urn:microsoft.com/office/officeart/2005/8/layout/default"/>
    <dgm:cxn modelId="{BBBE63F7-D1E5-43AB-BDC4-628AA5356E55}" type="presOf" srcId="{3F687133-1F75-46C6-BE62-626A4A684029}" destId="{66262D5F-4105-4296-BEF6-E4C81D711ACE}" srcOrd="0" destOrd="0" presId="urn:microsoft.com/office/officeart/2005/8/layout/default"/>
    <dgm:cxn modelId="{6785E353-2A10-47ED-8108-695428A77E92}" type="presParOf" srcId="{D6B27F27-6ACE-4CEB-9DAB-7BD5C14B94FB}" destId="{BEF0F025-AC35-4C33-8682-3DD7F212A469}" srcOrd="0" destOrd="0" presId="urn:microsoft.com/office/officeart/2005/8/layout/default"/>
    <dgm:cxn modelId="{F09DDC13-A5FD-4389-917B-024F97896CE9}" type="presParOf" srcId="{D6B27F27-6ACE-4CEB-9DAB-7BD5C14B94FB}" destId="{8E1D434F-1A01-4617-9862-088B41756617}" srcOrd="1" destOrd="0" presId="urn:microsoft.com/office/officeart/2005/8/layout/default"/>
    <dgm:cxn modelId="{D9C7FF1F-C761-4FEB-BD5E-BB60E06A5BF5}" type="presParOf" srcId="{D6B27F27-6ACE-4CEB-9DAB-7BD5C14B94FB}" destId="{9C5E9602-1A20-49CA-A8DA-F8264C2A4E6C}" srcOrd="2" destOrd="0" presId="urn:microsoft.com/office/officeart/2005/8/layout/default"/>
    <dgm:cxn modelId="{97662C03-21F3-42CC-B426-1953BB006191}" type="presParOf" srcId="{D6B27F27-6ACE-4CEB-9DAB-7BD5C14B94FB}" destId="{C12C6E71-9014-4FCD-ABB6-426AD08E4E73}" srcOrd="3" destOrd="0" presId="urn:microsoft.com/office/officeart/2005/8/layout/default"/>
    <dgm:cxn modelId="{F62B8F24-AF0C-4344-B163-0CC309E842C1}" type="presParOf" srcId="{D6B27F27-6ACE-4CEB-9DAB-7BD5C14B94FB}" destId="{66262D5F-4105-4296-BEF6-E4C81D711ACE}" srcOrd="4" destOrd="0" presId="urn:microsoft.com/office/officeart/2005/8/layout/default"/>
    <dgm:cxn modelId="{068CD437-C863-43AC-9B76-D7AD34FB36AA}" type="presParOf" srcId="{D6B27F27-6ACE-4CEB-9DAB-7BD5C14B94FB}" destId="{0C1E9EFD-39D9-4CD4-9A08-10DACAC653AD}" srcOrd="5" destOrd="0" presId="urn:microsoft.com/office/officeart/2005/8/layout/default"/>
    <dgm:cxn modelId="{2719CCCC-8CEF-4305-90A1-D98930D6FC8F}" type="presParOf" srcId="{D6B27F27-6ACE-4CEB-9DAB-7BD5C14B94FB}" destId="{1AD8C575-9946-4205-B4AB-56F70761BC5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0F025-AC35-4C33-8682-3DD7F212A469}">
      <dsp:nvSpPr>
        <dsp:cNvPr id="0" name=""/>
        <dsp:cNvSpPr/>
      </dsp:nvSpPr>
      <dsp:spPr>
        <a:xfrm>
          <a:off x="3126" y="844365"/>
          <a:ext cx="2480184" cy="14881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Do the financial metrics (PE ratio,</a:t>
          </a:r>
          <a:r>
            <a:rPr lang="en-US" sz="1300" kern="1200">
              <a:latin typeface="Sitka Banner"/>
            </a:rPr>
            <a:t> price to sales , price to book, net profit margin current</a:t>
          </a:r>
          <a:r>
            <a:rPr lang="en-US" sz="1300" kern="1200"/>
            <a:t> ratio, debt to equity,</a:t>
          </a:r>
          <a:r>
            <a:rPr lang="en-US" sz="1300" kern="1200">
              <a:latin typeface="Sitka Banner"/>
            </a:rPr>
            <a:t> debt to assests, gross profit, </a:t>
          </a:r>
          <a:r>
            <a:rPr lang="en-US" sz="1300" kern="1200"/>
            <a:t> and ROE) support the current or projected stock price of Disney? </a:t>
          </a:r>
        </a:p>
      </dsp:txBody>
      <dsp:txXfrm>
        <a:off x="3126" y="844365"/>
        <a:ext cx="2480184" cy="1488110"/>
      </dsp:txXfrm>
    </dsp:sp>
    <dsp:sp modelId="{9C5E9602-1A20-49CA-A8DA-F8264C2A4E6C}">
      <dsp:nvSpPr>
        <dsp:cNvPr id="0" name=""/>
        <dsp:cNvSpPr/>
      </dsp:nvSpPr>
      <dsp:spPr>
        <a:xfrm>
          <a:off x="2731329" y="844365"/>
          <a:ext cx="2480184" cy="14881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Does the current stock price of Disney represent an under-valuation or over-valuation of the company?</a:t>
          </a:r>
          <a:r>
            <a:rPr lang="en-US" sz="1300" kern="1200">
              <a:latin typeface="Sitka Banner"/>
            </a:rPr>
            <a:t> </a:t>
          </a:r>
          <a:endParaRPr lang="en-US" sz="1300" kern="1200"/>
        </a:p>
      </dsp:txBody>
      <dsp:txXfrm>
        <a:off x="2731329" y="844365"/>
        <a:ext cx="2480184" cy="1488110"/>
      </dsp:txXfrm>
    </dsp:sp>
    <dsp:sp modelId="{66262D5F-4105-4296-BEF6-E4C81D711ACE}">
      <dsp:nvSpPr>
        <dsp:cNvPr id="0" name=""/>
        <dsp:cNvSpPr/>
      </dsp:nvSpPr>
      <dsp:spPr>
        <a:xfrm>
          <a:off x="5459533" y="844365"/>
          <a:ext cx="2480184" cy="148811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What does the valuation of the company look like doing a 5 year discounted cash flow (DCF) model of the company look like considering pessimistic, neutral, and optimistic scenarios?</a:t>
          </a:r>
          <a:r>
            <a:rPr lang="en-US" sz="1300" kern="1200">
              <a:latin typeface="Sitka Banner"/>
            </a:rPr>
            <a:t> </a:t>
          </a:r>
        </a:p>
      </dsp:txBody>
      <dsp:txXfrm>
        <a:off x="5459533" y="844365"/>
        <a:ext cx="2480184" cy="1488110"/>
      </dsp:txXfrm>
    </dsp:sp>
    <dsp:sp modelId="{1AD8C575-9946-4205-B4AB-56F70761BC53}">
      <dsp:nvSpPr>
        <dsp:cNvPr id="0" name=""/>
        <dsp:cNvSpPr/>
      </dsp:nvSpPr>
      <dsp:spPr>
        <a:xfrm>
          <a:off x="8187736" y="844365"/>
          <a:ext cx="2480184" cy="148811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Does the Monte Carlo simulation of the 5 year outlook for the stock price support the conclusions gained from the DCF model?</a:t>
          </a:r>
          <a:r>
            <a:rPr lang="en-US" sz="1300" kern="1200">
              <a:latin typeface="Sitka Banner"/>
            </a:rPr>
            <a:t> </a:t>
          </a:r>
          <a:endParaRPr lang="en-US" sz="1300" kern="1200"/>
        </a:p>
      </dsp:txBody>
      <dsp:txXfrm>
        <a:off x="8187736" y="844365"/>
        <a:ext cx="2480184" cy="14881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7/22/2021</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2684024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36871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64990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821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23192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83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9408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261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68685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347851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7/22/2021</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133502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7/22/2021</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8527093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4" y="1143000"/>
            <a:ext cx="4358472" cy="3730752"/>
          </a:xfrm>
        </p:spPr>
        <p:txBody>
          <a:bodyPr>
            <a:normAutofit/>
          </a:bodyPr>
          <a:lstStyle/>
          <a:p>
            <a:pPr algn="ctr"/>
            <a:r>
              <a:rPr lang="en-US">
                <a:cs typeface="Calibri Light"/>
              </a:rPr>
              <a:t>DISNEY COMPANY ANALYSIS</a:t>
            </a:r>
            <a:endParaRPr lang="en-US"/>
          </a:p>
        </p:txBody>
      </p:sp>
      <p:sp>
        <p:nvSpPr>
          <p:cNvPr id="3" name="Subtitle 2"/>
          <p:cNvSpPr>
            <a:spLocks noGrp="1"/>
          </p:cNvSpPr>
          <p:nvPr>
            <p:ph type="subTitle" idx="1"/>
          </p:nvPr>
        </p:nvSpPr>
        <p:spPr>
          <a:xfrm>
            <a:off x="1078993" y="5010912"/>
            <a:ext cx="4359700" cy="704088"/>
          </a:xfrm>
        </p:spPr>
        <p:txBody>
          <a:bodyPr vert="horz" lIns="91440" tIns="45720" rIns="91440" bIns="45720" rtlCol="0">
            <a:normAutofit/>
          </a:bodyPr>
          <a:lstStyle/>
          <a:p>
            <a:r>
              <a:rPr lang="en-US"/>
              <a:t>By: Gary Davis &amp; John McGraw</a:t>
            </a:r>
          </a:p>
        </p:txBody>
      </p:sp>
      <p:cxnSp>
        <p:nvCxnSpPr>
          <p:cNvPr id="16"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silhouette&#10;&#10;Description automatically generated">
            <a:extLst>
              <a:ext uri="{FF2B5EF4-FFF2-40B4-BE49-F238E27FC236}">
                <a16:creationId xmlns:a16="http://schemas.microsoft.com/office/drawing/2014/main" id="{32AAD2C6-0064-4FCF-A9B6-E0E7166B27A7}"/>
              </a:ext>
            </a:extLst>
          </p:cNvPr>
          <p:cNvPicPr>
            <a:picLocks noChangeAspect="1"/>
          </p:cNvPicPr>
          <p:nvPr/>
        </p:nvPicPr>
        <p:blipFill>
          <a:blip r:embed="rId2"/>
          <a:stretch>
            <a:fillRect/>
          </a:stretch>
        </p:blipFill>
        <p:spPr>
          <a:xfrm>
            <a:off x="6080933" y="1677379"/>
            <a:ext cx="5349066" cy="3508987"/>
          </a:xfrm>
          <a:prstGeom prst="rect">
            <a:avLst/>
          </a:prstGeom>
        </p:spPr>
      </p:pic>
      <p:sp>
        <p:nvSpPr>
          <p:cNvPr id="1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0D8A9-E152-447C-9351-F4B27F2D332F}"/>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8832A1B1-C82F-4141-844B-2A6940DA1F44}"/>
              </a:ext>
            </a:extLst>
          </p:cNvPr>
          <p:cNvSpPr>
            <a:spLocks noGrp="1"/>
          </p:cNvSpPr>
          <p:nvPr>
            <p:ph idx="1"/>
          </p:nvPr>
        </p:nvSpPr>
        <p:spPr>
          <a:xfrm>
            <a:off x="758824" y="2607732"/>
            <a:ext cx="10670601" cy="3183649"/>
          </a:xfrm>
        </p:spPr>
        <p:txBody>
          <a:bodyPr vert="horz" lIns="91440" tIns="45720" rIns="91440" bIns="45720" rtlCol="0" anchor="t">
            <a:normAutofit/>
          </a:bodyPr>
          <a:lstStyle/>
          <a:p>
            <a:pPr marL="0" indent="0">
              <a:buNone/>
            </a:pPr>
            <a:r>
              <a:rPr lang="en-US"/>
              <a:t>Based on the analysis of the financial ratios and the various valuation methods, we think the current stock price of Disney is neither under- or over-valued.  Market and economic conditions will change going forward, but at this time we think it's a sound investment.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2935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0CD72-2529-4D8D-8B42-3E916FD20D70}"/>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Project Questions to be Answered</a:t>
            </a: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6EC78699-9483-4F96-8CCB-F8C564D007FB}"/>
              </a:ext>
            </a:extLst>
          </p:cNvPr>
          <p:cNvGraphicFramePr>
            <a:graphicFrameLocks noGrp="1"/>
          </p:cNvGraphicFramePr>
          <p:nvPr>
            <p:ph idx="1"/>
            <p:extLst>
              <p:ext uri="{D42A27DB-BD31-4B8C-83A1-F6EECF244321}">
                <p14:modId xmlns:p14="http://schemas.microsoft.com/office/powerpoint/2010/main" val="4289283510"/>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16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7" name="Straight Connector 1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FC64D99D-C4CB-43D5-A1DF-B360FFE36DC3}"/>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Disney Financial Ratio's</a:t>
            </a:r>
          </a:p>
        </p:txBody>
      </p:sp>
      <p:pic>
        <p:nvPicPr>
          <p:cNvPr id="10" name="Picture 10" descr="Chart, bar chart&#10;&#10;Description automatically generated">
            <a:extLst>
              <a:ext uri="{FF2B5EF4-FFF2-40B4-BE49-F238E27FC236}">
                <a16:creationId xmlns:a16="http://schemas.microsoft.com/office/drawing/2014/main" id="{75BF2596-A0D7-476F-B7B4-FD7080FFC5CE}"/>
              </a:ext>
            </a:extLst>
          </p:cNvPr>
          <p:cNvPicPr>
            <a:picLocks noChangeAspect="1"/>
          </p:cNvPicPr>
          <p:nvPr/>
        </p:nvPicPr>
        <p:blipFill>
          <a:blip r:embed="rId2"/>
          <a:stretch>
            <a:fillRect/>
          </a:stretch>
        </p:blipFill>
        <p:spPr>
          <a:xfrm>
            <a:off x="5997785" y="416952"/>
            <a:ext cx="4852972" cy="2054408"/>
          </a:xfrm>
          <a:prstGeom prst="rect">
            <a:avLst/>
          </a:prstGeom>
        </p:spPr>
      </p:pic>
      <p:pic>
        <p:nvPicPr>
          <p:cNvPr id="9" name="Picture 9" descr="Chart, bar chart&#10;&#10;Description automatically generated">
            <a:extLst>
              <a:ext uri="{FF2B5EF4-FFF2-40B4-BE49-F238E27FC236}">
                <a16:creationId xmlns:a16="http://schemas.microsoft.com/office/drawing/2014/main" id="{3FDE05B9-4900-4508-8B55-37D1BA853D01}"/>
              </a:ext>
            </a:extLst>
          </p:cNvPr>
          <p:cNvPicPr>
            <a:picLocks noGrp="1" noChangeAspect="1"/>
          </p:cNvPicPr>
          <p:nvPr>
            <p:ph sz="half" idx="2"/>
          </p:nvPr>
        </p:nvPicPr>
        <p:blipFill>
          <a:blip r:embed="rId3"/>
          <a:stretch>
            <a:fillRect/>
          </a:stretch>
        </p:blipFill>
        <p:spPr>
          <a:xfrm>
            <a:off x="6088999" y="2572252"/>
            <a:ext cx="4715294" cy="2028260"/>
          </a:xfrm>
          <a:prstGeom prst="rect">
            <a:avLst/>
          </a:prstGeom>
        </p:spPr>
      </p:pic>
      <p:pic>
        <p:nvPicPr>
          <p:cNvPr id="5" name="Picture 5" descr="Chart, bar chart&#10;&#10;Description automatically generated">
            <a:extLst>
              <a:ext uri="{FF2B5EF4-FFF2-40B4-BE49-F238E27FC236}">
                <a16:creationId xmlns:a16="http://schemas.microsoft.com/office/drawing/2014/main" id="{E9B7403D-0CA7-4D5D-AB1D-DCE00C205E5D}"/>
              </a:ext>
            </a:extLst>
          </p:cNvPr>
          <p:cNvPicPr>
            <a:picLocks noGrp="1" noChangeAspect="1"/>
          </p:cNvPicPr>
          <p:nvPr>
            <p:ph sz="half" idx="1"/>
          </p:nvPr>
        </p:nvPicPr>
        <p:blipFill>
          <a:blip r:embed="rId4"/>
          <a:stretch>
            <a:fillRect/>
          </a:stretch>
        </p:blipFill>
        <p:spPr>
          <a:xfrm>
            <a:off x="6086844" y="4755419"/>
            <a:ext cx="4772161" cy="2039668"/>
          </a:xfrm>
          <a:prstGeom prst="rect">
            <a:avLst/>
          </a:prstGeom>
        </p:spPr>
      </p:pic>
      <p:sp>
        <p:nvSpPr>
          <p:cNvPr id="2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489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7" name="Straight Connector 3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33B1111-46E4-4A49-9412-50AF111302BB}"/>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Finanical Ratios Continued</a:t>
            </a:r>
          </a:p>
        </p:txBody>
      </p:sp>
      <p:pic>
        <p:nvPicPr>
          <p:cNvPr id="2" name="Picture 2" descr="Chart, shape, square&#10;&#10;Description automatically generated">
            <a:extLst>
              <a:ext uri="{FF2B5EF4-FFF2-40B4-BE49-F238E27FC236}">
                <a16:creationId xmlns:a16="http://schemas.microsoft.com/office/drawing/2014/main" id="{E9F17446-E22A-4B7F-AE3D-AC8DFEA80938}"/>
              </a:ext>
            </a:extLst>
          </p:cNvPr>
          <p:cNvPicPr>
            <a:picLocks noGrp="1" noChangeAspect="1"/>
          </p:cNvPicPr>
          <p:nvPr>
            <p:ph sz="half" idx="1"/>
          </p:nvPr>
        </p:nvPicPr>
        <p:blipFill>
          <a:blip r:embed="rId2"/>
          <a:stretch>
            <a:fillRect/>
          </a:stretch>
        </p:blipFill>
        <p:spPr>
          <a:xfrm>
            <a:off x="6098427" y="4672650"/>
            <a:ext cx="4493537" cy="1925012"/>
          </a:xfrm>
          <a:prstGeom prst="rect">
            <a:avLst/>
          </a:prstGeom>
        </p:spPr>
      </p:pic>
      <p:pic>
        <p:nvPicPr>
          <p:cNvPr id="5" name="Picture 5" descr="Chart, bar chart&#10;&#10;Description automatically generated">
            <a:extLst>
              <a:ext uri="{FF2B5EF4-FFF2-40B4-BE49-F238E27FC236}">
                <a16:creationId xmlns:a16="http://schemas.microsoft.com/office/drawing/2014/main" id="{2CA730D6-7236-487B-A738-9BAADC77875D}"/>
              </a:ext>
            </a:extLst>
          </p:cNvPr>
          <p:cNvPicPr>
            <a:picLocks noChangeAspect="1"/>
          </p:cNvPicPr>
          <p:nvPr/>
        </p:nvPicPr>
        <p:blipFill>
          <a:blip r:embed="rId3"/>
          <a:stretch>
            <a:fillRect/>
          </a:stretch>
        </p:blipFill>
        <p:spPr>
          <a:xfrm>
            <a:off x="6189642" y="2500367"/>
            <a:ext cx="4341482" cy="1855731"/>
          </a:xfrm>
          <a:prstGeom prst="rect">
            <a:avLst/>
          </a:prstGeom>
        </p:spPr>
      </p:pic>
      <p:pic>
        <p:nvPicPr>
          <p:cNvPr id="6" name="Picture 6" descr="Chart, shape, square&#10;&#10;Description automatically generated">
            <a:extLst>
              <a:ext uri="{FF2B5EF4-FFF2-40B4-BE49-F238E27FC236}">
                <a16:creationId xmlns:a16="http://schemas.microsoft.com/office/drawing/2014/main" id="{D8730B25-F212-43A1-892C-30E207CBAF5C}"/>
              </a:ext>
            </a:extLst>
          </p:cNvPr>
          <p:cNvPicPr>
            <a:picLocks noGrp="1" noChangeAspect="1"/>
          </p:cNvPicPr>
          <p:nvPr>
            <p:ph sz="half" idx="2"/>
          </p:nvPr>
        </p:nvPicPr>
        <p:blipFill>
          <a:blip r:embed="rId4"/>
          <a:stretch>
            <a:fillRect/>
          </a:stretch>
        </p:blipFill>
        <p:spPr>
          <a:xfrm>
            <a:off x="6187487" y="240929"/>
            <a:ext cx="4412727" cy="1852762"/>
          </a:xfrm>
          <a:prstGeom prst="rect">
            <a:avLst/>
          </a:prstGeom>
        </p:spPr>
      </p:pic>
      <p:sp>
        <p:nvSpPr>
          <p:cNvPr id="4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256656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E3A0258E-606C-4A13-8ECE-962DD5B1491D}"/>
              </a:ext>
            </a:extLst>
          </p:cNvPr>
          <p:cNvSpPr>
            <a:spLocks noGrp="1"/>
          </p:cNvSpPr>
          <p:nvPr>
            <p:ph type="title"/>
          </p:nvPr>
        </p:nvSpPr>
        <p:spPr>
          <a:xfrm>
            <a:off x="758952" y="1128811"/>
            <a:ext cx="3447288" cy="3342290"/>
          </a:xfrm>
        </p:spPr>
        <p:txBody>
          <a:bodyPr vert="horz" lIns="91440" tIns="45720" rIns="91440" bIns="45720" rtlCol="0" anchor="b">
            <a:normAutofit/>
          </a:bodyPr>
          <a:lstStyle/>
          <a:p>
            <a:pPr algn="ctr"/>
            <a:r>
              <a:rPr lang="en-US" sz="3600" i="1" kern="1200" spc="100" baseline="0">
                <a:solidFill>
                  <a:schemeClr val="bg1"/>
                </a:solidFill>
                <a:latin typeface="+mj-lt"/>
                <a:ea typeface="+mj-ea"/>
                <a:cs typeface="+mj-cs"/>
              </a:rPr>
              <a:t>Finanical Ratios Continued</a:t>
            </a:r>
            <a:r>
              <a:rPr lang="en-US" sz="3600">
                <a:solidFill>
                  <a:schemeClr val="bg1"/>
                </a:solidFill>
              </a:rPr>
              <a:t> </a:t>
            </a:r>
            <a:endParaRPr lang="en-US" sz="3600">
              <a:solidFill>
                <a:schemeClr val="bg1"/>
              </a:solidFill>
              <a:ea typeface="+mj-ea"/>
              <a:cs typeface="+mj-cs"/>
            </a:endParaRPr>
          </a:p>
        </p:txBody>
      </p:sp>
      <p:pic>
        <p:nvPicPr>
          <p:cNvPr id="13" name="Picture 13" descr="Chart&#10;&#10;Description automatically generated">
            <a:extLst>
              <a:ext uri="{FF2B5EF4-FFF2-40B4-BE49-F238E27FC236}">
                <a16:creationId xmlns:a16="http://schemas.microsoft.com/office/drawing/2014/main" id="{94CC1F39-5E8A-4220-BBD9-9AB2538B3989}"/>
              </a:ext>
            </a:extLst>
          </p:cNvPr>
          <p:cNvPicPr>
            <a:picLocks noChangeAspect="1"/>
          </p:cNvPicPr>
          <p:nvPr/>
        </p:nvPicPr>
        <p:blipFill>
          <a:blip r:embed="rId2"/>
          <a:stretch>
            <a:fillRect/>
          </a:stretch>
        </p:blipFill>
        <p:spPr>
          <a:xfrm>
            <a:off x="6328464" y="345064"/>
            <a:ext cx="4752330" cy="2025654"/>
          </a:xfrm>
          <a:prstGeom prst="rect">
            <a:avLst/>
          </a:prstGeom>
        </p:spPr>
      </p:pic>
      <p:pic>
        <p:nvPicPr>
          <p:cNvPr id="11" name="Picture 11" descr="Chart, bar chart&#10;&#10;Description automatically generated">
            <a:extLst>
              <a:ext uri="{FF2B5EF4-FFF2-40B4-BE49-F238E27FC236}">
                <a16:creationId xmlns:a16="http://schemas.microsoft.com/office/drawing/2014/main" id="{4DD1CD8C-151D-4B6C-AFAB-771EF52B3BF4}"/>
              </a:ext>
            </a:extLst>
          </p:cNvPr>
          <p:cNvPicPr>
            <a:picLocks noGrp="1" noChangeAspect="1"/>
          </p:cNvPicPr>
          <p:nvPr>
            <p:ph sz="half" idx="1"/>
          </p:nvPr>
        </p:nvPicPr>
        <p:blipFill>
          <a:blip r:embed="rId3"/>
          <a:stretch>
            <a:fillRect/>
          </a:stretch>
        </p:blipFill>
        <p:spPr>
          <a:xfrm>
            <a:off x="6333415" y="2500366"/>
            <a:ext cx="4772803" cy="2042637"/>
          </a:xfrm>
          <a:prstGeom prst="rect">
            <a:avLst/>
          </a:prstGeom>
        </p:spPr>
      </p:pic>
      <p:pic>
        <p:nvPicPr>
          <p:cNvPr id="12" name="Picture 12" descr="Chart, bar chart&#10;&#10;Description automatically generated">
            <a:extLst>
              <a:ext uri="{FF2B5EF4-FFF2-40B4-BE49-F238E27FC236}">
                <a16:creationId xmlns:a16="http://schemas.microsoft.com/office/drawing/2014/main" id="{E9B6557E-6C86-480E-BFCE-08B92476A103}"/>
              </a:ext>
            </a:extLst>
          </p:cNvPr>
          <p:cNvPicPr>
            <a:picLocks noGrp="1" noChangeAspect="1"/>
          </p:cNvPicPr>
          <p:nvPr>
            <p:ph sz="half" idx="2"/>
          </p:nvPr>
        </p:nvPicPr>
        <p:blipFill>
          <a:blip r:embed="rId4"/>
          <a:stretch>
            <a:fillRect/>
          </a:stretch>
        </p:blipFill>
        <p:spPr>
          <a:xfrm>
            <a:off x="6331260" y="4626023"/>
            <a:ext cx="4599632" cy="1982158"/>
          </a:xfrm>
          <a:prstGeom prst="rect">
            <a:avLst/>
          </a:prstGeom>
        </p:spPr>
      </p:pic>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3618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E81D23-6BEE-42A3-A7AD-B175C00B381C}"/>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Monte Carlo Simulation </a:t>
            </a:r>
          </a:p>
        </p:txBody>
      </p:sp>
      <p:pic>
        <p:nvPicPr>
          <p:cNvPr id="4" name="Picture 4" descr="Chart, line chart&#10;&#10;Description automatically generated">
            <a:extLst>
              <a:ext uri="{FF2B5EF4-FFF2-40B4-BE49-F238E27FC236}">
                <a16:creationId xmlns:a16="http://schemas.microsoft.com/office/drawing/2014/main" id="{56E72FC0-2360-4D2D-9CE4-EAB37BF7CDAA}"/>
              </a:ext>
            </a:extLst>
          </p:cNvPr>
          <p:cNvPicPr>
            <a:picLocks noGrp="1" noChangeAspect="1"/>
          </p:cNvPicPr>
          <p:nvPr>
            <p:ph idx="1"/>
          </p:nvPr>
        </p:nvPicPr>
        <p:blipFill>
          <a:blip r:embed="rId2"/>
          <a:stretch>
            <a:fillRect/>
          </a:stretch>
        </p:blipFill>
        <p:spPr>
          <a:xfrm>
            <a:off x="4328256" y="1750293"/>
            <a:ext cx="8307399" cy="3535683"/>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0334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0"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4CF553-3F46-488A-8D10-E42298ADCDC2}"/>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Disney 5-year Bollinger Bands</a:t>
            </a:r>
          </a:p>
        </p:txBody>
      </p:sp>
      <p:pic>
        <p:nvPicPr>
          <p:cNvPr id="3" name="Picture 3" descr="Chart, histogram&#10;&#10;Description automatically generated">
            <a:extLst>
              <a:ext uri="{FF2B5EF4-FFF2-40B4-BE49-F238E27FC236}">
                <a16:creationId xmlns:a16="http://schemas.microsoft.com/office/drawing/2014/main" id="{369FA297-F197-4B83-BE9C-C3068AB370D2}"/>
              </a:ext>
            </a:extLst>
          </p:cNvPr>
          <p:cNvPicPr>
            <a:picLocks noChangeAspect="1"/>
          </p:cNvPicPr>
          <p:nvPr/>
        </p:nvPicPr>
        <p:blipFill>
          <a:blip r:embed="rId2"/>
          <a:stretch>
            <a:fillRect/>
          </a:stretch>
        </p:blipFill>
        <p:spPr>
          <a:xfrm>
            <a:off x="3017988" y="1378560"/>
            <a:ext cx="9980081" cy="4994686"/>
          </a:xfrm>
          <a:prstGeom prst="rect">
            <a:avLst/>
          </a:prstGeom>
        </p:spPr>
      </p:pic>
      <p:sp>
        <p:nvSpPr>
          <p:cNvPr id="1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B0DA11E0-AAE4-4C5B-A1D2-6B743C59069E}"/>
              </a:ext>
            </a:extLst>
          </p:cNvPr>
          <p:cNvSpPr txBox="1"/>
          <p:nvPr/>
        </p:nvSpPr>
        <p:spPr>
          <a:xfrm>
            <a:off x="4631473" y="282497"/>
            <a:ext cx="768690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Bollinger Bands are a type of price envelopes define upper and lower price range levels. Bollinger Bands are envelopes plotted at a standard deviation level above and below a simple moving average of the price. Because the distance of the bands is based on standard deviation, they adjust to volatility swings in the underlying price.</a:t>
            </a:r>
            <a:endParaRPr lang="en-US"/>
          </a:p>
        </p:txBody>
      </p:sp>
    </p:spTree>
    <p:extLst>
      <p:ext uri="{BB962C8B-B14F-4D97-AF65-F5344CB8AC3E}">
        <p14:creationId xmlns:p14="http://schemas.microsoft.com/office/powerpoint/2010/main" val="422130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0F669-56A0-4020-B3D0-94BCFB19C04A}"/>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Valuation Methods</a:t>
            </a:r>
          </a:p>
        </p:txBody>
      </p:sp>
      <p:sp>
        <p:nvSpPr>
          <p:cNvPr id="3" name="Content Placeholder 2">
            <a:extLst>
              <a:ext uri="{FF2B5EF4-FFF2-40B4-BE49-F238E27FC236}">
                <a16:creationId xmlns:a16="http://schemas.microsoft.com/office/drawing/2014/main" id="{D5FCF77D-A952-4F5D-A670-17A5E97A6A5F}"/>
              </a:ext>
            </a:extLst>
          </p:cNvPr>
          <p:cNvSpPr>
            <a:spLocks noGrp="1"/>
          </p:cNvSpPr>
          <p:nvPr>
            <p:ph idx="1"/>
          </p:nvPr>
        </p:nvSpPr>
        <p:spPr>
          <a:xfrm>
            <a:off x="758824" y="2607732"/>
            <a:ext cx="8124407" cy="3806259"/>
          </a:xfrm>
        </p:spPr>
        <p:txBody>
          <a:bodyPr vert="horz" lIns="91440" tIns="45720" rIns="91440" bIns="45720" rtlCol="0" anchor="t">
            <a:normAutofit fontScale="92500" lnSpcReduction="20000"/>
          </a:bodyPr>
          <a:lstStyle/>
          <a:p>
            <a:r>
              <a:rPr lang="en-US" sz="1900">
                <a:ea typeface="+mn-lt"/>
                <a:cs typeface="+mn-lt"/>
              </a:rPr>
              <a:t>Discounted cash flow (DCF) is a valuation method used to estimate the value of an investment based on its expected future cash flows. DCF analysis attempts to figure out the value of an investment today, based on projections of how much money it will generate in the future.  Our assumptions –2% growth for pessimistic outlook and 5% growth for optimistic outlook.</a:t>
            </a:r>
            <a:endParaRPr lang="en-US" sz="1900"/>
          </a:p>
          <a:p>
            <a:r>
              <a:rPr lang="en-US" sz="1900">
                <a:ea typeface="+mn-lt"/>
                <a:cs typeface="+mn-lt"/>
              </a:rPr>
              <a:t>EV/EBITDA is a ratio that compares a company’s Enterprise Value (EV) to its Earnings Before Interest, Taxes, Depreciation &amp; Amortization (EBITDA).  The EV/EBITDA ratio is commonly used as a valuation metric to compare the relative value of different businesses.</a:t>
            </a:r>
          </a:p>
          <a:p>
            <a:r>
              <a:rPr lang="en-US" sz="1900"/>
              <a:t>Monte Carlo simulation (presented above).</a:t>
            </a:r>
          </a:p>
          <a:p>
            <a:r>
              <a:rPr lang="en-US" sz="1900"/>
              <a:t>Five year high/low stock price.</a:t>
            </a:r>
            <a:br>
              <a:rPr lang="en-US" sz="1900"/>
            </a:br>
            <a:endParaRPr lang="en-US" sz="190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4" descr="Diagram&#10;&#10;Description automatically generated">
            <a:extLst>
              <a:ext uri="{FF2B5EF4-FFF2-40B4-BE49-F238E27FC236}">
                <a16:creationId xmlns:a16="http://schemas.microsoft.com/office/drawing/2014/main" id="{FA4A3452-2A83-4F32-B970-6841FA84FE06}"/>
              </a:ext>
            </a:extLst>
          </p:cNvPr>
          <p:cNvPicPr>
            <a:picLocks noChangeAspect="1"/>
          </p:cNvPicPr>
          <p:nvPr/>
        </p:nvPicPr>
        <p:blipFill>
          <a:blip r:embed="rId2"/>
          <a:stretch>
            <a:fillRect/>
          </a:stretch>
        </p:blipFill>
        <p:spPr>
          <a:xfrm>
            <a:off x="9240644" y="2521019"/>
            <a:ext cx="2743200" cy="2243427"/>
          </a:xfrm>
          <a:prstGeom prst="rect">
            <a:avLst/>
          </a:prstGeom>
        </p:spPr>
      </p:pic>
    </p:spTree>
    <p:extLst>
      <p:ext uri="{BB962C8B-B14F-4D97-AF65-F5344CB8AC3E}">
        <p14:creationId xmlns:p14="http://schemas.microsoft.com/office/powerpoint/2010/main" val="341873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3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4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3148B5-60FC-4459-883A-A989957B24AE}"/>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Final Valuation Models</a:t>
            </a:r>
          </a:p>
        </p:txBody>
      </p:sp>
      <p:pic>
        <p:nvPicPr>
          <p:cNvPr id="3" name="Picture 3" descr="Chart, waterfall chart&#10;&#10;Description automatically generated">
            <a:extLst>
              <a:ext uri="{FF2B5EF4-FFF2-40B4-BE49-F238E27FC236}">
                <a16:creationId xmlns:a16="http://schemas.microsoft.com/office/drawing/2014/main" id="{D9279887-D26A-4475-BB58-427EA22319E1}"/>
              </a:ext>
            </a:extLst>
          </p:cNvPr>
          <p:cNvPicPr>
            <a:picLocks noChangeAspect="1"/>
          </p:cNvPicPr>
          <p:nvPr/>
        </p:nvPicPr>
        <p:blipFill rotWithShape="1">
          <a:blip r:embed="rId2"/>
          <a:srcRect l="13868" r="-2" b="-2"/>
          <a:stretch/>
        </p:blipFill>
        <p:spPr>
          <a:xfrm>
            <a:off x="5471256" y="1888205"/>
            <a:ext cx="6263008" cy="4848906"/>
          </a:xfrm>
          <a:prstGeom prst="rect">
            <a:avLst/>
          </a:prstGeom>
        </p:spPr>
      </p:pic>
      <p:sp>
        <p:nvSpPr>
          <p:cNvPr id="4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55285402"/>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HeadlinesVTI</vt:lpstr>
      <vt:lpstr>DISNEY COMPANY ANALYSIS</vt:lpstr>
      <vt:lpstr>Project Questions to be Answered</vt:lpstr>
      <vt:lpstr>Disney Financial Ratio's</vt:lpstr>
      <vt:lpstr>Finanical Ratios Continued</vt:lpstr>
      <vt:lpstr>Finanical Ratios Continued </vt:lpstr>
      <vt:lpstr>Monte Carlo Simulation </vt:lpstr>
      <vt:lpstr>Disney 5-year Bollinger Bands</vt:lpstr>
      <vt:lpstr>Valuation Methods</vt:lpstr>
      <vt:lpstr>Final Valuation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49</cp:revision>
  <dcterms:created xsi:type="dcterms:W3CDTF">2021-07-10T15:00:28Z</dcterms:created>
  <dcterms:modified xsi:type="dcterms:W3CDTF">2021-07-22T22:00:22Z</dcterms:modified>
</cp:coreProperties>
</file>