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272C64-5062-4908-B76A-2941201B7E98}">
  <a:tblStyle styleId="{1B272C64-5062-4908-B76A-2941201B7E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avenPro-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7732fe63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7732fe63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7732fe63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7732fe63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7732fe63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7732fe63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7732fe639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7732fe639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7732fe639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c7732fe639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7732fe639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7732fe639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7732fe639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7732fe639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7732fe63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7732fe63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c7732fe639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c7732fe639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c7732fe639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c7732fe639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7732fe63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7732fe63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7732fe639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c7732fe639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7732fe63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7732fe63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c7732fe63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c7732fe63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7732fe63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c7732fe63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c7732fe639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c7732fe63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c7732fe63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c7732fe63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7732fe63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c7732fe63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c7732fe639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c7732fe639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c7732fe639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c7732fe639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c7732fe639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c7732fe639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7732fe6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7732fe6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c7732fe639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c7732fe639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7732fe639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7732fe639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7732fe63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7732fe63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7732fe639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7732fe63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7732fe63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7732fe63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7732fe63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7732fe63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7732fe63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7732fe63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7732fe63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7732fe63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Stringency and COVID-19</a:t>
            </a:r>
            <a:endParaRPr/>
          </a:p>
        </p:txBody>
      </p:sp>
      <p:sp>
        <p:nvSpPr>
          <p:cNvPr id="278" name="Google Shape;278;p13"/>
          <p:cNvSpPr txBox="1"/>
          <p:nvPr>
            <p:ph idx="1" type="subTitle"/>
          </p:nvPr>
        </p:nvSpPr>
        <p:spPr>
          <a:xfrm>
            <a:off x="824000" y="3596300"/>
            <a:ext cx="67839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Andrew Eeckman | Beitong Li | Martin Marquez | Sriman Manyam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Analysis</a:t>
            </a:r>
            <a:endParaRPr/>
          </a:p>
        </p:txBody>
      </p:sp>
      <p:sp>
        <p:nvSpPr>
          <p:cNvPr id="334" name="Google Shape;334;p22"/>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c</a:t>
            </a:r>
            <a:r>
              <a:rPr lang="en"/>
              <a:t>ontainment_index’ is a </a:t>
            </a:r>
            <a:r>
              <a:rPr lang="en"/>
              <a:t>continuous</a:t>
            </a:r>
            <a:r>
              <a:rPr lang="en"/>
              <a:t> variable ranging from 0 to 100 where 0 is the most lenient and 100 is the most strict</a:t>
            </a:r>
            <a:endParaRPr/>
          </a:p>
          <a:p>
            <a:pPr indent="0" lvl="0" marL="0" rtl="0" algn="l">
              <a:spcBef>
                <a:spcPts val="1200"/>
              </a:spcBef>
              <a:spcAft>
                <a:spcPts val="0"/>
              </a:spcAft>
              <a:buNone/>
            </a:pPr>
            <a:r>
              <a:rPr lang="en"/>
              <a:t>We want to organize countries by the varying degrees of this variables. In order to do so, we will need to transform ‘containment_index’ into a categorical variable</a:t>
            </a:r>
            <a:endParaRPr/>
          </a:p>
          <a:p>
            <a:pPr indent="0" lvl="0" marL="0" rtl="0" algn="l">
              <a:spcBef>
                <a:spcPts val="1200"/>
              </a:spcBef>
              <a:spcAft>
                <a:spcPts val="0"/>
              </a:spcAft>
              <a:buNone/>
            </a:pPr>
            <a:r>
              <a:rPr lang="en"/>
              <a:t>Now we must decide on what levels to choose for each variable</a:t>
            </a:r>
            <a:endParaRPr/>
          </a:p>
          <a:p>
            <a:pPr indent="0" lvl="0" marL="0" rtl="0" algn="l">
              <a:spcBef>
                <a:spcPts val="1200"/>
              </a:spcBef>
              <a:spcAft>
                <a:spcPts val="0"/>
              </a:spcAft>
              <a:buNone/>
            </a:pPr>
            <a:r>
              <a:rPr lang="en"/>
              <a:t>Let’s start by looking at ‘containment_index’’s distribution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 (Data Visualization)</a:t>
            </a:r>
            <a:endParaRPr/>
          </a:p>
        </p:txBody>
      </p:sp>
      <p:sp>
        <p:nvSpPr>
          <p:cNvPr id="340" name="Google Shape;340;p23"/>
          <p:cNvSpPr txBox="1"/>
          <p:nvPr>
            <p:ph idx="1" type="body"/>
          </p:nvPr>
        </p:nvSpPr>
        <p:spPr>
          <a:xfrm>
            <a:off x="5748500" y="1300950"/>
            <a:ext cx="27264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With dates starting on 01/03/2020, one value stands out from the rest, 0</a:t>
            </a:r>
            <a:endParaRPr/>
          </a:p>
          <a:p>
            <a:pPr indent="0" lvl="0" marL="0" rtl="0" algn="l">
              <a:spcBef>
                <a:spcPts val="1200"/>
              </a:spcBef>
              <a:spcAft>
                <a:spcPts val="0"/>
              </a:spcAft>
              <a:buNone/>
            </a:pPr>
            <a:r>
              <a:rPr lang="en"/>
              <a:t>On this date, COVID-19 was not yet considered a major global threat</a:t>
            </a:r>
            <a:endParaRPr/>
          </a:p>
          <a:p>
            <a:pPr indent="0" lvl="0" marL="0" rtl="0" algn="l">
              <a:spcBef>
                <a:spcPts val="1200"/>
              </a:spcBef>
              <a:spcAft>
                <a:spcPts val="0"/>
              </a:spcAft>
              <a:buNone/>
            </a:pPr>
            <a:r>
              <a:rPr lang="en"/>
              <a:t>Worldwide cases: &lt;400</a:t>
            </a:r>
            <a:endParaRPr/>
          </a:p>
          <a:p>
            <a:pPr indent="0" lvl="0" marL="0" rtl="0" algn="l">
              <a:spcBef>
                <a:spcPts val="1200"/>
              </a:spcBef>
              <a:spcAft>
                <a:spcPts val="1200"/>
              </a:spcAft>
              <a:buNone/>
            </a:pPr>
            <a:r>
              <a:rPr lang="en"/>
              <a:t>Another start date should be chosen  </a:t>
            </a:r>
            <a:endParaRPr/>
          </a:p>
        </p:txBody>
      </p:sp>
      <p:pic>
        <p:nvPicPr>
          <p:cNvPr id="341" name="Google Shape;341;p23"/>
          <p:cNvPicPr preferRelativeResize="0"/>
          <p:nvPr/>
        </p:nvPicPr>
        <p:blipFill>
          <a:blip r:embed="rId3">
            <a:alphaModFix/>
          </a:blip>
          <a:stretch>
            <a:fillRect/>
          </a:stretch>
        </p:blipFill>
        <p:spPr>
          <a:xfrm>
            <a:off x="1370400" y="1276800"/>
            <a:ext cx="4196600" cy="258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 (Data Visualization)</a:t>
            </a:r>
            <a:endParaRPr/>
          </a:p>
        </p:txBody>
      </p:sp>
      <p:sp>
        <p:nvSpPr>
          <p:cNvPr id="347" name="Google Shape;347;p24"/>
          <p:cNvSpPr txBox="1"/>
          <p:nvPr>
            <p:ph idx="1" type="body"/>
          </p:nvPr>
        </p:nvSpPr>
        <p:spPr>
          <a:xfrm>
            <a:off x="5689325" y="1300950"/>
            <a:ext cx="2726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01/30/2020, there were a total of 6,102 cases worldwide and WHO declared the virus to be a global threat </a:t>
            </a:r>
            <a:endParaRPr/>
          </a:p>
          <a:p>
            <a:pPr indent="0" lvl="0" marL="0" rtl="0" algn="l">
              <a:spcBef>
                <a:spcPts val="1200"/>
              </a:spcBef>
              <a:spcAft>
                <a:spcPts val="0"/>
              </a:spcAft>
              <a:buNone/>
            </a:pPr>
            <a:r>
              <a:rPr lang="en"/>
              <a:t>Most countries, however, still had not yet contracted a single case, so the high number of 0s still makes sense</a:t>
            </a:r>
            <a:endParaRPr/>
          </a:p>
          <a:p>
            <a:pPr indent="0" lvl="0" marL="0" rtl="0" algn="l">
              <a:spcBef>
                <a:spcPts val="1200"/>
              </a:spcBef>
              <a:spcAft>
                <a:spcPts val="1200"/>
              </a:spcAft>
              <a:buNone/>
            </a:pPr>
            <a:r>
              <a:rPr lang="en"/>
              <a:t>Another date should be tried</a:t>
            </a:r>
            <a:endParaRPr/>
          </a:p>
        </p:txBody>
      </p:sp>
      <p:pic>
        <p:nvPicPr>
          <p:cNvPr id="348" name="Google Shape;348;p24"/>
          <p:cNvPicPr preferRelativeResize="0"/>
          <p:nvPr/>
        </p:nvPicPr>
        <p:blipFill>
          <a:blip r:embed="rId3">
            <a:alphaModFix/>
          </a:blip>
          <a:stretch>
            <a:fillRect/>
          </a:stretch>
        </p:blipFill>
        <p:spPr>
          <a:xfrm>
            <a:off x="1303800" y="1328200"/>
            <a:ext cx="4248526" cy="2621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 (Data Visualization)</a:t>
            </a:r>
            <a:endParaRPr/>
          </a:p>
        </p:txBody>
      </p:sp>
      <p:sp>
        <p:nvSpPr>
          <p:cNvPr id="354" name="Google Shape;354;p25"/>
          <p:cNvSpPr txBox="1"/>
          <p:nvPr>
            <p:ph idx="1" type="body"/>
          </p:nvPr>
        </p:nvSpPr>
        <p:spPr>
          <a:xfrm>
            <a:off x="5607900" y="1273850"/>
            <a:ext cx="2726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03/11/2020, the WHO declared COVID-19 to be a global pandemic</a:t>
            </a:r>
            <a:endParaRPr/>
          </a:p>
          <a:p>
            <a:pPr indent="0" lvl="0" marL="0" rtl="0" algn="l">
              <a:spcBef>
                <a:spcPts val="1200"/>
              </a:spcBef>
              <a:spcAft>
                <a:spcPts val="0"/>
              </a:spcAft>
              <a:buNone/>
            </a:pPr>
            <a:r>
              <a:rPr lang="en"/>
              <a:t>Few countries after this point had containment indices equal to 0</a:t>
            </a:r>
            <a:endParaRPr/>
          </a:p>
          <a:p>
            <a:pPr indent="0" lvl="0" marL="0" rtl="0" algn="l">
              <a:spcBef>
                <a:spcPts val="1200"/>
              </a:spcBef>
              <a:spcAft>
                <a:spcPts val="1200"/>
              </a:spcAft>
              <a:buNone/>
            </a:pPr>
            <a:r>
              <a:rPr lang="en"/>
              <a:t>This data thus may be better to source from when attempting to identify varying levels of containment</a:t>
            </a:r>
            <a:endParaRPr/>
          </a:p>
        </p:txBody>
      </p:sp>
      <p:pic>
        <p:nvPicPr>
          <p:cNvPr id="355" name="Google Shape;355;p25"/>
          <p:cNvPicPr preferRelativeResize="0"/>
          <p:nvPr/>
        </p:nvPicPr>
        <p:blipFill>
          <a:blip r:embed="rId3">
            <a:alphaModFix/>
          </a:blip>
          <a:stretch>
            <a:fillRect/>
          </a:stretch>
        </p:blipFill>
        <p:spPr>
          <a:xfrm>
            <a:off x="1276425" y="1273850"/>
            <a:ext cx="4331476" cy="267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Analysis (Categorization)</a:t>
            </a:r>
            <a:endParaRPr/>
          </a:p>
        </p:txBody>
      </p:sp>
      <p:sp>
        <p:nvSpPr>
          <p:cNvPr id="361" name="Google Shape;361;p26"/>
          <p:cNvSpPr txBox="1"/>
          <p:nvPr>
            <p:ph idx="1" type="body"/>
          </p:nvPr>
        </p:nvSpPr>
        <p:spPr>
          <a:xfrm>
            <a:off x="1303800" y="13313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the following code to determine the bounds of each level for our new categorical variable of ‘containment_index’</a:t>
            </a:r>
            <a:endParaRPr/>
          </a:p>
          <a:p>
            <a:pPr indent="0" lvl="0" marL="0" rtl="0" algn="ctr">
              <a:spcBef>
                <a:spcPts val="1200"/>
              </a:spcBef>
              <a:spcAft>
                <a:spcPts val="0"/>
              </a:spcAft>
              <a:buNone/>
            </a:pPr>
            <a:r>
              <a:rPr lang="en">
                <a:solidFill>
                  <a:schemeClr val="dk1"/>
                </a:solidFill>
              </a:rPr>
              <a:t>quantile</a:t>
            </a:r>
            <a:r>
              <a:rPr lang="en"/>
              <a:t>(</a:t>
            </a:r>
            <a:r>
              <a:rPr lang="en">
                <a:solidFill>
                  <a:srgbClr val="741B47"/>
                </a:solidFill>
              </a:rPr>
              <a:t>covid_post_0311</a:t>
            </a:r>
            <a:r>
              <a:rPr lang="en"/>
              <a:t>$</a:t>
            </a:r>
            <a:r>
              <a:rPr lang="en">
                <a:solidFill>
                  <a:schemeClr val="accent1"/>
                </a:solidFill>
              </a:rPr>
              <a:t>containment_index</a:t>
            </a:r>
            <a:r>
              <a:rPr lang="en"/>
              <a:t>, c(</a:t>
            </a:r>
            <a:r>
              <a:rPr lang="en">
                <a:solidFill>
                  <a:schemeClr val="accent2"/>
                </a:solidFill>
              </a:rPr>
              <a:t>0.2</a:t>
            </a:r>
            <a:r>
              <a:rPr lang="en"/>
              <a:t>, </a:t>
            </a:r>
            <a:r>
              <a:rPr lang="en">
                <a:solidFill>
                  <a:schemeClr val="accent2"/>
                </a:solidFill>
              </a:rPr>
              <a:t>0.4</a:t>
            </a:r>
            <a:r>
              <a:rPr lang="en"/>
              <a:t>, </a:t>
            </a:r>
            <a:r>
              <a:rPr lang="en">
                <a:solidFill>
                  <a:schemeClr val="accent2"/>
                </a:solidFill>
              </a:rPr>
              <a:t>0.6</a:t>
            </a:r>
            <a:r>
              <a:rPr lang="en"/>
              <a:t>, </a:t>
            </a:r>
            <a:r>
              <a:rPr lang="en">
                <a:solidFill>
                  <a:schemeClr val="accent2"/>
                </a:solidFill>
              </a:rPr>
              <a:t>0.8</a:t>
            </a:r>
            <a:r>
              <a:rPr lang="en"/>
              <a:t>))</a:t>
            </a:r>
            <a:endParaRPr/>
          </a:p>
          <a:p>
            <a:pPr indent="0" lvl="0" marL="0" rtl="0" algn="l">
              <a:spcBef>
                <a:spcPts val="1200"/>
              </a:spcBef>
              <a:spcAft>
                <a:spcPts val="0"/>
              </a:spcAft>
              <a:buNone/>
            </a:pPr>
            <a:r>
              <a:rPr lang="en"/>
              <a:t>Yielding the following values:</a:t>
            </a:r>
            <a:endParaRPr/>
          </a:p>
          <a:p>
            <a:pPr indent="0" lvl="0" marL="0" rtl="0" algn="ctr">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362" name="Google Shape;362;p26"/>
          <p:cNvGraphicFramePr/>
          <p:nvPr/>
        </p:nvGraphicFramePr>
        <p:xfrm>
          <a:off x="1788650" y="2793540"/>
          <a:ext cx="3000000" cy="3000000"/>
        </p:xfrm>
        <a:graphic>
          <a:graphicData uri="http://schemas.openxmlformats.org/drawingml/2006/table">
            <a:tbl>
              <a:tblPr>
                <a:noFill/>
                <a:tableStyleId>{1B272C64-5062-4908-B76A-2941201B7E98}</a:tableStyleId>
              </a:tblPr>
              <a:tblGrid>
                <a:gridCol w="1515200"/>
                <a:gridCol w="1515200"/>
                <a:gridCol w="1515200"/>
                <a:gridCol w="1515200"/>
              </a:tblGrid>
              <a:tr h="342400">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20%</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40%</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60%</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80%</a:t>
                      </a:r>
                      <a:endParaRPr sz="1300">
                        <a:solidFill>
                          <a:schemeClr val="dk2"/>
                        </a:solidFill>
                        <a:latin typeface="Nunito"/>
                        <a:ea typeface="Nunito"/>
                        <a:cs typeface="Nunito"/>
                        <a:sym typeface="Nunito"/>
                      </a:endParaRPr>
                    </a:p>
                  </a:txBody>
                  <a:tcPr marT="91425" marB="91425" marR="91425" marL="91425"/>
                </a:tc>
              </a:tr>
              <a:tr h="342400">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38.46</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51.96</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61.54</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69.23</a:t>
                      </a:r>
                      <a:endParaRPr sz="1300">
                        <a:solidFill>
                          <a:schemeClr val="dk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 (Categorization)</a:t>
            </a:r>
            <a:endParaRPr/>
          </a:p>
          <a:p>
            <a:pPr indent="0" lvl="0" marL="0" rtl="0" algn="l">
              <a:spcBef>
                <a:spcPts val="0"/>
              </a:spcBef>
              <a:spcAft>
                <a:spcPts val="0"/>
              </a:spcAft>
              <a:buNone/>
            </a:pPr>
            <a:r>
              <a:t/>
            </a:r>
            <a:endParaRPr/>
          </a:p>
        </p:txBody>
      </p:sp>
      <p:sp>
        <p:nvSpPr>
          <p:cNvPr id="368" name="Google Shape;368;p27"/>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the cut function and assigning its return value to a new variable called ‘containment_index_leveled’ we </a:t>
            </a:r>
            <a:r>
              <a:rPr lang="en"/>
              <a:t>receive</a:t>
            </a:r>
            <a:r>
              <a:rPr lang="en"/>
              <a:t> the following levels to be analyzed</a:t>
            </a:r>
            <a:endParaRPr/>
          </a:p>
          <a:p>
            <a:pPr indent="0" lvl="0" marL="0" rtl="0" algn="l">
              <a:spcBef>
                <a:spcPts val="1200"/>
              </a:spcBef>
              <a:spcAft>
                <a:spcPts val="1200"/>
              </a:spcAft>
              <a:buNone/>
            </a:pPr>
            <a:r>
              <a:t/>
            </a:r>
            <a:endParaRPr/>
          </a:p>
        </p:txBody>
      </p:sp>
      <p:graphicFrame>
        <p:nvGraphicFramePr>
          <p:cNvPr id="369" name="Google Shape;369;p27"/>
          <p:cNvGraphicFramePr/>
          <p:nvPr/>
        </p:nvGraphicFramePr>
        <p:xfrm>
          <a:off x="952500" y="2037900"/>
          <a:ext cx="3000000" cy="3000000"/>
        </p:xfrm>
        <a:graphic>
          <a:graphicData uri="http://schemas.openxmlformats.org/drawingml/2006/table">
            <a:tbl>
              <a:tblPr>
                <a:noFill/>
                <a:tableStyleId>{1B272C64-5062-4908-B76A-2941201B7E98}</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0 - 38.46</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38.46 - 51.92</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51.92 - 61.54</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61.54 - 69.23</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69.23 - 100</a:t>
                      </a:r>
                      <a:endParaRPr sz="1300">
                        <a:solidFill>
                          <a:schemeClr val="dk2"/>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Lenient</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Lenient_Mod</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Moderate</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Mod_Strict</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Strict</a:t>
                      </a:r>
                      <a:endParaRPr sz="1300">
                        <a:solidFill>
                          <a:schemeClr val="dk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Inferential Analysis </a:t>
            </a:r>
            <a:endParaRPr/>
          </a:p>
        </p:txBody>
      </p:sp>
      <p:sp>
        <p:nvSpPr>
          <p:cNvPr id="375" name="Google Shape;375;p28"/>
          <p:cNvSpPr txBox="1"/>
          <p:nvPr>
            <p:ph idx="1" type="body"/>
          </p:nvPr>
        </p:nvSpPr>
        <p:spPr>
          <a:xfrm>
            <a:off x="1303800" y="1316950"/>
            <a:ext cx="7030500" cy="30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Conducting </a:t>
            </a:r>
            <a:r>
              <a:rPr b="1" lang="en" sz="1500"/>
              <a:t>Two-Way ANOVA Model</a:t>
            </a:r>
            <a:r>
              <a:rPr lang="en" sz="1500"/>
              <a:t> to test influence of leveled containment index</a:t>
            </a:r>
            <a:endParaRPr sz="1500"/>
          </a:p>
          <a:p>
            <a:pPr indent="0" lvl="0" marL="0" rtl="0" algn="l">
              <a:spcBef>
                <a:spcPts val="1200"/>
              </a:spcBef>
              <a:spcAft>
                <a:spcPts val="0"/>
              </a:spcAft>
              <a:buNone/>
            </a:pPr>
            <a:r>
              <a:rPr b="1" lang="en" sz="1500"/>
              <a:t>ANOVA</a:t>
            </a:r>
            <a:r>
              <a:rPr lang="en" sz="1500"/>
              <a:t> </a:t>
            </a:r>
            <a:r>
              <a:rPr b="1" lang="en" sz="1500"/>
              <a:t>Assumptions</a:t>
            </a:r>
            <a:r>
              <a:rPr lang="en" sz="1500"/>
              <a:t>: </a:t>
            </a:r>
            <a:endParaRPr sz="1500"/>
          </a:p>
          <a:p>
            <a:pPr indent="-323850" lvl="0" marL="457200" rtl="0" algn="l">
              <a:spcBef>
                <a:spcPts val="1200"/>
              </a:spcBef>
              <a:spcAft>
                <a:spcPts val="0"/>
              </a:spcAft>
              <a:buSzPts val="1500"/>
              <a:buAutoNum type="arabicPeriod"/>
            </a:pPr>
            <a:r>
              <a:rPr lang="en" sz="1500">
                <a:highlight>
                  <a:srgbClr val="FFFFFF"/>
                </a:highlight>
              </a:rPr>
              <a:t>Data points that are used are relevant in regards to the question being asked</a:t>
            </a:r>
            <a:endParaRPr sz="1500">
              <a:highlight>
                <a:srgbClr val="FFFFFF"/>
              </a:highlight>
            </a:endParaRPr>
          </a:p>
          <a:p>
            <a:pPr indent="-323850" lvl="0" marL="457200" rtl="0" algn="l">
              <a:spcBef>
                <a:spcPts val="0"/>
              </a:spcBef>
              <a:spcAft>
                <a:spcPts val="0"/>
              </a:spcAft>
              <a:buSzPts val="1500"/>
              <a:buAutoNum type="arabicPeriod"/>
            </a:pPr>
            <a:r>
              <a:rPr lang="en" sz="1500">
                <a:highlight>
                  <a:srgbClr val="FFFFFF"/>
                </a:highlight>
              </a:rPr>
              <a:t>Response variable is continuous</a:t>
            </a:r>
            <a:endParaRPr sz="1500">
              <a:highlight>
                <a:srgbClr val="FFFFFF"/>
              </a:highlight>
            </a:endParaRPr>
          </a:p>
          <a:p>
            <a:pPr indent="-323850" lvl="0" marL="457200" rtl="0" algn="l">
              <a:spcBef>
                <a:spcPts val="0"/>
              </a:spcBef>
              <a:spcAft>
                <a:spcPts val="0"/>
              </a:spcAft>
              <a:buSzPts val="1500"/>
              <a:buAutoNum type="arabicPeriod"/>
            </a:pPr>
            <a:r>
              <a:rPr lang="en" sz="1500">
                <a:highlight>
                  <a:srgbClr val="FFFFFF"/>
                </a:highlight>
              </a:rPr>
              <a:t>Response variable follows a normal distribution</a:t>
            </a:r>
            <a:endParaRPr sz="1500">
              <a:highlight>
                <a:srgbClr val="FFFFFF"/>
              </a:highlight>
            </a:endParaRPr>
          </a:p>
          <a:p>
            <a:pPr indent="-323850" lvl="0" marL="457200" rtl="0" algn="l">
              <a:spcBef>
                <a:spcPts val="0"/>
              </a:spcBef>
              <a:spcAft>
                <a:spcPts val="0"/>
              </a:spcAft>
              <a:buSzPts val="1500"/>
              <a:buAutoNum type="arabicPeriod"/>
            </a:pPr>
            <a:r>
              <a:rPr lang="en" sz="1500">
                <a:highlight>
                  <a:srgbClr val="FFFFFF"/>
                </a:highlight>
              </a:rPr>
              <a:t>Variance of the data in different groups is the same</a:t>
            </a:r>
            <a:endParaRPr sz="1500">
              <a:highlight>
                <a:srgbClr val="FFFFFF"/>
              </a:highlight>
            </a:endParaRPr>
          </a:p>
          <a:p>
            <a:pPr indent="0" lvl="0" marL="0" rtl="0" algn="l">
              <a:spcBef>
                <a:spcPts val="1200"/>
              </a:spcBef>
              <a:spcAft>
                <a:spcPts val="0"/>
              </a:spcAft>
              <a:buNone/>
            </a:pPr>
            <a:r>
              <a:rPr b="1" lang="en" sz="1500"/>
              <a:t>Ho</a:t>
            </a:r>
            <a:r>
              <a:rPr lang="en" sz="1500"/>
              <a:t>: Containment level index is </a:t>
            </a:r>
            <a:r>
              <a:rPr b="1" lang="en" sz="1500"/>
              <a:t>not correlated</a:t>
            </a:r>
            <a:r>
              <a:rPr lang="en" sz="1500"/>
              <a:t> with change in new COVID-19 cases</a:t>
            </a:r>
            <a:endParaRPr sz="1500"/>
          </a:p>
          <a:p>
            <a:pPr indent="0" lvl="0" marL="0" rtl="0" algn="l">
              <a:spcBef>
                <a:spcPts val="1200"/>
              </a:spcBef>
              <a:spcAft>
                <a:spcPts val="0"/>
              </a:spcAft>
              <a:buNone/>
            </a:pPr>
            <a:r>
              <a:rPr b="1" lang="en" sz="1500"/>
              <a:t>Ha</a:t>
            </a:r>
            <a:r>
              <a:rPr lang="en" sz="1500"/>
              <a:t>: At least one index level </a:t>
            </a:r>
            <a:r>
              <a:rPr b="1" lang="en" sz="1500"/>
              <a:t>is correlated </a:t>
            </a:r>
            <a:r>
              <a:rPr lang="en" sz="1500"/>
              <a:t>with the change in cases.</a:t>
            </a:r>
            <a:endParaRPr sz="1500">
              <a:highlight>
                <a:srgbClr val="FFFFFF"/>
              </a:highlight>
            </a:endParaRPr>
          </a:p>
          <a:p>
            <a:pPr indent="0" lvl="0" marL="0" rtl="0" algn="l">
              <a:spcBef>
                <a:spcPts val="1200"/>
              </a:spcBef>
              <a:spcAft>
                <a:spcPts val="12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graphicFrame>
        <p:nvGraphicFramePr>
          <p:cNvPr id="380" name="Google Shape;380;p29"/>
          <p:cNvGraphicFramePr/>
          <p:nvPr/>
        </p:nvGraphicFramePr>
        <p:xfrm>
          <a:off x="527375" y="1931900"/>
          <a:ext cx="3000000" cy="3000000"/>
        </p:xfrm>
        <a:graphic>
          <a:graphicData uri="http://schemas.openxmlformats.org/drawingml/2006/table">
            <a:tbl>
              <a:tblPr>
                <a:noFill/>
                <a:tableStyleId>{1B272C64-5062-4908-B76A-2941201B7E98}</a:tableStyleId>
              </a:tblPr>
              <a:tblGrid>
                <a:gridCol w="2491900"/>
                <a:gridCol w="830875"/>
                <a:gridCol w="1219350"/>
                <a:gridCol w="1057125"/>
                <a:gridCol w="1084225"/>
                <a:gridCol w="1123425"/>
              </a:tblGrid>
              <a:tr h="493375">
                <a:tc>
                  <a:txBody>
                    <a:bodyPr/>
                    <a:lstStyle/>
                    <a:p>
                      <a:pPr indent="0" lvl="0" marL="0" rtl="0" algn="l">
                        <a:spcBef>
                          <a:spcPts val="0"/>
                        </a:spcBef>
                        <a:spcAft>
                          <a:spcPts val="0"/>
                        </a:spcAft>
                        <a:buNone/>
                      </a:pPr>
                      <a:r>
                        <a:t/>
                      </a:r>
                      <a:endParaRPr>
                        <a:highlight>
                          <a:srgbClr val="999999"/>
                        </a:highlight>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Df</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Sum Sq</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Mean Sq</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F value</a:t>
                      </a:r>
                      <a:endParaRPr b="1">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a:latin typeface="Nunito"/>
                          <a:ea typeface="Nunito"/>
                          <a:cs typeface="Nunito"/>
                          <a:sym typeface="Nunito"/>
                        </a:rPr>
                        <a:t>Pr (&gt;F)</a:t>
                      </a:r>
                      <a:endParaRPr b="1">
                        <a:latin typeface="Nunito"/>
                        <a:ea typeface="Nunito"/>
                        <a:cs typeface="Nunito"/>
                        <a:sym typeface="Nunito"/>
                      </a:endParaRPr>
                    </a:p>
                  </a:txBody>
                  <a:tcPr marT="91425" marB="91425" marR="91425" marL="91425"/>
                </a:tc>
              </a:tr>
              <a:tr h="721100">
                <a:tc>
                  <a:txBody>
                    <a:bodyPr/>
                    <a:lstStyle/>
                    <a:p>
                      <a:pPr indent="0" lvl="0" marL="0" rtl="0" algn="l">
                        <a:spcBef>
                          <a:spcPts val="0"/>
                        </a:spcBef>
                        <a:spcAft>
                          <a:spcPts val="0"/>
                        </a:spcAft>
                        <a:buNone/>
                      </a:pPr>
                      <a:r>
                        <a:rPr lang="en" sz="1300">
                          <a:latin typeface="Nunito"/>
                          <a:ea typeface="Nunito"/>
                          <a:cs typeface="Nunito"/>
                          <a:sym typeface="Nunito"/>
                        </a:rPr>
                        <a:t>containment_index_leveled</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4</a:t>
                      </a:r>
                      <a:endParaRPr sz="1200">
                        <a:latin typeface="Nunito"/>
                        <a:ea typeface="Nunito"/>
                        <a:cs typeface="Nunito"/>
                        <a:sym typeface="Nunito"/>
                      </a:endParaRPr>
                    </a:p>
                  </a:txBody>
                  <a:tcPr marT="91425" marB="91425" marR="91425" marL="91425"/>
                </a:tc>
                <a:tc>
                  <a:txBody>
                    <a:bodyPr/>
                    <a:lstStyle/>
                    <a:p>
                      <a:pPr indent="0" lvl="0" marL="0" marR="88900" rtl="0" algn="l">
                        <a:lnSpc>
                          <a:spcPct val="142857"/>
                        </a:lnSpc>
                        <a:spcBef>
                          <a:spcPts val="0"/>
                        </a:spcBef>
                        <a:spcAft>
                          <a:spcPts val="800"/>
                        </a:spcAft>
                        <a:buNone/>
                      </a:pPr>
                      <a:r>
                        <a:rPr lang="en" sz="1300">
                          <a:latin typeface="Nunito"/>
                          <a:ea typeface="Nunito"/>
                          <a:cs typeface="Nunito"/>
                          <a:sym typeface="Nunito"/>
                        </a:rPr>
                        <a:t>0.000055</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1.375e-05</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739.78</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&lt;2e-16</a:t>
                      </a:r>
                      <a:endParaRPr sz="1300">
                        <a:latin typeface="Nunito"/>
                        <a:ea typeface="Nunito"/>
                        <a:cs typeface="Nunito"/>
                        <a:sym typeface="Nunito"/>
                      </a:endParaRPr>
                    </a:p>
                  </a:txBody>
                  <a:tcPr marT="91425" marB="91425" marR="91425" marL="91425"/>
                </a:tc>
              </a:tr>
              <a:tr h="579100">
                <a:tc>
                  <a:txBody>
                    <a:bodyPr/>
                    <a:lstStyle/>
                    <a:p>
                      <a:pPr indent="0" lvl="0" marL="0" rtl="0" algn="l">
                        <a:spcBef>
                          <a:spcPts val="0"/>
                        </a:spcBef>
                        <a:spcAft>
                          <a:spcPts val="0"/>
                        </a:spcAft>
                        <a:buNone/>
                      </a:pPr>
                      <a:r>
                        <a:rPr lang="en" sz="1300">
                          <a:latin typeface="Nunito"/>
                          <a:ea typeface="Nunito"/>
                          <a:cs typeface="Nunito"/>
                          <a:sym typeface="Nunito"/>
                        </a:rPr>
                        <a:t>C</a:t>
                      </a:r>
                      <a:r>
                        <a:rPr lang="en" sz="1300">
                          <a:latin typeface="Nunito"/>
                          <a:ea typeface="Nunito"/>
                          <a:cs typeface="Nunito"/>
                          <a:sym typeface="Nunito"/>
                        </a:rPr>
                        <a:t>ountry</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150</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0.0002691</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1.794e-06</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96.49</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&lt;2e-16</a:t>
                      </a:r>
                      <a:endParaRPr sz="1300">
                        <a:latin typeface="Nunito"/>
                        <a:ea typeface="Nunito"/>
                        <a:cs typeface="Nunito"/>
                        <a:sym typeface="Nunito"/>
                      </a:endParaRPr>
                    </a:p>
                  </a:txBody>
                  <a:tcPr marT="91425" marB="91425" marR="91425" marL="91425"/>
                </a:tc>
              </a:tr>
              <a:tr h="759050">
                <a:tc>
                  <a:txBody>
                    <a:bodyPr/>
                    <a:lstStyle/>
                    <a:p>
                      <a:pPr indent="0" lvl="0" marL="0" rtl="0" algn="l">
                        <a:spcBef>
                          <a:spcPts val="0"/>
                        </a:spcBef>
                        <a:spcAft>
                          <a:spcPts val="0"/>
                        </a:spcAft>
                        <a:buNone/>
                      </a:pPr>
                      <a:r>
                        <a:rPr lang="en" sz="1300">
                          <a:latin typeface="Nunito"/>
                          <a:ea typeface="Nunito"/>
                          <a:cs typeface="Nunito"/>
                          <a:sym typeface="Nunito"/>
                        </a:rPr>
                        <a:t>Residuals</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60671</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0.0011278</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1.900e-08</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r>
            </a:tbl>
          </a:graphicData>
        </a:graphic>
      </p:graphicFrame>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Inferential Analysis </a:t>
            </a:r>
            <a:endParaRPr/>
          </a:p>
        </p:txBody>
      </p:sp>
      <p:sp>
        <p:nvSpPr>
          <p:cNvPr id="382" name="Google Shape;382;p29"/>
          <p:cNvSpPr txBox="1"/>
          <p:nvPr>
            <p:ph idx="1" type="body"/>
          </p:nvPr>
        </p:nvSpPr>
        <p:spPr>
          <a:xfrm>
            <a:off x="527375" y="1403100"/>
            <a:ext cx="7030500" cy="388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 sz="1500"/>
              <a:t>Two-Way ANOVA Table</a:t>
            </a:r>
            <a:endParaRPr b="1" sz="1500"/>
          </a:p>
        </p:txBody>
      </p:sp>
      <p:sp>
        <p:nvSpPr>
          <p:cNvPr id="383" name="Google Shape;383;p29"/>
          <p:cNvSpPr txBox="1"/>
          <p:nvPr>
            <p:ph idx="1" type="body"/>
          </p:nvPr>
        </p:nvSpPr>
        <p:spPr>
          <a:xfrm>
            <a:off x="3737675" y="4536325"/>
            <a:ext cx="4596600" cy="38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a:t>All Values Shown at 95% Significance Level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Inferential Analysis</a:t>
            </a:r>
            <a:endParaRPr/>
          </a:p>
        </p:txBody>
      </p:sp>
      <p:sp>
        <p:nvSpPr>
          <p:cNvPr id="389" name="Google Shape;389;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Having proved that different </a:t>
            </a:r>
            <a:r>
              <a:rPr lang="en"/>
              <a:t>containment</a:t>
            </a:r>
            <a:r>
              <a:rPr lang="en"/>
              <a:t> index levels are associated with varying numbers of new cases (scaled by their respective populations) per country, we can now move on to determining what exactly those differences are</a:t>
            </a:r>
            <a:endParaRPr/>
          </a:p>
          <a:p>
            <a:pPr indent="0" lvl="0" marL="0" rtl="0" algn="l">
              <a:spcBef>
                <a:spcPts val="1200"/>
              </a:spcBef>
              <a:spcAft>
                <a:spcPts val="0"/>
              </a:spcAft>
              <a:buNone/>
            </a:pPr>
            <a:r>
              <a:rPr lang="en"/>
              <a:t>Using the following code we can obtain a table listing out these differences</a:t>
            </a:r>
            <a:endParaRPr/>
          </a:p>
          <a:p>
            <a:pPr indent="0" lvl="0" marL="0" rtl="0" algn="ctr">
              <a:spcBef>
                <a:spcPts val="1200"/>
              </a:spcBef>
              <a:spcAft>
                <a:spcPts val="0"/>
              </a:spcAft>
              <a:buNone/>
            </a:pPr>
            <a:r>
              <a:rPr lang="en">
                <a:solidFill>
                  <a:schemeClr val="dk1"/>
                </a:solidFill>
              </a:rPr>
              <a:t>TukeyHSD</a:t>
            </a:r>
            <a:r>
              <a:rPr lang="en"/>
              <a:t>(</a:t>
            </a:r>
            <a:r>
              <a:rPr lang="en">
                <a:solidFill>
                  <a:srgbClr val="741B47"/>
                </a:solidFill>
              </a:rPr>
              <a:t>two_way_anova</a:t>
            </a:r>
            <a:r>
              <a:rPr lang="en"/>
              <a:t>, </a:t>
            </a:r>
            <a:r>
              <a:rPr lang="en">
                <a:solidFill>
                  <a:srgbClr val="38761D"/>
                </a:solidFill>
              </a:rPr>
              <a:t>"containment_index_leveled"</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Inferential Analysis</a:t>
            </a:r>
            <a:endParaRPr/>
          </a:p>
        </p:txBody>
      </p:sp>
      <p:pic>
        <p:nvPicPr>
          <p:cNvPr id="395" name="Google Shape;395;p31"/>
          <p:cNvPicPr preferRelativeResize="0"/>
          <p:nvPr/>
        </p:nvPicPr>
        <p:blipFill>
          <a:blip r:embed="rId3">
            <a:alphaModFix/>
          </a:blip>
          <a:stretch>
            <a:fillRect/>
          </a:stretch>
        </p:blipFill>
        <p:spPr>
          <a:xfrm>
            <a:off x="1392078" y="1672828"/>
            <a:ext cx="6359856" cy="254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284" name="Google Shape;284;p14"/>
          <p:cNvSpPr txBox="1"/>
          <p:nvPr>
            <p:ph idx="1" type="body"/>
          </p:nvPr>
        </p:nvSpPr>
        <p:spPr>
          <a:xfrm>
            <a:off x="1303800" y="1308825"/>
            <a:ext cx="7030500" cy="34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is the largest pandemic of the modern world, and </a:t>
            </a:r>
            <a:r>
              <a:rPr lang="en"/>
              <a:t>is</a:t>
            </a:r>
            <a:r>
              <a:rPr lang="en"/>
              <a:t> having a severe worldwide impact. </a:t>
            </a:r>
            <a:endParaRPr/>
          </a:p>
          <a:p>
            <a:pPr indent="0" lvl="0" marL="0" rtl="0" algn="l">
              <a:spcBef>
                <a:spcPts val="1200"/>
              </a:spcBef>
              <a:spcAft>
                <a:spcPts val="0"/>
              </a:spcAft>
              <a:buNone/>
            </a:pPr>
            <a:r>
              <a:rPr lang="en"/>
              <a:t>The global challenge for the last year has been: How can we conquer Covid-19?</a:t>
            </a:r>
            <a:endParaRPr/>
          </a:p>
          <a:p>
            <a:pPr indent="0" lvl="0" marL="0" rtl="0" algn="l">
              <a:spcBef>
                <a:spcPts val="1200"/>
              </a:spcBef>
              <a:spcAft>
                <a:spcPts val="0"/>
              </a:spcAft>
              <a:buNone/>
            </a:pPr>
            <a:r>
              <a:rPr lang="en"/>
              <a:t>Our Question of interest:</a:t>
            </a:r>
            <a:endParaRPr/>
          </a:p>
          <a:p>
            <a:pPr indent="-311150" lvl="0" marL="457200" rtl="0" algn="l">
              <a:spcBef>
                <a:spcPts val="1200"/>
              </a:spcBef>
              <a:spcAft>
                <a:spcPts val="0"/>
              </a:spcAft>
              <a:buSzPts val="1300"/>
              <a:buChar char="●"/>
            </a:pPr>
            <a:r>
              <a:rPr lang="en"/>
              <a:t>Are rising levels of government stringency in response to COVID-19 associated with a decrease in its spread throughout a given country?</a:t>
            </a:r>
            <a:endParaRPr/>
          </a:p>
          <a:p>
            <a:pPr indent="0" lvl="0" marL="0" rtl="0" algn="l">
              <a:spcBef>
                <a:spcPts val="1200"/>
              </a:spcBef>
              <a:spcAft>
                <a:spcPts val="0"/>
              </a:spcAft>
              <a:buNone/>
            </a:pPr>
            <a:r>
              <a:rPr lang="en"/>
              <a:t>Our Hypothesis:</a:t>
            </a:r>
            <a:endParaRPr/>
          </a:p>
          <a:p>
            <a:pPr indent="-311150" lvl="0" marL="457200" rtl="0" algn="l">
              <a:spcBef>
                <a:spcPts val="1200"/>
              </a:spcBef>
              <a:spcAft>
                <a:spcPts val="0"/>
              </a:spcAft>
              <a:buSzPts val="1300"/>
              <a:buChar char="●"/>
            </a:pPr>
            <a:r>
              <a:rPr lang="en"/>
              <a:t>Yes, s</a:t>
            </a:r>
            <a:r>
              <a:rPr lang="en"/>
              <a:t>tricter responses are associated with a decreasing values of new cases in a given country.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Inferential Analysis</a:t>
            </a:r>
            <a:endParaRPr/>
          </a:p>
        </p:txBody>
      </p:sp>
      <p:sp>
        <p:nvSpPr>
          <p:cNvPr id="401" name="Google Shape;401;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moving from lenient containment levels to more strict cont</a:t>
            </a:r>
            <a:r>
              <a:rPr lang="en"/>
              <a:t>ainment levels, it appears that the number of new cases actually increases</a:t>
            </a:r>
            <a:endParaRPr/>
          </a:p>
          <a:p>
            <a:pPr indent="0" lvl="0" marL="0" rtl="0" algn="l">
              <a:spcBef>
                <a:spcPts val="1200"/>
              </a:spcBef>
              <a:spcAft>
                <a:spcPts val="0"/>
              </a:spcAft>
              <a:buNone/>
            </a:pPr>
            <a:r>
              <a:rPr lang="en"/>
              <a:t>This is with the exception of the following: when moving from both Moderate and Mod_Strict to Strict, and when moving from Moderate to Mod_Strict. </a:t>
            </a:r>
            <a:endParaRPr/>
          </a:p>
          <a:p>
            <a:pPr indent="0" lvl="0" marL="0" rtl="0" algn="l">
              <a:spcBef>
                <a:spcPts val="1200"/>
              </a:spcBef>
              <a:spcAft>
                <a:spcPts val="0"/>
              </a:spcAft>
              <a:buNone/>
            </a:pPr>
            <a:r>
              <a:rPr lang="en"/>
              <a:t>Due to these mix results, we cannot confirm our hypothesis. The exceptions list above support it but the norm appears to be against it. </a:t>
            </a:r>
            <a:endParaRPr/>
          </a:p>
          <a:p>
            <a:pPr indent="0" lvl="0" marL="0" rtl="0" algn="l">
              <a:spcBef>
                <a:spcPts val="1200"/>
              </a:spcBef>
              <a:spcAft>
                <a:spcPts val="1200"/>
              </a:spcAft>
              <a:buNone/>
            </a:pPr>
            <a:r>
              <a:rPr lang="en"/>
              <a:t>These results make sense, </a:t>
            </a:r>
            <a:r>
              <a:rPr lang="en"/>
              <a:t>however</a:t>
            </a:r>
            <a:r>
              <a:rPr lang="en"/>
              <a:t>, as when cases are rising, a country is likely to impose harsher restrictions which may not come in time to have an effect on the spread.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Sensitivity Analysis </a:t>
            </a:r>
            <a:endParaRPr/>
          </a:p>
          <a:p>
            <a:pPr indent="0" lvl="0" marL="0" rtl="0" algn="l">
              <a:spcBef>
                <a:spcPts val="0"/>
              </a:spcBef>
              <a:spcAft>
                <a:spcPts val="0"/>
              </a:spcAft>
              <a:buNone/>
            </a:pPr>
            <a:r>
              <a:rPr lang="en" sz="1800"/>
              <a:t>Residual vs Fitted Plot</a:t>
            </a:r>
            <a:endParaRPr sz="1800"/>
          </a:p>
        </p:txBody>
      </p:sp>
      <p:pic>
        <p:nvPicPr>
          <p:cNvPr id="407" name="Google Shape;407;p33"/>
          <p:cNvPicPr preferRelativeResize="0"/>
          <p:nvPr/>
        </p:nvPicPr>
        <p:blipFill>
          <a:blip r:embed="rId3">
            <a:alphaModFix/>
          </a:blip>
          <a:stretch>
            <a:fillRect/>
          </a:stretch>
        </p:blipFill>
        <p:spPr>
          <a:xfrm>
            <a:off x="1303800" y="1417275"/>
            <a:ext cx="5438250" cy="3494275"/>
          </a:xfrm>
          <a:prstGeom prst="rect">
            <a:avLst/>
          </a:prstGeom>
          <a:noFill/>
          <a:ln>
            <a:noFill/>
          </a:ln>
        </p:spPr>
      </p:pic>
      <p:sp>
        <p:nvSpPr>
          <p:cNvPr id="408" name="Google Shape;408;p33"/>
          <p:cNvSpPr txBox="1"/>
          <p:nvPr/>
        </p:nvSpPr>
        <p:spPr>
          <a:xfrm>
            <a:off x="6742050" y="1649700"/>
            <a:ext cx="22719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rgbClr val="FFFFFF"/>
                </a:highlight>
                <a:latin typeface="Nunito"/>
                <a:ea typeface="Nunito"/>
                <a:cs typeface="Nunito"/>
                <a:sym typeface="Nunito"/>
              </a:rPr>
              <a:t>The residual values majorly fall above the 0 line.</a:t>
            </a:r>
            <a:endParaRPr sz="1300">
              <a:highlight>
                <a:srgbClr val="FFFFFF"/>
              </a:highlight>
              <a:latin typeface="Nunito"/>
              <a:ea typeface="Nunito"/>
              <a:cs typeface="Nunito"/>
              <a:sym typeface="Nunito"/>
            </a:endParaRPr>
          </a:p>
          <a:p>
            <a:pPr indent="0" lvl="0" marL="0" rtl="0" algn="l">
              <a:spcBef>
                <a:spcPts val="0"/>
              </a:spcBef>
              <a:spcAft>
                <a:spcPts val="0"/>
              </a:spcAft>
              <a:buNone/>
            </a:pPr>
            <a:r>
              <a:t/>
            </a:r>
            <a:endParaRPr sz="1300">
              <a:highlight>
                <a:srgbClr val="FFFFFF"/>
              </a:highlight>
              <a:latin typeface="Nunito"/>
              <a:ea typeface="Nunito"/>
              <a:cs typeface="Nunito"/>
              <a:sym typeface="Nunito"/>
            </a:endParaRPr>
          </a:p>
          <a:p>
            <a:pPr indent="0" lvl="0" marL="0" rtl="0" algn="l">
              <a:spcBef>
                <a:spcPts val="0"/>
              </a:spcBef>
              <a:spcAft>
                <a:spcPts val="0"/>
              </a:spcAft>
              <a:buNone/>
            </a:pPr>
            <a:r>
              <a:rPr lang="en" sz="1300">
                <a:highlight>
                  <a:srgbClr val="FFFFFF"/>
                </a:highlight>
                <a:latin typeface="Nunito"/>
                <a:ea typeface="Nunito"/>
                <a:cs typeface="Nunito"/>
                <a:sym typeface="Nunito"/>
              </a:rPr>
              <a:t>The spreading pattern gets wider toward a larger x values.</a:t>
            </a:r>
            <a:endParaRPr sz="1300">
              <a:highlight>
                <a:srgbClr val="FFFFFF"/>
              </a:highlight>
              <a:latin typeface="Nunito"/>
              <a:ea typeface="Nunito"/>
              <a:cs typeface="Nunito"/>
              <a:sym typeface="Nunito"/>
            </a:endParaRPr>
          </a:p>
          <a:p>
            <a:pPr indent="0" lvl="0" marL="0" rtl="0" algn="l">
              <a:spcBef>
                <a:spcPts val="0"/>
              </a:spcBef>
              <a:spcAft>
                <a:spcPts val="0"/>
              </a:spcAft>
              <a:buNone/>
            </a:pPr>
            <a:r>
              <a:t/>
            </a:r>
            <a:endParaRPr sz="1300">
              <a:highlight>
                <a:srgbClr val="FFFFFF"/>
              </a:highlight>
              <a:latin typeface="Nunito"/>
              <a:ea typeface="Nunito"/>
              <a:cs typeface="Nunito"/>
              <a:sym typeface="Nunito"/>
            </a:endParaRPr>
          </a:p>
          <a:p>
            <a:pPr indent="0" lvl="0" marL="0" rtl="0" algn="l">
              <a:spcBef>
                <a:spcPts val="0"/>
              </a:spcBef>
              <a:spcAft>
                <a:spcPts val="0"/>
              </a:spcAft>
              <a:buNone/>
            </a:pPr>
            <a:r>
              <a:rPr lang="en" sz="1300">
                <a:highlight>
                  <a:srgbClr val="FFFFFF"/>
                </a:highlight>
                <a:latin typeface="Nunito"/>
                <a:ea typeface="Nunito"/>
                <a:cs typeface="Nunito"/>
                <a:sym typeface="Nunito"/>
              </a:rPr>
              <a:t>The absolute value of the residuals is strongly positively correlated with the fitted values.</a:t>
            </a:r>
            <a:endParaRPr sz="1300">
              <a:highlight>
                <a:srgbClr val="FFFFFF"/>
              </a:highlight>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Sensitivity Analysis </a:t>
            </a:r>
            <a:endParaRPr/>
          </a:p>
          <a:p>
            <a:pPr indent="0" lvl="0" marL="0" rtl="0" algn="l">
              <a:spcBef>
                <a:spcPts val="0"/>
              </a:spcBef>
              <a:spcAft>
                <a:spcPts val="0"/>
              </a:spcAft>
              <a:buNone/>
            </a:pPr>
            <a:r>
              <a:rPr lang="en" sz="1800"/>
              <a:t>Normal Q-Q Plot</a:t>
            </a:r>
            <a:endParaRPr/>
          </a:p>
        </p:txBody>
      </p:sp>
      <p:pic>
        <p:nvPicPr>
          <p:cNvPr id="414" name="Google Shape;414;p34"/>
          <p:cNvPicPr preferRelativeResize="0"/>
          <p:nvPr/>
        </p:nvPicPr>
        <p:blipFill>
          <a:blip r:embed="rId3">
            <a:alphaModFix/>
          </a:blip>
          <a:stretch>
            <a:fillRect/>
          </a:stretch>
        </p:blipFill>
        <p:spPr>
          <a:xfrm>
            <a:off x="1303800" y="1512225"/>
            <a:ext cx="5526400" cy="3461050"/>
          </a:xfrm>
          <a:prstGeom prst="rect">
            <a:avLst/>
          </a:prstGeom>
          <a:noFill/>
          <a:ln>
            <a:noFill/>
          </a:ln>
        </p:spPr>
      </p:pic>
      <p:sp>
        <p:nvSpPr>
          <p:cNvPr id="415" name="Google Shape;415;p34"/>
          <p:cNvSpPr txBox="1"/>
          <p:nvPr/>
        </p:nvSpPr>
        <p:spPr>
          <a:xfrm>
            <a:off x="6830200" y="1678950"/>
            <a:ext cx="21609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The residuals deviate from the diagonal line mostly in the upper tail.</a:t>
            </a:r>
            <a:endParaRPr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rPr lang="en" sz="1300">
                <a:highlight>
                  <a:srgbClr val="FFFFFF"/>
                </a:highlight>
                <a:latin typeface="Nunito"/>
                <a:ea typeface="Nunito"/>
                <a:cs typeface="Nunito"/>
                <a:sym typeface="Nunito"/>
              </a:rPr>
              <a:t>The residuals appear to be larger in magnitude than expected from the normal distribution.</a:t>
            </a:r>
            <a:r>
              <a:rPr lang="en" sz="1300">
                <a:latin typeface="Nunito"/>
                <a:ea typeface="Nunito"/>
                <a:cs typeface="Nunito"/>
                <a:sym typeface="Nunito"/>
              </a:rPr>
              <a:t> </a:t>
            </a:r>
            <a:endParaRPr sz="13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Sensitivity Analysis </a:t>
            </a:r>
            <a:endParaRPr/>
          </a:p>
          <a:p>
            <a:pPr indent="0" lvl="0" marL="0" rtl="0" algn="l">
              <a:spcBef>
                <a:spcPts val="0"/>
              </a:spcBef>
              <a:spcAft>
                <a:spcPts val="0"/>
              </a:spcAft>
              <a:buNone/>
            </a:pPr>
            <a:r>
              <a:rPr lang="en" sz="1800"/>
              <a:t>Scale-Location Plot</a:t>
            </a:r>
            <a:endParaRPr/>
          </a:p>
        </p:txBody>
      </p:sp>
      <p:pic>
        <p:nvPicPr>
          <p:cNvPr id="421" name="Google Shape;421;p35"/>
          <p:cNvPicPr preferRelativeResize="0"/>
          <p:nvPr/>
        </p:nvPicPr>
        <p:blipFill>
          <a:blip r:embed="rId3">
            <a:alphaModFix/>
          </a:blip>
          <a:stretch>
            <a:fillRect/>
          </a:stretch>
        </p:blipFill>
        <p:spPr>
          <a:xfrm>
            <a:off x="1303797" y="1473822"/>
            <a:ext cx="5136501" cy="3270050"/>
          </a:xfrm>
          <a:prstGeom prst="rect">
            <a:avLst/>
          </a:prstGeom>
          <a:noFill/>
          <a:ln>
            <a:noFill/>
          </a:ln>
        </p:spPr>
      </p:pic>
      <p:sp>
        <p:nvSpPr>
          <p:cNvPr id="422" name="Google Shape;422;p35"/>
          <p:cNvSpPr txBox="1"/>
          <p:nvPr/>
        </p:nvSpPr>
        <p:spPr>
          <a:xfrm>
            <a:off x="6594025" y="1698300"/>
            <a:ext cx="23091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The residuals are not spread equally and the red smooth line is steep.</a:t>
            </a:r>
            <a:endParaRPr sz="13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Sensitivity Analysis </a:t>
            </a:r>
            <a:endParaRPr/>
          </a:p>
          <a:p>
            <a:pPr indent="0" lvl="0" marL="0" rtl="0" algn="l">
              <a:spcBef>
                <a:spcPts val="0"/>
              </a:spcBef>
              <a:spcAft>
                <a:spcPts val="0"/>
              </a:spcAft>
              <a:buNone/>
            </a:pPr>
            <a:r>
              <a:rPr lang="en" sz="1800"/>
              <a:t>Residuals vs Leverage Plot</a:t>
            </a:r>
            <a:endParaRPr/>
          </a:p>
        </p:txBody>
      </p:sp>
      <p:pic>
        <p:nvPicPr>
          <p:cNvPr id="428" name="Google Shape;428;p36"/>
          <p:cNvPicPr preferRelativeResize="0"/>
          <p:nvPr/>
        </p:nvPicPr>
        <p:blipFill>
          <a:blip r:embed="rId3">
            <a:alphaModFix/>
          </a:blip>
          <a:stretch>
            <a:fillRect/>
          </a:stretch>
        </p:blipFill>
        <p:spPr>
          <a:xfrm>
            <a:off x="1383250" y="1486500"/>
            <a:ext cx="5333476" cy="3457175"/>
          </a:xfrm>
          <a:prstGeom prst="rect">
            <a:avLst/>
          </a:prstGeom>
          <a:noFill/>
          <a:ln>
            <a:noFill/>
          </a:ln>
        </p:spPr>
      </p:pic>
      <p:sp>
        <p:nvSpPr>
          <p:cNvPr id="429" name="Google Shape;429;p36"/>
          <p:cNvSpPr txBox="1"/>
          <p:nvPr/>
        </p:nvSpPr>
        <p:spPr>
          <a:xfrm>
            <a:off x="6716725" y="1731100"/>
            <a:ext cx="2168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Point #44890 is identified as the influential observation.</a:t>
            </a:r>
            <a:endParaRPr sz="13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Sensitivity Analysis </a:t>
            </a:r>
            <a:endParaRPr/>
          </a:p>
        </p:txBody>
      </p:sp>
      <p:sp>
        <p:nvSpPr>
          <p:cNvPr id="435" name="Google Shape;435;p37"/>
          <p:cNvSpPr txBox="1"/>
          <p:nvPr>
            <p:ph idx="1" type="body"/>
          </p:nvPr>
        </p:nvSpPr>
        <p:spPr>
          <a:xfrm>
            <a:off x="1303800" y="1300950"/>
            <a:ext cx="7030500" cy="33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Two Possible Methods to Improve Sensitivity Test: </a:t>
            </a:r>
            <a:endParaRPr>
              <a:solidFill>
                <a:srgbClr val="000000"/>
              </a:solidFill>
            </a:endParaRPr>
          </a:p>
          <a:p>
            <a:pPr indent="0" lvl="0" marL="0" rtl="0" algn="l">
              <a:spcBef>
                <a:spcPts val="1200"/>
              </a:spcBef>
              <a:spcAft>
                <a:spcPts val="0"/>
              </a:spcAft>
              <a:buNone/>
            </a:pPr>
            <a:r>
              <a:rPr i="1" lang="en">
                <a:solidFill>
                  <a:srgbClr val="000000"/>
                </a:solidFill>
              </a:rPr>
              <a:t>Method 1: </a:t>
            </a:r>
            <a:endParaRPr i="1">
              <a:solidFill>
                <a:srgbClr val="000000"/>
              </a:solidFill>
            </a:endParaRPr>
          </a:p>
          <a:p>
            <a:pPr indent="0" lvl="0" marL="0" rtl="0" algn="l">
              <a:spcBef>
                <a:spcPts val="1200"/>
              </a:spcBef>
              <a:spcAft>
                <a:spcPts val="0"/>
              </a:spcAft>
              <a:buNone/>
            </a:pPr>
            <a:r>
              <a:rPr lang="en">
                <a:solidFill>
                  <a:srgbClr val="000000"/>
                </a:solidFill>
              </a:rPr>
              <a:t>Perform transformation on the dependent and/or independent variables, such as logarithm, square root, square, etc.</a:t>
            </a:r>
            <a:endParaRPr>
              <a:solidFill>
                <a:srgbClr val="000000"/>
              </a:solidFill>
            </a:endParaRPr>
          </a:p>
          <a:p>
            <a:pPr indent="0" lvl="0" marL="0" rtl="0" algn="l">
              <a:spcBef>
                <a:spcPts val="1200"/>
              </a:spcBef>
              <a:spcAft>
                <a:spcPts val="0"/>
              </a:spcAft>
              <a:buNone/>
            </a:pPr>
            <a:r>
              <a:rPr i="1" lang="en">
                <a:solidFill>
                  <a:srgbClr val="000000"/>
                </a:solidFill>
              </a:rPr>
              <a:t>Method 2: </a:t>
            </a:r>
            <a:endParaRPr i="1">
              <a:solidFill>
                <a:srgbClr val="000000"/>
              </a:solidFill>
            </a:endParaRPr>
          </a:p>
          <a:p>
            <a:pPr indent="0" lvl="0" marL="0" rtl="0" algn="l">
              <a:spcBef>
                <a:spcPts val="1200"/>
              </a:spcBef>
              <a:spcAft>
                <a:spcPts val="0"/>
              </a:spcAft>
              <a:buNone/>
            </a:pPr>
            <a:r>
              <a:rPr lang="en">
                <a:solidFill>
                  <a:srgbClr val="000000"/>
                </a:solidFill>
              </a:rPr>
              <a:t>Explore the reason for the outliers. Remove the outliers and fit the model again.</a:t>
            </a:r>
            <a:endParaRPr>
              <a:solidFill>
                <a:srgbClr val="000000"/>
              </a:solidFill>
            </a:endParaRPr>
          </a:p>
          <a:p>
            <a:pPr indent="0" lvl="0" marL="0" rtl="0" algn="l">
              <a:spcBef>
                <a:spcPts val="1200"/>
              </a:spcBef>
              <a:spcAft>
                <a:spcPts val="0"/>
              </a:spcAft>
              <a:buNone/>
            </a:pPr>
            <a:r>
              <a:rPr lang="en">
                <a:solidFill>
                  <a:srgbClr val="000000"/>
                </a:solidFill>
              </a:rPr>
              <a:t>*Method 2 is preferred. </a:t>
            </a:r>
            <a:endParaRPr>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a:t>
            </a:r>
            <a:endParaRPr/>
          </a:p>
        </p:txBody>
      </p:sp>
      <p:sp>
        <p:nvSpPr>
          <p:cNvPr id="441" name="Google Shape;441;p38"/>
          <p:cNvSpPr txBox="1"/>
          <p:nvPr>
            <p:ph idx="1" type="body"/>
          </p:nvPr>
        </p:nvSpPr>
        <p:spPr>
          <a:xfrm>
            <a:off x="1303800" y="1300950"/>
            <a:ext cx="7030500" cy="343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Although we attempted to correct for potential problems without our model such as the influence of population and the longevity of COVID-19 infections, our results were ultimately inconclusive.</a:t>
            </a:r>
            <a:endParaRPr sz="1500"/>
          </a:p>
          <a:p>
            <a:pPr indent="0" lvl="0" marL="0" rtl="0" algn="l">
              <a:spcBef>
                <a:spcPts val="1200"/>
              </a:spcBef>
              <a:spcAft>
                <a:spcPts val="0"/>
              </a:spcAft>
              <a:buNone/>
            </a:pPr>
            <a:r>
              <a:rPr lang="en" sz="1500"/>
              <a:t>Several factors could be behind this, one of the most prominent being cognitive dissonance where people had originally followed COVID-19 guidelines but after a few months of lockdown began to tire of them.</a:t>
            </a:r>
            <a:endParaRPr sz="1500"/>
          </a:p>
          <a:p>
            <a:pPr indent="0" lvl="0" marL="0" rtl="0" algn="l">
              <a:spcBef>
                <a:spcPts val="1200"/>
              </a:spcBef>
              <a:spcAft>
                <a:spcPts val="0"/>
              </a:spcAft>
              <a:buNone/>
            </a:pPr>
            <a:r>
              <a:rPr lang="en" sz="1500"/>
              <a:t>A follow-up study could be done where the data is divided up by the month so as to analyze the effect of containment indices on a shorter time scale and to potentially see where individuals may have started disregarding guidelines.</a:t>
            </a:r>
            <a:endParaRPr sz="1500"/>
          </a:p>
          <a:p>
            <a:pPr indent="0" lvl="0" marL="0" rtl="0" algn="l">
              <a:spcBef>
                <a:spcPts val="1200"/>
              </a:spcBef>
              <a:spcAft>
                <a:spcPts val="1200"/>
              </a:spcAft>
              <a:buNone/>
            </a:pPr>
            <a:r>
              <a:rPr lang="en" sz="1500"/>
              <a:t>Answering this question is very important and will help us understand the best way to prevent the spread.</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 </a:t>
            </a:r>
            <a:endParaRPr/>
          </a:p>
        </p:txBody>
      </p:sp>
      <p:sp>
        <p:nvSpPr>
          <p:cNvPr id="447" name="Google Shape;447;p39"/>
          <p:cNvSpPr txBox="1"/>
          <p:nvPr>
            <p:ph idx="1" type="body"/>
          </p:nvPr>
        </p:nvSpPr>
        <p:spPr>
          <a:xfrm>
            <a:off x="1303800" y="1300950"/>
            <a:ext cx="7030500" cy="32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did your team decide to choose the ANOVA model for your analysis? What were the advantages and disadvantages for doing so? If you could do this project over would you have chosen a different model?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ANOVA Model is a parametric test, making it very powerful with a normally distributed dataset (which we had). Also, this model allowed us to test the overall equality of means by group and gain further insights. A disadvantage for ANOVA modelling is that a regression model could’ve been used which would’ve allowed us to view the containment analysis on a continuous scale rather than by groups. If we could redo the project we would chose a MLR model as it might give us more of a definitive statistically significant answer to our proposed question.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2:</a:t>
            </a:r>
            <a:endParaRPr/>
          </a:p>
        </p:txBody>
      </p:sp>
      <p:sp>
        <p:nvSpPr>
          <p:cNvPr id="453" name="Google Shape;453;p40"/>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How do the top three countries (The United States of America, Brazil, and India) with the most accumulated new COVID-19 cases compared with the overall worldwide trend?</a:t>
            </a:r>
            <a:endParaRPr>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54" name="Google Shape;454;p40"/>
          <p:cNvPicPr preferRelativeResize="0"/>
          <p:nvPr/>
        </p:nvPicPr>
        <p:blipFill>
          <a:blip r:embed="rId3">
            <a:alphaModFix/>
          </a:blip>
          <a:stretch>
            <a:fillRect/>
          </a:stretch>
        </p:blipFill>
        <p:spPr>
          <a:xfrm>
            <a:off x="4906675" y="1920625"/>
            <a:ext cx="4040801" cy="2735701"/>
          </a:xfrm>
          <a:prstGeom prst="rect">
            <a:avLst/>
          </a:prstGeom>
          <a:noFill/>
          <a:ln>
            <a:noFill/>
          </a:ln>
        </p:spPr>
      </p:pic>
      <p:sp>
        <p:nvSpPr>
          <p:cNvPr id="455" name="Google Shape;455;p40"/>
          <p:cNvSpPr txBox="1"/>
          <p:nvPr/>
        </p:nvSpPr>
        <p:spPr>
          <a:xfrm>
            <a:off x="192425" y="3638125"/>
            <a:ext cx="464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Nunito"/>
              <a:ea typeface="Nunito"/>
              <a:cs typeface="Nunito"/>
              <a:sym typeface="Nunito"/>
            </a:endParaRPr>
          </a:p>
        </p:txBody>
      </p:sp>
      <p:sp>
        <p:nvSpPr>
          <p:cNvPr id="456" name="Google Shape;456;p40"/>
          <p:cNvSpPr/>
          <p:nvPr/>
        </p:nvSpPr>
        <p:spPr>
          <a:xfrm>
            <a:off x="8115600" y="2945500"/>
            <a:ext cx="340500" cy="2187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7168250" y="3638125"/>
            <a:ext cx="473700" cy="129000"/>
          </a:xfrm>
          <a:prstGeom prst="ellipse">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8" name="Google Shape;458;p40"/>
          <p:cNvPicPr preferRelativeResize="0"/>
          <p:nvPr/>
        </p:nvPicPr>
        <p:blipFill>
          <a:blip r:embed="rId4">
            <a:alphaModFix/>
          </a:blip>
          <a:stretch>
            <a:fillRect/>
          </a:stretch>
        </p:blipFill>
        <p:spPr>
          <a:xfrm>
            <a:off x="223074" y="1920625"/>
            <a:ext cx="4683600" cy="1539317"/>
          </a:xfrm>
          <a:prstGeom prst="rect">
            <a:avLst/>
          </a:prstGeom>
          <a:noFill/>
          <a:ln>
            <a:noFill/>
          </a:ln>
        </p:spPr>
      </p:pic>
      <p:sp>
        <p:nvSpPr>
          <p:cNvPr id="459" name="Google Shape;459;p40"/>
          <p:cNvSpPr/>
          <p:nvPr/>
        </p:nvSpPr>
        <p:spPr>
          <a:xfrm>
            <a:off x="2886300" y="2908475"/>
            <a:ext cx="473700" cy="129000"/>
          </a:xfrm>
          <a:prstGeom prst="ellipse">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a:off x="4011200" y="2597738"/>
            <a:ext cx="340500" cy="1851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3:</a:t>
            </a:r>
            <a:endParaRPr/>
          </a:p>
        </p:txBody>
      </p:sp>
      <p:sp>
        <p:nvSpPr>
          <p:cNvPr id="466" name="Google Shape;466;p41"/>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some important factors to consider other than those already included in your current analysis?</a:t>
            </a:r>
            <a:endParaRPr/>
          </a:p>
          <a:p>
            <a:pPr indent="0" lvl="0" marL="0" rtl="0" algn="l">
              <a:spcBef>
                <a:spcPts val="1200"/>
              </a:spcBef>
              <a:spcAft>
                <a:spcPts val="0"/>
              </a:spcAft>
              <a:buNone/>
            </a:pPr>
            <a:r>
              <a:rPr lang="en"/>
              <a:t>Weather: Based on our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67" name="Google Shape;467;p41"/>
          <p:cNvPicPr preferRelativeResize="0"/>
          <p:nvPr/>
        </p:nvPicPr>
        <p:blipFill>
          <a:blip r:embed="rId3">
            <a:alphaModFix/>
          </a:blip>
          <a:stretch>
            <a:fillRect/>
          </a:stretch>
        </p:blipFill>
        <p:spPr>
          <a:xfrm>
            <a:off x="1303799" y="1920625"/>
            <a:ext cx="4683600" cy="1539317"/>
          </a:xfrm>
          <a:prstGeom prst="rect">
            <a:avLst/>
          </a:prstGeom>
          <a:noFill/>
          <a:ln>
            <a:noFill/>
          </a:ln>
        </p:spPr>
      </p:pic>
      <p:sp>
        <p:nvSpPr>
          <p:cNvPr id="468" name="Google Shape;468;p41"/>
          <p:cNvSpPr txBox="1"/>
          <p:nvPr/>
        </p:nvSpPr>
        <p:spPr>
          <a:xfrm>
            <a:off x="1303800" y="3507950"/>
            <a:ext cx="62388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2"/>
              </a:solidFill>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p:txBody>
      </p:sp>
      <p:sp>
        <p:nvSpPr>
          <p:cNvPr id="469" name="Google Shape;469;p41"/>
          <p:cNvSpPr/>
          <p:nvPr/>
        </p:nvSpPr>
        <p:spPr>
          <a:xfrm>
            <a:off x="4521825" y="2571750"/>
            <a:ext cx="1184100" cy="392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a:t>
            </a:r>
            <a:endParaRPr/>
          </a:p>
        </p:txBody>
      </p:sp>
      <p:sp>
        <p:nvSpPr>
          <p:cNvPr id="290" name="Google Shape;290;p15"/>
          <p:cNvSpPr txBox="1"/>
          <p:nvPr>
            <p:ph idx="1" type="body"/>
          </p:nvPr>
        </p:nvSpPr>
        <p:spPr>
          <a:xfrm>
            <a:off x="1303800" y="1330550"/>
            <a:ext cx="7840800" cy="335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Our data involves utilizes 3 datasets:</a:t>
            </a:r>
            <a:endParaRPr/>
          </a:p>
          <a:p>
            <a:pPr indent="0" lvl="0" marL="0" rtl="0" algn="l">
              <a:spcBef>
                <a:spcPts val="1200"/>
              </a:spcBef>
              <a:spcAft>
                <a:spcPts val="0"/>
              </a:spcAft>
              <a:buNone/>
            </a:pPr>
            <a:r>
              <a:rPr lang="en"/>
              <a:t>1) WHO Covid-19 global dataset, measuring from Jan 3rd 2020 to today (updated daily)</a:t>
            </a:r>
            <a:endParaRPr/>
          </a:p>
          <a:p>
            <a:pPr indent="-311150" lvl="0" marL="457200" rtl="0" algn="l">
              <a:spcBef>
                <a:spcPts val="1200"/>
              </a:spcBef>
              <a:spcAft>
                <a:spcPts val="0"/>
              </a:spcAft>
              <a:buSzPts val="1300"/>
              <a:buChar char="●"/>
            </a:pPr>
            <a:r>
              <a:rPr lang="en"/>
              <a:t>Serves as a central repository for worldwide Covid-19 data</a:t>
            </a:r>
            <a:endParaRPr/>
          </a:p>
          <a:p>
            <a:pPr indent="-311150" lvl="0" marL="457200" rtl="0" algn="l">
              <a:spcBef>
                <a:spcPts val="0"/>
              </a:spcBef>
              <a:spcAft>
                <a:spcPts val="0"/>
              </a:spcAft>
              <a:buSzPts val="1300"/>
              <a:buChar char="●"/>
            </a:pPr>
            <a:r>
              <a:rPr lang="en"/>
              <a:t>Provides daily and total transmission and mortality rates by country, from Jan 3rd 2020 to today</a:t>
            </a:r>
            <a:endParaRPr/>
          </a:p>
          <a:p>
            <a:pPr indent="0" lvl="0" marL="0" rtl="0" algn="l">
              <a:spcBef>
                <a:spcPts val="1200"/>
              </a:spcBef>
              <a:spcAft>
                <a:spcPts val="0"/>
              </a:spcAft>
              <a:buNone/>
            </a:pPr>
            <a:r>
              <a:rPr lang="en"/>
              <a:t>2) Oxford University Containment Index, measuring from Jan 1st 2020 to today (updated daily)</a:t>
            </a:r>
            <a:endParaRPr/>
          </a:p>
          <a:p>
            <a:pPr indent="-311150" lvl="0" marL="457200" rtl="0" algn="l">
              <a:spcBef>
                <a:spcPts val="1200"/>
              </a:spcBef>
              <a:spcAft>
                <a:spcPts val="0"/>
              </a:spcAft>
              <a:buSzPts val="1300"/>
              <a:buChar char="●"/>
            </a:pPr>
            <a:r>
              <a:rPr lang="en"/>
              <a:t>The containment index is a grade between 0-100 based on containment performance</a:t>
            </a:r>
            <a:endParaRPr/>
          </a:p>
          <a:p>
            <a:pPr indent="-311150" lvl="0" marL="457200" rtl="0" algn="l">
              <a:spcBef>
                <a:spcPts val="0"/>
              </a:spcBef>
              <a:spcAft>
                <a:spcPts val="0"/>
              </a:spcAft>
              <a:buSzPts val="1300"/>
              <a:buChar char="●"/>
            </a:pPr>
            <a:r>
              <a:rPr lang="en"/>
              <a:t>It is cumulative score of 9 indicators, such as: school closures, travel bans, etc..</a:t>
            </a:r>
            <a:endParaRPr/>
          </a:p>
          <a:p>
            <a:pPr indent="-311150" lvl="0" marL="457200" rtl="0" algn="l">
              <a:spcBef>
                <a:spcPts val="0"/>
              </a:spcBef>
              <a:spcAft>
                <a:spcPts val="0"/>
              </a:spcAft>
              <a:buSzPts val="1300"/>
              <a:buChar char="●"/>
            </a:pPr>
            <a:r>
              <a:rPr lang="en"/>
              <a:t>The dataset indicates each countries daily containment score</a:t>
            </a:r>
            <a:endParaRPr/>
          </a:p>
          <a:p>
            <a:pPr indent="0" lvl="0" marL="0" rtl="0" algn="l">
              <a:spcBef>
                <a:spcPts val="1200"/>
              </a:spcBef>
              <a:spcAft>
                <a:spcPts val="0"/>
              </a:spcAft>
              <a:buNone/>
            </a:pPr>
            <a:r>
              <a:rPr lang="en"/>
              <a:t>3) World Bank Global Population dataset</a:t>
            </a:r>
            <a:endParaRPr/>
          </a:p>
          <a:p>
            <a:pPr indent="-311150" lvl="0" marL="457200" rtl="0" algn="l">
              <a:spcBef>
                <a:spcPts val="1200"/>
              </a:spcBef>
              <a:spcAft>
                <a:spcPts val="0"/>
              </a:spcAft>
              <a:buSzPts val="1300"/>
              <a:buChar char="●"/>
            </a:pPr>
            <a:r>
              <a:rPr lang="en"/>
              <a:t>Contains recorded population by country 1960-2019</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a:t>
            </a:r>
            <a:endParaRPr/>
          </a:p>
        </p:txBody>
      </p:sp>
      <p:sp>
        <p:nvSpPr>
          <p:cNvPr id="475" name="Google Shape;475;p42"/>
          <p:cNvSpPr txBox="1"/>
          <p:nvPr>
            <p:ph idx="1" type="body"/>
          </p:nvPr>
        </p:nvSpPr>
        <p:spPr>
          <a:xfrm>
            <a:off x="1303800" y="1300950"/>
            <a:ext cx="7030500" cy="368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Based on our analysis, what strategies can your team propose to help deal with combating the spread of COVID-19?</a:t>
            </a:r>
            <a:endParaRPr/>
          </a:p>
          <a:p>
            <a:pPr indent="0" lvl="0" marL="0" rtl="0" algn="l">
              <a:spcBef>
                <a:spcPts val="1200"/>
              </a:spcBef>
              <a:spcAft>
                <a:spcPts val="0"/>
              </a:spcAft>
              <a:buNone/>
            </a:pPr>
            <a:r>
              <a:rPr lang="en"/>
              <a:t>1) Quarantine: It is widely accepted that the vast majority of Covid-19 transmissions are person to person. Theoretically, it should follow that if person to person contact is reduced effectively or removed altogether, most avenues of transmission would no longer exist. </a:t>
            </a:r>
            <a:endParaRPr/>
          </a:p>
          <a:p>
            <a:pPr indent="0" lvl="0" marL="0" rtl="0" algn="l">
              <a:spcBef>
                <a:spcPts val="1200"/>
              </a:spcBef>
              <a:spcAft>
                <a:spcPts val="0"/>
              </a:spcAft>
              <a:buNone/>
            </a:pPr>
            <a:r>
              <a:rPr lang="en"/>
              <a:t>2) Vaccinations/Herd Immunity: We know after exposure, individuals retain antibodies for a not yet reliably known amount of time. Likewise, vaccines ideally result in the individual building antibodies. Regardless of the form, both of these minimize the size of the population that can succumb to Covid-19. </a:t>
            </a:r>
            <a:endParaRPr/>
          </a:p>
          <a:p>
            <a:pPr indent="0" lvl="0" marL="0" rtl="0" algn="l">
              <a:spcBef>
                <a:spcPts val="1200"/>
              </a:spcBef>
              <a:spcAft>
                <a:spcPts val="0"/>
              </a:spcAft>
              <a:buNone/>
            </a:pPr>
            <a:r>
              <a:rPr lang="en"/>
              <a:t>Realistically, some mixture of these three factors will likely be the method for reducing Covid-19’s spread in the current timeline. In the long run, vaccines will hopefully be able to prevent the spread of Covid-19.</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5:</a:t>
            </a:r>
            <a:endParaRPr/>
          </a:p>
        </p:txBody>
      </p:sp>
      <p:sp>
        <p:nvSpPr>
          <p:cNvPr id="481" name="Google Shape;481;p43"/>
          <p:cNvSpPr txBox="1"/>
          <p:nvPr>
            <p:ph idx="1" type="body"/>
          </p:nvPr>
        </p:nvSpPr>
        <p:spPr>
          <a:xfrm>
            <a:off x="1303800" y="1300950"/>
            <a:ext cx="7030500" cy="33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How is the containment index calculated by Oxford university? Does your team agree with this method of calculation?</a:t>
            </a:r>
            <a:endParaRPr sz="1500"/>
          </a:p>
          <a:p>
            <a:pPr indent="0" lvl="0" marL="0" rtl="0" algn="l">
              <a:spcBef>
                <a:spcPts val="1200"/>
              </a:spcBef>
              <a:spcAft>
                <a:spcPts val="0"/>
              </a:spcAft>
              <a:buNone/>
            </a:pPr>
            <a:r>
              <a:rPr lang="en" sz="1400"/>
              <a:t>Calculated by factoring</a:t>
            </a:r>
            <a:r>
              <a:rPr b="1" lang="en" sz="1400"/>
              <a:t> 9 distinct indicators</a:t>
            </a:r>
            <a:r>
              <a:rPr lang="en" sz="1400"/>
              <a:t> - including decay of rate of spread, school/business closures, and domestic/international travel restrictions. While it isn’t a perfect algorithm, this method of calculation is consistent and includes a majority of the main factors involved in a country’s response to COVID-19, thus we do in fact </a:t>
            </a:r>
            <a:r>
              <a:rPr b="1" lang="en" sz="1400"/>
              <a:t>agree with this method</a:t>
            </a:r>
            <a:r>
              <a:rPr lang="en" sz="1400"/>
              <a:t>. </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 (Brief Summarization)</a:t>
            </a:r>
            <a:endParaRPr/>
          </a:p>
        </p:txBody>
      </p:sp>
      <p:pic>
        <p:nvPicPr>
          <p:cNvPr id="296" name="Google Shape;296;p16"/>
          <p:cNvPicPr preferRelativeResize="0"/>
          <p:nvPr/>
        </p:nvPicPr>
        <p:blipFill>
          <a:blip r:embed="rId3">
            <a:alphaModFix/>
          </a:blip>
          <a:stretch>
            <a:fillRect/>
          </a:stretch>
        </p:blipFill>
        <p:spPr>
          <a:xfrm>
            <a:off x="1303800" y="1420213"/>
            <a:ext cx="4538514" cy="3240825"/>
          </a:xfrm>
          <a:prstGeom prst="rect">
            <a:avLst/>
          </a:prstGeom>
          <a:noFill/>
          <a:ln>
            <a:noFill/>
          </a:ln>
        </p:spPr>
      </p:pic>
      <p:sp>
        <p:nvSpPr>
          <p:cNvPr id="297" name="Google Shape;297;p16"/>
          <p:cNvSpPr txBox="1"/>
          <p:nvPr/>
        </p:nvSpPr>
        <p:spPr>
          <a:xfrm>
            <a:off x="5842325" y="1420225"/>
            <a:ext cx="3326100" cy="186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Up to February 28th, 2021 Worldwide:</a:t>
            </a:r>
            <a:endParaRPr sz="1300">
              <a:solidFill>
                <a:schemeClr val="dk2"/>
              </a:solidFill>
              <a:latin typeface="Nunito"/>
              <a:ea typeface="Nunito"/>
              <a:cs typeface="Nunito"/>
              <a:sym typeface="Nunito"/>
            </a:endParaRPr>
          </a:p>
          <a:p>
            <a:pPr indent="-311150" lvl="0" marL="457200" rtl="0" algn="l">
              <a:lnSpc>
                <a:spcPct val="115000"/>
              </a:lnSpc>
              <a:spcBef>
                <a:spcPts val="800"/>
              </a:spcBef>
              <a:spcAft>
                <a:spcPts val="0"/>
              </a:spcAft>
              <a:buClr>
                <a:schemeClr val="dk2"/>
              </a:buClr>
              <a:buSzPts val="1300"/>
              <a:buFont typeface="Nunito"/>
              <a:buChar char="●"/>
            </a:pPr>
            <a:r>
              <a:rPr lang="en" sz="1300">
                <a:solidFill>
                  <a:schemeClr val="dk2"/>
                </a:solidFill>
                <a:latin typeface="Nunito"/>
                <a:ea typeface="Nunito"/>
                <a:cs typeface="Nunito"/>
                <a:sym typeface="Nunito"/>
              </a:rPr>
              <a:t>Accumulated New Covid Cases: 114,853,685</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Accumulated Death Covid Cases : 2,554,694</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Infection Fatality Ratio (IFR, in %)：2.224%</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 (Brief Summarization) </a:t>
            </a:r>
            <a:endParaRPr/>
          </a:p>
        </p:txBody>
      </p:sp>
      <p:graphicFrame>
        <p:nvGraphicFramePr>
          <p:cNvPr id="303" name="Google Shape;303;p17"/>
          <p:cNvGraphicFramePr/>
          <p:nvPr/>
        </p:nvGraphicFramePr>
        <p:xfrm>
          <a:off x="1303800" y="1363775"/>
          <a:ext cx="3000000" cy="3000000"/>
        </p:xfrm>
        <a:graphic>
          <a:graphicData uri="http://schemas.openxmlformats.org/drawingml/2006/table">
            <a:tbl>
              <a:tblPr>
                <a:noFill/>
                <a:tableStyleId>{1B272C64-5062-4908-B76A-2941201B7E98}</a:tableStyleId>
              </a:tblPr>
              <a:tblGrid>
                <a:gridCol w="1809750"/>
                <a:gridCol w="1809750"/>
                <a:gridCol w="1809750"/>
                <a:gridCol w="1809750"/>
              </a:tblGrid>
              <a:tr h="381000">
                <a:tc>
                  <a:txBody>
                    <a:bodyPr/>
                    <a:lstStyle/>
                    <a:p>
                      <a:pPr indent="0" lvl="0" marL="0" rtl="0" algn="l">
                        <a:spcBef>
                          <a:spcPts val="0"/>
                        </a:spcBef>
                        <a:spcAft>
                          <a:spcPts val="0"/>
                        </a:spcAft>
                        <a:buNone/>
                      </a:pPr>
                      <a:r>
                        <a:rPr lang="en" sz="1300">
                          <a:solidFill>
                            <a:schemeClr val="dk2"/>
                          </a:solidFill>
                          <a:latin typeface="Nunito"/>
                          <a:ea typeface="Nunito"/>
                          <a:cs typeface="Nunito"/>
                          <a:sym typeface="Nunito"/>
                        </a:rPr>
                        <a:t>Country</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USA</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Brazil</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India</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300">
                          <a:solidFill>
                            <a:schemeClr val="dk2"/>
                          </a:solidFill>
                          <a:latin typeface="Nunito"/>
                          <a:ea typeface="Nunito"/>
                          <a:cs typeface="Nunito"/>
                          <a:sym typeface="Nunito"/>
                        </a:rPr>
                        <a:t>Accumulated New Cases</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28,174,978</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10,455,630</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11,096,731</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300">
                          <a:solidFill>
                            <a:schemeClr val="dk2"/>
                          </a:solidFill>
                          <a:latin typeface="Nunito"/>
                          <a:ea typeface="Nunito"/>
                          <a:cs typeface="Nunito"/>
                          <a:sym typeface="Nunito"/>
                        </a:rPr>
                        <a:t>Country / Worldwide</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24.53%</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9.10%</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2"/>
                          </a:solidFill>
                          <a:latin typeface="Nunito"/>
                          <a:ea typeface="Nunito"/>
                          <a:cs typeface="Nunito"/>
                          <a:sym typeface="Nunito"/>
                        </a:rPr>
                        <a:t>9.66%</a:t>
                      </a:r>
                      <a:endParaRPr sz="1300">
                        <a:solidFill>
                          <a:schemeClr val="dk2"/>
                        </a:solidFill>
                        <a:latin typeface="Nunito"/>
                        <a:ea typeface="Nunito"/>
                        <a:cs typeface="Nunito"/>
                        <a:sym typeface="Nunito"/>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
        <p:nvSpPr>
          <p:cNvPr id="304" name="Google Shape;304;p17"/>
          <p:cNvSpPr txBox="1"/>
          <p:nvPr/>
        </p:nvSpPr>
        <p:spPr>
          <a:xfrm>
            <a:off x="1303800" y="2790075"/>
            <a:ext cx="67422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a:t>
            </a:r>
            <a:r>
              <a:rPr lang="en" sz="1300">
                <a:solidFill>
                  <a:schemeClr val="dk2"/>
                </a:solidFill>
                <a:latin typeface="Nunito"/>
                <a:ea typeface="Nunito"/>
                <a:cs typeface="Nunito"/>
                <a:sym typeface="Nunito"/>
              </a:rPr>
              <a:t>Up to February 28th 2021, t</a:t>
            </a:r>
            <a:r>
              <a:rPr lang="en" sz="1300">
                <a:solidFill>
                  <a:schemeClr val="dk2"/>
                </a:solidFill>
                <a:latin typeface="Nunito"/>
                <a:ea typeface="Nunito"/>
                <a:cs typeface="Nunito"/>
                <a:sym typeface="Nunito"/>
              </a:rPr>
              <a:t>he top three </a:t>
            </a:r>
            <a:r>
              <a:rPr lang="en" sz="1300">
                <a:solidFill>
                  <a:schemeClr val="dk2"/>
                </a:solidFill>
                <a:highlight>
                  <a:srgbClr val="FFFFFF"/>
                </a:highlight>
                <a:latin typeface="Nunito"/>
                <a:ea typeface="Nunito"/>
                <a:cs typeface="Nunito"/>
                <a:sym typeface="Nunito"/>
              </a:rPr>
              <a:t>worst-hit</a:t>
            </a:r>
            <a:r>
              <a:rPr lang="en" sz="1300">
                <a:solidFill>
                  <a:schemeClr val="dk2"/>
                </a:solidFill>
                <a:latin typeface="Nunito"/>
                <a:ea typeface="Nunito"/>
                <a:cs typeface="Nunito"/>
                <a:sym typeface="Nunito"/>
              </a:rPr>
              <a:t> countries accumulated 43.30% of</a:t>
            </a:r>
            <a:r>
              <a:rPr lang="en" sz="1300">
                <a:solidFill>
                  <a:schemeClr val="dk2"/>
                </a:solidFill>
                <a:highlight>
                  <a:srgbClr val="FFFFFF"/>
                </a:highlight>
                <a:latin typeface="Nunito"/>
                <a:ea typeface="Nunito"/>
                <a:cs typeface="Nunito"/>
                <a:sym typeface="Nunito"/>
              </a:rPr>
              <a:t> the total worldwide new Covid cases.</a:t>
            </a:r>
            <a:endParaRPr sz="1300">
              <a:solidFill>
                <a:schemeClr val="dk2"/>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chemeClr val="dk2"/>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chemeClr val="dk2"/>
                </a:solidFill>
                <a:highlight>
                  <a:srgbClr val="FFFFFF"/>
                </a:highlight>
                <a:latin typeface="Nunito"/>
                <a:ea typeface="Nunito"/>
                <a:cs typeface="Nunito"/>
                <a:sym typeface="Nunito"/>
              </a:rPr>
              <a:t>Potential Reasons: </a:t>
            </a:r>
            <a:endParaRPr sz="1300">
              <a:solidFill>
                <a:schemeClr val="dk2"/>
              </a:solidFill>
              <a:highlight>
                <a:srgbClr val="FFFFFF"/>
              </a:highlight>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arenR"/>
            </a:pPr>
            <a:r>
              <a:rPr lang="en" sz="1300">
                <a:solidFill>
                  <a:schemeClr val="dk2"/>
                </a:solidFill>
                <a:highlight>
                  <a:srgbClr val="FFFFFF"/>
                </a:highlight>
                <a:latin typeface="Nunito"/>
                <a:ea typeface="Nunito"/>
                <a:cs typeface="Nunito"/>
                <a:sym typeface="Nunito"/>
              </a:rPr>
              <a:t>Common-sense solutions were undercut or ignored. </a:t>
            </a:r>
            <a:endParaRPr sz="1300">
              <a:solidFill>
                <a:schemeClr val="dk2"/>
              </a:solidFill>
              <a:highlight>
                <a:srgbClr val="FFFFFF"/>
              </a:highlight>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arenR"/>
            </a:pPr>
            <a:r>
              <a:rPr lang="en" sz="1300">
                <a:solidFill>
                  <a:schemeClr val="dk2"/>
                </a:solidFill>
                <a:highlight>
                  <a:srgbClr val="FFFFFF"/>
                </a:highlight>
                <a:latin typeface="Nunito"/>
                <a:ea typeface="Nunito"/>
                <a:cs typeface="Nunito"/>
                <a:sym typeface="Nunito"/>
              </a:rPr>
              <a:t>The spread of Covid-19 misinformation.</a:t>
            </a:r>
            <a:endParaRPr sz="1300">
              <a:solidFill>
                <a:schemeClr val="dk2"/>
              </a:solidFill>
              <a:highlight>
                <a:srgbClr val="FFFFFF"/>
              </a:highlight>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arenR"/>
            </a:pPr>
            <a:r>
              <a:rPr lang="en" sz="1300">
                <a:solidFill>
                  <a:schemeClr val="dk2"/>
                </a:solidFill>
                <a:highlight>
                  <a:srgbClr val="FFFFFF"/>
                </a:highlight>
                <a:latin typeface="Nunito"/>
                <a:ea typeface="Nunito"/>
                <a:cs typeface="Nunito"/>
                <a:sym typeface="Nunito"/>
              </a:rPr>
              <a:t>The shortage in medical device. </a:t>
            </a:r>
            <a:endParaRPr sz="1300">
              <a:solidFill>
                <a:schemeClr val="dk2"/>
              </a:solidFill>
              <a:highlight>
                <a:srgbClr val="FFFFFF"/>
              </a:highlight>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Analysis</a:t>
            </a:r>
            <a:endParaRPr/>
          </a:p>
        </p:txBody>
      </p:sp>
      <p:sp>
        <p:nvSpPr>
          <p:cNvPr id="310" name="Google Shape;310;p18"/>
          <p:cNvSpPr txBox="1"/>
          <p:nvPr>
            <p:ph idx="1" type="body"/>
          </p:nvPr>
        </p:nvSpPr>
        <p:spPr>
          <a:xfrm>
            <a:off x="1303800" y="1338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Our question of interest concerns two primary variables: ‘new_cases’ and ‘containment_index’</a:t>
            </a:r>
            <a:endParaRPr sz="1500"/>
          </a:p>
          <a:p>
            <a:pPr indent="0" lvl="0" marL="0" rtl="0" algn="l">
              <a:spcBef>
                <a:spcPts val="1200"/>
              </a:spcBef>
              <a:spcAft>
                <a:spcPts val="0"/>
              </a:spcAft>
              <a:buNone/>
            </a:pPr>
            <a:r>
              <a:rPr lang="en" sz="1500"/>
              <a:t>Both variables come from separate datasets, we’ll need to merge them before conducting our analysis</a:t>
            </a:r>
            <a:endParaRPr sz="1500"/>
          </a:p>
          <a:p>
            <a:pPr indent="0" lvl="0" marL="0" rtl="0" algn="l">
              <a:spcBef>
                <a:spcPts val="1200"/>
              </a:spcBef>
              <a:spcAft>
                <a:spcPts val="0"/>
              </a:spcAft>
              <a:buNone/>
            </a:pPr>
            <a:r>
              <a:rPr lang="en" sz="1500"/>
              <a:t>However, some basic data wrangling must take place first and throughout this process in order to get unbiased and consistent results</a:t>
            </a:r>
            <a:endParaRPr sz="1500">
              <a:solidFill>
                <a:srgbClr val="000000"/>
              </a:solidFill>
            </a:endParaRPr>
          </a:p>
          <a:p>
            <a:pPr indent="0" lvl="0" marL="9144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Analysis (Data Wrangling)</a:t>
            </a:r>
            <a:endParaRPr/>
          </a:p>
        </p:txBody>
      </p:sp>
      <p:sp>
        <p:nvSpPr>
          <p:cNvPr id="316" name="Google Shape;316;p19"/>
          <p:cNvSpPr txBox="1"/>
          <p:nvPr>
            <p:ph idx="1" type="body"/>
          </p:nvPr>
        </p:nvSpPr>
        <p:spPr>
          <a:xfrm>
            <a:off x="1303800" y="1300950"/>
            <a:ext cx="7030500" cy="3102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900"/>
              <a:t>COVID-19 infections can last up to a month or more if symptoms are severe</a:t>
            </a:r>
            <a:endParaRPr sz="1900"/>
          </a:p>
          <a:p>
            <a:pPr indent="0" lvl="0" marL="0" rtl="0" algn="l">
              <a:spcBef>
                <a:spcPts val="1200"/>
              </a:spcBef>
              <a:spcAft>
                <a:spcPts val="0"/>
              </a:spcAft>
              <a:buNone/>
            </a:pPr>
            <a:r>
              <a:rPr lang="en" sz="1900"/>
              <a:t>Thus, restrictions put in place on any given day are not likely to impact the number of new cases for about four weeks</a:t>
            </a:r>
            <a:endParaRPr sz="1900"/>
          </a:p>
          <a:p>
            <a:pPr indent="0" lvl="0" marL="0" rtl="0" algn="l">
              <a:spcBef>
                <a:spcPts val="1200"/>
              </a:spcBef>
              <a:spcAft>
                <a:spcPts val="0"/>
              </a:spcAft>
              <a:buNone/>
            </a:pPr>
            <a:r>
              <a:rPr lang="en" sz="1900"/>
              <a:t>Cannot join ‘new_cases’ and ‘containment_index’ by the same date, results will not be consistent</a:t>
            </a:r>
            <a:endParaRPr sz="1900"/>
          </a:p>
          <a:p>
            <a:pPr indent="0" lvl="0" marL="0" rtl="0" algn="l">
              <a:spcBef>
                <a:spcPts val="1200"/>
              </a:spcBef>
              <a:spcAft>
                <a:spcPts val="0"/>
              </a:spcAft>
              <a:buNone/>
            </a:pPr>
            <a:r>
              <a:rPr lang="en" sz="1900"/>
              <a:t>Solution: match new cases from a given date to containment indices four weeks prior</a:t>
            </a:r>
            <a:endParaRPr sz="1900"/>
          </a:p>
          <a:p>
            <a:pPr indent="0" lvl="0" marL="0" rtl="0" algn="ctr">
              <a:spcBef>
                <a:spcPts val="1200"/>
              </a:spcBef>
              <a:spcAft>
                <a:spcPts val="0"/>
              </a:spcAft>
              <a:buNone/>
            </a:pPr>
            <a:r>
              <a:rPr lang="en" sz="1900">
                <a:solidFill>
                  <a:srgbClr val="741B47"/>
                </a:solidFill>
              </a:rPr>
              <a:t>covid</a:t>
            </a:r>
            <a:r>
              <a:rPr lang="en" sz="1900"/>
              <a:t>$</a:t>
            </a:r>
            <a:r>
              <a:rPr lang="en" sz="1900">
                <a:solidFill>
                  <a:schemeClr val="accent1"/>
                </a:solidFill>
              </a:rPr>
              <a:t>Date_of_Restrictions</a:t>
            </a:r>
            <a:r>
              <a:rPr lang="en" sz="1900"/>
              <a:t> &lt;- </a:t>
            </a:r>
            <a:r>
              <a:rPr lang="en" sz="1900">
                <a:solidFill>
                  <a:srgbClr val="741B47"/>
                </a:solidFill>
              </a:rPr>
              <a:t>covid</a:t>
            </a:r>
            <a:r>
              <a:rPr lang="en" sz="1900"/>
              <a:t>$</a:t>
            </a:r>
            <a:r>
              <a:rPr lang="en" sz="1900">
                <a:solidFill>
                  <a:schemeClr val="accent1"/>
                </a:solidFill>
              </a:rPr>
              <a:t>Date</a:t>
            </a:r>
            <a:r>
              <a:rPr lang="en" sz="1900">
                <a:solidFill>
                  <a:schemeClr val="accent3"/>
                </a:solidFill>
              </a:rPr>
              <a:t> </a:t>
            </a:r>
            <a:r>
              <a:rPr lang="en" sz="1900"/>
              <a:t>- </a:t>
            </a:r>
            <a:r>
              <a:rPr lang="en" sz="1900">
                <a:solidFill>
                  <a:schemeClr val="accent5"/>
                </a:solidFill>
              </a:rPr>
              <a:t>28</a:t>
            </a:r>
            <a:endParaRPr sz="1900">
              <a:solidFill>
                <a:schemeClr val="accent5"/>
              </a:solidFill>
            </a:endParaRPr>
          </a:p>
          <a:p>
            <a:pPr indent="0" lvl="0" marL="0" rtl="0" algn="ctr">
              <a:spcBef>
                <a:spcPts val="1200"/>
              </a:spcBef>
              <a:spcAft>
                <a:spcPts val="0"/>
              </a:spcAft>
              <a:buNone/>
            </a:pPr>
            <a:r>
              <a:t/>
            </a:r>
            <a:endParaRPr>
              <a:solidFill>
                <a:schemeClr val="accent5"/>
              </a:solidFill>
            </a:endParaRPr>
          </a:p>
          <a:p>
            <a:pPr indent="0" lvl="0" marL="0" rtl="0" algn="ctr">
              <a:spcBef>
                <a:spcPts val="1200"/>
              </a:spcBef>
              <a:spcAft>
                <a:spcPts val="1200"/>
              </a:spcAft>
              <a:buNone/>
            </a:pPr>
            <a:r>
              <a:t/>
            </a:r>
            <a:endParaRPr>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Analysis (Data Wrangling)</a:t>
            </a:r>
            <a:endParaRPr/>
          </a:p>
        </p:txBody>
      </p:sp>
      <p:sp>
        <p:nvSpPr>
          <p:cNvPr id="322" name="Google Shape;322;p20"/>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With this offset accounted for, we can now begin to merge the two datasets from before.</a:t>
            </a:r>
            <a:endParaRPr/>
          </a:p>
          <a:p>
            <a:pPr indent="0" lvl="0" marL="0" rtl="0" algn="l">
              <a:spcBef>
                <a:spcPts val="1200"/>
              </a:spcBef>
              <a:spcAft>
                <a:spcPts val="0"/>
              </a:spcAft>
              <a:buNone/>
            </a:pPr>
            <a:r>
              <a:rPr lang="en"/>
              <a:t>We will do so by matching the rows of each datasets by date and country (for the WHO dataset, the date used will be the ‘Date_of_Restrictions’ variables calculated in the previous slide)</a:t>
            </a:r>
            <a:endParaRPr/>
          </a:p>
          <a:p>
            <a:pPr indent="0" lvl="0" marL="0" rtl="0" algn="ctr">
              <a:spcBef>
                <a:spcPts val="1200"/>
              </a:spcBef>
              <a:spcAft>
                <a:spcPts val="0"/>
              </a:spcAft>
              <a:buNone/>
            </a:pPr>
            <a:r>
              <a:rPr lang="en">
                <a:solidFill>
                  <a:srgbClr val="741B47"/>
                </a:solidFill>
              </a:rPr>
              <a:t>covid_index</a:t>
            </a:r>
            <a:r>
              <a:rPr lang="en"/>
              <a:t> &lt;- </a:t>
            </a:r>
            <a:r>
              <a:rPr lang="en">
                <a:solidFill>
                  <a:schemeClr val="dk1"/>
                </a:solidFill>
              </a:rPr>
              <a:t>merge</a:t>
            </a:r>
            <a:r>
              <a:rPr lang="en"/>
              <a:t>(</a:t>
            </a:r>
            <a:r>
              <a:rPr lang="en">
                <a:solidFill>
                  <a:srgbClr val="741B47"/>
                </a:solidFill>
              </a:rPr>
              <a:t>covid</a:t>
            </a:r>
            <a:r>
              <a:rPr lang="en"/>
              <a:t>, </a:t>
            </a:r>
            <a:r>
              <a:rPr lang="en">
                <a:solidFill>
                  <a:srgbClr val="741B47"/>
                </a:solidFill>
              </a:rPr>
              <a:t>c_h_index</a:t>
            </a:r>
            <a:r>
              <a:rPr lang="en"/>
              <a:t>, by.x = c(</a:t>
            </a:r>
            <a:r>
              <a:rPr lang="en">
                <a:solidFill>
                  <a:srgbClr val="38761D"/>
                </a:solidFill>
              </a:rPr>
              <a:t>"Date_of_Restrictions"</a:t>
            </a:r>
            <a:r>
              <a:rPr lang="en"/>
              <a:t>, </a:t>
            </a:r>
            <a:r>
              <a:rPr lang="en">
                <a:solidFill>
                  <a:srgbClr val="38761D"/>
                </a:solidFill>
              </a:rPr>
              <a:t>"Country"</a:t>
            </a:r>
            <a:r>
              <a:rPr lang="en"/>
              <a:t>), by.y = c(</a:t>
            </a:r>
            <a:r>
              <a:rPr lang="en">
                <a:solidFill>
                  <a:srgbClr val="38761D"/>
                </a:solidFill>
              </a:rPr>
              <a:t>"Date"</a:t>
            </a:r>
            <a:r>
              <a:rPr lang="en"/>
              <a:t>, </a:t>
            </a:r>
            <a:r>
              <a:rPr lang="en">
                <a:solidFill>
                  <a:srgbClr val="38761D"/>
                </a:solidFill>
              </a:rPr>
              <a:t>"Country"</a:t>
            </a:r>
            <a:r>
              <a:rPr lang="en"/>
              <a:t>))</a:t>
            </a:r>
            <a:endParaRPr/>
          </a:p>
          <a:p>
            <a:pPr indent="0" lvl="0" marL="0" rtl="0" algn="l">
              <a:spcBef>
                <a:spcPts val="1200"/>
              </a:spcBef>
              <a:spcAft>
                <a:spcPts val="0"/>
              </a:spcAft>
              <a:buNone/>
            </a:pPr>
            <a:r>
              <a:rPr lang="en"/>
              <a:t>For the next step, we will also add population numbers to the above dataset storing now instead as </a:t>
            </a:r>
            <a:r>
              <a:rPr lang="en">
                <a:solidFill>
                  <a:srgbClr val="741B47"/>
                </a:solidFill>
              </a:rPr>
              <a:t>covid_index_pop</a:t>
            </a:r>
            <a:endParaRPr>
              <a:solidFill>
                <a:srgbClr val="741B47"/>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Analysis (Data Wrangling)</a:t>
            </a:r>
            <a:endParaRPr/>
          </a:p>
        </p:txBody>
      </p:sp>
      <p:sp>
        <p:nvSpPr>
          <p:cNvPr id="328" name="Google Shape;328;p21"/>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Countries with larger populations are likely to have, on average, a higher number of new cases per day. The opposite is true for countries with smaller populations</a:t>
            </a:r>
            <a:endParaRPr/>
          </a:p>
          <a:p>
            <a:pPr indent="0" lvl="0" marL="0" rtl="0" algn="l">
              <a:spcBef>
                <a:spcPts val="1200"/>
              </a:spcBef>
              <a:spcAft>
                <a:spcPts val="0"/>
              </a:spcAft>
              <a:buNone/>
            </a:pPr>
            <a:r>
              <a:rPr lang="en"/>
              <a:t>Analyzing this data, then, without accounting for country-specific population will yield biased and misconstrued results</a:t>
            </a:r>
            <a:endParaRPr/>
          </a:p>
          <a:p>
            <a:pPr indent="0" lvl="0" marL="0" rtl="0" algn="l">
              <a:spcBef>
                <a:spcPts val="1200"/>
              </a:spcBef>
              <a:spcAft>
                <a:spcPts val="0"/>
              </a:spcAft>
              <a:buNone/>
            </a:pPr>
            <a:r>
              <a:rPr lang="en"/>
              <a:t>Solution: scale the number of new cases by each country’s specific population (numbers gathered from 2019 statistics)</a:t>
            </a:r>
            <a:endParaRPr/>
          </a:p>
          <a:p>
            <a:pPr indent="0" lvl="0" marL="0" rtl="0" algn="ctr">
              <a:spcBef>
                <a:spcPts val="1200"/>
              </a:spcBef>
              <a:spcAft>
                <a:spcPts val="0"/>
              </a:spcAft>
              <a:buNone/>
            </a:pPr>
            <a:r>
              <a:rPr lang="en">
                <a:solidFill>
                  <a:srgbClr val="741B47"/>
                </a:solidFill>
              </a:rPr>
              <a:t>covid</a:t>
            </a:r>
            <a:r>
              <a:rPr lang="en">
                <a:solidFill>
                  <a:srgbClr val="741B47"/>
                </a:solidFill>
              </a:rPr>
              <a:t>_index_pop</a:t>
            </a:r>
            <a:r>
              <a:rPr lang="en"/>
              <a:t>$</a:t>
            </a:r>
            <a:r>
              <a:rPr lang="en">
                <a:solidFill>
                  <a:schemeClr val="accent1"/>
                </a:solidFill>
              </a:rPr>
              <a:t>new_cases_div_by_pop</a:t>
            </a:r>
            <a:r>
              <a:rPr lang="en"/>
              <a:t> &lt;- </a:t>
            </a:r>
            <a:endParaRPr/>
          </a:p>
          <a:p>
            <a:pPr indent="0" lvl="0" marL="0" rtl="0" algn="ctr">
              <a:spcBef>
                <a:spcPts val="1200"/>
              </a:spcBef>
              <a:spcAft>
                <a:spcPts val="1200"/>
              </a:spcAft>
              <a:buNone/>
            </a:pPr>
            <a:r>
              <a:rPr lang="en">
                <a:solidFill>
                  <a:srgbClr val="741B47"/>
                </a:solidFill>
              </a:rPr>
              <a:t>covid_index_pop</a:t>
            </a:r>
            <a:r>
              <a:rPr lang="en"/>
              <a:t>$</a:t>
            </a:r>
            <a:r>
              <a:rPr lang="en">
                <a:solidFill>
                  <a:schemeClr val="accent1"/>
                </a:solidFill>
              </a:rPr>
              <a:t>New_cases</a:t>
            </a:r>
            <a:r>
              <a:rPr lang="en"/>
              <a:t> / </a:t>
            </a:r>
            <a:r>
              <a:rPr lang="en">
                <a:solidFill>
                  <a:srgbClr val="741B47"/>
                </a:solidFill>
              </a:rPr>
              <a:t>covid_index_pop</a:t>
            </a:r>
            <a:r>
              <a:rPr lang="en"/>
              <a:t>$</a:t>
            </a:r>
            <a:r>
              <a:rPr lang="en">
                <a:solidFill>
                  <a:schemeClr val="accent1"/>
                </a:solidFill>
              </a:rPr>
              <a:t>Population</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