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>
      <p:cViewPr varScale="1">
        <p:scale>
          <a:sx n="53" d="100"/>
          <a:sy n="53" d="100"/>
        </p:scale>
        <p:origin x="208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BFE1B4-2B88-4E5C-AACA-B4075DD48F31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E717300-B4A6-4D4D-B479-A9B818ABEB65}">
      <dgm:prSet/>
      <dgm:spPr/>
      <dgm:t>
        <a:bodyPr/>
        <a:lstStyle/>
        <a:p>
          <a:r>
            <a:rPr lang="en-US"/>
            <a:t>Focus on vehicles under 100,000 miles — they sell faster.</a:t>
          </a:r>
        </a:p>
      </dgm:t>
    </dgm:pt>
    <dgm:pt modelId="{914BE1D5-10A6-4121-87D4-56E18ED124B2}" type="parTrans" cxnId="{51EBEE97-E7F7-447E-9695-AEB57281D121}">
      <dgm:prSet/>
      <dgm:spPr/>
      <dgm:t>
        <a:bodyPr/>
        <a:lstStyle/>
        <a:p>
          <a:endParaRPr lang="en-US"/>
        </a:p>
      </dgm:t>
    </dgm:pt>
    <dgm:pt modelId="{57B3D76A-F1E8-4ED3-8DE3-D783A972992A}" type="sibTrans" cxnId="{51EBEE97-E7F7-447E-9695-AEB57281D121}">
      <dgm:prSet/>
      <dgm:spPr/>
      <dgm:t>
        <a:bodyPr/>
        <a:lstStyle/>
        <a:p>
          <a:endParaRPr lang="en-US"/>
        </a:p>
      </dgm:t>
    </dgm:pt>
    <dgm:pt modelId="{C416BF98-1FE3-4848-9A9A-D7EF13E9E98E}">
      <dgm:prSet/>
      <dgm:spPr/>
      <dgm:t>
        <a:bodyPr/>
        <a:lstStyle/>
        <a:p>
          <a:r>
            <a:rPr lang="en-US"/>
            <a:t>Prioritize automatic cars; higher resale value and demand.</a:t>
          </a:r>
        </a:p>
      </dgm:t>
    </dgm:pt>
    <dgm:pt modelId="{E18C8B15-C9B2-42FC-860B-CDF569C21C74}" type="parTrans" cxnId="{33BB84CD-F525-464B-9A2B-C0DE00DAF1E3}">
      <dgm:prSet/>
      <dgm:spPr/>
      <dgm:t>
        <a:bodyPr/>
        <a:lstStyle/>
        <a:p>
          <a:endParaRPr lang="en-US"/>
        </a:p>
      </dgm:t>
    </dgm:pt>
    <dgm:pt modelId="{5C0FC3D4-DB66-4C24-9A7F-B4C2891396F3}" type="sibTrans" cxnId="{33BB84CD-F525-464B-9A2B-C0DE00DAF1E3}">
      <dgm:prSet/>
      <dgm:spPr/>
      <dgm:t>
        <a:bodyPr/>
        <a:lstStyle/>
        <a:p>
          <a:endParaRPr lang="en-US"/>
        </a:p>
      </dgm:t>
    </dgm:pt>
    <dgm:pt modelId="{DD16423A-B765-44AE-B5CE-BDF55A67F463}">
      <dgm:prSet/>
      <dgm:spPr/>
      <dgm:t>
        <a:bodyPr/>
        <a:lstStyle/>
        <a:p>
          <a:r>
            <a:rPr lang="en-US"/>
            <a:t>Stick with gas-powered vehicles — electric inventory is still too limited.</a:t>
          </a:r>
        </a:p>
      </dgm:t>
    </dgm:pt>
    <dgm:pt modelId="{F90889D3-A635-4572-AACD-52D663E17276}" type="parTrans" cxnId="{2AA8CF7E-42BA-4176-8D19-53A9A9037682}">
      <dgm:prSet/>
      <dgm:spPr/>
      <dgm:t>
        <a:bodyPr/>
        <a:lstStyle/>
        <a:p>
          <a:endParaRPr lang="en-US"/>
        </a:p>
      </dgm:t>
    </dgm:pt>
    <dgm:pt modelId="{C1DED961-7649-4577-B21B-D2FB807816B1}" type="sibTrans" cxnId="{2AA8CF7E-42BA-4176-8D19-53A9A9037682}">
      <dgm:prSet/>
      <dgm:spPr/>
      <dgm:t>
        <a:bodyPr/>
        <a:lstStyle/>
        <a:p>
          <a:endParaRPr lang="en-US"/>
        </a:p>
      </dgm:t>
    </dgm:pt>
    <dgm:pt modelId="{D1B91414-218E-49E5-8890-4DE565AE6E9C}">
      <dgm:prSet/>
      <dgm:spPr/>
      <dgm:t>
        <a:bodyPr/>
        <a:lstStyle/>
        <a:p>
          <a:r>
            <a:rPr lang="en-US"/>
            <a:t>Popular brands like Toyota, Ford, and Honda should be main targets.</a:t>
          </a:r>
        </a:p>
      </dgm:t>
    </dgm:pt>
    <dgm:pt modelId="{D6BE15B4-D80A-4832-BC24-3C07D29A266D}" type="parTrans" cxnId="{AE52AC0B-3D94-4F99-BACB-96186054B61B}">
      <dgm:prSet/>
      <dgm:spPr/>
      <dgm:t>
        <a:bodyPr/>
        <a:lstStyle/>
        <a:p>
          <a:endParaRPr lang="en-US"/>
        </a:p>
      </dgm:t>
    </dgm:pt>
    <dgm:pt modelId="{78DFB582-DFCB-41F7-B3CC-0D21C6F75B27}" type="sibTrans" cxnId="{AE52AC0B-3D94-4F99-BACB-96186054B61B}">
      <dgm:prSet/>
      <dgm:spPr/>
      <dgm:t>
        <a:bodyPr/>
        <a:lstStyle/>
        <a:p>
          <a:endParaRPr lang="en-US"/>
        </a:p>
      </dgm:t>
    </dgm:pt>
    <dgm:pt modelId="{E83128FC-0C44-422E-9659-E7F033EC49CB}">
      <dgm:prSet/>
      <dgm:spPr/>
      <dgm:t>
        <a:bodyPr/>
        <a:lstStyle/>
        <a:p>
          <a:r>
            <a:rPr lang="en-US"/>
            <a:t>Watch for overpriced listings; Ferrari skewed average pricing data.</a:t>
          </a:r>
        </a:p>
      </dgm:t>
    </dgm:pt>
    <dgm:pt modelId="{78560FC7-B5A3-453C-8E9E-417B84E8C64F}" type="parTrans" cxnId="{DBC1A604-271D-4AA5-9A11-669CA5170BF2}">
      <dgm:prSet/>
      <dgm:spPr/>
      <dgm:t>
        <a:bodyPr/>
        <a:lstStyle/>
        <a:p>
          <a:endParaRPr lang="en-US"/>
        </a:p>
      </dgm:t>
    </dgm:pt>
    <dgm:pt modelId="{F6624854-D247-4278-926A-2E0D9BDA29D5}" type="sibTrans" cxnId="{DBC1A604-271D-4AA5-9A11-669CA5170BF2}">
      <dgm:prSet/>
      <dgm:spPr/>
      <dgm:t>
        <a:bodyPr/>
        <a:lstStyle/>
        <a:p>
          <a:endParaRPr lang="en-US"/>
        </a:p>
      </dgm:t>
    </dgm:pt>
    <dgm:pt modelId="{3C70A235-1C2E-C940-95FE-F2137F827416}" type="pres">
      <dgm:prSet presAssocID="{A1BFE1B4-2B88-4E5C-AACA-B4075DD48F31}" presName="outerComposite" presStyleCnt="0">
        <dgm:presLayoutVars>
          <dgm:chMax val="5"/>
          <dgm:dir/>
          <dgm:resizeHandles val="exact"/>
        </dgm:presLayoutVars>
      </dgm:prSet>
      <dgm:spPr/>
    </dgm:pt>
    <dgm:pt modelId="{C91A3D86-0417-7F47-8464-FDA4F7800558}" type="pres">
      <dgm:prSet presAssocID="{A1BFE1B4-2B88-4E5C-AACA-B4075DD48F31}" presName="dummyMaxCanvas" presStyleCnt="0">
        <dgm:presLayoutVars/>
      </dgm:prSet>
      <dgm:spPr/>
    </dgm:pt>
    <dgm:pt modelId="{41E51765-4DB7-2246-A84C-CF701B6162AC}" type="pres">
      <dgm:prSet presAssocID="{A1BFE1B4-2B88-4E5C-AACA-B4075DD48F31}" presName="FiveNodes_1" presStyleLbl="node1" presStyleIdx="0" presStyleCnt="5">
        <dgm:presLayoutVars>
          <dgm:bulletEnabled val="1"/>
        </dgm:presLayoutVars>
      </dgm:prSet>
      <dgm:spPr/>
    </dgm:pt>
    <dgm:pt modelId="{3365AC41-AECB-3848-B83F-26EE1FE55E11}" type="pres">
      <dgm:prSet presAssocID="{A1BFE1B4-2B88-4E5C-AACA-B4075DD48F31}" presName="FiveNodes_2" presStyleLbl="node1" presStyleIdx="1" presStyleCnt="5">
        <dgm:presLayoutVars>
          <dgm:bulletEnabled val="1"/>
        </dgm:presLayoutVars>
      </dgm:prSet>
      <dgm:spPr/>
    </dgm:pt>
    <dgm:pt modelId="{E3A8B644-CDC6-B847-8F00-17F54C58E5B4}" type="pres">
      <dgm:prSet presAssocID="{A1BFE1B4-2B88-4E5C-AACA-B4075DD48F31}" presName="FiveNodes_3" presStyleLbl="node1" presStyleIdx="2" presStyleCnt="5">
        <dgm:presLayoutVars>
          <dgm:bulletEnabled val="1"/>
        </dgm:presLayoutVars>
      </dgm:prSet>
      <dgm:spPr/>
    </dgm:pt>
    <dgm:pt modelId="{2ECCE3B2-2E4A-6D40-9B9D-53EFEC742D41}" type="pres">
      <dgm:prSet presAssocID="{A1BFE1B4-2B88-4E5C-AACA-B4075DD48F31}" presName="FiveNodes_4" presStyleLbl="node1" presStyleIdx="3" presStyleCnt="5">
        <dgm:presLayoutVars>
          <dgm:bulletEnabled val="1"/>
        </dgm:presLayoutVars>
      </dgm:prSet>
      <dgm:spPr/>
    </dgm:pt>
    <dgm:pt modelId="{24479870-07F9-C747-8A33-9A637530790E}" type="pres">
      <dgm:prSet presAssocID="{A1BFE1B4-2B88-4E5C-AACA-B4075DD48F31}" presName="FiveNodes_5" presStyleLbl="node1" presStyleIdx="4" presStyleCnt="5">
        <dgm:presLayoutVars>
          <dgm:bulletEnabled val="1"/>
        </dgm:presLayoutVars>
      </dgm:prSet>
      <dgm:spPr/>
    </dgm:pt>
    <dgm:pt modelId="{7EF60C05-9233-2F4F-AA45-0F73A7B0E33E}" type="pres">
      <dgm:prSet presAssocID="{A1BFE1B4-2B88-4E5C-AACA-B4075DD48F31}" presName="FiveConn_1-2" presStyleLbl="fgAccFollowNode1" presStyleIdx="0" presStyleCnt="4">
        <dgm:presLayoutVars>
          <dgm:bulletEnabled val="1"/>
        </dgm:presLayoutVars>
      </dgm:prSet>
      <dgm:spPr/>
    </dgm:pt>
    <dgm:pt modelId="{AF7FB0A8-C06D-4E4A-AAC3-7C96166FE3E0}" type="pres">
      <dgm:prSet presAssocID="{A1BFE1B4-2B88-4E5C-AACA-B4075DD48F31}" presName="FiveConn_2-3" presStyleLbl="fgAccFollowNode1" presStyleIdx="1" presStyleCnt="4">
        <dgm:presLayoutVars>
          <dgm:bulletEnabled val="1"/>
        </dgm:presLayoutVars>
      </dgm:prSet>
      <dgm:spPr/>
    </dgm:pt>
    <dgm:pt modelId="{2AAD700B-36DB-E448-B4BC-383D97598E8B}" type="pres">
      <dgm:prSet presAssocID="{A1BFE1B4-2B88-4E5C-AACA-B4075DD48F31}" presName="FiveConn_3-4" presStyleLbl="fgAccFollowNode1" presStyleIdx="2" presStyleCnt="4">
        <dgm:presLayoutVars>
          <dgm:bulletEnabled val="1"/>
        </dgm:presLayoutVars>
      </dgm:prSet>
      <dgm:spPr/>
    </dgm:pt>
    <dgm:pt modelId="{B2D10BDE-996C-AB4C-8FFA-7231D972844A}" type="pres">
      <dgm:prSet presAssocID="{A1BFE1B4-2B88-4E5C-AACA-B4075DD48F31}" presName="FiveConn_4-5" presStyleLbl="fgAccFollowNode1" presStyleIdx="3" presStyleCnt="4">
        <dgm:presLayoutVars>
          <dgm:bulletEnabled val="1"/>
        </dgm:presLayoutVars>
      </dgm:prSet>
      <dgm:spPr/>
    </dgm:pt>
    <dgm:pt modelId="{8094DAEB-1828-7648-B77A-7927DF89BED4}" type="pres">
      <dgm:prSet presAssocID="{A1BFE1B4-2B88-4E5C-AACA-B4075DD48F31}" presName="FiveNodes_1_text" presStyleLbl="node1" presStyleIdx="4" presStyleCnt="5">
        <dgm:presLayoutVars>
          <dgm:bulletEnabled val="1"/>
        </dgm:presLayoutVars>
      </dgm:prSet>
      <dgm:spPr/>
    </dgm:pt>
    <dgm:pt modelId="{C5B4B2D6-0063-E641-9CB0-F8F424C46F60}" type="pres">
      <dgm:prSet presAssocID="{A1BFE1B4-2B88-4E5C-AACA-B4075DD48F31}" presName="FiveNodes_2_text" presStyleLbl="node1" presStyleIdx="4" presStyleCnt="5">
        <dgm:presLayoutVars>
          <dgm:bulletEnabled val="1"/>
        </dgm:presLayoutVars>
      </dgm:prSet>
      <dgm:spPr/>
    </dgm:pt>
    <dgm:pt modelId="{AB46278B-3056-3D47-85E7-C2FF130A1348}" type="pres">
      <dgm:prSet presAssocID="{A1BFE1B4-2B88-4E5C-AACA-B4075DD48F31}" presName="FiveNodes_3_text" presStyleLbl="node1" presStyleIdx="4" presStyleCnt="5">
        <dgm:presLayoutVars>
          <dgm:bulletEnabled val="1"/>
        </dgm:presLayoutVars>
      </dgm:prSet>
      <dgm:spPr/>
    </dgm:pt>
    <dgm:pt modelId="{7CDC75C7-33C6-7E4C-AD68-0CC22D6E37D1}" type="pres">
      <dgm:prSet presAssocID="{A1BFE1B4-2B88-4E5C-AACA-B4075DD48F31}" presName="FiveNodes_4_text" presStyleLbl="node1" presStyleIdx="4" presStyleCnt="5">
        <dgm:presLayoutVars>
          <dgm:bulletEnabled val="1"/>
        </dgm:presLayoutVars>
      </dgm:prSet>
      <dgm:spPr/>
    </dgm:pt>
    <dgm:pt modelId="{50D7CDCB-71C2-7341-9A29-1F8838810B5E}" type="pres">
      <dgm:prSet presAssocID="{A1BFE1B4-2B88-4E5C-AACA-B4075DD48F3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DD33100-0CC6-E54E-A8E9-AC5F298C6317}" type="presOf" srcId="{D1B91414-218E-49E5-8890-4DE565AE6E9C}" destId="{7CDC75C7-33C6-7E4C-AD68-0CC22D6E37D1}" srcOrd="1" destOrd="0" presId="urn:microsoft.com/office/officeart/2005/8/layout/vProcess5"/>
    <dgm:cxn modelId="{DBC1A604-271D-4AA5-9A11-669CA5170BF2}" srcId="{A1BFE1B4-2B88-4E5C-AACA-B4075DD48F31}" destId="{E83128FC-0C44-422E-9659-E7F033EC49CB}" srcOrd="4" destOrd="0" parTransId="{78560FC7-B5A3-453C-8E9E-417B84E8C64F}" sibTransId="{F6624854-D247-4278-926A-2E0D9BDA29D5}"/>
    <dgm:cxn modelId="{AE52AC0B-3D94-4F99-BACB-96186054B61B}" srcId="{A1BFE1B4-2B88-4E5C-AACA-B4075DD48F31}" destId="{D1B91414-218E-49E5-8890-4DE565AE6E9C}" srcOrd="3" destOrd="0" parTransId="{D6BE15B4-D80A-4832-BC24-3C07D29A266D}" sibTransId="{78DFB582-DFCB-41F7-B3CC-0D21C6F75B27}"/>
    <dgm:cxn modelId="{45284F31-85F0-0B45-A46A-7392F050EB6A}" type="presOf" srcId="{E83128FC-0C44-422E-9659-E7F033EC49CB}" destId="{50D7CDCB-71C2-7341-9A29-1F8838810B5E}" srcOrd="1" destOrd="0" presId="urn:microsoft.com/office/officeart/2005/8/layout/vProcess5"/>
    <dgm:cxn modelId="{DD107E34-CA37-A445-A3A1-1B5D04DC9E85}" type="presOf" srcId="{E83128FC-0C44-422E-9659-E7F033EC49CB}" destId="{24479870-07F9-C747-8A33-9A637530790E}" srcOrd="0" destOrd="0" presId="urn:microsoft.com/office/officeart/2005/8/layout/vProcess5"/>
    <dgm:cxn modelId="{F4F1A350-2395-A148-8FC5-7DAFEC4200D0}" type="presOf" srcId="{5C0FC3D4-DB66-4C24-9A7F-B4C2891396F3}" destId="{AF7FB0A8-C06D-4E4A-AAC3-7C96166FE3E0}" srcOrd="0" destOrd="0" presId="urn:microsoft.com/office/officeart/2005/8/layout/vProcess5"/>
    <dgm:cxn modelId="{ED6E3760-FD64-BD46-A2C3-1D9F5D54B84A}" type="presOf" srcId="{C416BF98-1FE3-4848-9A9A-D7EF13E9E98E}" destId="{C5B4B2D6-0063-E641-9CB0-F8F424C46F60}" srcOrd="1" destOrd="0" presId="urn:microsoft.com/office/officeart/2005/8/layout/vProcess5"/>
    <dgm:cxn modelId="{DDF2B26A-47DC-D345-9904-FB8244D00B90}" type="presOf" srcId="{C1DED961-7649-4577-B21B-D2FB807816B1}" destId="{2AAD700B-36DB-E448-B4BC-383D97598E8B}" srcOrd="0" destOrd="0" presId="urn:microsoft.com/office/officeart/2005/8/layout/vProcess5"/>
    <dgm:cxn modelId="{D719FE6B-A0AA-FD42-B309-470927DD5A15}" type="presOf" srcId="{D1B91414-218E-49E5-8890-4DE565AE6E9C}" destId="{2ECCE3B2-2E4A-6D40-9B9D-53EFEC742D41}" srcOrd="0" destOrd="0" presId="urn:microsoft.com/office/officeart/2005/8/layout/vProcess5"/>
    <dgm:cxn modelId="{2AA8CF7E-42BA-4176-8D19-53A9A9037682}" srcId="{A1BFE1B4-2B88-4E5C-AACA-B4075DD48F31}" destId="{DD16423A-B765-44AE-B5CE-BDF55A67F463}" srcOrd="2" destOrd="0" parTransId="{F90889D3-A635-4572-AACD-52D663E17276}" sibTransId="{C1DED961-7649-4577-B21B-D2FB807816B1}"/>
    <dgm:cxn modelId="{256E2D83-F9AD-0E45-8ED7-D4FFFAEDE9A0}" type="presOf" srcId="{DE717300-B4A6-4D4D-B479-A9B818ABEB65}" destId="{8094DAEB-1828-7648-B77A-7927DF89BED4}" srcOrd="1" destOrd="0" presId="urn:microsoft.com/office/officeart/2005/8/layout/vProcess5"/>
    <dgm:cxn modelId="{51EBEE97-E7F7-447E-9695-AEB57281D121}" srcId="{A1BFE1B4-2B88-4E5C-AACA-B4075DD48F31}" destId="{DE717300-B4A6-4D4D-B479-A9B818ABEB65}" srcOrd="0" destOrd="0" parTransId="{914BE1D5-10A6-4121-87D4-56E18ED124B2}" sibTransId="{57B3D76A-F1E8-4ED3-8DE3-D783A972992A}"/>
    <dgm:cxn modelId="{7520189D-4579-344A-8F01-648A9980CA6F}" type="presOf" srcId="{DE717300-B4A6-4D4D-B479-A9B818ABEB65}" destId="{41E51765-4DB7-2246-A84C-CF701B6162AC}" srcOrd="0" destOrd="0" presId="urn:microsoft.com/office/officeart/2005/8/layout/vProcess5"/>
    <dgm:cxn modelId="{E22A90AD-450E-1840-BD70-7932BA82350E}" type="presOf" srcId="{C416BF98-1FE3-4848-9A9A-D7EF13E9E98E}" destId="{3365AC41-AECB-3848-B83F-26EE1FE55E11}" srcOrd="0" destOrd="0" presId="urn:microsoft.com/office/officeart/2005/8/layout/vProcess5"/>
    <dgm:cxn modelId="{8944E4B5-9B5F-164E-BCAB-8503646F1F31}" type="presOf" srcId="{DD16423A-B765-44AE-B5CE-BDF55A67F463}" destId="{AB46278B-3056-3D47-85E7-C2FF130A1348}" srcOrd="1" destOrd="0" presId="urn:microsoft.com/office/officeart/2005/8/layout/vProcess5"/>
    <dgm:cxn modelId="{542665C4-9778-3848-9EB5-D68AA3D49FC6}" type="presOf" srcId="{A1BFE1B4-2B88-4E5C-AACA-B4075DD48F31}" destId="{3C70A235-1C2E-C940-95FE-F2137F827416}" srcOrd="0" destOrd="0" presId="urn:microsoft.com/office/officeart/2005/8/layout/vProcess5"/>
    <dgm:cxn modelId="{33BB84CD-F525-464B-9A2B-C0DE00DAF1E3}" srcId="{A1BFE1B4-2B88-4E5C-AACA-B4075DD48F31}" destId="{C416BF98-1FE3-4848-9A9A-D7EF13E9E98E}" srcOrd="1" destOrd="0" parTransId="{E18C8B15-C9B2-42FC-860B-CDF569C21C74}" sibTransId="{5C0FC3D4-DB66-4C24-9A7F-B4C2891396F3}"/>
    <dgm:cxn modelId="{AAD063D4-8BE1-B944-829B-5EFCC7A8C74A}" type="presOf" srcId="{DD16423A-B765-44AE-B5CE-BDF55A67F463}" destId="{E3A8B644-CDC6-B847-8F00-17F54C58E5B4}" srcOrd="0" destOrd="0" presId="urn:microsoft.com/office/officeart/2005/8/layout/vProcess5"/>
    <dgm:cxn modelId="{D49A75E6-FCEE-8D46-97E1-ACCF80262862}" type="presOf" srcId="{57B3D76A-F1E8-4ED3-8DE3-D783A972992A}" destId="{7EF60C05-9233-2F4F-AA45-0F73A7B0E33E}" srcOrd="0" destOrd="0" presId="urn:microsoft.com/office/officeart/2005/8/layout/vProcess5"/>
    <dgm:cxn modelId="{19E08EEB-2550-4446-B82A-58F84BA1BD55}" type="presOf" srcId="{78DFB582-DFCB-41F7-B3CC-0D21C6F75B27}" destId="{B2D10BDE-996C-AB4C-8FFA-7231D972844A}" srcOrd="0" destOrd="0" presId="urn:microsoft.com/office/officeart/2005/8/layout/vProcess5"/>
    <dgm:cxn modelId="{7A554274-5257-3D4F-9D39-09FB8A46087B}" type="presParOf" srcId="{3C70A235-1C2E-C940-95FE-F2137F827416}" destId="{C91A3D86-0417-7F47-8464-FDA4F7800558}" srcOrd="0" destOrd="0" presId="urn:microsoft.com/office/officeart/2005/8/layout/vProcess5"/>
    <dgm:cxn modelId="{7DB95B41-4EDE-6C42-A997-D6E738B59FF0}" type="presParOf" srcId="{3C70A235-1C2E-C940-95FE-F2137F827416}" destId="{41E51765-4DB7-2246-A84C-CF701B6162AC}" srcOrd="1" destOrd="0" presId="urn:microsoft.com/office/officeart/2005/8/layout/vProcess5"/>
    <dgm:cxn modelId="{45C6B5A7-CF31-2C46-95FD-A9B0943FAD26}" type="presParOf" srcId="{3C70A235-1C2E-C940-95FE-F2137F827416}" destId="{3365AC41-AECB-3848-B83F-26EE1FE55E11}" srcOrd="2" destOrd="0" presId="urn:microsoft.com/office/officeart/2005/8/layout/vProcess5"/>
    <dgm:cxn modelId="{B06D6D34-2EE2-8448-B901-FDE2FA98DA31}" type="presParOf" srcId="{3C70A235-1C2E-C940-95FE-F2137F827416}" destId="{E3A8B644-CDC6-B847-8F00-17F54C58E5B4}" srcOrd="3" destOrd="0" presId="urn:microsoft.com/office/officeart/2005/8/layout/vProcess5"/>
    <dgm:cxn modelId="{9D8663B5-E5C6-7341-B93D-69C0C46A9465}" type="presParOf" srcId="{3C70A235-1C2E-C940-95FE-F2137F827416}" destId="{2ECCE3B2-2E4A-6D40-9B9D-53EFEC742D41}" srcOrd="4" destOrd="0" presId="urn:microsoft.com/office/officeart/2005/8/layout/vProcess5"/>
    <dgm:cxn modelId="{A25AF247-9EE1-1947-9F99-26C640F192EC}" type="presParOf" srcId="{3C70A235-1C2E-C940-95FE-F2137F827416}" destId="{24479870-07F9-C747-8A33-9A637530790E}" srcOrd="5" destOrd="0" presId="urn:microsoft.com/office/officeart/2005/8/layout/vProcess5"/>
    <dgm:cxn modelId="{31AFBDB4-D311-E845-933B-43574AB69ECC}" type="presParOf" srcId="{3C70A235-1C2E-C940-95FE-F2137F827416}" destId="{7EF60C05-9233-2F4F-AA45-0F73A7B0E33E}" srcOrd="6" destOrd="0" presId="urn:microsoft.com/office/officeart/2005/8/layout/vProcess5"/>
    <dgm:cxn modelId="{10715E31-3F58-C94F-87C2-8752D78FE250}" type="presParOf" srcId="{3C70A235-1C2E-C940-95FE-F2137F827416}" destId="{AF7FB0A8-C06D-4E4A-AAC3-7C96166FE3E0}" srcOrd="7" destOrd="0" presId="urn:microsoft.com/office/officeart/2005/8/layout/vProcess5"/>
    <dgm:cxn modelId="{2E4F3956-FC80-4340-ADD9-A4ACDFC4595C}" type="presParOf" srcId="{3C70A235-1C2E-C940-95FE-F2137F827416}" destId="{2AAD700B-36DB-E448-B4BC-383D97598E8B}" srcOrd="8" destOrd="0" presId="urn:microsoft.com/office/officeart/2005/8/layout/vProcess5"/>
    <dgm:cxn modelId="{6964FA1B-5FA5-FA4A-8DCD-7FA42B4B2616}" type="presParOf" srcId="{3C70A235-1C2E-C940-95FE-F2137F827416}" destId="{B2D10BDE-996C-AB4C-8FFA-7231D972844A}" srcOrd="9" destOrd="0" presId="urn:microsoft.com/office/officeart/2005/8/layout/vProcess5"/>
    <dgm:cxn modelId="{0D6511E7-83E4-6D4D-97F5-9B2A6F5E6B97}" type="presParOf" srcId="{3C70A235-1C2E-C940-95FE-F2137F827416}" destId="{8094DAEB-1828-7648-B77A-7927DF89BED4}" srcOrd="10" destOrd="0" presId="urn:microsoft.com/office/officeart/2005/8/layout/vProcess5"/>
    <dgm:cxn modelId="{2EDA0CD4-9A13-C64C-B436-229BDD8AC0AC}" type="presParOf" srcId="{3C70A235-1C2E-C940-95FE-F2137F827416}" destId="{C5B4B2D6-0063-E641-9CB0-F8F424C46F60}" srcOrd="11" destOrd="0" presId="urn:microsoft.com/office/officeart/2005/8/layout/vProcess5"/>
    <dgm:cxn modelId="{A8F0BCEC-381C-D849-8881-D44C047DE914}" type="presParOf" srcId="{3C70A235-1C2E-C940-95FE-F2137F827416}" destId="{AB46278B-3056-3D47-85E7-C2FF130A1348}" srcOrd="12" destOrd="0" presId="urn:microsoft.com/office/officeart/2005/8/layout/vProcess5"/>
    <dgm:cxn modelId="{40043903-CB1E-D043-991C-EC32257EF68E}" type="presParOf" srcId="{3C70A235-1C2E-C940-95FE-F2137F827416}" destId="{7CDC75C7-33C6-7E4C-AD68-0CC22D6E37D1}" srcOrd="13" destOrd="0" presId="urn:microsoft.com/office/officeart/2005/8/layout/vProcess5"/>
    <dgm:cxn modelId="{A5A01E86-CD6B-534F-AD59-5AF26BB5E007}" type="presParOf" srcId="{3C70A235-1C2E-C940-95FE-F2137F827416}" destId="{50D7CDCB-71C2-7341-9A29-1F8838810B5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51765-4DB7-2246-A84C-CF701B6162AC}">
      <dsp:nvSpPr>
        <dsp:cNvPr id="0" name=""/>
        <dsp:cNvSpPr/>
      </dsp:nvSpPr>
      <dsp:spPr>
        <a:xfrm>
          <a:off x="0" y="0"/>
          <a:ext cx="7627620" cy="6097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Focus on vehicles under 100,000 miles — they sell faster.</a:t>
          </a:r>
        </a:p>
      </dsp:txBody>
      <dsp:txXfrm>
        <a:off x="17859" y="17859"/>
        <a:ext cx="6898324" cy="574020"/>
      </dsp:txXfrm>
    </dsp:sp>
    <dsp:sp modelId="{3365AC41-AECB-3848-B83F-26EE1FE55E11}">
      <dsp:nvSpPr>
        <dsp:cNvPr id="0" name=""/>
        <dsp:cNvSpPr/>
      </dsp:nvSpPr>
      <dsp:spPr>
        <a:xfrm>
          <a:off x="569594" y="694424"/>
          <a:ext cx="7627620" cy="609738"/>
        </a:xfrm>
        <a:prstGeom prst="roundRect">
          <a:avLst>
            <a:gd name="adj" fmla="val 10000"/>
          </a:avLst>
        </a:prstGeom>
        <a:solidFill>
          <a:schemeClr val="accent5">
            <a:hueOff val="-168991"/>
            <a:satOff val="-4524"/>
            <a:lumOff val="-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Prioritize automatic cars; higher resale value and demand.</a:t>
          </a:r>
        </a:p>
      </dsp:txBody>
      <dsp:txXfrm>
        <a:off x="587453" y="712283"/>
        <a:ext cx="6625976" cy="574020"/>
      </dsp:txXfrm>
    </dsp:sp>
    <dsp:sp modelId="{E3A8B644-CDC6-B847-8F00-17F54C58E5B4}">
      <dsp:nvSpPr>
        <dsp:cNvPr id="0" name=""/>
        <dsp:cNvSpPr/>
      </dsp:nvSpPr>
      <dsp:spPr>
        <a:xfrm>
          <a:off x="1139189" y="1388848"/>
          <a:ext cx="7627620" cy="609738"/>
        </a:xfrm>
        <a:prstGeom prst="roundRect">
          <a:avLst>
            <a:gd name="adj" fmla="val 10000"/>
          </a:avLst>
        </a:prstGeom>
        <a:solidFill>
          <a:schemeClr val="accent5">
            <a:hueOff val="-337983"/>
            <a:satOff val="-9047"/>
            <a:lumOff val="-313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Stick with gas-powered vehicles — electric inventory is still too limited.</a:t>
          </a:r>
        </a:p>
      </dsp:txBody>
      <dsp:txXfrm>
        <a:off x="1157048" y="1406707"/>
        <a:ext cx="6625976" cy="574020"/>
      </dsp:txXfrm>
    </dsp:sp>
    <dsp:sp modelId="{2ECCE3B2-2E4A-6D40-9B9D-53EFEC742D41}">
      <dsp:nvSpPr>
        <dsp:cNvPr id="0" name=""/>
        <dsp:cNvSpPr/>
      </dsp:nvSpPr>
      <dsp:spPr>
        <a:xfrm>
          <a:off x="1708784" y="2083273"/>
          <a:ext cx="7627620" cy="609738"/>
        </a:xfrm>
        <a:prstGeom prst="roundRect">
          <a:avLst>
            <a:gd name="adj" fmla="val 10000"/>
          </a:avLst>
        </a:prstGeom>
        <a:solidFill>
          <a:schemeClr val="accent5">
            <a:hueOff val="-506974"/>
            <a:satOff val="-13571"/>
            <a:lumOff val="-470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Popular brands like Toyota, Ford, and Honda should be main targets.</a:t>
          </a:r>
        </a:p>
      </dsp:txBody>
      <dsp:txXfrm>
        <a:off x="1726643" y="2101132"/>
        <a:ext cx="6625976" cy="574020"/>
      </dsp:txXfrm>
    </dsp:sp>
    <dsp:sp modelId="{24479870-07F9-C747-8A33-9A637530790E}">
      <dsp:nvSpPr>
        <dsp:cNvPr id="0" name=""/>
        <dsp:cNvSpPr/>
      </dsp:nvSpPr>
      <dsp:spPr>
        <a:xfrm>
          <a:off x="2278379" y="2777697"/>
          <a:ext cx="7627620" cy="609738"/>
        </a:xfrm>
        <a:prstGeom prst="roundRect">
          <a:avLst>
            <a:gd name="adj" fmla="val 10000"/>
          </a:avLst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Watch for overpriced listings; Ferrari skewed average pricing data.</a:t>
          </a:r>
        </a:p>
      </dsp:txBody>
      <dsp:txXfrm>
        <a:off x="2296238" y="2795556"/>
        <a:ext cx="6625976" cy="574020"/>
      </dsp:txXfrm>
    </dsp:sp>
    <dsp:sp modelId="{7EF60C05-9233-2F4F-AA45-0F73A7B0E33E}">
      <dsp:nvSpPr>
        <dsp:cNvPr id="0" name=""/>
        <dsp:cNvSpPr/>
      </dsp:nvSpPr>
      <dsp:spPr>
        <a:xfrm>
          <a:off x="7231289" y="445447"/>
          <a:ext cx="396330" cy="3963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20463" y="445447"/>
        <a:ext cx="217982" cy="298238"/>
      </dsp:txXfrm>
    </dsp:sp>
    <dsp:sp modelId="{AF7FB0A8-C06D-4E4A-AAC3-7C96166FE3E0}">
      <dsp:nvSpPr>
        <dsp:cNvPr id="0" name=""/>
        <dsp:cNvSpPr/>
      </dsp:nvSpPr>
      <dsp:spPr>
        <a:xfrm>
          <a:off x="7800884" y="1139872"/>
          <a:ext cx="396330" cy="3963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27496"/>
            <a:satOff val="-7689"/>
            <a:lumOff val="-63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890058" y="1139872"/>
        <a:ext cx="217982" cy="298238"/>
      </dsp:txXfrm>
    </dsp:sp>
    <dsp:sp modelId="{2AAD700B-36DB-E448-B4BC-383D97598E8B}">
      <dsp:nvSpPr>
        <dsp:cNvPr id="0" name=""/>
        <dsp:cNvSpPr/>
      </dsp:nvSpPr>
      <dsp:spPr>
        <a:xfrm>
          <a:off x="8370479" y="1824134"/>
          <a:ext cx="396330" cy="3963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54992"/>
            <a:satOff val="-15377"/>
            <a:lumOff val="-126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459653" y="1824134"/>
        <a:ext cx="217982" cy="298238"/>
      </dsp:txXfrm>
    </dsp:sp>
    <dsp:sp modelId="{B2D10BDE-996C-AB4C-8FFA-7231D972844A}">
      <dsp:nvSpPr>
        <dsp:cNvPr id="0" name=""/>
        <dsp:cNvSpPr/>
      </dsp:nvSpPr>
      <dsp:spPr>
        <a:xfrm>
          <a:off x="8940074" y="2525333"/>
          <a:ext cx="396330" cy="39633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82488"/>
            <a:satOff val="-23066"/>
            <a:lumOff val="-1891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029248" y="2525333"/>
        <a:ext cx="217982" cy="298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04131-E407-A74E-8740-C24FCB94DC07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796AF-C991-284A-AE40-BCE1CCCB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was asked to review public Craigslist vehicle listings in Albuquerque.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company needed help identifying which types of vehicles are most common, how features like mileage or condition affect pricing, and what brands hold the most value.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goal is to use these patterns to make smarter buying decisions and guide how we price and promote inventory.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796AF-C991-284A-AE40-BCE1CCCB3E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6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worked with a dataset containing nearly 5,000 used vehicle listings from Craigslist in Albuquerque. It included 23 fields, but I focused on the most important ones — price, year, mileage, brand, type, and condition.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 ensure accuracy, I cleaned the data by removing any listings with missing or unrealistic values — for example, cars with a price of zero or mileage over a million. I also filtered out cars with very old or future manufacturing years.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prep work helped ensure my analysis would reflect meaningful, trustworthy trends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796AF-C991-284A-AE40-BCE1CCCB3E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5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After cleaning the data, I focused my analysis on questions that would help our team make smarter decisions.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wanted to understand what features actually drive price — things like brand, condition, year, and mileage.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 also looked at which years and vehicle types show up most often, and explored how fuel type and transmission affect value. These questions helped shape the PivotTables and charts I created in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796AF-C991-284A-AE40-BCE1CCCB3E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1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the first chart, we see that luxury brands like Ferrari and Porsche have the highest average car prices — no surprise there.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What’s more useful for our business is how brands like Toyota, Subaru, and Mercedes-Benz perform. They show solid average prices, suggesting better resale value even outside of luxury markets.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second chart shows that most listings are concentrated between 2012 and 2017. This tells me that customers are frequently listing mid-age vehicles, which are likely the sweet spot for resale: not too old, but not brand new 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796AF-C991-284A-AE40-BCE1CCCB3E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2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Starting with mileage: as you can see, the majority of vehicles fall below 100,000 miles, with the highest concentration between 0 and 60,000. That’s a great range for resale — not too old, but still affordable.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Now looking at fuel type, gas-powered cars make up nearly the entire market in Albuquerque. Electric, hybrid, and diesel listings are extremely limited. This shows traditional fuel is still the norm in this area — we shouldn’t invest heavily in electric inventory just yet.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796AF-C991-284A-AE40-BCE1CCCB3E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3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When I compared price by transmission type, automatics clearly had a higher average price than manual cars. They’re also much more common in the listings.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suggests demand for automatics is higher, and we should prioritize those when sourcing vehicles for resale. Manuals may take longer to sell and yield lower profit margins.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796AF-C991-284A-AE40-BCE1CCCB3E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2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Based on everything we analyzed, here are my key recommendations: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should mainly source cars with less than 100,000 miles — the data shows they dominate the listings and are in high demand.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Automatics should be prioritized because they have higher average prices and are more common.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While electric and hybrid vehicles are growing elsewhere, Albuquerque is still heavily gas-based. So for now, let’s avoid stocking up on EVs.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Toyota, Ford, and Honda are among the most frequently listed — and more affordable — which makes them great inventory targets.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Lastly, we should ignore extreme outliers like Ferrari when analyzing average prices. They distort the true picture and don’t represent our actual inventory strategy.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F796AF-C991-284A-AE40-BCE1CCCB3E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y cars lined up in a row on floor">
            <a:extLst>
              <a:ext uri="{FF2B5EF4-FFF2-40B4-BE49-F238E27FC236}">
                <a16:creationId xmlns:a16="http://schemas.microsoft.com/office/drawing/2014/main" id="{B1D429A0-8804-3CA6-712E-301A76A218B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41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95666E-DBED-6406-5564-5EEBF826B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 dirty="0"/>
              <a:t>Used Car in aibuquerque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DFD-D030-463E-B317-979BD62D3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Reggie Amankwatiah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200- Data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42775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7E0F-EA98-C6CF-0A24-8581F6D7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Business situation &amp; objective</a:t>
            </a: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A23B52E1-5FBF-099C-9673-F4C3D574CD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796" r="22152"/>
          <a:stretch>
            <a:fillRect/>
          </a:stretch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EA63-0E8E-8C42-01AB-BF64C2312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company buys and resells used vehicles in Albuquerque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Leadership needed insights from public Craigslist listings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Goal: Find trends in price, vehicle types, and features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Data-driven insights will guide buying, pricing, and marketing</a:t>
            </a:r>
          </a:p>
        </p:txBody>
      </p:sp>
    </p:spTree>
    <p:extLst>
      <p:ext uri="{BB962C8B-B14F-4D97-AF65-F5344CB8AC3E}">
        <p14:creationId xmlns:p14="http://schemas.microsoft.com/office/powerpoint/2010/main" val="18221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FC7BA-3A18-DCB4-CB89-C9B0B821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BFBFBF"/>
                </a:solidFill>
              </a:rPr>
              <a:t>Data overview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9157-D547-C289-B277-451BC797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Craigslist used car listings (Albuquerque region)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4,902 records across 23 fields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fields: price, year, odometer, brand, condition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Cleaned by removing: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– Rows with missing price, year, or odometer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– Listings with price = $0 or odometer &gt; 1M  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– Vehicle years before 1980 or after 2022</a:t>
            </a:r>
          </a:p>
        </p:txBody>
      </p:sp>
    </p:spTree>
    <p:extLst>
      <p:ext uri="{BB962C8B-B14F-4D97-AF65-F5344CB8AC3E}">
        <p14:creationId xmlns:p14="http://schemas.microsoft.com/office/powerpoint/2010/main" val="2444253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1C9A-14FB-E72E-6036-FA6386AB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Key question I explored</a:t>
            </a:r>
          </a:p>
        </p:txBody>
      </p:sp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15CC066F-813A-BA96-5950-7582630F2A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335" r="33081"/>
          <a:stretch>
            <a:fillRect/>
          </a:stretch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0094-4A54-6D81-AA52-91C42F3D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features affect a car’s price the most?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brands hold value better in Albuquerque?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car years are most common in listings?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mileage impact pricing across types?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fuel types and transmissions are most listed?</a:t>
            </a:r>
          </a:p>
        </p:txBody>
      </p:sp>
    </p:spTree>
    <p:extLst>
      <p:ext uri="{BB962C8B-B14F-4D97-AF65-F5344CB8AC3E}">
        <p14:creationId xmlns:p14="http://schemas.microsoft.com/office/powerpoint/2010/main" val="399591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3794-6581-F11C-4EED-A2857776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94267"/>
            <a:ext cx="9120187" cy="1286934"/>
          </a:xfrm>
        </p:spPr>
        <p:txBody>
          <a:bodyPr/>
          <a:lstStyle/>
          <a:p>
            <a:r>
              <a:rPr lang="en-US" dirty="0"/>
              <a:t>Visual insights: vehicle prices &amp; years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FFF85-AA08-933E-E153-7D1704FF0665}"/>
              </a:ext>
            </a:extLst>
          </p:cNvPr>
          <p:cNvSpPr txBox="1"/>
          <p:nvPr/>
        </p:nvSpPr>
        <p:spPr>
          <a:xfrm>
            <a:off x="1141413" y="5980176"/>
            <a:ext cx="85125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Under Chart 1: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"Ferrari, Tesla, and Porsche lead in average price; Toyota and Subaru show strong resale value among non-luxury brands."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Under Chart 2:</a:t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"Listings peak between 2012–2017, showing strong inventory for mid-age cars.</a:t>
            </a:r>
          </a:p>
        </p:txBody>
      </p:sp>
      <p:pic>
        <p:nvPicPr>
          <p:cNvPr id="11" name="Content Placeholder 10" descr="A graph of a car price&#10;&#10;Description automatically generated">
            <a:extLst>
              <a:ext uri="{FF2B5EF4-FFF2-40B4-BE49-F238E27FC236}">
                <a16:creationId xmlns:a16="http://schemas.microsoft.com/office/drawing/2014/main" id="{1D0B5309-6504-B64D-D33F-6A15C67BBA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6477" y="1732788"/>
            <a:ext cx="5949523" cy="4058412"/>
          </a:xfrm>
        </p:spPr>
      </p:pic>
      <p:pic>
        <p:nvPicPr>
          <p:cNvPr id="15" name="Content Placeholder 14" descr="A graph showing a line of a graph&#10;&#10;Description automatically generated with medium confidence">
            <a:extLst>
              <a:ext uri="{FF2B5EF4-FFF2-40B4-BE49-F238E27FC236}">
                <a16:creationId xmlns:a16="http://schemas.microsoft.com/office/drawing/2014/main" id="{7CD38D52-8F9B-3978-EA5B-B16E14A2D1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04548" y="1732788"/>
            <a:ext cx="5745056" cy="4058412"/>
          </a:xfrm>
        </p:spPr>
      </p:pic>
    </p:spTree>
    <p:extLst>
      <p:ext uri="{BB962C8B-B14F-4D97-AF65-F5344CB8AC3E}">
        <p14:creationId xmlns:p14="http://schemas.microsoft.com/office/powerpoint/2010/main" val="201117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4BE8-B534-587A-B264-5DFE6A2A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insights: mileage &amp; fuel type</a:t>
            </a:r>
          </a:p>
        </p:txBody>
      </p:sp>
      <p:pic>
        <p:nvPicPr>
          <p:cNvPr id="9" name="Content Placeholder 8" descr="A graph of a number of milesage distribution&#10;&#10;Description automatically generated">
            <a:extLst>
              <a:ext uri="{FF2B5EF4-FFF2-40B4-BE49-F238E27FC236}">
                <a16:creationId xmlns:a16="http://schemas.microsoft.com/office/drawing/2014/main" id="{8B57C396-CF5A-C7DC-BFEF-C84AE28349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932683"/>
            <a:ext cx="6096000" cy="3737137"/>
          </a:xfrm>
        </p:spPr>
      </p:pic>
      <p:pic>
        <p:nvPicPr>
          <p:cNvPr id="11" name="Content Placeholder 10" descr="A diagram of a fuel type distribution&#10;&#10;Description automatically generated">
            <a:extLst>
              <a:ext uri="{FF2B5EF4-FFF2-40B4-BE49-F238E27FC236}">
                <a16:creationId xmlns:a16="http://schemas.microsoft.com/office/drawing/2014/main" id="{FF59964E-A31C-DCB2-B750-552DF8AD63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24337" y="1932683"/>
            <a:ext cx="5975915" cy="385851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1B1F49-C204-7F2C-CADC-6DC996B2B11D}"/>
              </a:ext>
            </a:extLst>
          </p:cNvPr>
          <p:cNvSpPr txBox="1"/>
          <p:nvPr/>
        </p:nvSpPr>
        <p:spPr>
          <a:xfrm>
            <a:off x="2422358" y="5751095"/>
            <a:ext cx="9304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Histogram: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“Most listings have under 100,000 miles — ideal for resale.”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Pie Chart: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“Gas dominates fuel type, while electric and hybrid are rare.”</a:t>
            </a:r>
          </a:p>
        </p:txBody>
      </p:sp>
    </p:spTree>
    <p:extLst>
      <p:ext uri="{BB962C8B-B14F-4D97-AF65-F5344CB8AC3E}">
        <p14:creationId xmlns:p14="http://schemas.microsoft.com/office/powerpoint/2010/main" val="112710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CEC2-E10E-A9CA-FC7F-6CCB2906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insight: price by transmission type</a:t>
            </a:r>
          </a:p>
        </p:txBody>
      </p:sp>
      <p:pic>
        <p:nvPicPr>
          <p:cNvPr id="5" name="Content Placeholder 4" descr="A graph of blue bars&#10;&#10;Description automatically generated">
            <a:extLst>
              <a:ext uri="{FF2B5EF4-FFF2-40B4-BE49-F238E27FC236}">
                <a16:creationId xmlns:a16="http://schemas.microsoft.com/office/drawing/2014/main" id="{2E0EF1CB-F901-00DD-FD18-1BAA252E8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8679" y="2289313"/>
            <a:ext cx="6539948" cy="340631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F4414-922A-3B1E-08BA-B1355043B097}"/>
              </a:ext>
            </a:extLst>
          </p:cNvPr>
          <p:cNvSpPr txBox="1"/>
          <p:nvPr/>
        </p:nvSpPr>
        <p:spPr>
          <a:xfrm>
            <a:off x="3399183" y="5844209"/>
            <a:ext cx="5168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-webkit-standard"/>
              </a:rPr>
              <a:t>Automatic vehicles are more common and listed at higher average prices.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5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26EE-1937-367B-5CD7-4FD1C3FB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Final Analysis &amp;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D15F98-B88B-785B-7FE9-32A0C5134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052918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85759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6999</TotalTime>
  <Words>978</Words>
  <Application>Microsoft Macintosh PowerPoint</Application>
  <PresentationFormat>Widescreen</PresentationFormat>
  <Paragraphs>57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-webkit-standard</vt:lpstr>
      <vt:lpstr>Aptos</vt:lpstr>
      <vt:lpstr>Arial</vt:lpstr>
      <vt:lpstr>Century Gothic</vt:lpstr>
      <vt:lpstr>Mesh</vt:lpstr>
      <vt:lpstr>Used Car in aibuquerque</vt:lpstr>
      <vt:lpstr>Business situation &amp; objective</vt:lpstr>
      <vt:lpstr>Data overview &amp; preparation</vt:lpstr>
      <vt:lpstr>Key question I explored</vt:lpstr>
      <vt:lpstr>Visual insights: vehicle prices &amp; years</vt:lpstr>
      <vt:lpstr>Visual insights: mileage &amp; fuel type</vt:lpstr>
      <vt:lpstr>Visual insight: price by transmission type</vt:lpstr>
      <vt:lpstr>Final Analysis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Reggie Amankwatiah</dc:creator>
  <cp:lastModifiedBy>Reggie Amankwatiah</cp:lastModifiedBy>
  <cp:revision>2</cp:revision>
  <dcterms:created xsi:type="dcterms:W3CDTF">2025-06-15T03:17:12Z</dcterms:created>
  <dcterms:modified xsi:type="dcterms:W3CDTF">2025-07-13T12:32:18Z</dcterms:modified>
</cp:coreProperties>
</file>