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92" r:id="rId6"/>
    <p:sldId id="298" r:id="rId7"/>
    <p:sldId id="291" r:id="rId8"/>
    <p:sldId id="293" r:id="rId9"/>
    <p:sldId id="294" r:id="rId10"/>
    <p:sldId id="295" r:id="rId11"/>
    <p:sldId id="296" r:id="rId12"/>
    <p:sldId id="297" r:id="rId13"/>
    <p:sldId id="261" r:id="rId14"/>
    <p:sldId id="299" r:id="rId15"/>
    <p:sldId id="300" r:id="rId16"/>
    <p:sldId id="301" r:id="rId17"/>
    <p:sldId id="302" r:id="rId18"/>
    <p:sldId id="303" r:id="rId19"/>
    <p:sldId id="304" r:id="rId20"/>
    <p:sldId id="305" r:id="rId21"/>
    <p:sldId id="306" r:id="rId22"/>
    <p:sldId id="307" r:id="rId23"/>
    <p:sldId id="309" r:id="rId24"/>
    <p:sldId id="308" r:id="rId25"/>
    <p:sldId id="310" r:id="rId26"/>
    <p:sldId id="276" r:id="rId27"/>
  </p:sldIdLst>
  <p:sldSz cx="9144000" cy="5143500" type="screen16x9"/>
  <p:notesSz cx="6858000" cy="9144000"/>
  <p:embeddedFontLst>
    <p:embeddedFont>
      <p:font typeface="Roboto" panose="020B0604020202020204" charset="0"/>
      <p:regular r:id="rId29"/>
      <p:bold r:id="rId30"/>
      <p:italic r:id="rId31"/>
      <p:boldItalic r:id="rId32"/>
    </p:embeddedFont>
    <p:embeddedFont>
      <p:font typeface="Verdana" panose="020B060403050404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28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484708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7639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464bb851d1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464bb851d1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267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64bb851d1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64bb851d1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6965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464bb851d1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464bb851d1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8148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464bb851d1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464bb851d1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1590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64bb851d1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464bb851d1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1485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413b16a7c1dfab9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413b16a7c1dfab9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3921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towardsdatascience.com/@srhussain99?source=post_page-----f24e7da3f36e----------------------"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homes.cs.washington.edu/~pedrod/papers/cacm12.pdf"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t>Feature Engineering &amp; Feature Selection</a:t>
            </a:r>
            <a:endParaRPr dirty="0"/>
          </a:p>
        </p:txBody>
      </p:sp>
      <p:sp>
        <p:nvSpPr>
          <p:cNvPr id="86" name="Google Shape;86;p13"/>
          <p:cNvSpPr txBox="1">
            <a:spLocks noGrp="1"/>
          </p:cNvSpPr>
          <p:nvPr>
            <p:ph type="subTitle" idx="1"/>
          </p:nvPr>
        </p:nvSpPr>
        <p:spPr>
          <a:xfrm>
            <a:off x="512850" y="3644219"/>
            <a:ext cx="8222100" cy="1110900"/>
          </a:xfrm>
          <a:prstGeom prst="rect">
            <a:avLst/>
          </a:prstGeom>
        </p:spPr>
        <p:txBody>
          <a:bodyPr spcFirstLastPara="1" wrap="square" lIns="91425" tIns="91425" rIns="91425" bIns="91425" anchor="t" anchorCtr="0">
            <a:noAutofit/>
          </a:bodyPr>
          <a:lstStyle/>
          <a:p>
            <a:pPr marL="0" lvl="0" indent="0" algn="ctr"/>
            <a:r>
              <a:rPr lang="en-GB" dirty="0"/>
              <a:t>Davis David</a:t>
            </a:r>
            <a:br>
              <a:rPr lang="en-GB" dirty="0"/>
            </a:br>
            <a:r>
              <a:rPr lang="en-GB" dirty="0"/>
              <a:t>Data Scientist at </a:t>
            </a:r>
            <a:r>
              <a:rPr lang="en-GB" dirty="0" err="1" smtClean="0"/>
              <a:t>ParrotAI</a:t>
            </a:r>
            <a:endParaRPr lang="en-GB" dirty="0" smtClean="0"/>
          </a:p>
          <a:p>
            <a:pPr marL="0" lvl="0" indent="0" algn="ctr"/>
            <a:r>
              <a:rPr lang="en-GB" dirty="0" smtClean="0"/>
              <a:t>d.david@parrotai.co.tz</a:t>
            </a:r>
            <a:r>
              <a:rPr lang="en-GB" dirty="0"/>
              <a:t/>
            </a:r>
            <a:br>
              <a:rPr lang="en-GB" dirty="0"/>
            </a:br>
            <a:r>
              <a:rPr lang="en-GB" dirty="0"/>
              <a:t/>
            </a:r>
            <a:br>
              <a:rPr lang="en-GB" dirty="0"/>
            </a:br>
            <a:r>
              <a:rPr lang="en-GB" dirty="0"/>
              <a:t>  </a:t>
            </a:r>
            <a:br>
              <a:rPr lang="en-GB" dirty="0"/>
            </a:br>
            <a:r>
              <a:rPr lang="en-GB" dirty="0"/>
              <a:t> </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How to handle Missing Values</a:t>
            </a:r>
            <a:endParaRPr lang="en-US" dirty="0"/>
          </a:p>
        </p:txBody>
      </p:sp>
      <p:sp>
        <p:nvSpPr>
          <p:cNvPr id="3" name="Text Placeholder 2"/>
          <p:cNvSpPr>
            <a:spLocks noGrp="1"/>
          </p:cNvSpPr>
          <p:nvPr>
            <p:ph type="body" idx="1"/>
          </p:nvPr>
        </p:nvSpPr>
        <p:spPr>
          <a:xfrm>
            <a:off x="311700" y="1017800"/>
            <a:ext cx="8520600" cy="3551075"/>
          </a:xfrm>
        </p:spPr>
        <p:txBody>
          <a:bodyPr/>
          <a:lstStyle/>
          <a:p>
            <a:pPr>
              <a:buAutoNum type="alphaLcParenBoth"/>
            </a:pPr>
            <a:r>
              <a:rPr lang="en-US" sz="1600" b="1" dirty="0" smtClean="0">
                <a:solidFill>
                  <a:srgbClr val="7030A0"/>
                </a:solidFill>
              </a:rPr>
              <a:t>Variable Deletion</a:t>
            </a:r>
          </a:p>
          <a:p>
            <a:pPr marL="139700" lvl="0" indent="0">
              <a:lnSpc>
                <a:spcPct val="120000"/>
              </a:lnSpc>
              <a:buSzPts val="1400"/>
              <a:buNone/>
            </a:pPr>
            <a:endParaRPr lang="en-US" sz="1600" dirty="0">
              <a:latin typeface="Verdana"/>
              <a:ea typeface="Verdana"/>
              <a:cs typeface="Verdana"/>
              <a:sym typeface="Verdana"/>
            </a:endParaRPr>
          </a:p>
          <a:p>
            <a:pPr marL="139700" lvl="0" indent="0">
              <a:lnSpc>
                <a:spcPct val="120000"/>
              </a:lnSpc>
              <a:buSzPts val="1400"/>
              <a:buNone/>
            </a:pPr>
            <a:endParaRPr lang="en-US" sz="1600" dirty="0">
              <a:latin typeface="Verdana"/>
              <a:ea typeface="Verdana"/>
              <a:cs typeface="Verdana"/>
              <a:sym typeface="Verdana"/>
            </a:endParaRPr>
          </a:p>
          <a:p>
            <a:pPr marL="114300" indent="0">
              <a:buNone/>
            </a:pPr>
            <a:endParaRPr lang="en-US" sz="16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366" y="1525187"/>
            <a:ext cx="6599747" cy="2730930"/>
          </a:xfrm>
          <a:prstGeom prst="rect">
            <a:avLst/>
          </a:prstGeom>
        </p:spPr>
      </p:pic>
    </p:spTree>
    <p:extLst>
      <p:ext uri="{BB962C8B-B14F-4D97-AF65-F5344CB8AC3E}">
        <p14:creationId xmlns:p14="http://schemas.microsoft.com/office/powerpoint/2010/main" val="30966571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How to handle Missing Values</a:t>
            </a:r>
            <a:endParaRPr lang="en-US" dirty="0"/>
          </a:p>
        </p:txBody>
      </p:sp>
      <p:sp>
        <p:nvSpPr>
          <p:cNvPr id="3" name="Text Placeholder 2"/>
          <p:cNvSpPr>
            <a:spLocks noGrp="1"/>
          </p:cNvSpPr>
          <p:nvPr>
            <p:ph type="body" idx="1"/>
          </p:nvPr>
        </p:nvSpPr>
        <p:spPr>
          <a:xfrm>
            <a:off x="311700" y="1017800"/>
            <a:ext cx="8520600" cy="3551075"/>
          </a:xfrm>
        </p:spPr>
        <p:txBody>
          <a:bodyPr/>
          <a:lstStyle/>
          <a:p>
            <a:pPr marL="114300" indent="0">
              <a:buNone/>
            </a:pPr>
            <a:r>
              <a:rPr lang="en-US" sz="1600" b="1" dirty="0" smtClean="0">
                <a:solidFill>
                  <a:srgbClr val="7030A0"/>
                </a:solidFill>
              </a:rPr>
              <a:t>(b) Mean or Median Imputation</a:t>
            </a:r>
          </a:p>
          <a:p>
            <a:pPr marL="139700" lvl="0" indent="0">
              <a:lnSpc>
                <a:spcPct val="120000"/>
              </a:lnSpc>
              <a:buSzPts val="1400"/>
              <a:buNone/>
            </a:pPr>
            <a:endParaRPr lang="en-US" sz="1600" dirty="0" smtClean="0">
              <a:latin typeface="Verdana"/>
              <a:ea typeface="Verdana"/>
              <a:cs typeface="Verdana"/>
              <a:sym typeface="Verdana"/>
            </a:endParaRPr>
          </a:p>
          <a:p>
            <a:pPr marL="114300" indent="0">
              <a:buNone/>
            </a:pPr>
            <a:r>
              <a:rPr lang="en-US" sz="1600" dirty="0">
                <a:solidFill>
                  <a:srgbClr val="222D32"/>
                </a:solidFill>
                <a:latin typeface="Verdana"/>
                <a:ea typeface="Verdana"/>
                <a:cs typeface="Verdana"/>
                <a:sym typeface="Verdana"/>
              </a:rPr>
              <a:t>A common technique is to use the mean or median of the non-missing observations</a:t>
            </a:r>
            <a:r>
              <a:rPr lang="en-US" sz="1600" dirty="0" smtClean="0">
                <a:solidFill>
                  <a:srgbClr val="222D32"/>
                </a:solidFill>
                <a:latin typeface="Verdana"/>
                <a:ea typeface="Verdana"/>
                <a:cs typeface="Verdana"/>
                <a:sym typeface="Verdana"/>
              </a:rPr>
              <a:t>.</a:t>
            </a:r>
          </a:p>
          <a:p>
            <a:pPr marL="114300" indent="0">
              <a:buNone/>
            </a:pPr>
            <a:endParaRPr lang="en-US" sz="1600" dirty="0" smtClean="0">
              <a:solidFill>
                <a:srgbClr val="222D32"/>
              </a:solidFill>
              <a:latin typeface="Verdana"/>
              <a:ea typeface="Verdana"/>
              <a:sym typeface="Verdana"/>
            </a:endParaRPr>
          </a:p>
          <a:p>
            <a:pPr marL="114300" indent="0">
              <a:buNone/>
            </a:pPr>
            <a:r>
              <a:rPr lang="en-US" sz="1600" dirty="0">
                <a:solidFill>
                  <a:srgbClr val="222D32"/>
                </a:solidFill>
                <a:latin typeface="Verdana"/>
                <a:ea typeface="Verdana"/>
                <a:cs typeface="Verdana"/>
                <a:sym typeface="Verdana"/>
              </a:rPr>
              <a:t>This strategy can be applied on a feature which has numeric </a:t>
            </a:r>
            <a:r>
              <a:rPr lang="en-US" sz="1600" dirty="0" smtClean="0">
                <a:solidFill>
                  <a:srgbClr val="222D32"/>
                </a:solidFill>
                <a:latin typeface="Verdana"/>
                <a:ea typeface="Verdana"/>
                <a:cs typeface="Verdana"/>
                <a:sym typeface="Verdana"/>
              </a:rPr>
              <a:t>data.</a:t>
            </a:r>
          </a:p>
          <a:p>
            <a:pPr marL="114300" indent="0">
              <a:buNone/>
            </a:pPr>
            <a:endParaRPr lang="en-US" sz="1600" dirty="0">
              <a:solidFill>
                <a:srgbClr val="222D32"/>
              </a:solidFill>
              <a:latin typeface="Verdana"/>
              <a:ea typeface="Verdana"/>
              <a:sym typeface="Verdana"/>
            </a:endParaRPr>
          </a:p>
          <a:p>
            <a:pPr marL="114300" indent="0">
              <a:buNone/>
            </a:pP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234" y="3349714"/>
            <a:ext cx="5687219" cy="771633"/>
          </a:xfrm>
          <a:prstGeom prst="rect">
            <a:avLst/>
          </a:prstGeom>
        </p:spPr>
      </p:pic>
    </p:spTree>
    <p:extLst>
      <p:ext uri="{BB962C8B-B14F-4D97-AF65-F5344CB8AC3E}">
        <p14:creationId xmlns:p14="http://schemas.microsoft.com/office/powerpoint/2010/main" val="14334302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How to handle Missing Values</a:t>
            </a:r>
            <a:endParaRPr lang="en-US" dirty="0"/>
          </a:p>
        </p:txBody>
      </p:sp>
      <p:sp>
        <p:nvSpPr>
          <p:cNvPr id="3" name="Text Placeholder 2"/>
          <p:cNvSpPr>
            <a:spLocks noGrp="1"/>
          </p:cNvSpPr>
          <p:nvPr>
            <p:ph type="body" idx="1"/>
          </p:nvPr>
        </p:nvSpPr>
        <p:spPr>
          <a:xfrm>
            <a:off x="311700" y="1017800"/>
            <a:ext cx="8520600" cy="3551075"/>
          </a:xfrm>
        </p:spPr>
        <p:txBody>
          <a:bodyPr/>
          <a:lstStyle/>
          <a:p>
            <a:pPr marL="114300" indent="0">
              <a:buNone/>
            </a:pPr>
            <a:r>
              <a:rPr lang="en-US" sz="1600" b="1" dirty="0" smtClean="0">
                <a:solidFill>
                  <a:srgbClr val="7030A0"/>
                </a:solidFill>
              </a:rPr>
              <a:t>(c) Most Common Value</a:t>
            </a:r>
          </a:p>
          <a:p>
            <a:pPr marL="139700" lvl="0" indent="0">
              <a:lnSpc>
                <a:spcPct val="120000"/>
              </a:lnSpc>
              <a:buSzPts val="1400"/>
              <a:buNone/>
            </a:pPr>
            <a:endParaRPr lang="en-US" sz="1600" dirty="0" smtClean="0">
              <a:latin typeface="Verdana"/>
              <a:ea typeface="Verdana"/>
              <a:cs typeface="Verdana"/>
              <a:sym typeface="Verdana"/>
            </a:endParaRPr>
          </a:p>
          <a:p>
            <a:pPr marL="114300" lvl="0" indent="0">
              <a:buNone/>
            </a:pPr>
            <a:r>
              <a:rPr lang="en-US" sz="1600" dirty="0" smtClean="0"/>
              <a:t>Replacing </a:t>
            </a:r>
            <a:r>
              <a:rPr lang="en-US" sz="1600" dirty="0"/>
              <a:t>the missing values with the </a:t>
            </a:r>
            <a:r>
              <a:rPr lang="en-US" sz="1600" b="1" dirty="0">
                <a:solidFill>
                  <a:srgbClr val="7030A0"/>
                </a:solidFill>
              </a:rPr>
              <a:t>maximum occurred value</a:t>
            </a:r>
            <a:r>
              <a:rPr lang="en-US" sz="1600" dirty="0"/>
              <a:t> in a </a:t>
            </a:r>
            <a:r>
              <a:rPr lang="en-US" sz="1600" dirty="0" smtClean="0"/>
              <a:t>column/feature </a:t>
            </a:r>
            <a:r>
              <a:rPr lang="en-US" sz="1600" dirty="0"/>
              <a:t>is a good option for handling categorical </a:t>
            </a:r>
            <a:r>
              <a:rPr lang="en-US" sz="1600" dirty="0" smtClean="0"/>
              <a:t>columns/features.</a:t>
            </a:r>
            <a:endParaRPr lang="en-US" sz="1600" dirty="0">
              <a:latin typeface="Verdana"/>
              <a:ea typeface="Verdana"/>
              <a:cs typeface="Verdana"/>
              <a:sym typeface="Verdana"/>
            </a:endParaRPr>
          </a:p>
          <a:p>
            <a:pPr marL="114300" indent="0">
              <a:buNone/>
            </a:pPr>
            <a:endParaRPr lang="en-US" sz="1600" dirty="0" smtClean="0"/>
          </a:p>
          <a:p>
            <a:pPr marL="114300" indent="0">
              <a:buNone/>
            </a:pP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493" y="2721406"/>
            <a:ext cx="8869013" cy="847843"/>
          </a:xfrm>
          <a:prstGeom prst="rect">
            <a:avLst/>
          </a:prstGeom>
        </p:spPr>
      </p:pic>
    </p:spTree>
    <p:extLst>
      <p:ext uri="{BB962C8B-B14F-4D97-AF65-F5344CB8AC3E}">
        <p14:creationId xmlns:p14="http://schemas.microsoft.com/office/powerpoint/2010/main" val="19960025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311700" y="0"/>
            <a:ext cx="8520600" cy="607800"/>
          </a:xfrm>
          <a:prstGeom prst="rect">
            <a:avLst/>
          </a:prstGeom>
        </p:spPr>
        <p:txBody>
          <a:bodyPr spcFirstLastPara="1" wrap="square" lIns="91425" tIns="91425" rIns="91425" bIns="91425" anchor="t" anchorCtr="0">
            <a:noAutofit/>
          </a:bodyPr>
          <a:lstStyle/>
          <a:p>
            <a:r>
              <a:rPr lang="en-US" dirty="0" smtClean="0"/>
              <a:t>3.</a:t>
            </a:r>
            <a:r>
              <a:rPr lang="en-GB" sz="3200" dirty="0"/>
              <a:t> Continuous Features</a:t>
            </a:r>
            <a:br>
              <a:rPr lang="en-GB" sz="3200" dirty="0"/>
            </a:br>
            <a:endParaRPr dirty="0"/>
          </a:p>
        </p:txBody>
      </p:sp>
      <p:sp>
        <p:nvSpPr>
          <p:cNvPr id="116" name="Google Shape;116;p18"/>
          <p:cNvSpPr txBox="1">
            <a:spLocks noGrp="1"/>
          </p:cNvSpPr>
          <p:nvPr>
            <p:ph type="body" idx="1"/>
          </p:nvPr>
        </p:nvSpPr>
        <p:spPr>
          <a:xfrm>
            <a:off x="311700" y="689547"/>
            <a:ext cx="8520600" cy="3591507"/>
          </a:xfrm>
          <a:prstGeom prst="rect">
            <a:avLst/>
          </a:prstGeom>
        </p:spPr>
        <p:txBody>
          <a:bodyPr spcFirstLastPara="1" wrap="square" lIns="91425" tIns="91425" rIns="91425" bIns="91425" anchor="t" anchorCtr="0">
            <a:noAutofit/>
          </a:bodyPr>
          <a:lstStyle/>
          <a:p>
            <a:pPr lvl="0" indent="-355600">
              <a:lnSpc>
                <a:spcPct val="100000"/>
              </a:lnSpc>
              <a:buSzPts val="2000"/>
              <a:buFont typeface="Verdana"/>
              <a:buChar char="●"/>
            </a:pPr>
            <a:r>
              <a:rPr lang="en-US" sz="1600" dirty="0"/>
              <a:t> </a:t>
            </a:r>
            <a:r>
              <a:rPr lang="en-US" sz="1600" dirty="0">
                <a:latin typeface="Verdana"/>
                <a:ea typeface="Verdana"/>
                <a:cs typeface="Verdana"/>
                <a:sym typeface="Verdana"/>
              </a:rPr>
              <a:t> Continuous </a:t>
            </a:r>
            <a:r>
              <a:rPr lang="en-US" sz="1600" dirty="0" smtClean="0">
                <a:latin typeface="Verdana"/>
                <a:ea typeface="Verdana"/>
                <a:cs typeface="Verdana"/>
                <a:sym typeface="Verdana"/>
              </a:rPr>
              <a:t>features </a:t>
            </a:r>
            <a:r>
              <a:rPr lang="en-US" sz="1600" dirty="0">
                <a:latin typeface="Verdana"/>
                <a:ea typeface="Verdana"/>
                <a:cs typeface="Verdana"/>
                <a:sym typeface="Verdana"/>
              </a:rPr>
              <a:t>in the dataset have different range of </a:t>
            </a:r>
            <a:r>
              <a:rPr lang="en-US" sz="1600" dirty="0" smtClean="0">
                <a:latin typeface="Verdana"/>
                <a:ea typeface="Verdana"/>
                <a:cs typeface="Verdana"/>
                <a:sym typeface="Verdana"/>
              </a:rPr>
              <a:t>values.</a:t>
            </a:r>
            <a:br>
              <a:rPr lang="en-US" sz="1600" dirty="0" smtClean="0">
                <a:latin typeface="Verdana"/>
                <a:ea typeface="Verdana"/>
                <a:cs typeface="Verdana"/>
                <a:sym typeface="Verdana"/>
              </a:rPr>
            </a:br>
            <a:endParaRPr lang="en-US" sz="1600" dirty="0">
              <a:latin typeface="Verdana"/>
              <a:ea typeface="Verdana"/>
              <a:cs typeface="Verdana"/>
              <a:sym typeface="Verdana"/>
            </a:endParaRPr>
          </a:p>
          <a:p>
            <a:pPr lvl="0" indent="-355600">
              <a:buSzPts val="2000"/>
              <a:buFont typeface="Verdana"/>
              <a:buChar char="●"/>
            </a:pPr>
            <a:r>
              <a:rPr lang="en-US" sz="1600" dirty="0">
                <a:latin typeface="Verdana"/>
                <a:ea typeface="Verdana"/>
                <a:cs typeface="Verdana"/>
                <a:sym typeface="Verdana"/>
              </a:rPr>
              <a:t> If you train your model with different range of value the model </a:t>
            </a:r>
            <a:r>
              <a:rPr lang="en-US" sz="1600" dirty="0" smtClean="0">
                <a:latin typeface="Verdana"/>
                <a:ea typeface="Verdana"/>
                <a:cs typeface="Verdana"/>
                <a:sym typeface="Verdana"/>
              </a:rPr>
              <a:t>will </a:t>
            </a:r>
            <a:r>
              <a:rPr lang="en-US" sz="1600" dirty="0">
                <a:latin typeface="Verdana"/>
                <a:ea typeface="Verdana"/>
                <a:cs typeface="Verdana"/>
                <a:sym typeface="Verdana"/>
              </a:rPr>
              <a:t>not perform </a:t>
            </a:r>
            <a:r>
              <a:rPr lang="en-US" sz="1600" dirty="0" smtClean="0">
                <a:latin typeface="Verdana"/>
                <a:ea typeface="Verdana"/>
                <a:cs typeface="Verdana"/>
                <a:sym typeface="Verdana"/>
              </a:rPr>
              <a:t>well.</a:t>
            </a:r>
            <a:endParaRPr lang="en-US" sz="1600" dirty="0" smtClean="0"/>
          </a:p>
          <a:p>
            <a:pPr indent="0">
              <a:spcAft>
                <a:spcPts val="1600"/>
              </a:spcAft>
              <a:buNone/>
            </a:pPr>
            <a:r>
              <a:rPr lang="en-US" sz="1600" dirty="0" smtClean="0"/>
              <a:t/>
            </a:r>
            <a:br>
              <a:rPr lang="en-US" sz="1600" dirty="0" smtClean="0"/>
            </a:br>
            <a:r>
              <a:rPr lang="en-US" sz="1600" dirty="0" smtClean="0"/>
              <a:t>Example continuous features: age, salary , prices, heights </a:t>
            </a:r>
            <a:endParaRPr lang="en-US" sz="1600" dirty="0"/>
          </a:p>
          <a:p>
            <a:pPr indent="0">
              <a:spcAft>
                <a:spcPts val="1600"/>
              </a:spcAft>
              <a:buNone/>
            </a:pPr>
            <a:r>
              <a:rPr lang="en-US" sz="1600" dirty="0" smtClean="0"/>
              <a:t>Common methods</a:t>
            </a:r>
          </a:p>
          <a:p>
            <a:pPr marL="742950" indent="-285750">
              <a:spcAft>
                <a:spcPts val="1600"/>
              </a:spcAft>
              <a:buFont typeface="Wingdings" panose="05000000000000000000" pitchFamily="2" charset="2"/>
              <a:buChar char="Ø"/>
            </a:pPr>
            <a:r>
              <a:rPr lang="en-US" sz="1600" dirty="0" smtClean="0"/>
              <a:t>Min-Max Normalization</a:t>
            </a:r>
          </a:p>
          <a:p>
            <a:pPr marL="742950" indent="-285750">
              <a:spcAft>
                <a:spcPts val="1600"/>
              </a:spcAft>
              <a:buFont typeface="Wingdings" panose="05000000000000000000" pitchFamily="2" charset="2"/>
              <a:buChar char="Ø"/>
            </a:pPr>
            <a:r>
              <a:rPr lang="en-US" sz="1600" dirty="0" smtClean="0"/>
              <a:t>Standardization </a:t>
            </a:r>
            <a:endParaRPr lang="en-US" sz="1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GB" sz="2800" dirty="0"/>
              <a:t> Continuous Features</a:t>
            </a:r>
            <a:br>
              <a:rPr lang="en-GB" sz="2800" dirty="0"/>
            </a:br>
            <a:endParaRPr lang="en-US" dirty="0"/>
          </a:p>
        </p:txBody>
      </p:sp>
      <p:sp>
        <p:nvSpPr>
          <p:cNvPr id="3" name="Text Placeholder 2"/>
          <p:cNvSpPr>
            <a:spLocks noGrp="1"/>
          </p:cNvSpPr>
          <p:nvPr>
            <p:ph type="body" idx="1"/>
          </p:nvPr>
        </p:nvSpPr>
        <p:spPr/>
        <p:txBody>
          <a:bodyPr/>
          <a:lstStyle/>
          <a:p>
            <a:pPr>
              <a:buAutoNum type="alphaLcParenBoth"/>
            </a:pPr>
            <a:r>
              <a:rPr lang="en-US" b="1" dirty="0" smtClean="0">
                <a:solidFill>
                  <a:srgbClr val="7030A0"/>
                </a:solidFill>
              </a:rPr>
              <a:t>Min-Max Normalization</a:t>
            </a:r>
          </a:p>
          <a:p>
            <a:pPr>
              <a:buAutoNum type="alphaLcParenBoth"/>
            </a:pPr>
            <a:endParaRPr lang="en-US" dirty="0"/>
          </a:p>
          <a:p>
            <a:pPr marL="114300" lvl="0" indent="0">
              <a:buNone/>
            </a:pPr>
            <a:r>
              <a:rPr lang="en-US" sz="1600" dirty="0">
                <a:latin typeface="Verdana"/>
                <a:ea typeface="Verdana"/>
                <a:cs typeface="Verdana"/>
                <a:sym typeface="Verdana"/>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9"/>
                  </a:ext>
                </a:extLst>
              </a:rPr>
              <a:t>For each value in a feature, </a:t>
            </a:r>
            <a:r>
              <a:rPr lang="en-US" sz="1600" dirty="0" smtClean="0">
                <a:latin typeface="Verdana"/>
                <a:ea typeface="Verdana"/>
                <a:cs typeface="Verdana"/>
                <a:sym typeface="Verdana"/>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9"/>
                  </a:ext>
                </a:extLst>
              </a:rPr>
              <a:t>Min-Max normalization</a:t>
            </a:r>
            <a:r>
              <a:rPr lang="en-US" sz="1600" dirty="0">
                <a:latin typeface="Verdana"/>
                <a:ea typeface="Verdana"/>
                <a:cs typeface="Verdana"/>
                <a:sym typeface="Verdana"/>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9"/>
                  </a:ext>
                </a:extLst>
              </a:rPr>
              <a:t> subtracts the minimum value in the feature and then divides by the range. The range is the difference between the original maximum and original minimum.</a:t>
            </a:r>
            <a:endParaRPr lang="en-US" sz="1600" dirty="0">
              <a:latin typeface="Verdana"/>
              <a:ea typeface="Verdana"/>
              <a:cs typeface="Verdana"/>
              <a:sym typeface="Verdana"/>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0"/>
                </a:ext>
              </a:extLst>
            </a:endParaRPr>
          </a:p>
          <a:p>
            <a:pPr marL="114300" indent="0">
              <a:buNone/>
            </a:pPr>
            <a:r>
              <a:rPr lang="en-US" dirty="0" smtClean="0"/>
              <a:t> </a:t>
            </a:r>
          </a:p>
          <a:p>
            <a:pPr marL="114300" indent="0">
              <a:buNone/>
            </a:pPr>
            <a:endParaRPr lang="en-US" dirty="0"/>
          </a:p>
          <a:p>
            <a:pPr marL="114300" indent="0">
              <a:buNone/>
            </a:pPr>
            <a:endParaRPr lang="en-US" dirty="0" smtClean="0"/>
          </a:p>
          <a:p>
            <a:pPr marL="114300" indent="0">
              <a:buNone/>
            </a:pPr>
            <a:endParaRPr lang="en-US" dirty="0" smtClean="0"/>
          </a:p>
          <a:p>
            <a:pPr marL="114300" indent="0">
              <a:buNone/>
            </a:pPr>
            <a:r>
              <a:rPr lang="en-US" dirty="0" smtClean="0"/>
              <a:t>It s</a:t>
            </a:r>
            <a:r>
              <a:rPr lang="en-US" dirty="0"/>
              <a:t>cale all values in a fixed range between </a:t>
            </a:r>
            <a:r>
              <a:rPr lang="en-US" b="1" dirty="0"/>
              <a:t>0</a:t>
            </a:r>
            <a:r>
              <a:rPr lang="en-US" dirty="0"/>
              <a:t> and </a:t>
            </a:r>
            <a:r>
              <a:rPr lang="en-US" b="1" dirty="0" smtClean="0"/>
              <a:t>1.</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8424" y="3018904"/>
            <a:ext cx="2273531" cy="595449"/>
          </a:xfrm>
          <a:prstGeom prst="rect">
            <a:avLst/>
          </a:prstGeom>
        </p:spPr>
      </p:pic>
    </p:spTree>
    <p:extLst>
      <p:ext uri="{BB962C8B-B14F-4D97-AF65-F5344CB8AC3E}">
        <p14:creationId xmlns:p14="http://schemas.microsoft.com/office/powerpoint/2010/main" val="13914420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194" y="0"/>
            <a:ext cx="8520600" cy="607800"/>
          </a:xfrm>
        </p:spPr>
        <p:txBody>
          <a:bodyPr/>
          <a:lstStyle/>
          <a:p>
            <a:r>
              <a:rPr lang="en-US" dirty="0"/>
              <a:t>3.</a:t>
            </a:r>
            <a:r>
              <a:rPr lang="en-GB" sz="2800" dirty="0"/>
              <a:t> Continuous Features</a:t>
            </a:r>
            <a:br>
              <a:rPr lang="en-GB" sz="2800" dirty="0"/>
            </a:br>
            <a:endParaRPr lang="en-US" dirty="0"/>
          </a:p>
        </p:txBody>
      </p:sp>
      <p:sp>
        <p:nvSpPr>
          <p:cNvPr id="3" name="Text Placeholder 2"/>
          <p:cNvSpPr>
            <a:spLocks noGrp="1"/>
          </p:cNvSpPr>
          <p:nvPr>
            <p:ph type="body" idx="1"/>
          </p:nvPr>
        </p:nvSpPr>
        <p:spPr>
          <a:xfrm>
            <a:off x="203635" y="607799"/>
            <a:ext cx="8520600" cy="4321647"/>
          </a:xfrm>
        </p:spPr>
        <p:txBody>
          <a:bodyPr/>
          <a:lstStyle/>
          <a:p>
            <a:pPr marL="114300" indent="0">
              <a:buNone/>
            </a:pPr>
            <a:r>
              <a:rPr lang="en-US" dirty="0" smtClean="0"/>
              <a:t>(b) </a:t>
            </a:r>
            <a:r>
              <a:rPr lang="en-US" b="1" dirty="0" smtClean="0">
                <a:solidFill>
                  <a:srgbClr val="7030A0"/>
                </a:solidFill>
              </a:rPr>
              <a:t>Standardization</a:t>
            </a:r>
          </a:p>
          <a:p>
            <a:pPr>
              <a:buAutoNum type="alphaLcParenBoth"/>
            </a:pPr>
            <a:endParaRPr lang="en-US" dirty="0"/>
          </a:p>
          <a:p>
            <a:pPr marL="114300" lvl="0" indent="0">
              <a:buNone/>
            </a:pPr>
            <a:r>
              <a:rPr lang="en-US" sz="1600" dirty="0">
                <a:latin typeface="Verdana"/>
                <a:ea typeface="Verdana"/>
                <a:cs typeface="Verdana"/>
                <a:sym typeface="Verdana"/>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0"/>
                  </a:ext>
                </a:extLst>
              </a:rPr>
              <a:t>The </a:t>
            </a:r>
            <a:r>
              <a:rPr lang="en-US" sz="1600" dirty="0" smtClean="0">
                <a:latin typeface="Verdana"/>
                <a:ea typeface="Verdana"/>
                <a:cs typeface="Verdana"/>
                <a:sym typeface="Verdana"/>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0"/>
                  </a:ext>
                </a:extLst>
              </a:rPr>
              <a:t>Standardization</a:t>
            </a:r>
            <a:r>
              <a:rPr lang="en-US" sz="1600" dirty="0" smtClean="0">
                <a:latin typeface="Verdana"/>
                <a:ea typeface="Verdana"/>
                <a:cs typeface="Verdana"/>
                <a:sym typeface="Verdana"/>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0"/>
                  </a:ext>
                </a:extLst>
              </a:rPr>
              <a:t> </a:t>
            </a:r>
            <a:r>
              <a:rPr lang="en-US" sz="1600" dirty="0">
                <a:latin typeface="Verdana"/>
                <a:ea typeface="Verdana"/>
                <a:cs typeface="Verdana"/>
                <a:sym typeface="Verdana"/>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0"/>
                  </a:ext>
                </a:extLst>
              </a:rPr>
              <a:t>ensures that for each feature have the mean is 0 and the variance is 1, bringing all features to the same magnitude.</a:t>
            </a:r>
            <a:r>
              <a:rPr lang="en-US" dirty="0" smtClean="0"/>
              <a:t> </a:t>
            </a:r>
          </a:p>
          <a:p>
            <a:pPr marL="114300" lvl="0" indent="0">
              <a:buNone/>
            </a:pPr>
            <a:endParaRPr lang="en-US" dirty="0" smtClean="0"/>
          </a:p>
          <a:p>
            <a:pPr marL="114300" lvl="0" indent="0">
              <a:buNone/>
            </a:pPr>
            <a:r>
              <a:rPr lang="en-US" dirty="0" smtClean="0"/>
              <a:t>If </a:t>
            </a:r>
            <a:r>
              <a:rPr lang="en-US" dirty="0"/>
              <a:t>the standard deviation of features is </a:t>
            </a:r>
            <a:r>
              <a:rPr lang="en-US" b="1" i="1" dirty="0">
                <a:solidFill>
                  <a:srgbClr val="7030A0"/>
                </a:solidFill>
              </a:rPr>
              <a:t>different</a:t>
            </a:r>
            <a:r>
              <a:rPr lang="en-US" dirty="0"/>
              <a:t>, their range also would differ from each other.</a:t>
            </a:r>
            <a:endParaRPr lang="en-US" dirty="0" smtClean="0"/>
          </a:p>
          <a:p>
            <a:pPr marL="114300" indent="0">
              <a:buNone/>
            </a:pPr>
            <a:endParaRPr lang="en-US" dirty="0" smtClean="0"/>
          </a:p>
          <a:p>
            <a:pPr marL="114300" indent="0">
              <a:buNone/>
            </a:pPr>
            <a:endParaRPr lang="en-US" dirty="0"/>
          </a:p>
          <a:p>
            <a:pPr marL="114300" indent="0">
              <a:buNone/>
            </a:pPr>
            <a:endParaRPr lang="en-US" dirty="0" smtClean="0"/>
          </a:p>
          <a:p>
            <a:pPr marL="114300" indent="0">
              <a:buNone/>
            </a:pPr>
            <a:endParaRPr lang="fr-FR" dirty="0" smtClean="0"/>
          </a:p>
          <a:p>
            <a:pPr marL="114300" indent="0">
              <a:buNone/>
            </a:pPr>
            <a:endParaRPr lang="fr-FR" dirty="0"/>
          </a:p>
          <a:p>
            <a:pPr marL="114300" indent="0">
              <a:buNone/>
            </a:pPr>
            <a:r>
              <a:rPr lang="fr-FR" dirty="0" smtClean="0"/>
              <a:t>x </a:t>
            </a:r>
            <a:r>
              <a:rPr lang="fr-FR" dirty="0"/>
              <a:t>= observation, μ = </a:t>
            </a:r>
            <a:r>
              <a:rPr lang="fr-FR" dirty="0" err="1"/>
              <a:t>mean</a:t>
            </a:r>
            <a:r>
              <a:rPr lang="fr-FR" dirty="0"/>
              <a:t> </a:t>
            </a:r>
            <a:r>
              <a:rPr lang="fr-FR" dirty="0" smtClean="0"/>
              <a:t>,</a:t>
            </a:r>
            <a:r>
              <a:rPr lang="fr-FR" dirty="0"/>
              <a:t> σ = standard </a:t>
            </a:r>
            <a:r>
              <a:rPr lang="fr-FR" dirty="0" err="1"/>
              <a:t>deviation</a:t>
            </a:r>
            <a:r>
              <a:rPr lang="fr-FR" dirty="0"/>
              <a:t> </a:t>
            </a:r>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3511" y="3165383"/>
            <a:ext cx="2971800" cy="1143000"/>
          </a:xfrm>
          <a:prstGeom prst="rect">
            <a:avLst/>
          </a:prstGeom>
        </p:spPr>
      </p:pic>
    </p:spTree>
    <p:extLst>
      <p:ext uri="{BB962C8B-B14F-4D97-AF65-F5344CB8AC3E}">
        <p14:creationId xmlns:p14="http://schemas.microsoft.com/office/powerpoint/2010/main" val="23848833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4.Categorical Features</a:t>
            </a:r>
            <a:endParaRPr lang="en-US" dirty="0"/>
          </a:p>
        </p:txBody>
      </p:sp>
      <p:sp>
        <p:nvSpPr>
          <p:cNvPr id="3" name="Text Placeholder 2"/>
          <p:cNvSpPr>
            <a:spLocks noGrp="1"/>
          </p:cNvSpPr>
          <p:nvPr>
            <p:ph type="body" idx="1"/>
          </p:nvPr>
        </p:nvSpPr>
        <p:spPr/>
        <p:txBody>
          <a:bodyPr/>
          <a:lstStyle/>
          <a:p>
            <a:pPr marL="114300" indent="0">
              <a:buNone/>
            </a:pPr>
            <a:r>
              <a:rPr lang="en-US" dirty="0" smtClean="0"/>
              <a:t>Categorical features </a:t>
            </a:r>
            <a:r>
              <a:rPr lang="en-US" dirty="0"/>
              <a:t> </a:t>
            </a:r>
            <a:r>
              <a:rPr lang="en-US" dirty="0" smtClean="0"/>
              <a:t>represents </a:t>
            </a:r>
            <a:r>
              <a:rPr lang="en-US" dirty="0"/>
              <a:t>types of data which may be divided into groups. </a:t>
            </a:r>
            <a:endParaRPr lang="en-US" dirty="0" smtClean="0"/>
          </a:p>
          <a:p>
            <a:pPr marL="114300" indent="0">
              <a:buNone/>
            </a:pPr>
            <a:r>
              <a:rPr lang="en-US" dirty="0" smtClean="0"/>
              <a:t>Example: genders, educational levels</a:t>
            </a:r>
          </a:p>
          <a:p>
            <a:pPr marL="114300" indent="0">
              <a:buNone/>
            </a:pPr>
            <a:endParaRPr lang="en-US" dirty="0"/>
          </a:p>
          <a:p>
            <a:pPr marL="114300" indent="0">
              <a:buNone/>
            </a:pPr>
            <a:r>
              <a:rPr lang="en-US" dirty="0"/>
              <a:t>A</a:t>
            </a:r>
            <a:r>
              <a:rPr lang="en-US" dirty="0" smtClean="0"/>
              <a:t>ny </a:t>
            </a:r>
            <a:r>
              <a:rPr lang="en-US" dirty="0"/>
              <a:t>non-numerical values need to be </a:t>
            </a:r>
            <a:r>
              <a:rPr lang="en-US" b="1" i="1" dirty="0">
                <a:solidFill>
                  <a:srgbClr val="7030A0"/>
                </a:solidFill>
              </a:rPr>
              <a:t>converted</a:t>
            </a:r>
            <a:r>
              <a:rPr lang="en-US" dirty="0"/>
              <a:t> to integers or floats in order to be </a:t>
            </a:r>
            <a:r>
              <a:rPr lang="en-US" dirty="0" smtClean="0"/>
              <a:t>utilized </a:t>
            </a:r>
            <a:r>
              <a:rPr lang="en-US" dirty="0"/>
              <a:t>in most machine learning </a:t>
            </a:r>
            <a:r>
              <a:rPr lang="en-US" dirty="0" smtClean="0"/>
              <a:t>libraries.</a:t>
            </a:r>
          </a:p>
          <a:p>
            <a:pPr marL="114300" indent="0">
              <a:buNone/>
            </a:pPr>
            <a:endParaRPr lang="en-US" dirty="0" smtClean="0"/>
          </a:p>
          <a:p>
            <a:pPr marL="114300" indent="0">
              <a:buNone/>
            </a:pPr>
            <a:r>
              <a:rPr lang="en-US" dirty="0" smtClean="0"/>
              <a:t>Common Methods </a:t>
            </a:r>
          </a:p>
          <a:p>
            <a:pPr>
              <a:buFont typeface="Wingdings" panose="05000000000000000000" pitchFamily="2" charset="2"/>
              <a:buChar char="Ø"/>
            </a:pPr>
            <a:r>
              <a:rPr lang="en-US" dirty="0" smtClean="0"/>
              <a:t>one-hot-encoding(</a:t>
            </a:r>
            <a:r>
              <a:rPr lang="en-US" dirty="0"/>
              <a:t>Dummy </a:t>
            </a:r>
            <a:r>
              <a:rPr lang="en-US" dirty="0" smtClean="0"/>
              <a:t>variables)</a:t>
            </a:r>
          </a:p>
          <a:p>
            <a:pPr>
              <a:buFont typeface="Wingdings" panose="05000000000000000000" pitchFamily="2" charset="2"/>
              <a:buChar char="Ø"/>
            </a:pPr>
            <a:r>
              <a:rPr lang="en-US" dirty="0" smtClean="0"/>
              <a:t>Label Encoding </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6275385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4.Categorical Features</a:t>
            </a:r>
          </a:p>
        </p:txBody>
      </p:sp>
      <p:sp>
        <p:nvSpPr>
          <p:cNvPr id="3" name="Text Placeholder 2"/>
          <p:cNvSpPr>
            <a:spLocks noGrp="1"/>
          </p:cNvSpPr>
          <p:nvPr>
            <p:ph type="body" idx="1"/>
          </p:nvPr>
        </p:nvSpPr>
        <p:spPr/>
        <p:txBody>
          <a:bodyPr/>
          <a:lstStyle/>
          <a:p>
            <a:pPr marL="0" lvl="0" indent="0">
              <a:lnSpc>
                <a:spcPct val="100000"/>
              </a:lnSpc>
              <a:buSzPts val="1400"/>
              <a:buNone/>
            </a:pPr>
            <a:r>
              <a:rPr lang="en-US" b="1" dirty="0" smtClean="0">
                <a:solidFill>
                  <a:srgbClr val="7030A0"/>
                </a:solidFill>
                <a:latin typeface="Verdana"/>
                <a:ea typeface="Verdana"/>
                <a:cs typeface="Verdana"/>
                <a:sym typeface="Verdana"/>
              </a:rPr>
              <a:t>(a) One-hot-encoding </a:t>
            </a:r>
          </a:p>
          <a:p>
            <a:pPr marL="0" lvl="0" indent="0">
              <a:lnSpc>
                <a:spcPct val="100000"/>
              </a:lnSpc>
              <a:buSzPts val="1400"/>
              <a:buNone/>
            </a:pPr>
            <a:endParaRPr lang="en-US" dirty="0" smtClean="0">
              <a:latin typeface="Verdana"/>
              <a:ea typeface="Verdana"/>
              <a:cs typeface="Verdana"/>
              <a:sym typeface="Verdana"/>
            </a:endParaRPr>
          </a:p>
          <a:p>
            <a:pPr marL="0" lvl="0" indent="0">
              <a:lnSpc>
                <a:spcPct val="100000"/>
              </a:lnSpc>
              <a:buSzPts val="1400"/>
              <a:buNone/>
            </a:pPr>
            <a:r>
              <a:rPr lang="en-US" dirty="0" smtClean="0">
                <a:latin typeface="Verdana"/>
                <a:ea typeface="Verdana"/>
                <a:cs typeface="Verdana"/>
                <a:sym typeface="Verdana"/>
              </a:rPr>
              <a:t>By </a:t>
            </a:r>
            <a:r>
              <a:rPr lang="en-US" dirty="0">
                <a:latin typeface="Verdana"/>
                <a:ea typeface="Verdana"/>
                <a:cs typeface="Verdana"/>
                <a:sym typeface="Verdana"/>
              </a:rPr>
              <a:t>far the most common way to represent categorical variables is using the one-hot encoding or one-out-of-N encoding, also known as dummy variables.</a:t>
            </a:r>
          </a:p>
          <a:p>
            <a:pPr marL="0" lvl="0" indent="0">
              <a:lnSpc>
                <a:spcPct val="100000"/>
              </a:lnSpc>
              <a:buSzPts val="1400"/>
              <a:buNone/>
            </a:pPr>
            <a:endParaRPr lang="en-US" dirty="0">
              <a:latin typeface="Verdana"/>
              <a:ea typeface="Verdana"/>
              <a:cs typeface="Verdana"/>
              <a:sym typeface="Verdana"/>
            </a:endParaRPr>
          </a:p>
          <a:p>
            <a:pPr marL="0" lvl="0" indent="0">
              <a:lnSpc>
                <a:spcPct val="100000"/>
              </a:lnSpc>
              <a:buSzPts val="1400"/>
              <a:buNone/>
            </a:pPr>
            <a:r>
              <a:rPr lang="en-US" dirty="0">
                <a:latin typeface="Verdana"/>
                <a:ea typeface="Verdana"/>
                <a:cs typeface="Verdana"/>
                <a:sym typeface="Verdana"/>
              </a:rPr>
              <a:t>The idea behind dummy variables is to replace a categorical variable with one or more new features that can have the values 0 and 1. </a:t>
            </a:r>
          </a:p>
          <a:p>
            <a:pPr marL="114300" indent="0">
              <a:buNone/>
            </a:pPr>
            <a:endParaRPr lang="en-US" dirty="0"/>
          </a:p>
        </p:txBody>
      </p:sp>
    </p:spTree>
    <p:extLst>
      <p:ext uri="{BB962C8B-B14F-4D97-AF65-F5344CB8AC3E}">
        <p14:creationId xmlns:p14="http://schemas.microsoft.com/office/powerpoint/2010/main" val="18693439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4.Categorical Features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30" y="1017800"/>
            <a:ext cx="6226232" cy="3502255"/>
          </a:xfrm>
          <a:prstGeom prst="rect">
            <a:avLst/>
          </a:prstGeom>
        </p:spPr>
      </p:pic>
    </p:spTree>
    <p:extLst>
      <p:ext uri="{BB962C8B-B14F-4D97-AF65-F5344CB8AC3E}">
        <p14:creationId xmlns:p14="http://schemas.microsoft.com/office/powerpoint/2010/main" val="35220780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631" y="69178"/>
            <a:ext cx="8520600" cy="607800"/>
          </a:xfrm>
        </p:spPr>
        <p:txBody>
          <a:bodyPr/>
          <a:lstStyle/>
          <a:p>
            <a:r>
              <a:rPr lang="en-US" dirty="0"/>
              <a:t>4.Categorical Features</a:t>
            </a:r>
          </a:p>
        </p:txBody>
      </p:sp>
      <p:sp>
        <p:nvSpPr>
          <p:cNvPr id="3" name="Text Placeholder 2"/>
          <p:cNvSpPr>
            <a:spLocks noGrp="1"/>
          </p:cNvSpPr>
          <p:nvPr>
            <p:ph type="body" idx="1"/>
          </p:nvPr>
        </p:nvSpPr>
        <p:spPr>
          <a:xfrm>
            <a:off x="211948" y="676978"/>
            <a:ext cx="8520600" cy="4144404"/>
          </a:xfrm>
        </p:spPr>
        <p:txBody>
          <a:bodyPr/>
          <a:lstStyle/>
          <a:p>
            <a:pPr marL="0" lvl="0" indent="0">
              <a:lnSpc>
                <a:spcPct val="100000"/>
              </a:lnSpc>
              <a:buSzPts val="1400"/>
              <a:buNone/>
            </a:pPr>
            <a:r>
              <a:rPr lang="en-US" b="1" dirty="0" smtClean="0">
                <a:latin typeface="Verdana"/>
                <a:ea typeface="Verdana"/>
                <a:cs typeface="Verdana"/>
                <a:sym typeface="Verdana"/>
              </a:rPr>
              <a:t>(b) Label Encoding  </a:t>
            </a:r>
          </a:p>
          <a:p>
            <a:pPr marL="0" lvl="0" indent="0">
              <a:lnSpc>
                <a:spcPct val="100000"/>
              </a:lnSpc>
              <a:buSzPts val="1400"/>
              <a:buNone/>
            </a:pPr>
            <a:endParaRPr lang="en-US" dirty="0" smtClean="0">
              <a:latin typeface="Verdana"/>
              <a:ea typeface="Verdana"/>
              <a:cs typeface="Verdana"/>
              <a:sym typeface="Verdana"/>
            </a:endParaRPr>
          </a:p>
          <a:p>
            <a:pPr marL="114300" indent="0">
              <a:buNone/>
            </a:pPr>
            <a:r>
              <a:rPr lang="en-US" dirty="0"/>
              <a:t>Label encoding is simply converting each </a:t>
            </a:r>
            <a:r>
              <a:rPr lang="en-US" dirty="0" smtClean="0"/>
              <a:t>categorical value </a:t>
            </a:r>
            <a:r>
              <a:rPr lang="en-US" dirty="0"/>
              <a:t>in a column to a number</a:t>
            </a:r>
            <a:r>
              <a:rPr lang="en-US" dirty="0" smtClean="0"/>
              <a:t>.</a:t>
            </a:r>
          </a:p>
          <a:p>
            <a:pPr marL="114300" indent="0">
              <a:buNone/>
            </a:pPr>
            <a:endParaRPr lang="en-US" dirty="0"/>
          </a:p>
          <a:p>
            <a:pPr marL="114300" indent="0">
              <a:buNone/>
            </a:pPr>
            <a:endParaRPr lang="en-US" dirty="0" smtClean="0"/>
          </a:p>
          <a:p>
            <a:pPr marL="114300" indent="0">
              <a:buNone/>
            </a:pPr>
            <a:endParaRPr lang="en-US" dirty="0"/>
          </a:p>
          <a:p>
            <a:pPr marL="114300" indent="0">
              <a:buNone/>
            </a:pPr>
            <a:endParaRPr lang="en-US" dirty="0" smtClean="0"/>
          </a:p>
          <a:p>
            <a:pPr marL="114300" indent="0">
              <a:buNone/>
            </a:pPr>
            <a:endParaRPr lang="en-US" dirty="0"/>
          </a:p>
          <a:p>
            <a:pPr marL="114300" indent="0">
              <a:buNone/>
            </a:pPr>
            <a:endParaRPr lang="en-US" dirty="0"/>
          </a:p>
          <a:p>
            <a:pPr marL="114300" indent="0">
              <a:buNone/>
            </a:pPr>
            <a:r>
              <a:rPr lang="en-US" dirty="0" smtClean="0"/>
              <a:t>NB: It is recommended to use label encoding to a Binary variable </a:t>
            </a:r>
            <a:br>
              <a:rPr lang="en-US" dirty="0" smtClean="0"/>
            </a:br>
            <a:r>
              <a:rPr lang="en-US" dirty="0" smtClean="0"/>
              <a:t>        </a:t>
            </a:r>
          </a:p>
          <a:p>
            <a:pPr marL="114300" indent="0">
              <a:buNone/>
            </a:pPr>
            <a:endParaRPr lang="en-US" dirty="0" smtClean="0"/>
          </a:p>
          <a:p>
            <a:pPr marL="11430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276" y="1950713"/>
            <a:ext cx="5358696" cy="1745326"/>
          </a:xfrm>
          <a:prstGeom prst="rect">
            <a:avLst/>
          </a:prstGeom>
        </p:spPr>
      </p:pic>
    </p:spTree>
    <p:extLst>
      <p:ext uri="{BB962C8B-B14F-4D97-AF65-F5344CB8AC3E}">
        <p14:creationId xmlns:p14="http://schemas.microsoft.com/office/powerpoint/2010/main" val="562950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t>CONTENT:</a:t>
            </a:r>
            <a:endParaRPr b="1" dirty="0"/>
          </a:p>
        </p:txBody>
      </p:sp>
      <p:sp>
        <p:nvSpPr>
          <p:cNvPr id="92" name="Google Shape;92;p14"/>
          <p:cNvSpPr txBox="1">
            <a:spLocks noGrp="1"/>
          </p:cNvSpPr>
          <p:nvPr>
            <p:ph type="body" idx="1"/>
          </p:nvPr>
        </p:nvSpPr>
        <p:spPr>
          <a:xfrm>
            <a:off x="311700" y="1460275"/>
            <a:ext cx="8013150" cy="2448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AutoNum type="arabicPeriod"/>
            </a:pPr>
            <a:r>
              <a:rPr lang="en-US" sz="2400" dirty="0" smtClean="0"/>
              <a:t>Feature Engineering </a:t>
            </a:r>
            <a:endParaRPr sz="2400" dirty="0"/>
          </a:p>
          <a:p>
            <a:pPr marL="457200" lvl="0" indent="-381000" algn="l" rtl="0">
              <a:spcBef>
                <a:spcPts val="0"/>
              </a:spcBef>
              <a:spcAft>
                <a:spcPts val="0"/>
              </a:spcAft>
              <a:buSzPts val="2400"/>
              <a:buAutoNum type="arabicPeriod"/>
            </a:pPr>
            <a:r>
              <a:rPr lang="en-GB" sz="2400" dirty="0" smtClean="0"/>
              <a:t>Missing Data</a:t>
            </a:r>
            <a:endParaRPr sz="2400" dirty="0"/>
          </a:p>
          <a:p>
            <a:pPr marL="457200" lvl="0" indent="-381000" algn="l" rtl="0">
              <a:spcBef>
                <a:spcPts val="0"/>
              </a:spcBef>
              <a:spcAft>
                <a:spcPts val="0"/>
              </a:spcAft>
              <a:buSzPts val="2400"/>
              <a:buAutoNum type="arabicPeriod"/>
            </a:pPr>
            <a:r>
              <a:rPr lang="en-GB" sz="2400" dirty="0" smtClean="0"/>
              <a:t>Continuous Features</a:t>
            </a:r>
            <a:endParaRPr lang="en-GB" sz="2400" dirty="0"/>
          </a:p>
          <a:p>
            <a:pPr marL="457200" lvl="0" indent="-381000" algn="l" rtl="0">
              <a:spcBef>
                <a:spcPts val="0"/>
              </a:spcBef>
              <a:spcAft>
                <a:spcPts val="0"/>
              </a:spcAft>
              <a:buSzPts val="2400"/>
              <a:buAutoNum type="arabicPeriod"/>
            </a:pPr>
            <a:r>
              <a:rPr lang="en-GB" sz="2400" dirty="0" smtClean="0"/>
              <a:t>Categorical Features</a:t>
            </a:r>
            <a:endParaRPr lang="en-GB" sz="2400" dirty="0"/>
          </a:p>
          <a:p>
            <a:pPr marL="457200" lvl="0" indent="-381000" algn="l" rtl="0">
              <a:spcBef>
                <a:spcPts val="0"/>
              </a:spcBef>
              <a:spcAft>
                <a:spcPts val="0"/>
              </a:spcAft>
              <a:buSzPts val="2400"/>
              <a:buAutoNum type="arabicPeriod"/>
            </a:pPr>
            <a:r>
              <a:rPr lang="en-GB" sz="2400" dirty="0" smtClean="0"/>
              <a:t>Feature Selection </a:t>
            </a:r>
          </a:p>
          <a:p>
            <a:pPr marL="457200" lvl="0" indent="-381000" algn="l" rtl="0">
              <a:spcBef>
                <a:spcPts val="0"/>
              </a:spcBef>
              <a:spcAft>
                <a:spcPts val="0"/>
              </a:spcAft>
              <a:buSzPts val="2400"/>
              <a:buAutoNum type="arabicPeriod"/>
            </a:pPr>
            <a:r>
              <a:rPr lang="en-GB" sz="2400" dirty="0" smtClean="0"/>
              <a:t>Practical Feature Engineering and Selection</a:t>
            </a:r>
            <a:endParaRPr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5.Feature Selection</a:t>
            </a:r>
            <a:endParaRPr lang="en-US" dirty="0"/>
          </a:p>
        </p:txBody>
      </p:sp>
      <p:sp>
        <p:nvSpPr>
          <p:cNvPr id="3" name="Text Placeholder 2"/>
          <p:cNvSpPr>
            <a:spLocks noGrp="1"/>
          </p:cNvSpPr>
          <p:nvPr>
            <p:ph type="body" idx="1"/>
          </p:nvPr>
        </p:nvSpPr>
        <p:spPr/>
        <p:txBody>
          <a:bodyPr/>
          <a:lstStyle/>
          <a:p>
            <a:endParaRPr lang="en-US" dirty="0" smtClean="0"/>
          </a:p>
          <a:p>
            <a:r>
              <a:rPr lang="en-US" dirty="0"/>
              <a:t>Feature Selection is the process where you automatically or manually select those features which contribute most to your prediction variable or output in which you are interested in</a:t>
            </a:r>
            <a:r>
              <a:rPr lang="en-US" dirty="0" smtClean="0"/>
              <a:t>.</a:t>
            </a:r>
          </a:p>
          <a:p>
            <a:pPr marL="114300" indent="0">
              <a:buNone/>
            </a:pPr>
            <a:endParaRPr lang="en-US" dirty="0"/>
          </a:p>
          <a:p>
            <a:pPr marL="114300" indent="0">
              <a:buNone/>
            </a:pPr>
            <a:endParaRPr lang="en-US" dirty="0"/>
          </a:p>
          <a:p>
            <a:r>
              <a:rPr lang="en-US" dirty="0"/>
              <a:t>Having irrelevant features in your data can </a:t>
            </a:r>
            <a:r>
              <a:rPr lang="en-US" b="1" i="1" dirty="0">
                <a:solidFill>
                  <a:srgbClr val="7030A0"/>
                </a:solidFill>
              </a:rPr>
              <a:t>decrease</a:t>
            </a:r>
            <a:r>
              <a:rPr lang="en-US" dirty="0"/>
              <a:t> the accuracy of the models and make your model learn based on irrelevant features.</a:t>
            </a:r>
            <a:r>
              <a:rPr lang="en-US" dirty="0" smtClean="0"/>
              <a:t>.</a:t>
            </a:r>
            <a:endParaRPr lang="en-US" dirty="0"/>
          </a:p>
          <a:p>
            <a:pPr marL="114300" indent="0">
              <a:buNone/>
            </a:pPr>
            <a:endParaRPr lang="en-US" dirty="0"/>
          </a:p>
        </p:txBody>
      </p:sp>
    </p:spTree>
    <p:extLst>
      <p:ext uri="{BB962C8B-B14F-4D97-AF65-F5344CB8AC3E}">
        <p14:creationId xmlns:p14="http://schemas.microsoft.com/office/powerpoint/2010/main" val="40998498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5.Feature Selection</a:t>
            </a:r>
            <a:endParaRPr lang="en-US" dirty="0"/>
          </a:p>
        </p:txBody>
      </p:sp>
      <p:sp>
        <p:nvSpPr>
          <p:cNvPr id="3" name="Text Placeholder 2"/>
          <p:cNvSpPr>
            <a:spLocks noGrp="1"/>
          </p:cNvSpPr>
          <p:nvPr>
            <p:ph type="body" idx="1"/>
          </p:nvPr>
        </p:nvSpPr>
        <p:spPr/>
        <p:txBody>
          <a:bodyPr/>
          <a:lstStyle/>
          <a:p>
            <a:pPr marL="114300" indent="0">
              <a:buNone/>
            </a:pPr>
            <a:r>
              <a:rPr lang="en-US" dirty="0"/>
              <a:t>Top reasons to use feature selection are</a:t>
            </a:r>
            <a:r>
              <a:rPr lang="en-US" dirty="0" smtClean="0"/>
              <a:t>:</a:t>
            </a:r>
            <a:br>
              <a:rPr lang="en-US" dirty="0" smtClean="0"/>
            </a:br>
            <a:endParaRPr lang="en-US" dirty="0"/>
          </a:p>
          <a:p>
            <a:r>
              <a:rPr lang="en-US" dirty="0"/>
              <a:t>It enables the machine learning algorithm to train faster.</a:t>
            </a:r>
          </a:p>
          <a:p>
            <a:r>
              <a:rPr lang="en-US" dirty="0"/>
              <a:t>It reduces the complexity of a model and makes it easier to interpret.</a:t>
            </a:r>
          </a:p>
          <a:p>
            <a:r>
              <a:rPr lang="en-US" dirty="0"/>
              <a:t>It improves the accuracy of a model if the right subset is chosen.</a:t>
            </a:r>
          </a:p>
          <a:p>
            <a:r>
              <a:rPr lang="en-US" dirty="0"/>
              <a:t>It reduces </a:t>
            </a:r>
            <a:r>
              <a:rPr lang="en-US" dirty="0" err="1"/>
              <a:t>overfitting</a:t>
            </a:r>
            <a:r>
              <a:rPr lang="en-US" dirty="0"/>
              <a:t>.</a:t>
            </a:r>
          </a:p>
          <a:p>
            <a:endParaRPr lang="en-US" dirty="0"/>
          </a:p>
        </p:txBody>
      </p:sp>
    </p:spTree>
    <p:extLst>
      <p:ext uri="{BB962C8B-B14F-4D97-AF65-F5344CB8AC3E}">
        <p14:creationId xmlns:p14="http://schemas.microsoft.com/office/powerpoint/2010/main" val="35316692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Feature Selection</a:t>
            </a:r>
            <a:endParaRPr lang="en-US" dirty="0"/>
          </a:p>
        </p:txBody>
      </p:sp>
      <p:sp>
        <p:nvSpPr>
          <p:cNvPr id="3" name="Text Placeholder 2"/>
          <p:cNvSpPr>
            <a:spLocks noGrp="1"/>
          </p:cNvSpPr>
          <p:nvPr>
            <p:ph type="body" idx="1"/>
          </p:nvPr>
        </p:nvSpPr>
        <p:spPr>
          <a:xfrm>
            <a:off x="66501" y="1229875"/>
            <a:ext cx="8952807" cy="3339000"/>
          </a:xfrm>
        </p:spPr>
        <p:txBody>
          <a:bodyPr/>
          <a:lstStyle/>
          <a:p>
            <a:pPr marL="114300" indent="0" algn="ctr">
              <a:buNone/>
            </a:pPr>
            <a:r>
              <a:rPr lang="en-US" dirty="0" smtClean="0"/>
              <a:t/>
            </a:r>
            <a:br>
              <a:rPr lang="en-US" dirty="0" smtClean="0"/>
            </a:br>
            <a:r>
              <a:rPr lang="en-US" dirty="0" smtClean="0"/>
              <a:t/>
            </a:r>
            <a:br>
              <a:rPr lang="en-US" dirty="0" smtClean="0"/>
            </a:br>
            <a:r>
              <a:rPr lang="en-US" dirty="0" smtClean="0"/>
              <a:t>“I </a:t>
            </a:r>
            <a:r>
              <a:rPr lang="en-US" dirty="0"/>
              <a:t>prepared a model by selecting all the features and I got an accuracy of around </a:t>
            </a:r>
            <a:r>
              <a:rPr lang="en-US" b="1" dirty="0">
                <a:solidFill>
                  <a:srgbClr val="7030A0"/>
                </a:solidFill>
              </a:rPr>
              <a:t>65% </a:t>
            </a:r>
            <a:r>
              <a:rPr lang="en-US" dirty="0"/>
              <a:t>which is not pretty good for a predictive model and after doing some feature selection and feature engineering without doing any logical changes in my model code my accuracy jumped to </a:t>
            </a:r>
            <a:r>
              <a:rPr lang="en-US" b="1" dirty="0">
                <a:solidFill>
                  <a:srgbClr val="7030A0"/>
                </a:solidFill>
              </a:rPr>
              <a:t>81% </a:t>
            </a:r>
            <a:r>
              <a:rPr lang="en-US" dirty="0"/>
              <a:t>which is quite </a:t>
            </a:r>
            <a:r>
              <a:rPr lang="en-US" dirty="0" smtClean="0"/>
              <a:t>impressive”</a:t>
            </a:r>
          </a:p>
          <a:p>
            <a:pPr marL="114300" indent="0" algn="ctr">
              <a:buNone/>
            </a:pPr>
            <a:r>
              <a:rPr lang="en-US" dirty="0" smtClean="0"/>
              <a:t>- By </a:t>
            </a:r>
            <a:r>
              <a:rPr lang="en-US" dirty="0" err="1" smtClean="0"/>
              <a:t>Raheel</a:t>
            </a:r>
            <a:r>
              <a:rPr lang="en-US" dirty="0" smtClean="0"/>
              <a:t> Shaikh</a:t>
            </a:r>
            <a:r>
              <a:rPr lang="en-US" u="sng" dirty="0">
                <a:hlinkClick r:id="rId2"/>
              </a:rPr>
              <a:t/>
            </a:r>
            <a:br>
              <a:rPr lang="en-US" u="sng" dirty="0">
                <a:hlinkClick r:id="rId2"/>
              </a:rPr>
            </a:br>
            <a:r>
              <a:rPr lang="en-US" dirty="0"/>
              <a:t/>
            </a:r>
            <a:br>
              <a:rPr lang="en-US" dirty="0"/>
            </a:br>
            <a:endParaRPr lang="en-US" dirty="0"/>
          </a:p>
        </p:txBody>
      </p:sp>
    </p:spTree>
    <p:extLst>
      <p:ext uri="{BB962C8B-B14F-4D97-AF65-F5344CB8AC3E}">
        <p14:creationId xmlns:p14="http://schemas.microsoft.com/office/powerpoint/2010/main" val="28755630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5.Feature Selection</a:t>
            </a:r>
            <a:endParaRPr lang="en-US" dirty="0"/>
          </a:p>
        </p:txBody>
      </p:sp>
      <p:sp>
        <p:nvSpPr>
          <p:cNvPr id="3" name="Text Placeholder 2"/>
          <p:cNvSpPr>
            <a:spLocks noGrp="1"/>
          </p:cNvSpPr>
          <p:nvPr>
            <p:ph type="body" idx="1"/>
          </p:nvPr>
        </p:nvSpPr>
        <p:spPr/>
        <p:txBody>
          <a:bodyPr/>
          <a:lstStyle/>
          <a:p>
            <a:pPr>
              <a:buAutoNum type="alphaLcParenBoth"/>
            </a:pPr>
            <a:r>
              <a:rPr lang="en-US" b="1" dirty="0" err="1">
                <a:solidFill>
                  <a:srgbClr val="7030A0"/>
                </a:solidFill>
              </a:rPr>
              <a:t>Univariate</a:t>
            </a:r>
            <a:r>
              <a:rPr lang="en-US" b="1" dirty="0">
                <a:solidFill>
                  <a:srgbClr val="7030A0"/>
                </a:solidFill>
              </a:rPr>
              <a:t> </a:t>
            </a:r>
            <a:r>
              <a:rPr lang="en-US" b="1" dirty="0" smtClean="0">
                <a:solidFill>
                  <a:srgbClr val="7030A0"/>
                </a:solidFill>
              </a:rPr>
              <a:t>Selection </a:t>
            </a:r>
          </a:p>
          <a:p>
            <a:pPr marL="114300" indent="0">
              <a:buNone/>
            </a:pPr>
            <a:endParaRPr lang="en-US" dirty="0" smtClean="0"/>
          </a:p>
          <a:p>
            <a:r>
              <a:rPr lang="en-US" dirty="0" smtClean="0"/>
              <a:t>Statistical </a:t>
            </a:r>
            <a:r>
              <a:rPr lang="en-US" dirty="0"/>
              <a:t>tests can be used to select </a:t>
            </a:r>
            <a:r>
              <a:rPr lang="en-US" dirty="0" smtClean="0"/>
              <a:t>those independent </a:t>
            </a:r>
            <a:r>
              <a:rPr lang="en-US" dirty="0"/>
              <a:t>features that have the strongest relationship with the </a:t>
            </a:r>
            <a:r>
              <a:rPr lang="en-US" dirty="0" smtClean="0"/>
              <a:t>target feature in your dataset.</a:t>
            </a:r>
            <a:br>
              <a:rPr lang="en-US" dirty="0" smtClean="0"/>
            </a:br>
            <a:r>
              <a:rPr lang="en-US" dirty="0" smtClean="0"/>
              <a:t>E.g. </a:t>
            </a:r>
            <a:r>
              <a:rPr lang="en-US" dirty="0"/>
              <a:t>Chi squared test</a:t>
            </a:r>
            <a:endParaRPr lang="en-US" dirty="0" smtClean="0"/>
          </a:p>
          <a:p>
            <a:endParaRPr lang="en-US" dirty="0"/>
          </a:p>
          <a:p>
            <a:r>
              <a:rPr lang="en-US" dirty="0"/>
              <a:t>The </a:t>
            </a:r>
            <a:r>
              <a:rPr lang="en-US" dirty="0" err="1"/>
              <a:t>scikit</a:t>
            </a:r>
            <a:r>
              <a:rPr lang="en-US" dirty="0"/>
              <a:t>-learn library provides the </a:t>
            </a:r>
            <a:r>
              <a:rPr lang="en-US" dirty="0" err="1" smtClean="0">
                <a:solidFill>
                  <a:srgbClr val="7030A0"/>
                </a:solidFill>
              </a:rPr>
              <a:t>SelectKBest</a:t>
            </a:r>
            <a:r>
              <a:rPr lang="en-US" dirty="0"/>
              <a:t> class that can be used with a suite of different statistical tests to select a specific number of features.</a:t>
            </a:r>
          </a:p>
          <a:p>
            <a:pPr marL="114300" indent="0">
              <a:buNone/>
            </a:pPr>
            <a:endParaRPr lang="en-US" dirty="0"/>
          </a:p>
        </p:txBody>
      </p:sp>
    </p:spTree>
    <p:extLst>
      <p:ext uri="{BB962C8B-B14F-4D97-AF65-F5344CB8AC3E}">
        <p14:creationId xmlns:p14="http://schemas.microsoft.com/office/powerpoint/2010/main" val="6017545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5.Feature Selection </a:t>
            </a:r>
            <a:endParaRPr lang="en-US" dirty="0"/>
          </a:p>
        </p:txBody>
      </p:sp>
      <p:sp>
        <p:nvSpPr>
          <p:cNvPr id="3" name="Text Placeholder 2"/>
          <p:cNvSpPr>
            <a:spLocks noGrp="1"/>
          </p:cNvSpPr>
          <p:nvPr>
            <p:ph type="body" idx="1"/>
          </p:nvPr>
        </p:nvSpPr>
        <p:spPr/>
        <p:txBody>
          <a:bodyPr/>
          <a:lstStyle/>
          <a:p>
            <a:pPr marL="114300" indent="0">
              <a:buNone/>
            </a:pPr>
            <a:r>
              <a:rPr lang="en-US" b="1" dirty="0" smtClean="0">
                <a:solidFill>
                  <a:srgbClr val="7030A0"/>
                </a:solidFill>
              </a:rPr>
              <a:t>(b) Feature Importance </a:t>
            </a:r>
          </a:p>
          <a:p>
            <a:pPr marL="114300" indent="0">
              <a:buNone/>
            </a:pPr>
            <a:endParaRPr lang="en-US" dirty="0" smtClean="0"/>
          </a:p>
          <a:p>
            <a:pPr marL="114300" indent="0">
              <a:buNone/>
            </a:pPr>
            <a:r>
              <a:rPr lang="en-US" dirty="0"/>
              <a:t>Feature importance gives you a score for each feature of your data, the higher the score more </a:t>
            </a:r>
            <a:r>
              <a:rPr lang="en-US" b="1" dirty="0">
                <a:solidFill>
                  <a:srgbClr val="7030A0"/>
                </a:solidFill>
              </a:rPr>
              <a:t>important</a:t>
            </a:r>
            <a:r>
              <a:rPr lang="en-US" dirty="0"/>
              <a:t> or </a:t>
            </a:r>
            <a:r>
              <a:rPr lang="en-US" b="1" dirty="0">
                <a:solidFill>
                  <a:srgbClr val="7030A0"/>
                </a:solidFill>
              </a:rPr>
              <a:t>relevant</a:t>
            </a:r>
            <a:r>
              <a:rPr lang="en-US" dirty="0"/>
              <a:t> is the feature towards your </a:t>
            </a:r>
            <a:r>
              <a:rPr lang="en-US" dirty="0" smtClean="0"/>
              <a:t>target feature.</a:t>
            </a:r>
          </a:p>
          <a:p>
            <a:pPr marL="114300" indent="0">
              <a:buNone/>
            </a:pPr>
            <a:endParaRPr lang="en-US" dirty="0"/>
          </a:p>
          <a:p>
            <a:pPr marL="114300" indent="0">
              <a:buNone/>
            </a:pPr>
            <a:r>
              <a:rPr lang="en-US" dirty="0"/>
              <a:t>Feature importance is an inbuilt class that comes with Tree Based </a:t>
            </a:r>
            <a:r>
              <a:rPr lang="en-US" dirty="0" smtClean="0"/>
              <a:t>Classifiers</a:t>
            </a:r>
          </a:p>
          <a:p>
            <a:pPr marL="114300" indent="0">
              <a:buNone/>
            </a:pPr>
            <a:r>
              <a:rPr lang="en-US" dirty="0" smtClean="0"/>
              <a:t>Example:</a:t>
            </a:r>
          </a:p>
          <a:p>
            <a:pPr>
              <a:buFont typeface="Wingdings" panose="05000000000000000000" pitchFamily="2" charset="2"/>
              <a:buChar char="Ø"/>
            </a:pPr>
            <a:r>
              <a:rPr lang="en-US" dirty="0" smtClean="0"/>
              <a:t>Random Forest Classifiers</a:t>
            </a:r>
            <a:endParaRPr lang="en-US" dirty="0"/>
          </a:p>
          <a:p>
            <a:pPr>
              <a:buFont typeface="Wingdings" panose="05000000000000000000" pitchFamily="2" charset="2"/>
              <a:buChar char="Ø"/>
            </a:pPr>
            <a:r>
              <a:rPr lang="en-US" dirty="0" smtClean="0"/>
              <a:t>Extra Tree Classifiers</a:t>
            </a:r>
            <a:endParaRPr lang="en-US" dirty="0"/>
          </a:p>
        </p:txBody>
      </p:sp>
    </p:spTree>
    <p:extLst>
      <p:ext uri="{BB962C8B-B14F-4D97-AF65-F5344CB8AC3E}">
        <p14:creationId xmlns:p14="http://schemas.microsoft.com/office/powerpoint/2010/main" val="27272622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Feature Selection</a:t>
            </a:r>
            <a:endParaRPr lang="en-US" dirty="0"/>
          </a:p>
        </p:txBody>
      </p:sp>
      <p:sp>
        <p:nvSpPr>
          <p:cNvPr id="3" name="Text Placeholder 2"/>
          <p:cNvSpPr>
            <a:spLocks noGrp="1"/>
          </p:cNvSpPr>
          <p:nvPr>
            <p:ph type="body" idx="1"/>
          </p:nvPr>
        </p:nvSpPr>
        <p:spPr/>
        <p:txBody>
          <a:bodyPr/>
          <a:lstStyle/>
          <a:p>
            <a:pPr marL="114300" indent="0">
              <a:buNone/>
            </a:pPr>
            <a:r>
              <a:rPr lang="en-US" b="1" dirty="0" smtClean="0">
                <a:solidFill>
                  <a:srgbClr val="7030A0"/>
                </a:solidFill>
              </a:rPr>
              <a:t>(c) Correlation </a:t>
            </a:r>
            <a:r>
              <a:rPr lang="en-US" b="1" dirty="0">
                <a:solidFill>
                  <a:srgbClr val="7030A0"/>
                </a:solidFill>
              </a:rPr>
              <a:t>Matrix with </a:t>
            </a:r>
            <a:r>
              <a:rPr lang="en-US" b="1" dirty="0" err="1">
                <a:solidFill>
                  <a:srgbClr val="7030A0"/>
                </a:solidFill>
              </a:rPr>
              <a:t>Heatmap</a:t>
            </a:r>
            <a:endParaRPr lang="en-US" b="1" dirty="0">
              <a:solidFill>
                <a:srgbClr val="7030A0"/>
              </a:solidFill>
            </a:endParaRPr>
          </a:p>
          <a:p>
            <a:r>
              <a:rPr lang="en-US" dirty="0"/>
              <a:t>Correlation </a:t>
            </a:r>
            <a:r>
              <a:rPr lang="en-US" dirty="0" smtClean="0"/>
              <a:t>show </a:t>
            </a:r>
            <a:r>
              <a:rPr lang="en-US" dirty="0"/>
              <a:t>how the features are related to each other or the target </a:t>
            </a:r>
            <a:r>
              <a:rPr lang="en-US" dirty="0" smtClean="0"/>
              <a:t>feature.</a:t>
            </a:r>
            <a:br>
              <a:rPr lang="en-US" dirty="0" smtClean="0"/>
            </a:br>
            <a:endParaRPr lang="en-US" dirty="0"/>
          </a:p>
          <a:p>
            <a:r>
              <a:rPr lang="en-US" dirty="0"/>
              <a:t>Correlation can be positive (increase in one value of feature increases the value of the target variable) or negative (increase in one value of feature decreases the value of the target variable)</a:t>
            </a:r>
          </a:p>
          <a:p>
            <a:pPr marL="114300" indent="0">
              <a:buNone/>
            </a:pPr>
            <a:endParaRPr lang="en-US" dirty="0"/>
          </a:p>
        </p:txBody>
      </p:sp>
    </p:spTree>
    <p:extLst>
      <p:ext uri="{BB962C8B-B14F-4D97-AF65-F5344CB8AC3E}">
        <p14:creationId xmlns:p14="http://schemas.microsoft.com/office/powerpoint/2010/main" val="16530352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3"/>
          <p:cNvSpPr txBox="1">
            <a:spLocks noGrp="1"/>
          </p:cNvSpPr>
          <p:nvPr>
            <p:ph type="body" idx="1"/>
          </p:nvPr>
        </p:nvSpPr>
        <p:spPr>
          <a:xfrm>
            <a:off x="85250" y="56825"/>
            <a:ext cx="9017700" cy="4830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09" name="Google Shape;209;p3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1.Feature Engineering </a:t>
            </a:r>
            <a:endParaRPr b="1" dirty="0"/>
          </a:p>
        </p:txBody>
      </p:sp>
      <p:sp>
        <p:nvSpPr>
          <p:cNvPr id="98" name="Google Shape;98;p15"/>
          <p:cNvSpPr txBox="1">
            <a:spLocks noGrp="1"/>
          </p:cNvSpPr>
          <p:nvPr>
            <p:ph type="body" idx="1"/>
          </p:nvPr>
        </p:nvSpPr>
        <p:spPr>
          <a:xfrm>
            <a:off x="725450" y="1017800"/>
            <a:ext cx="7505700" cy="3775200"/>
          </a:xfrm>
          <a:prstGeom prst="rect">
            <a:avLst/>
          </a:prstGeom>
        </p:spPr>
        <p:txBody>
          <a:bodyPr spcFirstLastPara="1" wrap="square" lIns="91425" tIns="91425" rIns="91425" bIns="91425" anchor="t" anchorCtr="0">
            <a:noAutofit/>
          </a:bodyPr>
          <a:lstStyle/>
          <a:p>
            <a:pPr marL="114300" indent="0">
              <a:buNone/>
            </a:pPr>
            <a:r>
              <a:rPr lang="en-US" dirty="0" smtClean="0"/>
              <a:t>Feature </a:t>
            </a:r>
            <a:r>
              <a:rPr lang="en-US" dirty="0"/>
              <a:t>engineering refers to a process of selecting and </a:t>
            </a:r>
            <a:r>
              <a:rPr lang="en-US" b="1" dirty="0">
                <a:solidFill>
                  <a:srgbClr val="7030A0"/>
                </a:solidFill>
              </a:rPr>
              <a:t>transforming</a:t>
            </a:r>
            <a:r>
              <a:rPr lang="en-US" dirty="0"/>
              <a:t> </a:t>
            </a:r>
            <a:r>
              <a:rPr lang="en-US" dirty="0" smtClean="0"/>
              <a:t>variables/features </a:t>
            </a:r>
            <a:r>
              <a:rPr lang="en-US" dirty="0"/>
              <a:t>when creating a </a:t>
            </a:r>
            <a:r>
              <a:rPr lang="en-US" b="1" dirty="0">
                <a:solidFill>
                  <a:srgbClr val="7030A0"/>
                </a:solidFill>
              </a:rPr>
              <a:t>predictive model </a:t>
            </a:r>
            <a:r>
              <a:rPr lang="en-US" dirty="0"/>
              <a:t>using machine </a:t>
            </a:r>
            <a:r>
              <a:rPr lang="en-US" dirty="0" smtClean="0"/>
              <a:t>learning.</a:t>
            </a:r>
          </a:p>
          <a:p>
            <a:pPr marL="114300" indent="0">
              <a:buNone/>
            </a:pPr>
            <a:endParaRPr lang="en-US" dirty="0" smtClean="0"/>
          </a:p>
          <a:p>
            <a:pPr marL="114300" indent="0">
              <a:buNone/>
            </a:pPr>
            <a:r>
              <a:rPr lang="en-US" dirty="0" smtClean="0"/>
              <a:t>Feature engineering has </a:t>
            </a:r>
            <a:r>
              <a:rPr lang="en-US" dirty="0"/>
              <a:t>two goals</a:t>
            </a:r>
            <a:r>
              <a:rPr lang="en-US" dirty="0" smtClean="0"/>
              <a:t>:</a:t>
            </a:r>
            <a:br>
              <a:rPr lang="en-US" dirty="0" smtClean="0"/>
            </a:br>
            <a:endParaRPr lang="en-US" dirty="0"/>
          </a:p>
          <a:p>
            <a:r>
              <a:rPr lang="en-US" dirty="0"/>
              <a:t>Preparing the proper input dataset, </a:t>
            </a:r>
            <a:r>
              <a:rPr lang="en-US" b="1" dirty="0">
                <a:solidFill>
                  <a:srgbClr val="7030A0"/>
                </a:solidFill>
              </a:rPr>
              <a:t>compatible</a:t>
            </a:r>
            <a:r>
              <a:rPr lang="en-US" dirty="0"/>
              <a:t> with the machine learning algorithm requirements.</a:t>
            </a:r>
          </a:p>
          <a:p>
            <a:r>
              <a:rPr lang="en-US" dirty="0"/>
              <a:t>Improving the </a:t>
            </a:r>
            <a:r>
              <a:rPr lang="en-US" b="1" dirty="0">
                <a:solidFill>
                  <a:srgbClr val="7030A0"/>
                </a:solidFill>
              </a:rPr>
              <a:t>performance</a:t>
            </a:r>
            <a:r>
              <a:rPr lang="en-US" dirty="0"/>
              <a:t> of machine learning </a:t>
            </a:r>
            <a:r>
              <a:rPr lang="en-US" dirty="0" smtClean="0"/>
              <a:t>models.</a:t>
            </a:r>
            <a:endParaRPr lang="en-US" dirty="0"/>
          </a:p>
          <a:p>
            <a:pPr marL="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228573" y="0"/>
            <a:ext cx="8520600" cy="1280160"/>
          </a:xfrm>
          <a:prstGeom prst="rect">
            <a:avLst/>
          </a:prstGeom>
        </p:spPr>
        <p:txBody>
          <a:bodyPr spcFirstLastPara="1" wrap="square" lIns="91425" tIns="91425" rIns="91425" bIns="91425" anchor="t" anchorCtr="0">
            <a:noAutofit/>
          </a:bodyPr>
          <a:lstStyle/>
          <a:p>
            <a:pPr lvl="0"/>
            <a:r>
              <a:rPr lang="en-US" sz="2000" b="1" dirty="0"/>
              <a:t>Data scientists spend 60% of their time on cleaning and organizing data.</a:t>
            </a:r>
            <a:endParaRPr sz="200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90" y="707013"/>
            <a:ext cx="7639396" cy="3254701"/>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228573" y="0"/>
            <a:ext cx="8520600" cy="1280160"/>
          </a:xfrm>
          <a:prstGeom prst="rect">
            <a:avLst/>
          </a:prstGeom>
        </p:spPr>
        <p:txBody>
          <a:bodyPr spcFirstLastPara="1" wrap="square" lIns="91425" tIns="91425" rIns="91425" bIns="91425" anchor="t" anchorCtr="0">
            <a:noAutofit/>
          </a:bodyPr>
          <a:lstStyle/>
          <a:p>
            <a:pPr lvl="0"/>
            <a:r>
              <a:rPr lang="en-US" sz="2000" b="1" dirty="0"/>
              <a:t>57% of data scientists regard cleaning and organizing data as the least enjoyable part of their work</a:t>
            </a:r>
            <a:endParaRPr sz="2000"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56211"/>
            <a:ext cx="7629011" cy="3250276"/>
          </a:xfrm>
          <a:prstGeom prst="rect">
            <a:avLst/>
          </a:prstGeom>
        </p:spPr>
      </p:pic>
    </p:spTree>
    <p:extLst>
      <p:ext uri="{BB962C8B-B14F-4D97-AF65-F5344CB8AC3E}">
        <p14:creationId xmlns:p14="http://schemas.microsoft.com/office/powerpoint/2010/main" val="40393164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
            <a:ext cx="9085811" cy="4497185"/>
          </a:xfrm>
        </p:spPr>
        <p:txBody>
          <a:bodyPr/>
          <a:lstStyle/>
          <a:p>
            <a:pPr marL="114300" indent="0" algn="ctr">
              <a:buNone/>
            </a:pPr>
            <a:endParaRPr lang="en-US" sz="2400" i="1" dirty="0" smtClean="0"/>
          </a:p>
          <a:p>
            <a:pPr marL="114300" indent="0" algn="ctr">
              <a:buNone/>
            </a:pPr>
            <a:endParaRPr lang="en-US" sz="2400" i="1" dirty="0"/>
          </a:p>
          <a:p>
            <a:pPr marL="114300" indent="0" algn="ctr">
              <a:buNone/>
            </a:pPr>
            <a:r>
              <a:rPr lang="en-US" sz="2400" i="1" dirty="0" smtClean="0"/>
              <a:t>“</a:t>
            </a:r>
            <a:r>
              <a:rPr lang="en-US" sz="2400" i="1" dirty="0"/>
              <a:t>At the end of the day, some machine learning projects succeed and some fail. What makes the difference? Easily the most important factor is the </a:t>
            </a:r>
            <a:r>
              <a:rPr lang="en-US" sz="2400" b="1" i="1" dirty="0">
                <a:solidFill>
                  <a:srgbClr val="7030A0"/>
                </a:solidFill>
              </a:rPr>
              <a:t>features</a:t>
            </a:r>
            <a:r>
              <a:rPr lang="en-US" sz="2400" i="1" dirty="0"/>
              <a:t> used</a:t>
            </a:r>
            <a:r>
              <a:rPr lang="en-US" sz="2400" i="1" dirty="0" smtClean="0"/>
              <a:t>.” </a:t>
            </a:r>
            <a:br>
              <a:rPr lang="en-US" sz="2400" i="1" dirty="0" smtClean="0"/>
            </a:br>
            <a:r>
              <a:rPr lang="en-US" sz="2400" i="1" dirty="0" smtClean="0"/>
              <a:t>— </a:t>
            </a:r>
            <a:r>
              <a:rPr lang="en-US" sz="2400" i="1" dirty="0"/>
              <a:t>Prof. Pedro </a:t>
            </a:r>
            <a:r>
              <a:rPr lang="en-US" sz="2400" i="1" dirty="0" err="1" smtClean="0"/>
              <a:t>Domingos</a:t>
            </a:r>
            <a:r>
              <a:rPr lang="en-US" sz="2400" i="1" dirty="0" smtClean="0"/>
              <a:t> from </a:t>
            </a:r>
            <a:r>
              <a:rPr lang="en-US" sz="2400" dirty="0"/>
              <a:t>University of Washington</a:t>
            </a:r>
            <a:endParaRPr lang="en-US" sz="2400" i="1" dirty="0"/>
          </a:p>
          <a:p>
            <a:pPr algn="ctr"/>
            <a:endParaRPr lang="en-US" sz="2400" dirty="0" smtClean="0"/>
          </a:p>
          <a:p>
            <a:pPr algn="ctr"/>
            <a:endParaRPr lang="en-US" sz="2400" dirty="0"/>
          </a:p>
          <a:p>
            <a:pPr marL="114300" indent="0">
              <a:buNone/>
            </a:pPr>
            <a:r>
              <a:rPr lang="en-US" sz="1600" dirty="0" smtClean="0"/>
              <a:t>Read </a:t>
            </a:r>
            <a:r>
              <a:rPr lang="en-US" sz="1600" dirty="0"/>
              <a:t>his paper here :  </a:t>
            </a:r>
            <a:r>
              <a:rPr lang="en-US" sz="1600" i="1" dirty="0">
                <a:hlinkClick r:id="rId2"/>
              </a:rPr>
              <a:t>A few useful things to know about machine learning</a:t>
            </a:r>
            <a:r>
              <a:rPr lang="en-US" sz="1600" dirty="0"/>
              <a:t> </a:t>
            </a:r>
          </a:p>
        </p:txBody>
      </p:sp>
    </p:spTree>
    <p:extLst>
      <p:ext uri="{BB962C8B-B14F-4D97-AF65-F5344CB8AC3E}">
        <p14:creationId xmlns:p14="http://schemas.microsoft.com/office/powerpoint/2010/main" val="28682025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Missing Data</a:t>
            </a:r>
            <a:endParaRPr lang="en-US" dirty="0"/>
          </a:p>
        </p:txBody>
      </p:sp>
      <p:sp>
        <p:nvSpPr>
          <p:cNvPr id="3" name="Text Placeholder 2"/>
          <p:cNvSpPr>
            <a:spLocks noGrp="1"/>
          </p:cNvSpPr>
          <p:nvPr>
            <p:ph type="body" idx="1"/>
          </p:nvPr>
        </p:nvSpPr>
        <p:spPr>
          <a:xfrm>
            <a:off x="311700" y="1017800"/>
            <a:ext cx="8520600" cy="3551075"/>
          </a:xfrm>
        </p:spPr>
        <p:txBody>
          <a:bodyPr/>
          <a:lstStyle/>
          <a:p>
            <a:pPr>
              <a:buFont typeface="Wingdings" panose="05000000000000000000" pitchFamily="2" charset="2"/>
              <a:buChar char="Ø"/>
            </a:pPr>
            <a:r>
              <a:rPr lang="en-US" dirty="0">
                <a:latin typeface="Verdana"/>
                <a:ea typeface="Verdana"/>
                <a:cs typeface="Verdana"/>
                <a:sym typeface="Verdana"/>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Handling missing data is important as many machine learning algorithms do not support data with missing </a:t>
            </a:r>
            <a:r>
              <a:rPr lang="en-US" dirty="0" smtClean="0">
                <a:latin typeface="Verdana"/>
                <a:ea typeface="Verdana"/>
                <a:cs typeface="Verdana"/>
                <a:sym typeface="Verdana"/>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values.</a:t>
            </a:r>
            <a:r>
              <a:rPr lang="en-US" dirty="0" smtClean="0">
                <a:latin typeface="Verdana"/>
                <a:ea typeface="Verdana"/>
                <a:cs typeface="Verdana"/>
                <a:sym typeface="Verdana"/>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
            </a:r>
            <a:br>
              <a:rPr lang="en-US" dirty="0" smtClean="0">
                <a:latin typeface="Verdana"/>
                <a:ea typeface="Verdana"/>
                <a:cs typeface="Verdana"/>
                <a:sym typeface="Verdana"/>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br>
            <a:r>
              <a:rPr lang="en-US" dirty="0" smtClean="0">
                <a:latin typeface="Verdana"/>
                <a:ea typeface="Verdana"/>
                <a:cs typeface="Verdana"/>
                <a:sym typeface="Verdana"/>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
            </a:r>
            <a:br>
              <a:rPr lang="en-US" dirty="0" smtClean="0">
                <a:latin typeface="Verdana"/>
                <a:ea typeface="Verdana"/>
                <a:cs typeface="Verdana"/>
                <a:sym typeface="Verdana"/>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br>
            <a:endParaRPr lang="en-US" dirty="0" smtClean="0">
              <a:latin typeface="Verdana"/>
              <a:ea typeface="Verdana"/>
              <a:cs typeface="Verdana"/>
              <a:sym typeface="Verdana"/>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endParaRPr>
          </a:p>
          <a:p>
            <a:pPr>
              <a:buFont typeface="Wingdings" panose="05000000000000000000" pitchFamily="2" charset="2"/>
              <a:buChar char="Ø"/>
            </a:pPr>
            <a:r>
              <a:rPr lang="en-US" dirty="0" smtClean="0">
                <a:latin typeface="Verdana"/>
                <a:ea typeface="Verdana"/>
                <a:sym typeface="Verdana"/>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Having missing values in the dataset can cause errors and poor performance with some machine learning algorithms.</a:t>
            </a:r>
          </a:p>
          <a:p>
            <a:pPr marL="114300" indent="0">
              <a:buNone/>
            </a:pPr>
            <a:endParaRPr lang="en-US" dirty="0"/>
          </a:p>
        </p:txBody>
      </p:sp>
    </p:spTree>
    <p:extLst>
      <p:ext uri="{BB962C8B-B14F-4D97-AF65-F5344CB8AC3E}">
        <p14:creationId xmlns:p14="http://schemas.microsoft.com/office/powerpoint/2010/main" val="9988166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Missing Data</a:t>
            </a:r>
            <a:endParaRPr lang="en-US" dirty="0"/>
          </a:p>
        </p:txBody>
      </p:sp>
      <p:sp>
        <p:nvSpPr>
          <p:cNvPr id="3" name="Text Placeholder 2"/>
          <p:cNvSpPr>
            <a:spLocks noGrp="1"/>
          </p:cNvSpPr>
          <p:nvPr>
            <p:ph type="body" idx="1"/>
          </p:nvPr>
        </p:nvSpPr>
        <p:spPr>
          <a:xfrm>
            <a:off x="311700" y="1017800"/>
            <a:ext cx="8520600" cy="3551075"/>
          </a:xfrm>
        </p:spPr>
        <p:txBody>
          <a:bodyPr/>
          <a:lstStyle/>
          <a:p>
            <a:pPr marL="114300" indent="0">
              <a:buNone/>
            </a:pPr>
            <a:r>
              <a:rPr lang="en-US" dirty="0" smtClean="0"/>
              <a:t>Common missing values </a:t>
            </a:r>
          </a:p>
          <a:p>
            <a:pPr marL="114300" indent="0">
              <a:buNone/>
            </a:pPr>
            <a:endParaRPr lang="en-US" dirty="0"/>
          </a:p>
          <a:p>
            <a:pPr marL="285750" lvl="0" indent="-285750">
              <a:lnSpc>
                <a:spcPct val="100000"/>
              </a:lnSpc>
              <a:buSzPts val="1400"/>
              <a:buFont typeface="Wingdings" panose="05000000000000000000" pitchFamily="2" charset="2"/>
              <a:buChar char="Ø"/>
            </a:pPr>
            <a:r>
              <a:rPr lang="en-US" dirty="0">
                <a:solidFill>
                  <a:srgbClr val="222D32"/>
                </a:solidFill>
                <a:latin typeface="Verdana"/>
                <a:ea typeface="Verdana"/>
                <a:cs typeface="Verdana"/>
                <a:sym typeface="Verdana"/>
              </a:rPr>
              <a:t>N/A </a:t>
            </a:r>
            <a:endParaRPr lang="en-US" dirty="0" smtClean="0">
              <a:solidFill>
                <a:srgbClr val="222D32"/>
              </a:solidFill>
              <a:latin typeface="Verdana"/>
              <a:ea typeface="Verdana"/>
              <a:cs typeface="Verdana"/>
              <a:sym typeface="Verdana"/>
            </a:endParaRPr>
          </a:p>
          <a:p>
            <a:pPr marL="285750" lvl="0" indent="-285750">
              <a:lnSpc>
                <a:spcPct val="100000"/>
              </a:lnSpc>
              <a:buSzPts val="1400"/>
              <a:buFont typeface="Wingdings" panose="05000000000000000000" pitchFamily="2" charset="2"/>
              <a:buChar char="Ø"/>
            </a:pPr>
            <a:r>
              <a:rPr lang="en-US" dirty="0" smtClean="0">
                <a:solidFill>
                  <a:srgbClr val="222D32"/>
                </a:solidFill>
                <a:latin typeface="Verdana"/>
                <a:ea typeface="Verdana"/>
                <a:cs typeface="Verdana"/>
                <a:sym typeface="Verdana"/>
              </a:rPr>
              <a:t>null </a:t>
            </a:r>
          </a:p>
          <a:p>
            <a:pPr marL="285750" lvl="0" indent="-285750">
              <a:lnSpc>
                <a:spcPct val="100000"/>
              </a:lnSpc>
              <a:buSzPts val="1400"/>
              <a:buFont typeface="Wingdings" panose="05000000000000000000" pitchFamily="2" charset="2"/>
              <a:buChar char="Ø"/>
            </a:pPr>
            <a:r>
              <a:rPr lang="en-US" dirty="0" smtClean="0">
                <a:solidFill>
                  <a:srgbClr val="222D32"/>
                </a:solidFill>
                <a:latin typeface="Verdana"/>
                <a:ea typeface="Verdana"/>
                <a:cs typeface="Verdana"/>
                <a:sym typeface="Verdana"/>
              </a:rPr>
              <a:t>Empty</a:t>
            </a:r>
          </a:p>
          <a:p>
            <a:pPr marL="285750" lvl="0" indent="-285750">
              <a:lnSpc>
                <a:spcPct val="100000"/>
              </a:lnSpc>
              <a:buSzPts val="1400"/>
              <a:buFont typeface="Wingdings" panose="05000000000000000000" pitchFamily="2" charset="2"/>
              <a:buChar char="Ø"/>
            </a:pPr>
            <a:r>
              <a:rPr lang="en-US" dirty="0" smtClean="0">
                <a:solidFill>
                  <a:srgbClr val="222D32"/>
                </a:solidFill>
                <a:latin typeface="Verdana"/>
                <a:ea typeface="Verdana"/>
                <a:cs typeface="Verdana"/>
                <a:sym typeface="Verdana"/>
              </a:rPr>
              <a:t> </a:t>
            </a:r>
            <a:r>
              <a:rPr lang="en-US" dirty="0">
                <a:solidFill>
                  <a:srgbClr val="222D32"/>
                </a:solidFill>
                <a:latin typeface="Verdana"/>
                <a:ea typeface="Verdana"/>
                <a:cs typeface="Verdana"/>
                <a:sym typeface="Verdana"/>
              </a:rPr>
              <a:t>? </a:t>
            </a:r>
            <a:endParaRPr lang="en-US" dirty="0" smtClean="0">
              <a:solidFill>
                <a:srgbClr val="222D32"/>
              </a:solidFill>
              <a:latin typeface="Verdana"/>
              <a:ea typeface="Verdana"/>
              <a:cs typeface="Verdana"/>
              <a:sym typeface="Verdana"/>
            </a:endParaRPr>
          </a:p>
          <a:p>
            <a:pPr marL="285750" lvl="0" indent="-285750">
              <a:lnSpc>
                <a:spcPct val="100000"/>
              </a:lnSpc>
              <a:buSzPts val="1400"/>
              <a:buFont typeface="Wingdings" panose="05000000000000000000" pitchFamily="2" charset="2"/>
              <a:buChar char="Ø"/>
            </a:pPr>
            <a:r>
              <a:rPr lang="en-US" dirty="0" smtClean="0">
                <a:solidFill>
                  <a:srgbClr val="222D32"/>
                </a:solidFill>
                <a:latin typeface="Verdana"/>
                <a:ea typeface="Verdana"/>
                <a:cs typeface="Verdana"/>
                <a:sym typeface="Verdana"/>
              </a:rPr>
              <a:t> none</a:t>
            </a:r>
          </a:p>
          <a:p>
            <a:pPr marL="285750" lvl="0" indent="-285750">
              <a:lnSpc>
                <a:spcPct val="100000"/>
              </a:lnSpc>
              <a:buSzPts val="1400"/>
              <a:buFont typeface="Wingdings" panose="05000000000000000000" pitchFamily="2" charset="2"/>
              <a:buChar char="Ø"/>
            </a:pPr>
            <a:r>
              <a:rPr lang="en-US" dirty="0" smtClean="0">
                <a:solidFill>
                  <a:srgbClr val="222D32"/>
                </a:solidFill>
                <a:latin typeface="Verdana"/>
                <a:ea typeface="Verdana"/>
                <a:cs typeface="Verdana"/>
                <a:sym typeface="Verdana"/>
              </a:rPr>
              <a:t> empty</a:t>
            </a:r>
          </a:p>
          <a:p>
            <a:pPr marL="285750" lvl="0" indent="-285750">
              <a:lnSpc>
                <a:spcPct val="100000"/>
              </a:lnSpc>
              <a:buSzPts val="1400"/>
              <a:buFont typeface="Wingdings" panose="05000000000000000000" pitchFamily="2" charset="2"/>
              <a:buChar char="Ø"/>
            </a:pPr>
            <a:r>
              <a:rPr lang="en-US" dirty="0" smtClean="0">
                <a:solidFill>
                  <a:srgbClr val="222D32"/>
                </a:solidFill>
                <a:latin typeface="Verdana"/>
                <a:ea typeface="Verdana"/>
                <a:cs typeface="Verdana"/>
                <a:sym typeface="Verdana"/>
              </a:rPr>
              <a:t> </a:t>
            </a:r>
            <a:r>
              <a:rPr lang="en-US" dirty="0">
                <a:solidFill>
                  <a:srgbClr val="222D32"/>
                </a:solidFill>
                <a:latin typeface="Verdana"/>
                <a:ea typeface="Verdana"/>
                <a:cs typeface="Verdana"/>
                <a:sym typeface="Verdana"/>
              </a:rPr>
              <a:t>- </a:t>
            </a:r>
            <a:endParaRPr lang="en-US" dirty="0" smtClean="0">
              <a:solidFill>
                <a:srgbClr val="222D32"/>
              </a:solidFill>
              <a:latin typeface="Verdana"/>
              <a:ea typeface="Verdana"/>
              <a:cs typeface="Verdana"/>
              <a:sym typeface="Verdana"/>
            </a:endParaRPr>
          </a:p>
          <a:p>
            <a:pPr marL="285750" lvl="0" indent="-285750">
              <a:lnSpc>
                <a:spcPct val="100000"/>
              </a:lnSpc>
              <a:buSzPts val="1400"/>
              <a:buFont typeface="Wingdings" panose="05000000000000000000" pitchFamily="2" charset="2"/>
              <a:buChar char="Ø"/>
            </a:pPr>
            <a:r>
              <a:rPr lang="en-US" dirty="0" err="1" smtClean="0">
                <a:solidFill>
                  <a:srgbClr val="222D32"/>
                </a:solidFill>
                <a:latin typeface="Verdana"/>
                <a:ea typeface="Verdana"/>
                <a:cs typeface="Verdana"/>
                <a:sym typeface="Verdana"/>
              </a:rPr>
              <a:t>NaN</a:t>
            </a:r>
            <a:endParaRPr lang="en-US" dirty="0">
              <a:solidFill>
                <a:srgbClr val="222D32"/>
              </a:solidFill>
              <a:latin typeface="Verdana"/>
              <a:ea typeface="Verdana"/>
              <a:cs typeface="Verdana"/>
              <a:sym typeface="Verdana"/>
            </a:endParaRPr>
          </a:p>
          <a:p>
            <a:pPr marL="114300" indent="0">
              <a:buNone/>
            </a:pPr>
            <a:endParaRPr lang="en-US" dirty="0"/>
          </a:p>
        </p:txBody>
      </p:sp>
    </p:spTree>
    <p:extLst>
      <p:ext uri="{BB962C8B-B14F-4D97-AF65-F5344CB8AC3E}">
        <p14:creationId xmlns:p14="http://schemas.microsoft.com/office/powerpoint/2010/main" val="32826331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How to handle Missing Values</a:t>
            </a:r>
            <a:endParaRPr lang="en-US" dirty="0"/>
          </a:p>
        </p:txBody>
      </p:sp>
      <p:sp>
        <p:nvSpPr>
          <p:cNvPr id="3" name="Text Placeholder 2"/>
          <p:cNvSpPr>
            <a:spLocks noGrp="1"/>
          </p:cNvSpPr>
          <p:nvPr>
            <p:ph type="body" idx="1"/>
          </p:nvPr>
        </p:nvSpPr>
        <p:spPr>
          <a:xfrm>
            <a:off x="311700" y="1017800"/>
            <a:ext cx="8520600" cy="3551075"/>
          </a:xfrm>
        </p:spPr>
        <p:txBody>
          <a:bodyPr/>
          <a:lstStyle/>
          <a:p>
            <a:pPr>
              <a:buAutoNum type="alphaLcParenBoth"/>
            </a:pPr>
            <a:r>
              <a:rPr lang="en-US" sz="1600" b="1" dirty="0" smtClean="0">
                <a:solidFill>
                  <a:srgbClr val="7030A0"/>
                </a:solidFill>
              </a:rPr>
              <a:t>Variable Deletion</a:t>
            </a:r>
          </a:p>
          <a:p>
            <a:pPr marL="139700" lvl="0" indent="0">
              <a:lnSpc>
                <a:spcPct val="120000"/>
              </a:lnSpc>
              <a:buSzPts val="1400"/>
              <a:buNone/>
            </a:pPr>
            <a:endParaRPr lang="en-US" sz="1600" dirty="0" smtClean="0">
              <a:latin typeface="Verdana"/>
              <a:ea typeface="Verdana"/>
              <a:cs typeface="Verdana"/>
              <a:sym typeface="Verdana"/>
            </a:endParaRPr>
          </a:p>
          <a:p>
            <a:pPr marL="139700" lvl="0" indent="0">
              <a:lnSpc>
                <a:spcPct val="120000"/>
              </a:lnSpc>
              <a:buSzPts val="1400"/>
              <a:buNone/>
            </a:pPr>
            <a:r>
              <a:rPr lang="en-US" sz="1600" dirty="0" smtClean="0">
                <a:latin typeface="Verdana"/>
                <a:ea typeface="Verdana"/>
                <a:cs typeface="Verdana"/>
                <a:sym typeface="Verdana"/>
              </a:rPr>
              <a:t>Variable </a:t>
            </a:r>
            <a:r>
              <a:rPr lang="en-US" sz="1600" dirty="0">
                <a:latin typeface="Verdana"/>
                <a:ea typeface="Verdana"/>
                <a:cs typeface="Verdana"/>
                <a:sym typeface="Verdana"/>
              </a:rPr>
              <a:t>deletion involves dropping variables(columns) with missing values on an case by case basis.</a:t>
            </a:r>
          </a:p>
          <a:p>
            <a:pPr marL="139700" lvl="0" indent="0">
              <a:lnSpc>
                <a:spcPct val="120000"/>
              </a:lnSpc>
              <a:buSzPts val="1400"/>
              <a:buNone/>
            </a:pPr>
            <a:endParaRPr lang="en-US" sz="1600" dirty="0" smtClean="0">
              <a:latin typeface="Verdana"/>
              <a:ea typeface="Verdana"/>
              <a:cs typeface="Verdana"/>
              <a:sym typeface="Verdana"/>
            </a:endParaRPr>
          </a:p>
          <a:p>
            <a:pPr marL="139700" lvl="0" indent="0">
              <a:lnSpc>
                <a:spcPct val="120000"/>
              </a:lnSpc>
              <a:buSzPts val="1400"/>
              <a:buNone/>
            </a:pPr>
            <a:r>
              <a:rPr lang="en-US" sz="1600" dirty="0" smtClean="0">
                <a:latin typeface="Verdana"/>
                <a:ea typeface="Verdana"/>
                <a:cs typeface="Verdana"/>
                <a:sym typeface="Verdana"/>
              </a:rPr>
              <a:t>This </a:t>
            </a:r>
            <a:r>
              <a:rPr lang="en-US" sz="1600" dirty="0">
                <a:latin typeface="Verdana"/>
                <a:ea typeface="Verdana"/>
                <a:cs typeface="Verdana"/>
                <a:sym typeface="Verdana"/>
              </a:rPr>
              <a:t>method makes sense when lot of missing values in a variable and if the variable is of relatively </a:t>
            </a:r>
            <a:r>
              <a:rPr lang="en-US" sz="1600" b="1" i="1" dirty="0">
                <a:solidFill>
                  <a:srgbClr val="7030A0"/>
                </a:solidFill>
                <a:latin typeface="Verdana"/>
                <a:ea typeface="Verdana"/>
                <a:cs typeface="Verdana"/>
                <a:sym typeface="Verdana"/>
              </a:rPr>
              <a:t>less importance</a:t>
            </a:r>
            <a:r>
              <a:rPr lang="en-US" sz="1600" dirty="0" smtClean="0">
                <a:latin typeface="Verdana"/>
                <a:ea typeface="Verdana"/>
                <a:cs typeface="Verdana"/>
                <a:sym typeface="Verdana"/>
              </a:rPr>
              <a:t>.</a:t>
            </a:r>
          </a:p>
          <a:p>
            <a:pPr marL="139700" lvl="0" indent="0">
              <a:lnSpc>
                <a:spcPct val="120000"/>
              </a:lnSpc>
              <a:buSzPts val="1400"/>
              <a:buNone/>
            </a:pPr>
            <a:endParaRPr lang="en-US" sz="1600" dirty="0">
              <a:latin typeface="Verdana"/>
              <a:ea typeface="Verdana"/>
              <a:cs typeface="Verdana"/>
              <a:sym typeface="Verdana"/>
            </a:endParaRPr>
          </a:p>
          <a:p>
            <a:pPr marL="139700" lvl="0" indent="0">
              <a:lnSpc>
                <a:spcPct val="120000"/>
              </a:lnSpc>
              <a:buSzPts val="1400"/>
              <a:buNone/>
            </a:pPr>
            <a:r>
              <a:rPr lang="en-US" sz="1600" dirty="0">
                <a:latin typeface="Verdana"/>
                <a:ea typeface="Verdana"/>
                <a:cs typeface="Verdana"/>
                <a:sym typeface="Verdana"/>
              </a:rPr>
              <a:t>The only case that it may worth deleting a variable is when its missing values are more than 60% of the </a:t>
            </a:r>
            <a:r>
              <a:rPr lang="en-US" sz="1600" dirty="0" smtClean="0">
                <a:latin typeface="Verdana"/>
                <a:ea typeface="Verdana"/>
                <a:cs typeface="Verdana"/>
                <a:sym typeface="Verdana"/>
              </a:rPr>
              <a:t>observations.</a:t>
            </a:r>
          </a:p>
          <a:p>
            <a:pPr marL="139700" lvl="0" indent="0">
              <a:lnSpc>
                <a:spcPct val="120000"/>
              </a:lnSpc>
              <a:buSzPts val="1400"/>
              <a:buNone/>
            </a:pPr>
            <a:endParaRPr lang="en-US" sz="1600" dirty="0">
              <a:latin typeface="Verdana"/>
              <a:ea typeface="Verdana"/>
              <a:cs typeface="Verdana"/>
              <a:sym typeface="Verdana"/>
            </a:endParaRPr>
          </a:p>
          <a:p>
            <a:pPr marL="139700" lvl="0" indent="0">
              <a:lnSpc>
                <a:spcPct val="120000"/>
              </a:lnSpc>
              <a:buSzPts val="1400"/>
              <a:buNone/>
            </a:pPr>
            <a:endParaRPr lang="en-US" sz="1600" dirty="0">
              <a:latin typeface="Verdana"/>
              <a:ea typeface="Verdana"/>
              <a:cs typeface="Verdana"/>
              <a:sym typeface="Verdana"/>
            </a:endParaRPr>
          </a:p>
          <a:p>
            <a:pPr marL="114300" indent="0">
              <a:buNone/>
            </a:pPr>
            <a:endParaRPr lang="en-US" sz="1600" dirty="0"/>
          </a:p>
        </p:txBody>
      </p:sp>
    </p:spTree>
    <p:extLst>
      <p:ext uri="{BB962C8B-B14F-4D97-AF65-F5344CB8AC3E}">
        <p14:creationId xmlns:p14="http://schemas.microsoft.com/office/powerpoint/2010/main" val="1190732399"/>
      </p:ext>
    </p:extLst>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3031</TotalTime>
  <Words>646</Words>
  <Application>Microsoft Office PowerPoint</Application>
  <PresentationFormat>On-screen Show (16:9)</PresentationFormat>
  <Paragraphs>149</Paragraphs>
  <Slides>26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Roboto</vt:lpstr>
      <vt:lpstr>Verdana</vt:lpstr>
      <vt:lpstr>Wingdings</vt:lpstr>
      <vt:lpstr>Arial</vt:lpstr>
      <vt:lpstr>Geometric</vt:lpstr>
      <vt:lpstr>Feature Engineering &amp; Feature Selection</vt:lpstr>
      <vt:lpstr>CONTENT:</vt:lpstr>
      <vt:lpstr>1.Feature Engineering </vt:lpstr>
      <vt:lpstr>Data scientists spend 60% of their time on cleaning and organizing data.</vt:lpstr>
      <vt:lpstr>57% of data scientists regard cleaning and organizing data as the least enjoyable part of their work</vt:lpstr>
      <vt:lpstr>PowerPoint Presentation</vt:lpstr>
      <vt:lpstr>2. Missing Data</vt:lpstr>
      <vt:lpstr>2. Missing Data</vt:lpstr>
      <vt:lpstr>2. How to handle Missing Values</vt:lpstr>
      <vt:lpstr>2. How to handle Missing Values</vt:lpstr>
      <vt:lpstr>2. How to handle Missing Values</vt:lpstr>
      <vt:lpstr>2. How to handle Missing Values</vt:lpstr>
      <vt:lpstr>3. Continuous Features </vt:lpstr>
      <vt:lpstr>3. Continuous Features </vt:lpstr>
      <vt:lpstr>3. Continuous Features </vt:lpstr>
      <vt:lpstr>4.Categorical Features</vt:lpstr>
      <vt:lpstr>4.Categorical Features</vt:lpstr>
      <vt:lpstr>4.Categorical Features</vt:lpstr>
      <vt:lpstr>4.Categorical Features</vt:lpstr>
      <vt:lpstr>5.Feature Selection</vt:lpstr>
      <vt:lpstr>5.Feature Selection</vt:lpstr>
      <vt:lpstr>5. Feature Selection</vt:lpstr>
      <vt:lpstr>5.Feature Selection</vt:lpstr>
      <vt:lpstr>5.Feature Selection </vt:lpstr>
      <vt:lpstr>5. Feature Selection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EXPLOLATORY DATA ANALYSIS</dc:title>
  <cp:lastModifiedBy>Davis David</cp:lastModifiedBy>
  <cp:revision>36</cp:revision>
  <dcterms:modified xsi:type="dcterms:W3CDTF">2019-11-24T14:22:21Z</dcterms:modified>
</cp:coreProperties>
</file>