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99"/>
    <a:srgbClr val="56803A"/>
    <a:srgbClr val="777777"/>
    <a:srgbClr val="D9D9D9"/>
    <a:srgbClr val="6BFE6B"/>
    <a:srgbClr val="99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3447" autoAdjust="0"/>
  </p:normalViewPr>
  <p:slideViewPr>
    <p:cSldViewPr snapToGrid="0">
      <p:cViewPr varScale="1">
        <p:scale>
          <a:sx n="111" d="100"/>
          <a:sy n="111" d="100"/>
        </p:scale>
        <p:origin x="762"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8F73C-B1A8-4DDD-BF93-8BD64334C49B}" type="datetimeFigureOut">
              <a:rPr lang="en-US" smtClean="0"/>
              <a:t>10/24/2024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81E28-1531-4C78-B3C4-5241DD17D115}" type="slidenum">
              <a:rPr lang="en-US" smtClean="0"/>
              <a:t>‹#›</a:t>
            </a:fld>
            <a:endParaRPr lang="en-US"/>
          </a:p>
        </p:txBody>
      </p:sp>
    </p:spTree>
    <p:extLst>
      <p:ext uri="{BB962C8B-B14F-4D97-AF65-F5344CB8AC3E}">
        <p14:creationId xmlns:p14="http://schemas.microsoft.com/office/powerpoint/2010/main" val="171143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8" descr="new_logo_final"/>
          <p:cNvPicPr>
            <a:picLocks noChangeAspect="1" noChangeArrowheads="1"/>
          </p:cNvPicPr>
          <p:nvPr/>
        </p:nvPicPr>
        <p:blipFill>
          <a:blip r:embed="rId2" cstate="print">
            <a:lum bright="80000" contrast="-70000"/>
          </a:blip>
          <a:srcRect/>
          <a:stretch>
            <a:fillRect/>
          </a:stretch>
        </p:blipFill>
        <p:spPr bwMode="auto">
          <a:xfrm>
            <a:off x="0" y="4572000"/>
            <a:ext cx="3048000" cy="2286000"/>
          </a:xfrm>
          <a:prstGeom prst="rect">
            <a:avLst/>
          </a:prstGeom>
          <a:noFill/>
          <a:ln w="9525">
            <a:noFill/>
            <a:miter lim="800000"/>
            <a:headEnd/>
            <a:tailEnd/>
          </a:ln>
        </p:spPr>
      </p:pic>
      <p:pic>
        <p:nvPicPr>
          <p:cNvPr id="5" name="Picture 17" descr="new_logo_final"/>
          <p:cNvPicPr>
            <a:picLocks noChangeAspect="1" noChangeArrowheads="1"/>
          </p:cNvPicPr>
          <p:nvPr/>
        </p:nvPicPr>
        <p:blipFill>
          <a:blip r:embed="rId2" cstate="print">
            <a:lum bright="80000" contrast="-70000"/>
          </a:blip>
          <a:srcRect/>
          <a:stretch>
            <a:fillRect/>
          </a:stretch>
        </p:blipFill>
        <p:spPr bwMode="auto">
          <a:xfrm>
            <a:off x="0" y="2286000"/>
            <a:ext cx="3048000" cy="2286000"/>
          </a:xfrm>
          <a:prstGeom prst="rect">
            <a:avLst/>
          </a:prstGeom>
          <a:noFill/>
          <a:ln w="9525">
            <a:noFill/>
            <a:miter lim="800000"/>
            <a:headEnd/>
            <a:tailEnd/>
          </a:ln>
        </p:spPr>
      </p:pic>
      <p:pic>
        <p:nvPicPr>
          <p:cNvPr id="6" name="Picture 16" descr="new_logo_final"/>
          <p:cNvPicPr>
            <a:picLocks noChangeAspect="1" noChangeArrowheads="1"/>
          </p:cNvPicPr>
          <p:nvPr/>
        </p:nvPicPr>
        <p:blipFill>
          <a:blip r:embed="rId3" cstate="print">
            <a:lum bright="80000" contrast="-70000"/>
          </a:blip>
          <a:srcRect/>
          <a:stretch>
            <a:fillRect/>
          </a:stretch>
        </p:blipFill>
        <p:spPr bwMode="auto">
          <a:xfrm>
            <a:off x="0" y="0"/>
            <a:ext cx="3048000" cy="2286000"/>
          </a:xfrm>
          <a:prstGeom prst="rect">
            <a:avLst/>
          </a:prstGeom>
          <a:noFill/>
          <a:ln w="9525">
            <a:noFill/>
            <a:miter lim="800000"/>
            <a:headEnd/>
            <a:tailEnd/>
          </a:ln>
        </p:spPr>
      </p:pic>
      <p:sp>
        <p:nvSpPr>
          <p:cNvPr id="7" name="Rectangle 11"/>
          <p:cNvSpPr>
            <a:spLocks noChangeArrowheads="1"/>
          </p:cNvSpPr>
          <p:nvPr/>
        </p:nvSpPr>
        <p:spPr bwMode="auto">
          <a:xfrm>
            <a:off x="609600" y="2971800"/>
            <a:ext cx="10871200" cy="152400"/>
          </a:xfrm>
          <a:prstGeom prst="rect">
            <a:avLst/>
          </a:prstGeom>
          <a:gradFill rotWithShape="1">
            <a:gsLst>
              <a:gs pos="0">
                <a:srgbClr val="287F3D"/>
              </a:gs>
              <a:gs pos="100000">
                <a:schemeClr val="bg1"/>
              </a:gs>
            </a:gsLst>
            <a:lin ang="0" scaled="1"/>
          </a:gradFill>
          <a:ln w="9525">
            <a:noFill/>
            <a:miter lim="800000"/>
            <a:headEnd/>
            <a:tailEnd/>
          </a:ln>
        </p:spPr>
        <p:txBody>
          <a:bodyPr wrap="none" anchor="ctr"/>
          <a:lstStyle/>
          <a:p>
            <a:pPr>
              <a:defRPr/>
            </a:pPr>
            <a:endParaRPr lang="en-US" sz="1350">
              <a:latin typeface="Times New Roman" pitchFamily="18" charset="0"/>
              <a:cs typeface="Arial" pitchFamily="34" charset="0"/>
            </a:endParaRPr>
          </a:p>
        </p:txBody>
      </p:sp>
      <p:sp>
        <p:nvSpPr>
          <p:cNvPr id="33794" name="Rectangle 2"/>
          <p:cNvSpPr>
            <a:spLocks noGrp="1" noChangeArrowheads="1"/>
          </p:cNvSpPr>
          <p:nvPr>
            <p:ph type="ctrTitle"/>
          </p:nvPr>
        </p:nvSpPr>
        <p:spPr>
          <a:xfrm>
            <a:off x="914400" y="685800"/>
            <a:ext cx="10363200" cy="2127250"/>
          </a:xfrm>
        </p:spPr>
        <p:txBody>
          <a:bodyPr/>
          <a:lstStyle>
            <a:lvl1pPr algn="ctr">
              <a:defRPr sz="3225"/>
            </a:lvl1pPr>
          </a:lstStyle>
          <a:p>
            <a:r>
              <a:rPr lang="en-US" altLang="zh-CN"/>
              <a:t>Click to edit Master title style</a:t>
            </a:r>
          </a:p>
        </p:txBody>
      </p:sp>
      <p:sp>
        <p:nvSpPr>
          <p:cNvPr id="33795" name="Rectangle 3"/>
          <p:cNvSpPr>
            <a:spLocks noGrp="1" noChangeArrowheads="1"/>
          </p:cNvSpPr>
          <p:nvPr>
            <p:ph type="subTitle" idx="1"/>
          </p:nvPr>
        </p:nvSpPr>
        <p:spPr>
          <a:xfrm>
            <a:off x="1828800" y="3270250"/>
            <a:ext cx="8534400" cy="2209800"/>
          </a:xfrm>
        </p:spPr>
        <p:txBody>
          <a:bodyPr/>
          <a:lstStyle>
            <a:lvl1pPr marL="0" indent="0" algn="ctr">
              <a:buFont typeface="Times New Roman" pitchFamily="18" charset="0"/>
              <a:buNone/>
              <a:defRPr sz="2250"/>
            </a:lvl1pPr>
          </a:lstStyle>
          <a:p>
            <a:r>
              <a:rPr lang="en-US" altLang="zh-CN"/>
              <a:t>Click to edit Master subtitle style</a:t>
            </a:r>
          </a:p>
        </p:txBody>
      </p:sp>
      <p:sp>
        <p:nvSpPr>
          <p:cNvPr id="8" name="Rectangle 5"/>
          <p:cNvSpPr>
            <a:spLocks noGrp="1" noChangeArrowheads="1"/>
          </p:cNvSpPr>
          <p:nvPr>
            <p:ph type="ftr" sz="quarter" idx="10"/>
          </p:nvPr>
        </p:nvSpPr>
        <p:spPr/>
        <p:txBody>
          <a:bodyPr/>
          <a:lstStyle>
            <a:lvl1pPr>
              <a:defRPr/>
            </a:lvl1pPr>
          </a:lstStyle>
          <a:p>
            <a:endParaRPr lang="en-US"/>
          </a:p>
        </p:txBody>
      </p:sp>
      <p:sp>
        <p:nvSpPr>
          <p:cNvPr id="9" name="Rectangle 19"/>
          <p:cNvSpPr>
            <a:spLocks noGrp="1" noChangeArrowheads="1"/>
          </p:cNvSpPr>
          <p:nvPr>
            <p:ph type="dt" sz="half" idx="11"/>
          </p:nvPr>
        </p:nvSpPr>
        <p:spPr bwMode="auto">
          <a:xfrm>
            <a:off x="304800" y="6400800"/>
            <a:ext cx="3149600" cy="3810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750">
                <a:latin typeface="Times New Roman" pitchFamily="18" charset="0"/>
                <a:ea typeface="宋体" pitchFamily="2" charset="-122"/>
                <a:cs typeface="Arial" pitchFamily="34" charset="0"/>
              </a:defRPr>
            </a:lvl1pPr>
          </a:lstStyle>
          <a:p>
            <a:endParaRPr lang="en-US"/>
          </a:p>
        </p:txBody>
      </p:sp>
      <p:sp>
        <p:nvSpPr>
          <p:cNvPr id="10" name="Rectangle 20"/>
          <p:cNvSpPr>
            <a:spLocks noGrp="1" noChangeArrowheads="1"/>
          </p:cNvSpPr>
          <p:nvPr>
            <p:ph type="sldNum" sz="quarter" idx="12"/>
          </p:nvPr>
        </p:nvSpPr>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279784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63401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0"/>
            <a:ext cx="28448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 y="0"/>
            <a:ext cx="83312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952991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0972800" cy="762000"/>
          </a:xfrm>
        </p:spPr>
        <p:txBody>
          <a:bodyPr/>
          <a:lstStyle/>
          <a:p>
            <a:r>
              <a:rPr lang="en-US"/>
              <a:t>Click to edit Master title style</a:t>
            </a:r>
          </a:p>
        </p:txBody>
      </p:sp>
      <p:sp>
        <p:nvSpPr>
          <p:cNvPr id="3" name="Text Placeholder 2"/>
          <p:cNvSpPr>
            <a:spLocks noGrp="1"/>
          </p:cNvSpPr>
          <p:nvPr>
            <p:ph type="body" sz="half" idx="1"/>
          </p:nvPr>
        </p:nvSpPr>
        <p:spPr>
          <a:xfrm>
            <a:off x="304800" y="914400"/>
            <a:ext cx="55372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914400"/>
            <a:ext cx="5537200" cy="270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771900"/>
            <a:ext cx="5537200" cy="270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endParaRPr lang="en-US"/>
          </a:p>
        </p:txBody>
      </p:sp>
      <p:sp>
        <p:nvSpPr>
          <p:cNvPr id="7"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1163135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0972800" cy="762000"/>
          </a:xfrm>
        </p:spPr>
        <p:txBody>
          <a:bodyPr/>
          <a:lstStyle/>
          <a:p>
            <a:r>
              <a:rPr lang="en-US"/>
              <a:t>Click to edit Master title style</a:t>
            </a:r>
          </a:p>
        </p:txBody>
      </p:sp>
      <p:sp>
        <p:nvSpPr>
          <p:cNvPr id="3" name="Content Placeholder 2"/>
          <p:cNvSpPr>
            <a:spLocks noGrp="1"/>
          </p:cNvSpPr>
          <p:nvPr>
            <p:ph sz="half" idx="1"/>
          </p:nvPr>
        </p:nvSpPr>
        <p:spPr>
          <a:xfrm>
            <a:off x="304800" y="914400"/>
            <a:ext cx="55372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914400"/>
            <a:ext cx="5537200" cy="270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771900"/>
            <a:ext cx="5537200" cy="270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endParaRPr lang="en-US"/>
          </a:p>
        </p:txBody>
      </p:sp>
      <p:sp>
        <p:nvSpPr>
          <p:cNvPr id="7"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100250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70378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226473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914400"/>
            <a:ext cx="5537200" cy="5562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914400"/>
            <a:ext cx="5537200" cy="5562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2891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endParaRPr lang="en-US"/>
          </a:p>
        </p:txBody>
      </p:sp>
      <p:sp>
        <p:nvSpPr>
          <p:cNvPr id="8"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145196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endParaRPr lang="en-US"/>
          </a:p>
        </p:txBody>
      </p:sp>
      <p:sp>
        <p:nvSpPr>
          <p:cNvPr id="4"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4154914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p>
        </p:txBody>
      </p:sp>
      <p:sp>
        <p:nvSpPr>
          <p:cNvPr id="3"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212376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413957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410644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0" y="0"/>
            <a:ext cx="109728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304800" y="914400"/>
            <a:ext cx="11277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2773"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750">
                <a:latin typeface="Verdana" pitchFamily="34" charset="0"/>
                <a:ea typeface="宋体" pitchFamily="2" charset="-122"/>
                <a:cs typeface="Arial" pitchFamily="34" charset="0"/>
              </a:defRPr>
            </a:lvl1pPr>
          </a:lstStyle>
          <a:p>
            <a:endParaRPr lang="en-US"/>
          </a:p>
        </p:txBody>
      </p:sp>
      <p:sp>
        <p:nvSpPr>
          <p:cNvPr id="1029" name="Rectangle 12"/>
          <p:cNvSpPr>
            <a:spLocks noChangeArrowheads="1"/>
          </p:cNvSpPr>
          <p:nvPr/>
        </p:nvSpPr>
        <p:spPr bwMode="auto">
          <a:xfrm>
            <a:off x="304800" y="762000"/>
            <a:ext cx="10058400" cy="152400"/>
          </a:xfrm>
          <a:prstGeom prst="rect">
            <a:avLst/>
          </a:prstGeom>
          <a:gradFill rotWithShape="0">
            <a:gsLst>
              <a:gs pos="0">
                <a:srgbClr val="297F3D">
                  <a:alpha val="99001"/>
                </a:srgbClr>
              </a:gs>
              <a:gs pos="100000">
                <a:srgbClr val="FFFFFF"/>
              </a:gs>
            </a:gsLst>
            <a:lin ang="0" scaled="1"/>
          </a:gradFill>
          <a:ln w="9525">
            <a:noFill/>
            <a:miter lim="800000"/>
            <a:headEnd/>
            <a:tailEnd/>
          </a:ln>
        </p:spPr>
        <p:txBody>
          <a:bodyPr wrap="none" anchor="ctr"/>
          <a:lstStyle/>
          <a:p>
            <a:pPr>
              <a:defRPr/>
            </a:pPr>
            <a:endParaRPr lang="en-US" sz="1350">
              <a:latin typeface="Times New Roman" pitchFamily="18" charset="0"/>
              <a:cs typeface="Arial" pitchFamily="34" charset="0"/>
            </a:endParaRPr>
          </a:p>
        </p:txBody>
      </p:sp>
      <p:sp>
        <p:nvSpPr>
          <p:cNvPr id="32785" name="Rectangle 17"/>
          <p:cNvSpPr>
            <a:spLocks noGrp="1" noChangeArrowheads="1"/>
          </p:cNvSpPr>
          <p:nvPr>
            <p:ph type="sldNum" sz="quarter" idx="4"/>
          </p:nvPr>
        </p:nvSpPr>
        <p:spPr bwMode="auto">
          <a:xfrm>
            <a:off x="8737600" y="6400800"/>
            <a:ext cx="2844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750">
                <a:latin typeface="Times New Roman" pitchFamily="18" charset="0"/>
                <a:ea typeface="宋体" pitchFamily="2" charset="-122"/>
                <a:cs typeface="Arial" pitchFamily="34" charset="0"/>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3642944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fontAlgn="base" hangingPunct="1">
        <a:spcBef>
          <a:spcPct val="0"/>
        </a:spcBef>
        <a:spcAft>
          <a:spcPct val="0"/>
        </a:spcAft>
        <a:defRPr sz="24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Times New Roman" pitchFamily="18" charset="0"/>
          <a:cs typeface="Arial" charset="0"/>
        </a:defRPr>
      </a:lvl2pPr>
      <a:lvl3pPr algn="l" rtl="0" eaLnBrk="1" fontAlgn="base" hangingPunct="1">
        <a:spcBef>
          <a:spcPct val="0"/>
        </a:spcBef>
        <a:spcAft>
          <a:spcPct val="0"/>
        </a:spcAft>
        <a:defRPr sz="2400">
          <a:solidFill>
            <a:schemeClr val="tx1"/>
          </a:solidFill>
          <a:latin typeface="Times New Roman" pitchFamily="18" charset="0"/>
          <a:cs typeface="Arial" charset="0"/>
        </a:defRPr>
      </a:lvl3pPr>
      <a:lvl4pPr algn="l" rtl="0" eaLnBrk="1" fontAlgn="base" hangingPunct="1">
        <a:spcBef>
          <a:spcPct val="0"/>
        </a:spcBef>
        <a:spcAft>
          <a:spcPct val="0"/>
        </a:spcAft>
        <a:defRPr sz="2400">
          <a:solidFill>
            <a:schemeClr val="tx1"/>
          </a:solidFill>
          <a:latin typeface="Times New Roman" pitchFamily="18" charset="0"/>
          <a:cs typeface="Arial" charset="0"/>
        </a:defRPr>
      </a:lvl4pPr>
      <a:lvl5pPr algn="l" rtl="0" eaLnBrk="1" fontAlgn="base" hangingPunct="1">
        <a:spcBef>
          <a:spcPct val="0"/>
        </a:spcBef>
        <a:spcAft>
          <a:spcPct val="0"/>
        </a:spcAft>
        <a:defRPr sz="2400">
          <a:solidFill>
            <a:schemeClr val="tx1"/>
          </a:solidFill>
          <a:latin typeface="Times New Roman" pitchFamily="18" charset="0"/>
          <a:cs typeface="Arial" charset="0"/>
        </a:defRPr>
      </a:lvl5pPr>
      <a:lvl6pPr marL="342900" algn="l" rtl="0" eaLnBrk="1" fontAlgn="base" hangingPunct="1">
        <a:spcBef>
          <a:spcPct val="0"/>
        </a:spcBef>
        <a:spcAft>
          <a:spcPct val="0"/>
        </a:spcAft>
        <a:defRPr sz="2400">
          <a:solidFill>
            <a:schemeClr val="tx1"/>
          </a:solidFill>
          <a:latin typeface="Times New Roman" pitchFamily="18" charset="0"/>
          <a:cs typeface="Arial" charset="0"/>
        </a:defRPr>
      </a:lvl6pPr>
      <a:lvl7pPr marL="685800" algn="l" rtl="0" eaLnBrk="1" fontAlgn="base" hangingPunct="1">
        <a:spcBef>
          <a:spcPct val="0"/>
        </a:spcBef>
        <a:spcAft>
          <a:spcPct val="0"/>
        </a:spcAft>
        <a:defRPr sz="2400">
          <a:solidFill>
            <a:schemeClr val="tx1"/>
          </a:solidFill>
          <a:latin typeface="Times New Roman" pitchFamily="18" charset="0"/>
          <a:cs typeface="Arial" charset="0"/>
        </a:defRPr>
      </a:lvl7pPr>
      <a:lvl8pPr marL="1028700" algn="l" rtl="0" eaLnBrk="1" fontAlgn="base" hangingPunct="1">
        <a:spcBef>
          <a:spcPct val="0"/>
        </a:spcBef>
        <a:spcAft>
          <a:spcPct val="0"/>
        </a:spcAft>
        <a:defRPr sz="2400">
          <a:solidFill>
            <a:schemeClr val="tx1"/>
          </a:solidFill>
          <a:latin typeface="Times New Roman" pitchFamily="18" charset="0"/>
          <a:cs typeface="Arial" charset="0"/>
        </a:defRPr>
      </a:lvl8pPr>
      <a:lvl9pPr marL="1371600" algn="l" rtl="0" eaLnBrk="1" fontAlgn="base" hangingPunct="1">
        <a:spcBef>
          <a:spcPct val="0"/>
        </a:spcBef>
        <a:spcAft>
          <a:spcPct val="0"/>
        </a:spcAft>
        <a:defRPr sz="2400">
          <a:solidFill>
            <a:schemeClr val="tx1"/>
          </a:solidFill>
          <a:latin typeface="Times New Roman" pitchFamily="18" charset="0"/>
          <a:cs typeface="Arial" charset="0"/>
        </a:defRPr>
      </a:lvl9pPr>
    </p:titleStyle>
    <p:bodyStyle>
      <a:lvl1pPr marL="257175" indent="-257175" algn="l" rtl="0" eaLnBrk="1" fontAlgn="base" hangingPunct="1">
        <a:spcBef>
          <a:spcPct val="20000"/>
        </a:spcBef>
        <a:spcAft>
          <a:spcPct val="0"/>
        </a:spcAft>
        <a:buClr>
          <a:schemeClr val="tx1"/>
        </a:buClr>
        <a:buSzPct val="75000"/>
        <a:buFont typeface="Times New Roman" pitchFamily="18" charset="0"/>
        <a:buChar char="●"/>
        <a:defRPr sz="2100">
          <a:solidFill>
            <a:schemeClr val="tx1"/>
          </a:solidFill>
          <a:latin typeface="+mn-lt"/>
          <a:ea typeface="+mn-ea"/>
          <a:cs typeface="+mn-cs"/>
        </a:defRPr>
      </a:lvl1pPr>
      <a:lvl2pPr marL="557213" indent="-214313" algn="l" rtl="0" eaLnBrk="1" fontAlgn="base" hangingPunct="1">
        <a:spcBef>
          <a:spcPct val="20000"/>
        </a:spcBef>
        <a:spcAft>
          <a:spcPct val="0"/>
        </a:spcAft>
        <a:buClr>
          <a:schemeClr val="tx1"/>
        </a:buClr>
        <a:buSzPct val="75000"/>
        <a:buFont typeface="Arial" charset="0"/>
        <a:buChar char="–"/>
        <a:defRPr sz="1800">
          <a:solidFill>
            <a:schemeClr val="tx1"/>
          </a:solidFill>
          <a:latin typeface="+mn-lt"/>
          <a:cs typeface="+mn-cs"/>
        </a:defRPr>
      </a:lvl2pPr>
      <a:lvl3pPr marL="857250" indent="-171450" algn="l" rtl="0" eaLnBrk="1" fontAlgn="base" hangingPunct="1">
        <a:spcBef>
          <a:spcPct val="20000"/>
        </a:spcBef>
        <a:spcAft>
          <a:spcPct val="0"/>
        </a:spcAft>
        <a:buClr>
          <a:schemeClr val="tx1"/>
        </a:buClr>
        <a:buSzPct val="65000"/>
        <a:buFont typeface="Wingdings" pitchFamily="2" charset="2"/>
        <a:buChar char="§"/>
        <a:defRPr sz="1500">
          <a:solidFill>
            <a:schemeClr val="tx1"/>
          </a:solidFill>
          <a:latin typeface="+mn-lt"/>
          <a:cs typeface="+mn-cs"/>
        </a:defRPr>
      </a:lvl3pPr>
      <a:lvl4pPr marL="1200150" indent="-171450" algn="l" rtl="0" eaLnBrk="1" fontAlgn="base" hangingPunct="1">
        <a:spcBef>
          <a:spcPct val="20000"/>
        </a:spcBef>
        <a:spcAft>
          <a:spcPct val="0"/>
        </a:spcAft>
        <a:buClr>
          <a:schemeClr val="bg2"/>
        </a:buClr>
        <a:buFont typeface="Wingdings" pitchFamily="2" charset="2"/>
        <a:buChar char="§"/>
        <a:defRPr sz="1500">
          <a:solidFill>
            <a:schemeClr val="tx1"/>
          </a:solidFill>
          <a:latin typeface="+mn-lt"/>
          <a:cs typeface="+mn-cs"/>
        </a:defRPr>
      </a:lvl4pPr>
      <a:lvl5pPr marL="15430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5pPr>
      <a:lvl6pPr marL="18859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2288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25717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29146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F425-05A6-7930-AAC8-B3ECA990F86A}"/>
              </a:ext>
            </a:extLst>
          </p:cNvPr>
          <p:cNvSpPr>
            <a:spLocks noGrp="1"/>
          </p:cNvSpPr>
          <p:nvPr>
            <p:ph type="ctrTitle"/>
          </p:nvPr>
        </p:nvSpPr>
        <p:spPr/>
        <p:txBody>
          <a:bodyPr/>
          <a:lstStyle/>
          <a:p>
            <a:r>
              <a:rPr lang="en-US" dirty="0"/>
              <a:t>Mode-Decomposition-Based Equivalent Model of High-Speed Vias up to 100 GHz</a:t>
            </a:r>
          </a:p>
        </p:txBody>
      </p:sp>
      <p:sp>
        <p:nvSpPr>
          <p:cNvPr id="3" name="Subtitle 2">
            <a:extLst>
              <a:ext uri="{FF2B5EF4-FFF2-40B4-BE49-F238E27FC236}">
                <a16:creationId xmlns:a16="http://schemas.microsoft.com/office/drawing/2014/main" id="{82850FB8-A8A4-FE66-1435-A4BE141B7A5A}"/>
              </a:ext>
            </a:extLst>
          </p:cNvPr>
          <p:cNvSpPr>
            <a:spLocks noGrp="1"/>
          </p:cNvSpPr>
          <p:nvPr>
            <p:ph type="subTitle" idx="1"/>
          </p:nvPr>
        </p:nvSpPr>
        <p:spPr/>
        <p:txBody>
          <a:bodyPr/>
          <a:lstStyle/>
          <a:p>
            <a:r>
              <a:rPr lang="en-US" dirty="0"/>
              <a:t>Davit Kharshiladze</a:t>
            </a:r>
          </a:p>
          <a:p>
            <a:r>
              <a:rPr lang="en-US" dirty="0"/>
              <a:t>Yifan Ding</a:t>
            </a:r>
          </a:p>
          <a:p>
            <a:r>
              <a:rPr lang="en-US" dirty="0"/>
              <a:t>Chulsoon Hwang</a:t>
            </a:r>
          </a:p>
        </p:txBody>
      </p:sp>
    </p:spTree>
    <p:extLst>
      <p:ext uri="{BB962C8B-B14F-4D97-AF65-F5344CB8AC3E}">
        <p14:creationId xmlns:p14="http://schemas.microsoft.com/office/powerpoint/2010/main" val="161224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6E7E-B981-B462-6AC6-491F5926A9C0}"/>
              </a:ext>
            </a:extLst>
          </p:cNvPr>
          <p:cNvSpPr>
            <a:spLocks noGrp="1"/>
          </p:cNvSpPr>
          <p:nvPr>
            <p:ph type="title"/>
          </p:nvPr>
        </p:nvSpPr>
        <p:spPr/>
        <p:txBody>
          <a:bodyPr/>
          <a:lstStyle/>
          <a:p>
            <a:r>
              <a:rPr lang="en-US" dirty="0"/>
              <a:t>Analytical Expression For Barrel Capacitance</a:t>
            </a:r>
          </a:p>
        </p:txBody>
      </p:sp>
      <p:sp>
        <p:nvSpPr>
          <p:cNvPr id="4" name="Slide Number Placeholder 3">
            <a:extLst>
              <a:ext uri="{FF2B5EF4-FFF2-40B4-BE49-F238E27FC236}">
                <a16:creationId xmlns:a16="http://schemas.microsoft.com/office/drawing/2014/main" id="{E48E3A4B-05E0-77E7-02B1-C3BEE6A9F4CE}"/>
              </a:ext>
            </a:extLst>
          </p:cNvPr>
          <p:cNvSpPr>
            <a:spLocks noGrp="1"/>
          </p:cNvSpPr>
          <p:nvPr>
            <p:ph type="sldNum" sz="quarter" idx="11"/>
          </p:nvPr>
        </p:nvSpPr>
        <p:spPr/>
        <p:txBody>
          <a:bodyPr/>
          <a:lstStyle/>
          <a:p>
            <a:fld id="{37A9D2A5-8439-4DF4-AA82-DF185A34E3F7}" type="slidenum">
              <a:rPr lang="en-US" smtClean="0"/>
              <a:t>2</a:t>
            </a:fld>
            <a:endParaRPr lang="en-US"/>
          </a:p>
        </p:txBody>
      </p:sp>
      <p:sp>
        <p:nvSpPr>
          <p:cNvPr id="5" name="TextBox 4">
            <a:extLst>
              <a:ext uri="{FF2B5EF4-FFF2-40B4-BE49-F238E27FC236}">
                <a16:creationId xmlns:a16="http://schemas.microsoft.com/office/drawing/2014/main" id="{186BC8A8-AFC4-9DEF-F135-4AA0FFEB4955}"/>
              </a:ext>
            </a:extLst>
          </p:cNvPr>
          <p:cNvSpPr txBox="1"/>
          <p:nvPr/>
        </p:nvSpPr>
        <p:spPr>
          <a:xfrm>
            <a:off x="355741" y="915896"/>
            <a:ext cx="1148051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i="1" dirty="0"/>
              <a:t>Calculating barrel capacitance between via’s barrel and parallel plates is imperative in finding an accurate via model. Slight problem was observed in the paper and the problem is underlined on this slide</a:t>
            </a:r>
            <a:endParaRPr lang="en-US" sz="1400" dirty="0"/>
          </a:p>
        </p:txBody>
      </p:sp>
      <p:pic>
        <p:nvPicPr>
          <p:cNvPr id="7" name="Picture 6">
            <a:extLst>
              <a:ext uri="{FF2B5EF4-FFF2-40B4-BE49-F238E27FC236}">
                <a16:creationId xmlns:a16="http://schemas.microsoft.com/office/drawing/2014/main" id="{E0EFB025-CCBA-8FDA-FD83-8488E5A58C7F}"/>
              </a:ext>
            </a:extLst>
          </p:cNvPr>
          <p:cNvPicPr>
            <a:picLocks noChangeAspect="1"/>
          </p:cNvPicPr>
          <p:nvPr/>
        </p:nvPicPr>
        <p:blipFill rotWithShape="1">
          <a:blip r:embed="rId2"/>
          <a:srcRect t="5314"/>
          <a:stretch/>
        </p:blipFill>
        <p:spPr>
          <a:xfrm>
            <a:off x="355741" y="2588104"/>
            <a:ext cx="2229161" cy="1280853"/>
          </a:xfrm>
          <a:prstGeom prst="rect">
            <a:avLst/>
          </a:prstGeom>
        </p:spPr>
      </p:pic>
      <p:pic>
        <p:nvPicPr>
          <p:cNvPr id="8" name="Picture 7">
            <a:extLst>
              <a:ext uri="{FF2B5EF4-FFF2-40B4-BE49-F238E27FC236}">
                <a16:creationId xmlns:a16="http://schemas.microsoft.com/office/drawing/2014/main" id="{D67D4D39-A0D7-FABF-91C8-2EFAFFA00EF7}"/>
              </a:ext>
            </a:extLst>
          </p:cNvPr>
          <p:cNvPicPr>
            <a:picLocks noChangeAspect="1"/>
          </p:cNvPicPr>
          <p:nvPr/>
        </p:nvPicPr>
        <p:blipFill rotWithShape="1">
          <a:blip r:embed="rId2"/>
          <a:srcRect t="82264" r="77518" b="-30092"/>
          <a:stretch/>
        </p:blipFill>
        <p:spPr>
          <a:xfrm>
            <a:off x="2083753" y="3599579"/>
            <a:ext cx="501149" cy="345748"/>
          </a:xfrm>
          <a:prstGeom prst="rect">
            <a:avLst/>
          </a:prstGeom>
        </p:spPr>
      </p:pic>
      <p:cxnSp>
        <p:nvCxnSpPr>
          <p:cNvPr id="9" name="Straight Arrow Connector 8">
            <a:extLst>
              <a:ext uri="{FF2B5EF4-FFF2-40B4-BE49-F238E27FC236}">
                <a16:creationId xmlns:a16="http://schemas.microsoft.com/office/drawing/2014/main" id="{86928DB7-C838-D122-17F7-207290C51CC4}"/>
              </a:ext>
            </a:extLst>
          </p:cNvPr>
          <p:cNvCxnSpPr>
            <a:cxnSpLocks/>
          </p:cNvCxnSpPr>
          <p:nvPr/>
        </p:nvCxnSpPr>
        <p:spPr>
          <a:xfrm flipV="1">
            <a:off x="1785668" y="3383554"/>
            <a:ext cx="129396" cy="495323"/>
          </a:xfrm>
          <a:prstGeom prst="straightConnector1">
            <a:avLst/>
          </a:prstGeom>
          <a:ln w="19050">
            <a:solidFill>
              <a:srgbClr val="56803A"/>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7F8EA0E-C754-9DA7-0C0B-8C8A3037FBA3}"/>
              </a:ext>
            </a:extLst>
          </p:cNvPr>
          <p:cNvSpPr txBox="1"/>
          <p:nvPr/>
        </p:nvSpPr>
        <p:spPr>
          <a:xfrm>
            <a:off x="850391" y="3884353"/>
            <a:ext cx="1999949" cy="276999"/>
          </a:xfrm>
          <a:prstGeom prst="rect">
            <a:avLst/>
          </a:prstGeom>
          <a:noFill/>
        </p:spPr>
        <p:txBody>
          <a:bodyPr wrap="square" rtlCol="0">
            <a:spAutoFit/>
          </a:bodyPr>
          <a:lstStyle/>
          <a:p>
            <a:pPr algn="ctr"/>
            <a:r>
              <a:rPr lang="en-US" sz="1200" b="1" dirty="0">
                <a:solidFill>
                  <a:srgbClr val="56803A"/>
                </a:solidFill>
              </a:rPr>
              <a:t>Via Barrel Capacitance</a:t>
            </a:r>
          </a:p>
        </p:txBody>
      </p:sp>
      <p:sp>
        <p:nvSpPr>
          <p:cNvPr id="15" name="Rounded Rectangle 28">
            <a:extLst>
              <a:ext uri="{FF2B5EF4-FFF2-40B4-BE49-F238E27FC236}">
                <a16:creationId xmlns:a16="http://schemas.microsoft.com/office/drawing/2014/main" id="{03B7190E-4BA2-37DB-B021-5C08557CE0A0}"/>
              </a:ext>
            </a:extLst>
          </p:cNvPr>
          <p:cNvSpPr/>
          <p:nvPr/>
        </p:nvSpPr>
        <p:spPr>
          <a:xfrm>
            <a:off x="641383" y="2324332"/>
            <a:ext cx="1817146" cy="215585"/>
          </a:xfrm>
          <a:prstGeom prst="roundRect">
            <a:avLst>
              <a:gd name="adj" fmla="val 22382"/>
            </a:avLst>
          </a:prstGeom>
          <a:solidFill>
            <a:srgbClr val="A6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rgbClr val="777777"/>
                </a:solidFill>
                <a:latin typeface="Calibri" panose="020F0502020204030204" pitchFamily="34" charset="0"/>
                <a:cs typeface="Calibri" panose="020F0502020204030204" pitchFamily="34" charset="0"/>
              </a:rPr>
              <a:t>Via Model Cross-section</a:t>
            </a:r>
          </a:p>
        </p:txBody>
      </p:sp>
      <p:sp>
        <p:nvSpPr>
          <p:cNvPr id="18" name="TextBox 17">
            <a:extLst>
              <a:ext uri="{FF2B5EF4-FFF2-40B4-BE49-F238E27FC236}">
                <a16:creationId xmlns:a16="http://schemas.microsoft.com/office/drawing/2014/main" id="{2564022B-5028-D3A5-2369-BCFB8C9CEA29}"/>
              </a:ext>
            </a:extLst>
          </p:cNvPr>
          <p:cNvSpPr txBox="1"/>
          <p:nvPr/>
        </p:nvSpPr>
        <p:spPr>
          <a:xfrm>
            <a:off x="400050" y="5598717"/>
            <a:ext cx="11000767" cy="523220"/>
          </a:xfrm>
          <a:prstGeom prst="rect">
            <a:avLst/>
          </a:prstGeom>
          <a:noFill/>
        </p:spPr>
        <p:txBody>
          <a:bodyPr wrap="square" rtlCol="0">
            <a:spAutoFit/>
          </a:bodyPr>
          <a:lstStyle/>
          <a:p>
            <a:r>
              <a:rPr lang="en-US" sz="1400" dirty="0">
                <a:solidFill>
                  <a:schemeClr val="bg1">
                    <a:lumMod val="50000"/>
                  </a:schemeClr>
                </a:solidFill>
                <a:latin typeface="+mj-lt"/>
              </a:rPr>
              <a:t>[1] </a:t>
            </a:r>
            <a:r>
              <a:rPr lang="en-US" sz="1400" b="0" i="0" dirty="0">
                <a:solidFill>
                  <a:schemeClr val="bg1">
                    <a:lumMod val="50000"/>
                  </a:schemeClr>
                </a:solidFill>
                <a:effectLst/>
                <a:highlight>
                  <a:srgbClr val="FFFFFF"/>
                </a:highlight>
                <a:latin typeface="+mj-lt"/>
              </a:rPr>
              <a:t>C. Li, K. Cai, M. Ouyang, Q. Gao, B. Sen and D. Kim, "Mode-Decomposition-Based Equivalent Model of High-Speed Vias up to 100 GHz," in </a:t>
            </a:r>
            <a:r>
              <a:rPr lang="en-US" sz="1400" b="0" i="1" dirty="0">
                <a:solidFill>
                  <a:schemeClr val="bg1">
                    <a:lumMod val="50000"/>
                  </a:schemeClr>
                </a:solidFill>
                <a:effectLst/>
                <a:highlight>
                  <a:srgbClr val="FFFFFF"/>
                </a:highlight>
                <a:latin typeface="+mj-lt"/>
              </a:rPr>
              <a:t>IEEE Transactions on Signal and Power Integrity</a:t>
            </a:r>
            <a:r>
              <a:rPr lang="en-US" sz="1400" b="0" i="0" dirty="0">
                <a:solidFill>
                  <a:schemeClr val="bg1">
                    <a:lumMod val="50000"/>
                  </a:schemeClr>
                </a:solidFill>
                <a:effectLst/>
                <a:highlight>
                  <a:srgbClr val="FFFFFF"/>
                </a:highlight>
                <a:latin typeface="+mj-lt"/>
              </a:rPr>
              <a:t>, vol. 2, pp. 74-83, 2023</a:t>
            </a:r>
            <a:endParaRPr lang="en-US" sz="1400" dirty="0">
              <a:solidFill>
                <a:schemeClr val="bg1">
                  <a:lumMod val="50000"/>
                </a:schemeClr>
              </a:solidFill>
              <a:latin typeface="+mj-lt"/>
            </a:endParaRPr>
          </a:p>
        </p:txBody>
      </p:sp>
      <p:sp>
        <p:nvSpPr>
          <p:cNvPr id="21" name="TextBox 20">
            <a:extLst>
              <a:ext uri="{FF2B5EF4-FFF2-40B4-BE49-F238E27FC236}">
                <a16:creationId xmlns:a16="http://schemas.microsoft.com/office/drawing/2014/main" id="{3942FCC9-3904-899A-1ABE-280695AC55EE}"/>
              </a:ext>
            </a:extLst>
          </p:cNvPr>
          <p:cNvSpPr txBox="1"/>
          <p:nvPr/>
        </p:nvSpPr>
        <p:spPr>
          <a:xfrm>
            <a:off x="400050" y="6068080"/>
            <a:ext cx="11000767" cy="523220"/>
          </a:xfrm>
          <a:prstGeom prst="rect">
            <a:avLst/>
          </a:prstGeom>
          <a:noFill/>
        </p:spPr>
        <p:txBody>
          <a:bodyPr wrap="square" rtlCol="0">
            <a:spAutoFit/>
          </a:bodyPr>
          <a:lstStyle/>
          <a:p>
            <a:r>
              <a:rPr lang="en-US" sz="1400" dirty="0">
                <a:solidFill>
                  <a:schemeClr val="bg1">
                    <a:lumMod val="50000"/>
                  </a:schemeClr>
                </a:solidFill>
                <a:latin typeface="HelveticaNeue Regular"/>
              </a:rPr>
              <a:t>[2] </a:t>
            </a:r>
            <a:r>
              <a:rPr lang="en-US" sz="1400" dirty="0">
                <a:solidFill>
                  <a:schemeClr val="bg1">
                    <a:lumMod val="50000"/>
                  </a:schemeClr>
                </a:solidFill>
              </a:rPr>
              <a:t>M. Friedrich, C. </a:t>
            </a:r>
            <a:r>
              <a:rPr lang="en-US" sz="1400" dirty="0" err="1">
                <a:solidFill>
                  <a:schemeClr val="bg1">
                    <a:lumMod val="50000"/>
                  </a:schemeClr>
                </a:solidFill>
              </a:rPr>
              <a:t>Bednarz</a:t>
            </a:r>
            <a:r>
              <a:rPr lang="en-US" sz="1400" dirty="0">
                <a:solidFill>
                  <a:schemeClr val="bg1">
                    <a:lumMod val="50000"/>
                  </a:schemeClr>
                </a:solidFill>
              </a:rPr>
              <a:t>, and M. Leone, “Improved expression for the via-plate capacitance based on the magnetic-frill model,” IEEE Trans. </a:t>
            </a:r>
            <a:r>
              <a:rPr lang="en-US" sz="1400" dirty="0" err="1">
                <a:solidFill>
                  <a:schemeClr val="bg1">
                    <a:lumMod val="50000"/>
                  </a:schemeClr>
                </a:solidFill>
              </a:rPr>
              <a:t>Electromagn</a:t>
            </a:r>
            <a:r>
              <a:rPr lang="en-US" sz="1400" dirty="0">
                <a:solidFill>
                  <a:schemeClr val="bg1">
                    <a:lumMod val="50000"/>
                  </a:schemeClr>
                </a:solidFill>
              </a:rPr>
              <a:t>. Compat., vol. 55, no. 6, pp. 1362–1364, Dec. 2013, </a:t>
            </a:r>
            <a:r>
              <a:rPr lang="en-US" sz="1400" dirty="0" err="1">
                <a:solidFill>
                  <a:schemeClr val="bg1">
                    <a:lumMod val="50000"/>
                  </a:schemeClr>
                </a:solidFill>
              </a:rPr>
              <a:t>doi</a:t>
            </a:r>
            <a:r>
              <a:rPr lang="en-US" sz="1400" dirty="0">
                <a:solidFill>
                  <a:schemeClr val="bg1">
                    <a:lumMod val="50000"/>
                  </a:schemeClr>
                </a:solidFill>
              </a:rPr>
              <a:t>: 10.1109/TEMC.2013.2265041.</a:t>
            </a:r>
          </a:p>
        </p:txBody>
      </p:sp>
      <p:pic>
        <p:nvPicPr>
          <p:cNvPr id="23" name="Picture 22">
            <a:extLst>
              <a:ext uri="{FF2B5EF4-FFF2-40B4-BE49-F238E27FC236}">
                <a16:creationId xmlns:a16="http://schemas.microsoft.com/office/drawing/2014/main" id="{0709138E-83E4-B4CC-719D-484C267D64D7}"/>
              </a:ext>
            </a:extLst>
          </p:cNvPr>
          <p:cNvPicPr>
            <a:picLocks noChangeAspect="1"/>
          </p:cNvPicPr>
          <p:nvPr/>
        </p:nvPicPr>
        <p:blipFill>
          <a:blip r:embed="rId3"/>
          <a:stretch>
            <a:fillRect/>
          </a:stretch>
        </p:blipFill>
        <p:spPr>
          <a:xfrm>
            <a:off x="3209628" y="2288164"/>
            <a:ext cx="2181529" cy="666843"/>
          </a:xfrm>
          <a:prstGeom prst="rect">
            <a:avLst/>
          </a:prstGeom>
        </p:spPr>
      </p:pic>
      <p:sp>
        <p:nvSpPr>
          <p:cNvPr id="24" name="TextBox 23">
            <a:extLst>
              <a:ext uri="{FF2B5EF4-FFF2-40B4-BE49-F238E27FC236}">
                <a16:creationId xmlns:a16="http://schemas.microsoft.com/office/drawing/2014/main" id="{C6F5EC44-D9CC-55B5-F120-C9C3D4FDCDD5}"/>
              </a:ext>
            </a:extLst>
          </p:cNvPr>
          <p:cNvSpPr txBox="1"/>
          <p:nvPr/>
        </p:nvSpPr>
        <p:spPr>
          <a:xfrm>
            <a:off x="3209628" y="1833429"/>
            <a:ext cx="3854714" cy="338554"/>
          </a:xfrm>
          <a:prstGeom prst="rect">
            <a:avLst/>
          </a:prstGeom>
          <a:noFill/>
        </p:spPr>
        <p:txBody>
          <a:bodyPr wrap="square" rtlCol="0">
            <a:spAutoFit/>
          </a:bodyPr>
          <a:lstStyle/>
          <a:p>
            <a:pPr algn="ctr"/>
            <a:r>
              <a:rPr lang="en-US" sz="1600" dirty="0"/>
              <a:t>According to Paper [1]</a:t>
            </a:r>
          </a:p>
        </p:txBody>
      </p:sp>
      <p:pic>
        <p:nvPicPr>
          <p:cNvPr id="26" name="Picture 25">
            <a:extLst>
              <a:ext uri="{FF2B5EF4-FFF2-40B4-BE49-F238E27FC236}">
                <a16:creationId xmlns:a16="http://schemas.microsoft.com/office/drawing/2014/main" id="{C2E5350A-DD4C-9580-552E-86E82AFBF53B}"/>
              </a:ext>
            </a:extLst>
          </p:cNvPr>
          <p:cNvPicPr>
            <a:picLocks noChangeAspect="1"/>
          </p:cNvPicPr>
          <p:nvPr/>
        </p:nvPicPr>
        <p:blipFill>
          <a:blip r:embed="rId4"/>
          <a:stretch>
            <a:fillRect/>
          </a:stretch>
        </p:blipFill>
        <p:spPr>
          <a:xfrm>
            <a:off x="5598772" y="2395540"/>
            <a:ext cx="1021537" cy="473396"/>
          </a:xfrm>
          <a:prstGeom prst="rect">
            <a:avLst/>
          </a:prstGeom>
        </p:spPr>
      </p:pic>
      <p:pic>
        <p:nvPicPr>
          <p:cNvPr id="28" name="Picture 27">
            <a:extLst>
              <a:ext uri="{FF2B5EF4-FFF2-40B4-BE49-F238E27FC236}">
                <a16:creationId xmlns:a16="http://schemas.microsoft.com/office/drawing/2014/main" id="{C20BE2E3-435A-F31B-F0A9-EAE96A3B3FA3}"/>
              </a:ext>
            </a:extLst>
          </p:cNvPr>
          <p:cNvPicPr>
            <a:picLocks noChangeAspect="1"/>
          </p:cNvPicPr>
          <p:nvPr/>
        </p:nvPicPr>
        <p:blipFill rotWithShape="1">
          <a:blip r:embed="rId5"/>
          <a:srcRect t="9781"/>
          <a:stretch/>
        </p:blipFill>
        <p:spPr>
          <a:xfrm>
            <a:off x="3344991" y="3037383"/>
            <a:ext cx="3235122" cy="1149784"/>
          </a:xfrm>
          <a:prstGeom prst="rect">
            <a:avLst/>
          </a:prstGeom>
        </p:spPr>
      </p:pic>
      <p:sp>
        <p:nvSpPr>
          <p:cNvPr id="29" name="TextBox 28">
            <a:extLst>
              <a:ext uri="{FF2B5EF4-FFF2-40B4-BE49-F238E27FC236}">
                <a16:creationId xmlns:a16="http://schemas.microsoft.com/office/drawing/2014/main" id="{44901DA3-9780-FAC4-A89E-B449E502A516}"/>
              </a:ext>
            </a:extLst>
          </p:cNvPr>
          <p:cNvSpPr txBox="1"/>
          <p:nvPr/>
        </p:nvSpPr>
        <p:spPr>
          <a:xfrm>
            <a:off x="7617726" y="1833429"/>
            <a:ext cx="3854714" cy="338554"/>
          </a:xfrm>
          <a:prstGeom prst="rect">
            <a:avLst/>
          </a:prstGeom>
          <a:noFill/>
        </p:spPr>
        <p:txBody>
          <a:bodyPr wrap="square" rtlCol="0">
            <a:spAutoFit/>
          </a:bodyPr>
          <a:lstStyle/>
          <a:p>
            <a:pPr algn="ctr"/>
            <a:r>
              <a:rPr lang="en-US" sz="1600" dirty="0"/>
              <a:t>According to Paper [2]</a:t>
            </a:r>
          </a:p>
        </p:txBody>
      </p:sp>
      <p:pic>
        <p:nvPicPr>
          <p:cNvPr id="35" name="Picture 34">
            <a:extLst>
              <a:ext uri="{FF2B5EF4-FFF2-40B4-BE49-F238E27FC236}">
                <a16:creationId xmlns:a16="http://schemas.microsoft.com/office/drawing/2014/main" id="{DF9A5E26-87DC-8174-7AA3-FC2472A8632A}"/>
              </a:ext>
            </a:extLst>
          </p:cNvPr>
          <p:cNvPicPr>
            <a:picLocks noChangeAspect="1"/>
          </p:cNvPicPr>
          <p:nvPr/>
        </p:nvPicPr>
        <p:blipFill>
          <a:blip r:embed="rId6"/>
          <a:stretch>
            <a:fillRect/>
          </a:stretch>
        </p:blipFill>
        <p:spPr>
          <a:xfrm>
            <a:off x="7169657" y="3340405"/>
            <a:ext cx="3477110" cy="1209844"/>
          </a:xfrm>
          <a:prstGeom prst="rect">
            <a:avLst/>
          </a:prstGeom>
        </p:spPr>
      </p:pic>
    </p:spTree>
    <p:extLst>
      <p:ext uri="{BB962C8B-B14F-4D97-AF65-F5344CB8AC3E}">
        <p14:creationId xmlns:p14="http://schemas.microsoft.com/office/powerpoint/2010/main" val="239775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D249-0D46-D35E-EEE4-FE911CE169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A09B80-C6F5-F582-FE7C-579AB29D1600}"/>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850EC860-55ED-AF68-342C-EB87DFAD867B}"/>
              </a:ext>
            </a:extLst>
          </p:cNvPr>
          <p:cNvSpPr>
            <a:spLocks noGrp="1"/>
          </p:cNvSpPr>
          <p:nvPr>
            <p:ph type="sldNum" sz="quarter" idx="11"/>
          </p:nvPr>
        </p:nvSpPr>
        <p:spPr/>
        <p:txBody>
          <a:bodyPr/>
          <a:lstStyle/>
          <a:p>
            <a:fld id="{37A9D2A5-8439-4DF4-AA82-DF185A34E3F7}" type="slidenum">
              <a:rPr lang="en-US" smtClean="0"/>
              <a:t>3</a:t>
            </a:fld>
            <a:endParaRPr lang="en-US"/>
          </a:p>
        </p:txBody>
      </p:sp>
    </p:spTree>
    <p:extLst>
      <p:ext uri="{BB962C8B-B14F-4D97-AF65-F5344CB8AC3E}">
        <p14:creationId xmlns:p14="http://schemas.microsoft.com/office/powerpoint/2010/main" val="522911036"/>
      </p:ext>
    </p:extLst>
  </p:cSld>
  <p:clrMapOvr>
    <a:masterClrMapping/>
  </p:clrMapOvr>
</p:sld>
</file>

<file path=ppt/theme/theme1.xml><?xml version="1.0" encoding="utf-8"?>
<a:theme xmlns:a="http://schemas.openxmlformats.org/drawingml/2006/main" name="EMCLab">
  <a:themeElements>
    <a:clrScheme name="Custom 4">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70C0"/>
      </a:hlink>
      <a:folHlink>
        <a:srgbClr val="0070C0"/>
      </a:folHlink>
    </a:clrScheme>
    <a:fontScheme name="Level">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MCLab" id="{1956A1E2-2C2F-49F7-883B-BB08F6C0DD70}" vid="{4F2E73A4-59F3-4EA3-9896-34AE9F06B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IBIS_Summit</Template>
  <TotalTime>74408</TotalTime>
  <Words>191</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Aptos</vt:lpstr>
      <vt:lpstr>Arial</vt:lpstr>
      <vt:lpstr>Calibri</vt:lpstr>
      <vt:lpstr>HelveticaNeue Regular</vt:lpstr>
      <vt:lpstr>Times New Roman</vt:lpstr>
      <vt:lpstr>Verdana</vt:lpstr>
      <vt:lpstr>Wingdings</vt:lpstr>
      <vt:lpstr>EMCLab</vt:lpstr>
      <vt:lpstr>Mode-Decomposition-Based Equivalent Model of High-Speed Vias up to 100 GHz</vt:lpstr>
      <vt:lpstr>Analytical Expression For Barrel Capacitance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Ding, Yifan</dc:creator>
  <cp:lastModifiedBy>Kharshiladze, Davit</cp:lastModifiedBy>
  <cp:revision>640</cp:revision>
  <dcterms:created xsi:type="dcterms:W3CDTF">2021-11-09T21:10:21Z</dcterms:created>
  <dcterms:modified xsi:type="dcterms:W3CDTF">2024-10-24T22:21:35Z</dcterms:modified>
</cp:coreProperties>
</file>