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4787" r:id="rId2"/>
    <p:sldId id="4948" r:id="rId3"/>
    <p:sldId id="4845" r:id="rId4"/>
    <p:sldId id="4846" r:id="rId5"/>
    <p:sldId id="4847" r:id="rId6"/>
    <p:sldId id="4849" r:id="rId7"/>
    <p:sldId id="4943" r:id="rId8"/>
    <p:sldId id="4885" r:id="rId9"/>
    <p:sldId id="4970" r:id="rId10"/>
    <p:sldId id="4938" r:id="rId11"/>
    <p:sldId id="4914" r:id="rId12"/>
    <p:sldId id="4920" r:id="rId13"/>
    <p:sldId id="4919" r:id="rId14"/>
    <p:sldId id="4921" r:id="rId15"/>
    <p:sldId id="4933" r:id="rId16"/>
    <p:sldId id="4934" r:id="rId17"/>
    <p:sldId id="4924" r:id="rId18"/>
    <p:sldId id="4925" r:id="rId19"/>
    <p:sldId id="4926" r:id="rId20"/>
    <p:sldId id="4927" r:id="rId21"/>
    <p:sldId id="4928" r:id="rId22"/>
    <p:sldId id="4929" r:id="rId23"/>
    <p:sldId id="4930" r:id="rId24"/>
    <p:sldId id="4931" r:id="rId25"/>
    <p:sldId id="4932" r:id="rId26"/>
    <p:sldId id="4935" r:id="rId27"/>
    <p:sldId id="4936" r:id="rId28"/>
    <p:sldId id="4937" r:id="rId29"/>
    <p:sldId id="4944" r:id="rId30"/>
    <p:sldId id="4945" r:id="rId31"/>
    <p:sldId id="4947" r:id="rId32"/>
    <p:sldId id="4958" r:id="rId33"/>
    <p:sldId id="4959" r:id="rId34"/>
    <p:sldId id="4960" r:id="rId35"/>
    <p:sldId id="4952" r:id="rId36"/>
    <p:sldId id="4956" r:id="rId37"/>
    <p:sldId id="4962" r:id="rId38"/>
    <p:sldId id="4963" r:id="rId39"/>
    <p:sldId id="4966" r:id="rId40"/>
    <p:sldId id="4964" r:id="rId41"/>
    <p:sldId id="4961" r:id="rId42"/>
    <p:sldId id="4968" r:id="rId43"/>
    <p:sldId id="4967" r:id="rId44"/>
    <p:sldId id="4969" r:id="rId45"/>
    <p:sldId id="4953" r:id="rId46"/>
    <p:sldId id="4973" r:id="rId47"/>
    <p:sldId id="497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99CC00"/>
    <a:srgbClr val="E71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C0CE4-F610-4568-A6D7-7F3B37095A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74286-4AA4-4C45-9F72-1E05A9BF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new_logo_final"/>
          <p:cNvPicPr>
            <a:picLocks noChangeAspect="1" noChangeArrowheads="1"/>
          </p:cNvPicPr>
          <p:nvPr/>
        </p:nvPicPr>
        <p:blipFill>
          <a:blip r:embed="rId2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4572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new_logo_final"/>
          <p:cNvPicPr>
            <a:picLocks noChangeAspect="1" noChangeArrowheads="1"/>
          </p:cNvPicPr>
          <p:nvPr/>
        </p:nvPicPr>
        <p:blipFill>
          <a:blip r:embed="rId2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2286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new_logo_final"/>
          <p:cNvPicPr>
            <a:picLocks noChangeAspect="1" noChangeArrowheads="1"/>
          </p:cNvPicPr>
          <p:nvPr/>
        </p:nvPicPr>
        <p:blipFill>
          <a:blip r:embed="rId3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09600" y="2971800"/>
            <a:ext cx="10871200" cy="152400"/>
          </a:xfrm>
          <a:prstGeom prst="rect">
            <a:avLst/>
          </a:prstGeom>
          <a:gradFill rotWithShape="1">
            <a:gsLst>
              <a:gs pos="0">
                <a:srgbClr val="287F3D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Times New Roman" pitchFamily="18" charset="0"/>
              <a:buNone/>
              <a:defRPr sz="30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304800" y="6400800"/>
            <a:ext cx="3149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ea typeface="宋体" pitchFamily="2" charset="-122"/>
                <a:cs typeface="Arial" pitchFamily="34" charset="0"/>
              </a:defRPr>
            </a:lvl1pPr>
          </a:lstStyle>
          <a:p>
            <a:fld id="{C565503F-B516-497C-9B72-22D4C9CA10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9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0"/>
            <a:ext cx="2844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3312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42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9144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7719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0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9144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7719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2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914400"/>
            <a:ext cx="553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0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0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277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Verdana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304800" y="762000"/>
            <a:ext cx="10058400" cy="152400"/>
          </a:xfrm>
          <a:prstGeom prst="rect">
            <a:avLst/>
          </a:prstGeom>
          <a:gradFill rotWithShape="0">
            <a:gsLst>
              <a:gs pos="0">
                <a:srgbClr val="297F3D">
                  <a:alpha val="99001"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8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84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ea typeface="宋体" pitchFamily="2" charset="-122"/>
                <a:cs typeface="Arial" pitchFamily="34" charset="0"/>
              </a:defRPr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Times New Roman" pitchFamily="18" charset="0"/>
        <a:buChar char="●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BAF3-9C1D-4696-B6CB-52ACC7C93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Via-</a:t>
            </a:r>
            <a:r>
              <a:rPr lang="en-US" dirty="0" err="1"/>
              <a:t>Stripline</a:t>
            </a:r>
            <a:r>
              <a:rPr lang="en-US" dirty="0"/>
              <a:t>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E6B5E-3269-0CFF-056F-0104D3C4B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Yifan Ding, Hyunwook Park, and Chulsoon Hwang</a:t>
            </a:r>
          </a:p>
          <a:p>
            <a:endParaRPr lang="en-US" dirty="0"/>
          </a:p>
          <a:p>
            <a:r>
              <a:rPr lang="en-US" dirty="0"/>
              <a:t>09/04/2024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4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63CC-54E6-A271-D860-451DBAC1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Via-</a:t>
            </a:r>
            <a:r>
              <a:rPr lang="en-US" dirty="0" err="1"/>
              <a:t>Stripline</a:t>
            </a:r>
            <a:r>
              <a:rPr lang="en-US" dirty="0"/>
              <a:t> Model – Single-ended Validation Cases – One side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187E2A-DC45-AD73-D675-5E9F31B3F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70053"/>
              </p:ext>
            </p:extLst>
          </p:nvPr>
        </p:nvGraphicFramePr>
        <p:xfrm>
          <a:off x="517584" y="1720326"/>
          <a:ext cx="1128335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6670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2256670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2256670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2256670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2256670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Via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Antipad</a:t>
                      </a:r>
                      <a:r>
                        <a:rPr lang="en-US" b="1" dirty="0"/>
                        <a:t>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Cavity height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Stripline</a:t>
                      </a:r>
                      <a:r>
                        <a:rPr lang="en-US" b="1" dirty="0"/>
                        <a:t> length [mil]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(reference)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6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99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3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4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04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5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9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46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9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22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 (from Natalia)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215991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84EA14E0-F53F-932A-7FF0-6B8C4F18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652" y="590344"/>
            <a:ext cx="1740696" cy="10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4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D5A8-860B-396A-FBFA-8763AF06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Stripline</a:t>
            </a:r>
            <a:r>
              <a:rPr lang="en-US" dirty="0"/>
              <a:t> Length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E25942-FEDF-8600-E483-39E095016D93}"/>
              </a:ext>
            </a:extLst>
          </p:cNvPr>
          <p:cNvCxnSpPr>
            <a:cxnSpLocks/>
          </p:cNvCxnSpPr>
          <p:nvPr/>
        </p:nvCxnSpPr>
        <p:spPr>
          <a:xfrm>
            <a:off x="3798515" y="1824868"/>
            <a:ext cx="0" cy="95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F0748EF-C4E6-90DF-9EC7-DC71E14517A4}"/>
              </a:ext>
            </a:extLst>
          </p:cNvPr>
          <p:cNvGrpSpPr/>
          <p:nvPr/>
        </p:nvGrpSpPr>
        <p:grpSpPr>
          <a:xfrm>
            <a:off x="634699" y="1181093"/>
            <a:ext cx="3887091" cy="2206992"/>
            <a:chOff x="634699" y="1181093"/>
            <a:chExt cx="3887091" cy="22069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FCB910-A1F4-9D6D-E0A7-A77375DB60A2}"/>
                </a:ext>
              </a:extLst>
            </p:cNvPr>
            <p:cNvGrpSpPr/>
            <p:nvPr/>
          </p:nvGrpSpPr>
          <p:grpSpPr>
            <a:xfrm>
              <a:off x="634699" y="1181093"/>
              <a:ext cx="3800640" cy="2206992"/>
              <a:chOff x="634699" y="1181093"/>
              <a:chExt cx="3800640" cy="220699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1574336-718D-583B-62AA-56A1297146A3}"/>
                  </a:ext>
                </a:extLst>
              </p:cNvPr>
              <p:cNvGrpSpPr/>
              <p:nvPr/>
            </p:nvGrpSpPr>
            <p:grpSpPr>
              <a:xfrm>
                <a:off x="1207344" y="1750310"/>
                <a:ext cx="2591171" cy="1142866"/>
                <a:chOff x="9096139" y="3360616"/>
                <a:chExt cx="2591171" cy="114286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A0CF023-BE64-3BD9-1EAE-863676E64717}"/>
                    </a:ext>
                  </a:extLst>
                </p:cNvPr>
                <p:cNvSpPr/>
                <p:nvPr/>
              </p:nvSpPr>
              <p:spPr>
                <a:xfrm flipV="1">
                  <a:off x="9512910" y="3370504"/>
                  <a:ext cx="803609" cy="646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A42BA3-D7D6-A84D-394C-23A31FA83523}"/>
                    </a:ext>
                  </a:extLst>
                </p:cNvPr>
                <p:cNvSpPr/>
                <p:nvPr/>
              </p:nvSpPr>
              <p:spPr>
                <a:xfrm flipV="1">
                  <a:off x="10884510" y="3370504"/>
                  <a:ext cx="802800" cy="646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2B64E10-A6D3-76F2-B5AA-6F574B29731F}"/>
                    </a:ext>
                  </a:extLst>
                </p:cNvPr>
                <p:cNvSpPr/>
                <p:nvPr/>
              </p:nvSpPr>
              <p:spPr>
                <a:xfrm flipV="1">
                  <a:off x="9512910" y="4434296"/>
                  <a:ext cx="803610" cy="646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D0F0FF6-DC0B-27DA-255B-00AEC18780E8}"/>
                    </a:ext>
                  </a:extLst>
                </p:cNvPr>
                <p:cNvSpPr/>
                <p:nvPr/>
              </p:nvSpPr>
              <p:spPr>
                <a:xfrm flipV="1">
                  <a:off x="10884510" y="4434296"/>
                  <a:ext cx="802800" cy="646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9A7FF8D-4E31-70BA-BC42-2CA055F0FBB0}"/>
                    </a:ext>
                  </a:extLst>
                </p:cNvPr>
                <p:cNvSpPr/>
                <p:nvPr/>
              </p:nvSpPr>
              <p:spPr>
                <a:xfrm>
                  <a:off x="10516361" y="3360616"/>
                  <a:ext cx="148449" cy="114286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3FCE05-71CF-FEBD-47E1-D9C31C733671}"/>
                    </a:ext>
                  </a:extLst>
                </p:cNvPr>
                <p:cNvSpPr/>
                <p:nvPr/>
              </p:nvSpPr>
              <p:spPr>
                <a:xfrm flipV="1">
                  <a:off x="9396397" y="3916512"/>
                  <a:ext cx="1137896" cy="646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C8D01E1-41B7-7B05-2896-932669D36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22483" y="3755079"/>
                  <a:ext cx="184461" cy="584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F57AC7F-D289-A162-2633-0A441EAC2D30}"/>
                    </a:ext>
                  </a:extLst>
                </p:cNvPr>
                <p:cNvSpPr txBox="1"/>
                <p:nvPr/>
              </p:nvSpPr>
              <p:spPr>
                <a:xfrm>
                  <a:off x="9096139" y="3401242"/>
                  <a:ext cx="979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Stripline</a:t>
                  </a:r>
                  <a:endParaRPr lang="en-US" dirty="0"/>
                </a:p>
              </p:txBody>
            </p:sp>
            <p:sp>
              <p:nvSpPr>
                <p:cNvPr id="17" name="Right Brace 16">
                  <a:extLst>
                    <a:ext uri="{FF2B5EF4-FFF2-40B4-BE49-F238E27FC236}">
                      <a16:creationId xmlns:a16="http://schemas.microsoft.com/office/drawing/2014/main" id="{76E437F2-B520-80D8-29ED-142CBBFE2E17}"/>
                    </a:ext>
                  </a:extLst>
                </p:cNvPr>
                <p:cNvSpPr/>
                <p:nvPr/>
              </p:nvSpPr>
              <p:spPr>
                <a:xfrm rot="5400000">
                  <a:off x="9754856" y="3715598"/>
                  <a:ext cx="241598" cy="832160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306F9A-FCAE-E7B1-305E-8AE95913EC3B}"/>
                    </a:ext>
                  </a:extLst>
                </p:cNvPr>
                <p:cNvSpPr txBox="1"/>
                <p:nvPr/>
              </p:nvSpPr>
              <p:spPr>
                <a:xfrm>
                  <a:off x="9586017" y="4154743"/>
                  <a:ext cx="6928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200mil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ABFE2-4964-B5BE-CFC6-E6D263F2B27A}"/>
                  </a:ext>
                </a:extLst>
              </p:cNvPr>
              <p:cNvSpPr txBox="1"/>
              <p:nvPr/>
            </p:nvSpPr>
            <p:spPr>
              <a:xfrm>
                <a:off x="2204503" y="1181093"/>
                <a:ext cx="1307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Via r = 5mil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74B76B-AA55-9A68-0F9E-DBDD1FA1091C}"/>
                  </a:ext>
                </a:extLst>
              </p:cNvPr>
              <p:cNvSpPr txBox="1"/>
              <p:nvPr/>
            </p:nvSpPr>
            <p:spPr>
              <a:xfrm>
                <a:off x="2588359" y="3018753"/>
                <a:ext cx="1846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Antipad</a:t>
                </a:r>
                <a:r>
                  <a:rPr lang="en-US" dirty="0"/>
                  <a:t> r = 15mil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B6B386-7F3A-967D-558C-2E3503FE0F3E}"/>
                  </a:ext>
                </a:extLst>
              </p:cNvPr>
              <p:cNvSpPr txBox="1"/>
              <p:nvPr/>
            </p:nvSpPr>
            <p:spPr>
              <a:xfrm>
                <a:off x="634699" y="2144773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 = 1mil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9622D5-58C3-FB5F-2BDA-9A631D62CA9E}"/>
                </a:ext>
              </a:extLst>
            </p:cNvPr>
            <p:cNvSpPr txBox="1"/>
            <p:nvPr/>
          </p:nvSpPr>
          <p:spPr>
            <a:xfrm>
              <a:off x="3798515" y="2169272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12mil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2159A21-34A8-7C12-8BBD-CC89F3DFE1F2}"/>
              </a:ext>
            </a:extLst>
          </p:cNvPr>
          <p:cNvSpPr txBox="1"/>
          <p:nvPr/>
        </p:nvSpPr>
        <p:spPr>
          <a:xfrm>
            <a:off x="1507602" y="3907766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</a:t>
            </a:r>
            <a:r>
              <a:rPr lang="en-US" dirty="0" err="1"/>
              <a:t>stripline</a:t>
            </a:r>
            <a:r>
              <a:rPr lang="en-US" dirty="0"/>
              <a:t> length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0E5ACC3-1714-5277-77E0-04D34F7B0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50062"/>
              </p:ext>
            </p:extLst>
          </p:nvPr>
        </p:nvGraphicFramePr>
        <p:xfrm>
          <a:off x="5112088" y="1093446"/>
          <a:ext cx="6562795" cy="562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559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(reference)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3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44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04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5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9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46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9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22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(from Natalia)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21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8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 err="1"/>
              <a:t>Stripline</a:t>
            </a:r>
            <a:r>
              <a:rPr lang="en-US" dirty="0"/>
              <a:t> length = 200 mil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3A776C-8E16-606A-81C3-B025FFED4A13}"/>
              </a:ext>
            </a:extLst>
          </p:cNvPr>
          <p:cNvGrpSpPr/>
          <p:nvPr/>
        </p:nvGrpSpPr>
        <p:grpSpPr>
          <a:xfrm>
            <a:off x="152400" y="1087265"/>
            <a:ext cx="11887200" cy="5383679"/>
            <a:chOff x="327803" y="1072222"/>
            <a:chExt cx="11346611" cy="49438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F22535-2FC3-AA94-18E6-BCCC91D2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803" y="1072222"/>
              <a:ext cx="11346611" cy="494388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13B62-4E0F-0502-B74D-4B22AA447D64}"/>
                </a:ext>
              </a:extLst>
            </p:cNvPr>
            <p:cNvSpPr txBox="1"/>
            <p:nvPr/>
          </p:nvSpPr>
          <p:spPr>
            <a:xfrm>
              <a:off x="1208542" y="2837141"/>
              <a:ext cx="5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S11</a:t>
              </a:r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7CE25D-3291-95E3-2E9A-A41ECBD8F61D}"/>
                </a:ext>
              </a:extLst>
            </p:cNvPr>
            <p:cNvSpPr txBox="1"/>
            <p:nvPr/>
          </p:nvSpPr>
          <p:spPr>
            <a:xfrm>
              <a:off x="4856592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519D01-1AEC-52F7-C5DA-B1CCB25360CA}"/>
                </a:ext>
              </a:extLst>
            </p:cNvPr>
            <p:cNvSpPr txBox="1"/>
            <p:nvPr/>
          </p:nvSpPr>
          <p:spPr>
            <a:xfrm>
              <a:off x="1195717" y="5080422"/>
              <a:ext cx="547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Z11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2748D6-AA8D-743A-E8B3-DE66384FE0BD}"/>
                </a:ext>
              </a:extLst>
            </p:cNvPr>
            <p:cNvSpPr txBox="1"/>
            <p:nvPr/>
          </p:nvSpPr>
          <p:spPr>
            <a:xfrm>
              <a:off x="4856592" y="50766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Z12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6EB2F-CEC0-E9D0-5D87-1CC1E2A8D4C2}"/>
                </a:ext>
              </a:extLst>
            </p:cNvPr>
            <p:cNvSpPr txBox="1"/>
            <p:nvPr/>
          </p:nvSpPr>
          <p:spPr>
            <a:xfrm>
              <a:off x="8513235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S22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B496F1-6DD1-8A37-ECDB-3CDF10742BC3}"/>
                </a:ext>
              </a:extLst>
            </p:cNvPr>
            <p:cNvSpPr txBox="1"/>
            <p:nvPr/>
          </p:nvSpPr>
          <p:spPr>
            <a:xfrm>
              <a:off x="8594592" y="50766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Z22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020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0FB2-5B35-C84C-5657-28646859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Stripline</a:t>
            </a:r>
            <a:r>
              <a:rPr lang="en-US" dirty="0"/>
              <a:t> length = 100 mil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9563E6-048B-24B5-37D6-E63976CC9116}"/>
              </a:ext>
            </a:extLst>
          </p:cNvPr>
          <p:cNvGrpSpPr/>
          <p:nvPr/>
        </p:nvGrpSpPr>
        <p:grpSpPr>
          <a:xfrm>
            <a:off x="203200" y="1380814"/>
            <a:ext cx="11783683" cy="5025708"/>
            <a:chOff x="69012" y="1380814"/>
            <a:chExt cx="11783683" cy="50257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8D6741-1D4B-8E14-4266-FCE3345B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12" y="1380814"/>
              <a:ext cx="11783683" cy="50257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E8B7CD-6E3E-B29F-D823-25A0834F5428}"/>
                </a:ext>
              </a:extLst>
            </p:cNvPr>
            <p:cNvSpPr txBox="1"/>
            <p:nvPr/>
          </p:nvSpPr>
          <p:spPr>
            <a:xfrm>
              <a:off x="893946" y="3017814"/>
              <a:ext cx="560642" cy="40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74C1F1-EB41-03FF-2D53-1D5B923599EA}"/>
                </a:ext>
              </a:extLst>
            </p:cNvPr>
            <p:cNvSpPr txBox="1"/>
            <p:nvPr/>
          </p:nvSpPr>
          <p:spPr>
            <a:xfrm>
              <a:off x="4715801" y="3017814"/>
              <a:ext cx="569644" cy="40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5A19A9-46EC-0406-0673-B769C042652F}"/>
                </a:ext>
              </a:extLst>
            </p:cNvPr>
            <p:cNvSpPr txBox="1"/>
            <p:nvPr/>
          </p:nvSpPr>
          <p:spPr>
            <a:xfrm>
              <a:off x="880510" y="5460653"/>
              <a:ext cx="574078" cy="40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Z11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14E430-38FA-FD7E-17B8-D59A0F6FFBF7}"/>
                </a:ext>
              </a:extLst>
            </p:cNvPr>
            <p:cNvSpPr txBox="1"/>
            <p:nvPr/>
          </p:nvSpPr>
          <p:spPr>
            <a:xfrm>
              <a:off x="4715801" y="5456556"/>
              <a:ext cx="583079" cy="40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Z12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2DDD41-25EC-A2F6-01AC-48EDAC52C12B}"/>
                </a:ext>
              </a:extLst>
            </p:cNvPr>
            <p:cNvSpPr txBox="1"/>
            <p:nvPr/>
          </p:nvSpPr>
          <p:spPr>
            <a:xfrm>
              <a:off x="8546658" y="3017814"/>
              <a:ext cx="569644" cy="40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S22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8D432A-C039-B4C9-9190-2236B45FC759}"/>
                </a:ext>
              </a:extLst>
            </p:cNvPr>
            <p:cNvSpPr txBox="1"/>
            <p:nvPr/>
          </p:nvSpPr>
          <p:spPr>
            <a:xfrm>
              <a:off x="8631891" y="5456556"/>
              <a:ext cx="583079" cy="40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Z22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37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Stripline</a:t>
            </a:r>
            <a:r>
              <a:rPr lang="en-US" dirty="0"/>
              <a:t> length = 500 mil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6C516F-A919-E2E8-9456-F3A7AF88DCF1}"/>
              </a:ext>
            </a:extLst>
          </p:cNvPr>
          <p:cNvGrpSpPr/>
          <p:nvPr/>
        </p:nvGrpSpPr>
        <p:grpSpPr>
          <a:xfrm>
            <a:off x="203200" y="1389370"/>
            <a:ext cx="11641718" cy="4916539"/>
            <a:chOff x="384354" y="1380744"/>
            <a:chExt cx="11641718" cy="49165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2102811-295B-C72C-E018-F0B361DD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354" y="1380744"/>
              <a:ext cx="11641718" cy="491653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3A3C99-8396-35ED-AFE6-90B6DAEC8521}"/>
                </a:ext>
              </a:extLst>
            </p:cNvPr>
            <p:cNvSpPr txBox="1"/>
            <p:nvPr/>
          </p:nvSpPr>
          <p:spPr>
            <a:xfrm>
              <a:off x="1075100" y="3009188"/>
              <a:ext cx="560642" cy="40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S11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4D8BED-29E2-6EE4-F206-833179C5E15C}"/>
                </a:ext>
              </a:extLst>
            </p:cNvPr>
            <p:cNvSpPr txBox="1"/>
            <p:nvPr/>
          </p:nvSpPr>
          <p:spPr>
            <a:xfrm>
              <a:off x="4896955" y="3009188"/>
              <a:ext cx="569644" cy="40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S12</a:t>
              </a:r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E7C255-FAF7-AF8B-DF78-902F5A216B67}"/>
                </a:ext>
              </a:extLst>
            </p:cNvPr>
            <p:cNvSpPr txBox="1"/>
            <p:nvPr/>
          </p:nvSpPr>
          <p:spPr>
            <a:xfrm>
              <a:off x="1061664" y="5452027"/>
              <a:ext cx="574078" cy="40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Z11</a:t>
              </a: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E45E30-7668-0E75-932B-455EB623BDA0}"/>
                </a:ext>
              </a:extLst>
            </p:cNvPr>
            <p:cNvSpPr txBox="1"/>
            <p:nvPr/>
          </p:nvSpPr>
          <p:spPr>
            <a:xfrm>
              <a:off x="4896955" y="5447930"/>
              <a:ext cx="583079" cy="40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Z12</a:t>
              </a:r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7CC0C2-AB90-BCC6-F12B-7E2864AC4858}"/>
                </a:ext>
              </a:extLst>
            </p:cNvPr>
            <p:cNvSpPr txBox="1"/>
            <p:nvPr/>
          </p:nvSpPr>
          <p:spPr>
            <a:xfrm>
              <a:off x="8727812" y="3009188"/>
              <a:ext cx="569644" cy="40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S22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4445EC-E7D2-9CE8-1B29-8F29F0E651DA}"/>
                </a:ext>
              </a:extLst>
            </p:cNvPr>
            <p:cNvSpPr txBox="1"/>
            <p:nvPr/>
          </p:nvSpPr>
          <p:spPr>
            <a:xfrm>
              <a:off x="8813045" y="5447930"/>
              <a:ext cx="583079" cy="40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Z22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41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0FB2-5B35-C84C-5657-28646859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Stripline</a:t>
            </a:r>
            <a:r>
              <a:rPr lang="en-US" dirty="0"/>
              <a:t> length = 10 mil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D1E78D-EE92-92C6-925C-9B3A5095F393}"/>
              </a:ext>
            </a:extLst>
          </p:cNvPr>
          <p:cNvGrpSpPr/>
          <p:nvPr/>
        </p:nvGrpSpPr>
        <p:grpSpPr>
          <a:xfrm>
            <a:off x="203200" y="1353022"/>
            <a:ext cx="11562272" cy="4920265"/>
            <a:chOff x="203200" y="1353022"/>
            <a:chExt cx="11562272" cy="49202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3D8C95-F1CF-6EEA-50D6-9A4719A2D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200" y="1353022"/>
              <a:ext cx="11562272" cy="492026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9563E6-048B-24B5-37D6-E63976CC9116}"/>
                </a:ext>
              </a:extLst>
            </p:cNvPr>
            <p:cNvGrpSpPr/>
            <p:nvPr/>
          </p:nvGrpSpPr>
          <p:grpSpPr>
            <a:xfrm>
              <a:off x="1014698" y="3017814"/>
              <a:ext cx="8334460" cy="2845026"/>
              <a:chOff x="880510" y="3017814"/>
              <a:chExt cx="8334460" cy="284502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E8B7CD-6E3E-B29F-D823-25A0834F5428}"/>
                  </a:ext>
                </a:extLst>
              </p:cNvPr>
              <p:cNvSpPr txBox="1"/>
              <p:nvPr/>
            </p:nvSpPr>
            <p:spPr>
              <a:xfrm>
                <a:off x="893946" y="3017814"/>
                <a:ext cx="560642" cy="402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S11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74C1F1-EB41-03FF-2D53-1D5B923599EA}"/>
                  </a:ext>
                </a:extLst>
              </p:cNvPr>
              <p:cNvSpPr txBox="1"/>
              <p:nvPr/>
            </p:nvSpPr>
            <p:spPr>
              <a:xfrm>
                <a:off x="4715801" y="3017814"/>
                <a:ext cx="569644" cy="402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S12</a:t>
                </a:r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5A19A9-46EC-0406-0673-B769C042652F}"/>
                  </a:ext>
                </a:extLst>
              </p:cNvPr>
              <p:cNvSpPr txBox="1"/>
              <p:nvPr/>
            </p:nvSpPr>
            <p:spPr>
              <a:xfrm>
                <a:off x="880510" y="5460653"/>
                <a:ext cx="574078" cy="402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Z11</a:t>
                </a:r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14E430-38FA-FD7E-17B8-D59A0F6FFBF7}"/>
                  </a:ext>
                </a:extLst>
              </p:cNvPr>
              <p:cNvSpPr txBox="1"/>
              <p:nvPr/>
            </p:nvSpPr>
            <p:spPr>
              <a:xfrm>
                <a:off x="4715801" y="5456556"/>
                <a:ext cx="583079" cy="402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Z12</a:t>
                </a:r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2DDD41-25EC-A2F6-01AC-48EDAC52C12B}"/>
                  </a:ext>
                </a:extLst>
              </p:cNvPr>
              <p:cNvSpPr txBox="1"/>
              <p:nvPr/>
            </p:nvSpPr>
            <p:spPr>
              <a:xfrm>
                <a:off x="8546658" y="3017814"/>
                <a:ext cx="569644" cy="402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S22</a:t>
                </a:r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8D432A-C039-B4C9-9190-2236B45FC759}"/>
                  </a:ext>
                </a:extLst>
              </p:cNvPr>
              <p:cNvSpPr txBox="1"/>
              <p:nvPr/>
            </p:nvSpPr>
            <p:spPr>
              <a:xfrm>
                <a:off x="8631891" y="5456556"/>
                <a:ext cx="583079" cy="402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Z22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464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0FB2-5B35-C84C-5657-28646859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Stripline</a:t>
            </a:r>
            <a:r>
              <a:rPr lang="en-US" dirty="0"/>
              <a:t> length = 1 mil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9CEF58-1FBB-3B43-A23E-A2251F555E13}"/>
              </a:ext>
            </a:extLst>
          </p:cNvPr>
          <p:cNvGrpSpPr/>
          <p:nvPr/>
        </p:nvGrpSpPr>
        <p:grpSpPr>
          <a:xfrm>
            <a:off x="319168" y="1293962"/>
            <a:ext cx="11553663" cy="5031124"/>
            <a:chOff x="319168" y="1293962"/>
            <a:chExt cx="11553663" cy="5031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730420-87B8-0979-88E7-9ADFCBE6B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68" y="1293962"/>
              <a:ext cx="11553663" cy="5031124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9563E6-048B-24B5-37D6-E63976CC9116}"/>
                </a:ext>
              </a:extLst>
            </p:cNvPr>
            <p:cNvGrpSpPr/>
            <p:nvPr/>
          </p:nvGrpSpPr>
          <p:grpSpPr>
            <a:xfrm>
              <a:off x="1014698" y="3017814"/>
              <a:ext cx="8334460" cy="2845026"/>
              <a:chOff x="880510" y="3017814"/>
              <a:chExt cx="8334460" cy="284502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E8B7CD-6E3E-B29F-D823-25A0834F5428}"/>
                  </a:ext>
                </a:extLst>
              </p:cNvPr>
              <p:cNvSpPr txBox="1"/>
              <p:nvPr/>
            </p:nvSpPr>
            <p:spPr>
              <a:xfrm>
                <a:off x="893946" y="3017814"/>
                <a:ext cx="560642" cy="402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S11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74C1F1-EB41-03FF-2D53-1D5B923599EA}"/>
                  </a:ext>
                </a:extLst>
              </p:cNvPr>
              <p:cNvSpPr txBox="1"/>
              <p:nvPr/>
            </p:nvSpPr>
            <p:spPr>
              <a:xfrm>
                <a:off x="4715801" y="3017814"/>
                <a:ext cx="569644" cy="402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S12</a:t>
                </a:r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5A19A9-46EC-0406-0673-B769C042652F}"/>
                  </a:ext>
                </a:extLst>
              </p:cNvPr>
              <p:cNvSpPr txBox="1"/>
              <p:nvPr/>
            </p:nvSpPr>
            <p:spPr>
              <a:xfrm>
                <a:off x="880510" y="5460653"/>
                <a:ext cx="574078" cy="402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Z11</a:t>
                </a:r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14E430-38FA-FD7E-17B8-D59A0F6FFBF7}"/>
                  </a:ext>
                </a:extLst>
              </p:cNvPr>
              <p:cNvSpPr txBox="1"/>
              <p:nvPr/>
            </p:nvSpPr>
            <p:spPr>
              <a:xfrm>
                <a:off x="4715801" y="5456556"/>
                <a:ext cx="583079" cy="402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Z12</a:t>
                </a:r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2DDD41-25EC-A2F6-01AC-48EDAC52C12B}"/>
                  </a:ext>
                </a:extLst>
              </p:cNvPr>
              <p:cNvSpPr txBox="1"/>
              <p:nvPr/>
            </p:nvSpPr>
            <p:spPr>
              <a:xfrm>
                <a:off x="8546658" y="3017814"/>
                <a:ext cx="569644" cy="402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S22</a:t>
                </a:r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8D432A-C039-B4C9-9190-2236B45FC759}"/>
                  </a:ext>
                </a:extLst>
              </p:cNvPr>
              <p:cNvSpPr txBox="1"/>
              <p:nvPr/>
            </p:nvSpPr>
            <p:spPr>
              <a:xfrm>
                <a:off x="8631891" y="5456556"/>
                <a:ext cx="583079" cy="402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Z22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073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D5A8-860B-396A-FBFA-8763AF06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Cavity Height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FCB910-A1F4-9D6D-E0A7-A77375DB60A2}"/>
              </a:ext>
            </a:extLst>
          </p:cNvPr>
          <p:cNvGrpSpPr/>
          <p:nvPr/>
        </p:nvGrpSpPr>
        <p:grpSpPr>
          <a:xfrm>
            <a:off x="634699" y="1181093"/>
            <a:ext cx="3800640" cy="2206992"/>
            <a:chOff x="634699" y="1181093"/>
            <a:chExt cx="3800640" cy="22069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74336-718D-583B-62AA-56A1297146A3}"/>
                </a:ext>
              </a:extLst>
            </p:cNvPr>
            <p:cNvGrpSpPr/>
            <p:nvPr/>
          </p:nvGrpSpPr>
          <p:grpSpPr>
            <a:xfrm>
              <a:off x="1207344" y="1750310"/>
              <a:ext cx="2591171" cy="1142866"/>
              <a:chOff x="9096139" y="3360616"/>
              <a:chExt cx="2591171" cy="114286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0CF023-BE64-3BD9-1EAE-863676E64717}"/>
                  </a:ext>
                </a:extLst>
              </p:cNvPr>
              <p:cNvSpPr/>
              <p:nvPr/>
            </p:nvSpPr>
            <p:spPr>
              <a:xfrm flipV="1">
                <a:off x="9512910" y="3370504"/>
                <a:ext cx="803609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A42BA3-D7D6-A84D-394C-23A31FA83523}"/>
                  </a:ext>
                </a:extLst>
              </p:cNvPr>
              <p:cNvSpPr/>
              <p:nvPr/>
            </p:nvSpPr>
            <p:spPr>
              <a:xfrm flipV="1">
                <a:off x="10884510" y="3370504"/>
                <a:ext cx="80280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B64E10-A6D3-76F2-B5AA-6F574B29731F}"/>
                  </a:ext>
                </a:extLst>
              </p:cNvPr>
              <p:cNvSpPr/>
              <p:nvPr/>
            </p:nvSpPr>
            <p:spPr>
              <a:xfrm flipV="1">
                <a:off x="9512910" y="4434296"/>
                <a:ext cx="80361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D0F0FF6-DC0B-27DA-255B-00AEC18780E8}"/>
                  </a:ext>
                </a:extLst>
              </p:cNvPr>
              <p:cNvSpPr/>
              <p:nvPr/>
            </p:nvSpPr>
            <p:spPr>
              <a:xfrm flipV="1">
                <a:off x="10884510" y="4434296"/>
                <a:ext cx="80280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A7FF8D-4E31-70BA-BC42-2CA055F0FBB0}"/>
                  </a:ext>
                </a:extLst>
              </p:cNvPr>
              <p:cNvSpPr/>
              <p:nvPr/>
            </p:nvSpPr>
            <p:spPr>
              <a:xfrm>
                <a:off x="10516361" y="3360616"/>
                <a:ext cx="148449" cy="11428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3FCE05-71CF-FEBD-47E1-D9C31C733671}"/>
                  </a:ext>
                </a:extLst>
              </p:cNvPr>
              <p:cNvSpPr/>
              <p:nvPr/>
            </p:nvSpPr>
            <p:spPr>
              <a:xfrm flipV="1">
                <a:off x="9396397" y="3916512"/>
                <a:ext cx="1137896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C8D01E1-41B7-7B05-2896-932669D36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483" y="3755079"/>
                <a:ext cx="184461" cy="584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57AC7F-D289-A162-2633-0A441EAC2D30}"/>
                  </a:ext>
                </a:extLst>
              </p:cNvPr>
              <p:cNvSpPr txBox="1"/>
              <p:nvPr/>
            </p:nvSpPr>
            <p:spPr>
              <a:xfrm>
                <a:off x="9096139" y="3401242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Stripline</a:t>
                </a:r>
                <a:endParaRPr lang="en-US" dirty="0"/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76E437F2-B520-80D8-29ED-142CBBFE2E17}"/>
                  </a:ext>
                </a:extLst>
              </p:cNvPr>
              <p:cNvSpPr/>
              <p:nvPr/>
            </p:nvSpPr>
            <p:spPr>
              <a:xfrm rot="5400000">
                <a:off x="9754856" y="3715598"/>
                <a:ext cx="241598" cy="832160"/>
              </a:xfrm>
              <a:prstGeom prst="rightBrac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306F9A-FCAE-E7B1-305E-8AE95913EC3B}"/>
                  </a:ext>
                </a:extLst>
              </p:cNvPr>
              <p:cNvSpPr txBox="1"/>
              <p:nvPr/>
            </p:nvSpPr>
            <p:spPr>
              <a:xfrm>
                <a:off x="9586017" y="4154743"/>
                <a:ext cx="692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200mil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1ABFE2-4964-B5BE-CFC6-E6D263F2B27A}"/>
                </a:ext>
              </a:extLst>
            </p:cNvPr>
            <p:cNvSpPr txBox="1"/>
            <p:nvPr/>
          </p:nvSpPr>
          <p:spPr>
            <a:xfrm>
              <a:off x="2204503" y="1181093"/>
              <a:ext cx="1307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Via r = 5mil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74B76B-AA55-9A68-0F9E-DBDD1FA1091C}"/>
                </a:ext>
              </a:extLst>
            </p:cNvPr>
            <p:cNvSpPr txBox="1"/>
            <p:nvPr/>
          </p:nvSpPr>
          <p:spPr>
            <a:xfrm>
              <a:off x="2588359" y="3018753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Antipad</a:t>
              </a:r>
              <a:r>
                <a:rPr lang="en-US" dirty="0"/>
                <a:t> r = 15mil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B6B386-7F3A-967D-558C-2E3503FE0F3E}"/>
                </a:ext>
              </a:extLst>
            </p:cNvPr>
            <p:cNvSpPr txBox="1"/>
            <p:nvPr/>
          </p:nvSpPr>
          <p:spPr>
            <a:xfrm>
              <a:off x="634699" y="2144773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1mil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E25942-FEDF-8600-E483-39E095016D93}"/>
              </a:ext>
            </a:extLst>
          </p:cNvPr>
          <p:cNvCxnSpPr>
            <a:cxnSpLocks/>
          </p:cNvCxnSpPr>
          <p:nvPr/>
        </p:nvCxnSpPr>
        <p:spPr>
          <a:xfrm>
            <a:off x="3798515" y="1824868"/>
            <a:ext cx="0" cy="95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9622D5-58C3-FB5F-2BDA-9A631D62CA9E}"/>
              </a:ext>
            </a:extLst>
          </p:cNvPr>
          <p:cNvSpPr txBox="1"/>
          <p:nvPr/>
        </p:nvSpPr>
        <p:spPr>
          <a:xfrm>
            <a:off x="4080294" y="230620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12mil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DDA08-88AE-FE60-262F-6E5BC9439EE9}"/>
              </a:ext>
            </a:extLst>
          </p:cNvPr>
          <p:cNvSpPr txBox="1"/>
          <p:nvPr/>
        </p:nvSpPr>
        <p:spPr>
          <a:xfrm>
            <a:off x="1507602" y="390776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cavity height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1A2BC4A-97BC-0ED9-3541-BD9CA6EF0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75693"/>
              </p:ext>
            </p:extLst>
          </p:nvPr>
        </p:nvGraphicFramePr>
        <p:xfrm>
          <a:off x="5112088" y="1093446"/>
          <a:ext cx="6562795" cy="562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559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(reference)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99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3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4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04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46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9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22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(from Natalia)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21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06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Cavity height = 12mil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3A776C-8E16-606A-81C3-B025FFED4A13}"/>
              </a:ext>
            </a:extLst>
          </p:cNvPr>
          <p:cNvGrpSpPr/>
          <p:nvPr/>
        </p:nvGrpSpPr>
        <p:grpSpPr>
          <a:xfrm>
            <a:off x="152400" y="1087265"/>
            <a:ext cx="11887200" cy="5383679"/>
            <a:chOff x="327803" y="1072222"/>
            <a:chExt cx="11346611" cy="49438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F22535-2FC3-AA94-18E6-BCCC91D2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803" y="1072222"/>
              <a:ext cx="11346611" cy="494388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13B62-4E0F-0502-B74D-4B22AA447D64}"/>
                </a:ext>
              </a:extLst>
            </p:cNvPr>
            <p:cNvSpPr txBox="1"/>
            <p:nvPr/>
          </p:nvSpPr>
          <p:spPr>
            <a:xfrm>
              <a:off x="1208542" y="2837141"/>
              <a:ext cx="5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S11</a:t>
              </a:r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7CE25D-3291-95E3-2E9A-A41ECBD8F61D}"/>
                </a:ext>
              </a:extLst>
            </p:cNvPr>
            <p:cNvSpPr txBox="1"/>
            <p:nvPr/>
          </p:nvSpPr>
          <p:spPr>
            <a:xfrm>
              <a:off x="4856592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519D01-1AEC-52F7-C5DA-B1CCB25360CA}"/>
                </a:ext>
              </a:extLst>
            </p:cNvPr>
            <p:cNvSpPr txBox="1"/>
            <p:nvPr/>
          </p:nvSpPr>
          <p:spPr>
            <a:xfrm>
              <a:off x="1195717" y="5080422"/>
              <a:ext cx="547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Z11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2748D6-AA8D-743A-E8B3-DE66384FE0BD}"/>
                </a:ext>
              </a:extLst>
            </p:cNvPr>
            <p:cNvSpPr txBox="1"/>
            <p:nvPr/>
          </p:nvSpPr>
          <p:spPr>
            <a:xfrm>
              <a:off x="4856592" y="50766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Z12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6EB2F-CEC0-E9D0-5D87-1CC1E2A8D4C2}"/>
                </a:ext>
              </a:extLst>
            </p:cNvPr>
            <p:cNvSpPr txBox="1"/>
            <p:nvPr/>
          </p:nvSpPr>
          <p:spPr>
            <a:xfrm>
              <a:off x="8513235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S22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B496F1-6DD1-8A37-ECDB-3CDF10742BC3}"/>
                </a:ext>
              </a:extLst>
            </p:cNvPr>
            <p:cNvSpPr txBox="1"/>
            <p:nvPr/>
          </p:nvSpPr>
          <p:spPr>
            <a:xfrm>
              <a:off x="8594592" y="50766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Z22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575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Cavity height = 8mil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344C4-5321-9C66-F4E7-8F66302AE8A8}"/>
              </a:ext>
            </a:extLst>
          </p:cNvPr>
          <p:cNvGrpSpPr/>
          <p:nvPr/>
        </p:nvGrpSpPr>
        <p:grpSpPr>
          <a:xfrm>
            <a:off x="372374" y="1354965"/>
            <a:ext cx="11447252" cy="4931417"/>
            <a:chOff x="372374" y="1354965"/>
            <a:chExt cx="11447252" cy="49314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35DE54-C3AC-2E11-D723-DD982B0CB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374" y="1354965"/>
              <a:ext cx="11447252" cy="493141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3A776C-8E16-606A-81C3-B025FFED4A13}"/>
                </a:ext>
              </a:extLst>
            </p:cNvPr>
            <p:cNvGrpSpPr/>
            <p:nvPr/>
          </p:nvGrpSpPr>
          <p:grpSpPr>
            <a:xfrm>
              <a:off x="1061664" y="3009188"/>
              <a:ext cx="8334461" cy="2845026"/>
              <a:chOff x="1195717" y="2837141"/>
              <a:chExt cx="7955438" cy="261261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613B62-4E0F-0502-B74D-4B22AA447D64}"/>
                  </a:ext>
                </a:extLst>
              </p:cNvPr>
              <p:cNvSpPr txBox="1"/>
              <p:nvPr/>
            </p:nvSpPr>
            <p:spPr>
              <a:xfrm>
                <a:off x="1208542" y="2837141"/>
                <a:ext cx="535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S11</a:t>
                </a:r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CE25D-3291-95E3-2E9A-A41ECBD8F61D}"/>
                  </a:ext>
                </a:extLst>
              </p:cNvPr>
              <p:cNvSpPr txBox="1"/>
              <p:nvPr/>
            </p:nvSpPr>
            <p:spPr>
              <a:xfrm>
                <a:off x="4856592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S12</a:t>
                </a:r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19D01-1AEC-52F7-C5DA-B1CCB25360CA}"/>
                  </a:ext>
                </a:extLst>
              </p:cNvPr>
              <p:cNvSpPr txBox="1"/>
              <p:nvPr/>
            </p:nvSpPr>
            <p:spPr>
              <a:xfrm>
                <a:off x="1195717" y="5080422"/>
                <a:ext cx="547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Z11</a:t>
                </a:r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2748D6-AA8D-743A-E8B3-DE66384FE0BD}"/>
                  </a:ext>
                </a:extLst>
              </p:cNvPr>
              <p:cNvSpPr txBox="1"/>
              <p:nvPr/>
            </p:nvSpPr>
            <p:spPr>
              <a:xfrm>
                <a:off x="4856592" y="5076660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Z12</a:t>
                </a:r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6EB2F-CEC0-E9D0-5D87-1CC1E2A8D4C2}"/>
                  </a:ext>
                </a:extLst>
              </p:cNvPr>
              <p:cNvSpPr txBox="1"/>
              <p:nvPr/>
            </p:nvSpPr>
            <p:spPr>
              <a:xfrm>
                <a:off x="8513235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S22</a:t>
                </a:r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B496F1-6DD1-8A37-ECDB-3CDF10742BC3}"/>
                  </a:ext>
                </a:extLst>
              </p:cNvPr>
              <p:cNvSpPr txBox="1"/>
              <p:nvPr/>
            </p:nvSpPr>
            <p:spPr>
              <a:xfrm>
                <a:off x="8594592" y="5076660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Z22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321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1973-AA40-1C9D-D49C-8D7E439D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Via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07BED-0BBE-875C-65EC-E2BFE2C74B6E}"/>
              </a:ext>
            </a:extLst>
          </p:cNvPr>
          <p:cNvSpPr txBox="1"/>
          <p:nvPr/>
        </p:nvSpPr>
        <p:spPr>
          <a:xfrm>
            <a:off x="465826" y="122495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Through-hole via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DD441-69F3-A09F-2698-9D85631FAA4B}"/>
              </a:ext>
            </a:extLst>
          </p:cNvPr>
          <p:cNvGrpSpPr/>
          <p:nvPr/>
        </p:nvGrpSpPr>
        <p:grpSpPr>
          <a:xfrm>
            <a:off x="765848" y="1675490"/>
            <a:ext cx="2760874" cy="2010614"/>
            <a:chOff x="5825077" y="3680630"/>
            <a:chExt cx="2760874" cy="20106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27907F8-7F57-6C27-E0B0-86D354C1DC42}"/>
                </a:ext>
              </a:extLst>
            </p:cNvPr>
            <p:cNvGrpSpPr/>
            <p:nvPr/>
          </p:nvGrpSpPr>
          <p:grpSpPr>
            <a:xfrm>
              <a:off x="6411551" y="4118247"/>
              <a:ext cx="2174400" cy="1142866"/>
              <a:chOff x="8969149" y="1443120"/>
              <a:chExt cx="2174400" cy="114286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7B316BE-5E86-F475-5EC1-A1548EABF438}"/>
                  </a:ext>
                </a:extLst>
              </p:cNvPr>
              <p:cNvSpPr/>
              <p:nvPr/>
            </p:nvSpPr>
            <p:spPr>
              <a:xfrm flipV="1">
                <a:off x="8969149" y="1453008"/>
                <a:ext cx="803609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2F4A9B4-4BF5-FDD5-DC7F-B02BD2B985C5}"/>
                  </a:ext>
                </a:extLst>
              </p:cNvPr>
              <p:cNvSpPr/>
              <p:nvPr/>
            </p:nvSpPr>
            <p:spPr>
              <a:xfrm flipV="1">
                <a:off x="10340749" y="1453008"/>
                <a:ext cx="80280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2443C2-6FA8-6CC5-DD4D-AEA218F321A8}"/>
                  </a:ext>
                </a:extLst>
              </p:cNvPr>
              <p:cNvSpPr/>
              <p:nvPr/>
            </p:nvSpPr>
            <p:spPr>
              <a:xfrm flipV="1">
                <a:off x="8969149" y="2516800"/>
                <a:ext cx="80361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C40FFA7-06DA-D869-B54C-A108F42D75E2}"/>
                  </a:ext>
                </a:extLst>
              </p:cNvPr>
              <p:cNvSpPr/>
              <p:nvPr/>
            </p:nvSpPr>
            <p:spPr>
              <a:xfrm flipV="1">
                <a:off x="10340749" y="2516800"/>
                <a:ext cx="80280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8529795-3F58-5B47-9B1B-69F3E448D259}"/>
                  </a:ext>
                </a:extLst>
              </p:cNvPr>
              <p:cNvSpPr/>
              <p:nvPr/>
            </p:nvSpPr>
            <p:spPr>
              <a:xfrm>
                <a:off x="9972600" y="1443120"/>
                <a:ext cx="148449" cy="11428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288004-C099-32C5-530C-8D70455DA126}"/>
                </a:ext>
              </a:extLst>
            </p:cNvPr>
            <p:cNvGrpSpPr/>
            <p:nvPr/>
          </p:nvGrpSpPr>
          <p:grpSpPr>
            <a:xfrm rot="18857113">
              <a:off x="7574427" y="4346944"/>
              <a:ext cx="529649" cy="161670"/>
              <a:chOff x="10107871" y="3625470"/>
              <a:chExt cx="1145254" cy="271043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8EA948-E5C7-B7CD-0022-B77969D8B0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07871" y="3759754"/>
                <a:ext cx="479982" cy="67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E720DAB-5DE0-247F-9091-6A4D52B51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0251" y="3759754"/>
                <a:ext cx="512874" cy="20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FC1EF63-7E8B-AA7A-D311-92D1EB852C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7853" y="3625470"/>
                <a:ext cx="0" cy="2699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CF0BE8E-C80E-AED2-F5AB-6C1693F5A7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40252" y="3626605"/>
                <a:ext cx="0" cy="2699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175A744-6541-B00F-0CD4-C3500AB4557C}"/>
                </a:ext>
              </a:extLst>
            </p:cNvPr>
            <p:cNvGrpSpPr/>
            <p:nvPr/>
          </p:nvGrpSpPr>
          <p:grpSpPr>
            <a:xfrm rot="18857113">
              <a:off x="6957317" y="4904838"/>
              <a:ext cx="529649" cy="161670"/>
              <a:chOff x="10107871" y="3625470"/>
              <a:chExt cx="1145254" cy="27104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E096DC0-33EF-DDF1-BA77-E16C107F04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07871" y="3759754"/>
                <a:ext cx="479982" cy="67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7E82385-C7E3-E4B1-916F-00315126F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0251" y="3759754"/>
                <a:ext cx="512874" cy="20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D647E13-732E-18B3-67BC-D4CA37B020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7853" y="3625470"/>
                <a:ext cx="0" cy="2699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EECD975-8889-F3CE-79C9-02AADE99F7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40252" y="3626605"/>
                <a:ext cx="0" cy="2699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73D910-D4D8-A863-E800-EA612A53B1BC}"/>
                </a:ext>
              </a:extLst>
            </p:cNvPr>
            <p:cNvGrpSpPr/>
            <p:nvPr/>
          </p:nvGrpSpPr>
          <p:grpSpPr>
            <a:xfrm>
              <a:off x="7537388" y="4091898"/>
              <a:ext cx="319954" cy="137143"/>
              <a:chOff x="10107871" y="3625470"/>
              <a:chExt cx="1145254" cy="271043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CC31C8E-BEBE-51D1-8C22-71BEFB4F7C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07871" y="3759754"/>
                <a:ext cx="479982" cy="67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C260B9-9F01-89EA-1B0B-0D586C281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0251" y="3759754"/>
                <a:ext cx="512874" cy="20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3142028-7AAE-1940-3F6A-F47987E2F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7853" y="3625470"/>
                <a:ext cx="0" cy="2699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28FBAAD-998E-05E3-45BF-D2455176C6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40252" y="3626605"/>
                <a:ext cx="0" cy="2699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FAFC5CE-1223-7E43-8C38-80B83DA62D85}"/>
                </a:ext>
              </a:extLst>
            </p:cNvPr>
            <p:cNvGrpSpPr/>
            <p:nvPr/>
          </p:nvGrpSpPr>
          <p:grpSpPr>
            <a:xfrm>
              <a:off x="7170881" y="5159776"/>
              <a:ext cx="319954" cy="137143"/>
              <a:chOff x="10107871" y="3625470"/>
              <a:chExt cx="1145254" cy="271043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3613760-F2E1-E6C7-0ADC-BAD6368FD4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07871" y="3759754"/>
                <a:ext cx="479982" cy="67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7177520-3B6B-2F73-EE53-DF6EADA3D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0251" y="3759754"/>
                <a:ext cx="512874" cy="20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DB5F0A3-B2CC-AB69-D3F9-D24501F0B5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7853" y="3625470"/>
                <a:ext cx="0" cy="2699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BEF8-C1F2-0936-B669-82638F58AD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40252" y="3626605"/>
                <a:ext cx="0" cy="2699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BD87BB-830F-30F6-8910-E0BBE718FCDF}"/>
                </a:ext>
              </a:extLst>
            </p:cNvPr>
            <p:cNvSpPr txBox="1"/>
            <p:nvPr/>
          </p:nvSpPr>
          <p:spPr>
            <a:xfrm>
              <a:off x="7530425" y="3680630"/>
              <a:ext cx="494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C</a:t>
              </a:r>
              <a:r>
                <a:rPr lang="en-US" sz="1400" baseline="-250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181FE5-6D1E-301E-3F97-77475C14201C}"/>
                </a:ext>
              </a:extLst>
            </p:cNvPr>
            <p:cNvSpPr txBox="1"/>
            <p:nvPr/>
          </p:nvSpPr>
          <p:spPr>
            <a:xfrm>
              <a:off x="7113240" y="5383467"/>
              <a:ext cx="494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C</a:t>
              </a:r>
              <a:r>
                <a:rPr lang="en-US" sz="1400" baseline="-250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89FEDA-D532-B0A4-EE8F-26B4B477795B}"/>
                </a:ext>
              </a:extLst>
            </p:cNvPr>
            <p:cNvSpPr txBox="1"/>
            <p:nvPr/>
          </p:nvSpPr>
          <p:spPr>
            <a:xfrm>
              <a:off x="6718942" y="4576752"/>
              <a:ext cx="494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  <a:latin typeface="+mj-lt"/>
                </a:rPr>
                <a:t>C</a:t>
              </a:r>
              <a:r>
                <a:rPr lang="en-US" sz="1400" baseline="-25000" dirty="0" err="1">
                  <a:solidFill>
                    <a:srgbClr val="FF0000"/>
                  </a:solidFill>
                  <a:latin typeface="+mj-lt"/>
                </a:rPr>
                <a:t>b</a:t>
              </a:r>
              <a:endParaRPr lang="en-US" sz="1400" baseline="-250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B6C670-7BC9-AFBF-116D-BEA298564DEC}"/>
                </a:ext>
              </a:extLst>
            </p:cNvPr>
            <p:cNvSpPr txBox="1"/>
            <p:nvPr/>
          </p:nvSpPr>
          <p:spPr>
            <a:xfrm>
              <a:off x="7932354" y="4358137"/>
              <a:ext cx="494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  <a:latin typeface="+mj-lt"/>
                </a:rPr>
                <a:t>C</a:t>
              </a:r>
              <a:r>
                <a:rPr lang="en-US" sz="1400" baseline="-25000" dirty="0" err="1">
                  <a:solidFill>
                    <a:srgbClr val="FF0000"/>
                  </a:solidFill>
                  <a:latin typeface="+mj-lt"/>
                </a:rPr>
                <a:t>b</a:t>
              </a:r>
              <a:endParaRPr lang="en-US" sz="1400" baseline="-25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8E9B45-EE30-2E73-5527-D50D38819D82}"/>
                </a:ext>
              </a:extLst>
            </p:cNvPr>
            <p:cNvCxnSpPr>
              <a:cxnSpLocks/>
              <a:stCxn id="33" idx="1"/>
              <a:endCxn id="35" idx="1"/>
            </p:cNvCxnSpPr>
            <p:nvPr/>
          </p:nvCxnSpPr>
          <p:spPr>
            <a:xfrm>
              <a:off x="6411551" y="4160470"/>
              <a:ext cx="0" cy="106379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C2B3A2-F494-12C7-4B90-3EDD5FD8D351}"/>
                </a:ext>
              </a:extLst>
            </p:cNvPr>
            <p:cNvSpPr txBox="1"/>
            <p:nvPr/>
          </p:nvSpPr>
          <p:spPr>
            <a:xfrm>
              <a:off x="5825077" y="4498419"/>
              <a:ext cx="595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  <a:latin typeface="+mj-lt"/>
                </a:rPr>
                <a:t>h</a:t>
              </a:r>
              <a:r>
                <a:rPr lang="en-US" sz="1400" baseline="-25000" dirty="0" err="1">
                  <a:solidFill>
                    <a:srgbClr val="FF0000"/>
                  </a:solidFill>
                  <a:latin typeface="+mj-lt"/>
                </a:rPr>
                <a:t>cavity</a:t>
              </a:r>
              <a:endParaRPr lang="en-US" sz="1400" baseline="-250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9D1795-C006-7319-394D-587C187EFDA8}"/>
              </a:ext>
            </a:extLst>
          </p:cNvPr>
          <p:cNvGrpSpPr/>
          <p:nvPr/>
        </p:nvGrpSpPr>
        <p:grpSpPr>
          <a:xfrm>
            <a:off x="8386802" y="963483"/>
            <a:ext cx="2376937" cy="2866772"/>
            <a:chOff x="7813654" y="1320422"/>
            <a:chExt cx="2376937" cy="286677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1F6984D-4D45-CCAC-9880-C323E3B4CAD6}"/>
                </a:ext>
              </a:extLst>
            </p:cNvPr>
            <p:cNvGrpSpPr/>
            <p:nvPr/>
          </p:nvGrpSpPr>
          <p:grpSpPr>
            <a:xfrm>
              <a:off x="7855051" y="2047084"/>
              <a:ext cx="2335540" cy="1389841"/>
              <a:chOff x="5925105" y="1776113"/>
              <a:chExt cx="2335540" cy="1389841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6A1C648-74C8-F990-DA53-4E0C4556C558}"/>
                  </a:ext>
                </a:extLst>
              </p:cNvPr>
              <p:cNvGrpSpPr/>
              <p:nvPr/>
            </p:nvGrpSpPr>
            <p:grpSpPr>
              <a:xfrm>
                <a:off x="5925105" y="1776113"/>
                <a:ext cx="2335540" cy="1389841"/>
                <a:chOff x="8833421" y="4309461"/>
                <a:chExt cx="2335540" cy="1389841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8C2799A-B9DF-8E5B-1002-ED73A12ECFAA}"/>
                    </a:ext>
                  </a:extLst>
                </p:cNvPr>
                <p:cNvGrpSpPr/>
                <p:nvPr/>
              </p:nvGrpSpPr>
              <p:grpSpPr>
                <a:xfrm>
                  <a:off x="8833421" y="4309461"/>
                  <a:ext cx="2335540" cy="1389841"/>
                  <a:chOff x="9708456" y="1551552"/>
                  <a:chExt cx="2335540" cy="1389841"/>
                </a:xfrm>
              </p:grpSpPr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5FCD00EE-87F5-6B10-B063-00C830BDB0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735214" y="1685836"/>
                    <a:ext cx="479982" cy="67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1C59A77-B67F-8F5C-A437-58AB4DAFB963}"/>
                      </a:ext>
                    </a:extLst>
                  </p:cNvPr>
                  <p:cNvCxnSpPr>
                    <a:cxnSpLocks/>
                    <a:stCxn id="66" idx="4"/>
                    <a:endCxn id="65" idx="0"/>
                  </p:cNvCxnSpPr>
                  <p:nvPr/>
                </p:nvCxnSpPr>
                <p:spPr>
                  <a:xfrm>
                    <a:off x="9735213" y="1708696"/>
                    <a:ext cx="2331" cy="107609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52C28CFE-262A-2B06-C9F8-14DFC0D996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215196" y="1551552"/>
                    <a:ext cx="0" cy="2699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6B18614-849C-B09B-038B-EAF878AD11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367595" y="1552687"/>
                    <a:ext cx="0" cy="2699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84F0E8B6-F8BE-81A2-1FC3-1942706C0F1F}"/>
                      </a:ext>
                    </a:extLst>
                  </p:cNvPr>
                  <p:cNvCxnSpPr>
                    <a:cxnSpLocks/>
                    <a:stCxn id="65" idx="6"/>
                  </p:cNvCxnSpPr>
                  <p:nvPr/>
                </p:nvCxnSpPr>
                <p:spPr>
                  <a:xfrm flipV="1">
                    <a:off x="9764300" y="2806985"/>
                    <a:ext cx="431337" cy="427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82D221F3-1D13-AAA6-D157-115156C186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94902" y="2665748"/>
                    <a:ext cx="0" cy="2699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5305DC86-D7B5-CEF0-DB6E-0132A5F798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365244" y="2671485"/>
                    <a:ext cx="0" cy="2699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068E0E93-3972-F977-22E6-8679537C9C31}"/>
                      </a:ext>
                    </a:extLst>
                  </p:cNvPr>
                  <p:cNvSpPr/>
                  <p:nvPr/>
                </p:nvSpPr>
                <p:spPr>
                  <a:xfrm>
                    <a:off x="9710787" y="2784795"/>
                    <a:ext cx="53513" cy="5293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2F0E2AC1-C877-8DDD-CA51-165D0C7B2B74}"/>
                      </a:ext>
                    </a:extLst>
                  </p:cNvPr>
                  <p:cNvSpPr/>
                  <p:nvPr/>
                </p:nvSpPr>
                <p:spPr>
                  <a:xfrm>
                    <a:off x="9708456" y="1662977"/>
                    <a:ext cx="53513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50D85DE8-2B11-0E01-F8AE-8792FD210690}"/>
                      </a:ext>
                    </a:extLst>
                  </p:cNvPr>
                  <p:cNvSpPr/>
                  <p:nvPr/>
                </p:nvSpPr>
                <p:spPr>
                  <a:xfrm>
                    <a:off x="10966309" y="1655237"/>
                    <a:ext cx="53513" cy="5293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+mn-ea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0AB31D2C-1EF1-B457-A6FE-DCC24F4B5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54366" y="2055548"/>
                        <a:ext cx="389630" cy="3806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</m:e>
                                <m:sub>
                                  <m:r>
                                    <a:rPr lang="en-US" altLang="zh-CN" sz="16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600" baseline="-25000" dirty="0">
                          <a:solidFill>
                            <a:srgbClr val="FF0000"/>
                          </a:solidFill>
                          <a:latin typeface="+mn-ea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27FA9E69-9849-1415-20E0-C486448C458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54366" y="2055548"/>
                        <a:ext cx="389630" cy="3806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22FC3F3-D0B4-51A2-D2DE-6DBE8BDE774F}"/>
                      </a:ext>
                    </a:extLst>
                  </p:cNvPr>
                  <p:cNvCxnSpPr>
                    <a:cxnSpLocks/>
                    <a:stCxn id="72" idx="2"/>
                    <a:endCxn id="71" idx="0"/>
                  </p:cNvCxnSpPr>
                  <p:nvPr/>
                </p:nvCxnSpPr>
                <p:spPr>
                  <a:xfrm flipH="1">
                    <a:off x="10992909" y="2434202"/>
                    <a:ext cx="157" cy="37004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5C5D8FD7-DD58-22C7-B814-9629DFEB245A}"/>
                      </a:ext>
                    </a:extLst>
                  </p:cNvPr>
                  <p:cNvCxnSpPr>
                    <a:cxnSpLocks/>
                    <a:stCxn id="67" idx="4"/>
                    <a:endCxn id="72" idx="0"/>
                  </p:cNvCxnSpPr>
                  <p:nvPr/>
                </p:nvCxnSpPr>
                <p:spPr>
                  <a:xfrm>
                    <a:off x="10993066" y="1708175"/>
                    <a:ext cx="0" cy="3453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B8090E04-DFCE-19BF-4AE7-3896E655CA29}"/>
                      </a:ext>
                    </a:extLst>
                  </p:cNvPr>
                  <p:cNvSpPr/>
                  <p:nvPr/>
                </p:nvSpPr>
                <p:spPr>
                  <a:xfrm>
                    <a:off x="10966152" y="2804243"/>
                    <a:ext cx="53513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+mn-ea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F579E468-B029-8428-64A4-77CC3708B3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98251" y="2053503"/>
                        <a:ext cx="389630" cy="3806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</m:e>
                                <m:sup>
                                  <m:r>
                                    <a:rPr lang="en-US" altLang="zh-CN" sz="16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zh-CN" altLang="en-US" sz="1600" baseline="-25000" dirty="0">
                          <a:solidFill>
                            <a:schemeClr val="tx1"/>
                          </a:solidFill>
                          <a:latin typeface="+mn-ea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DD931076-A757-633E-CAD5-A1C86F792A4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98251" y="2053503"/>
                        <a:ext cx="389630" cy="3806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A9963AE4-9067-7B05-52DF-5380FAA69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39374" y="2450411"/>
                    <a:ext cx="0" cy="3671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7B8E22C-4886-16E4-AD4F-920235DAC8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846756" y="1691543"/>
                    <a:ext cx="0" cy="37321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0A4228E-6082-EF2D-6D7C-312177787906}"/>
                    </a:ext>
                  </a:extLst>
                </p:cNvPr>
                <p:cNvSpPr txBox="1"/>
                <p:nvPr/>
              </p:nvSpPr>
              <p:spPr>
                <a:xfrm>
                  <a:off x="9168631" y="4506706"/>
                  <a:ext cx="667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+mj-lt"/>
                    </a:rPr>
                    <a:t>C</a:t>
                  </a:r>
                  <a:r>
                    <a:rPr lang="en-US" altLang="zh-CN" baseline="-25000" dirty="0" err="1">
                      <a:latin typeface="+mj-lt"/>
                    </a:rPr>
                    <a:t>top</a:t>
                  </a:r>
                  <a:endParaRPr lang="en-US" baseline="-25000" dirty="0">
                    <a:latin typeface="+mj-lt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B9534D2-A811-CB8D-716E-6B5252FE3311}"/>
                    </a:ext>
                  </a:extLst>
                </p:cNvPr>
                <p:cNvSpPr txBox="1"/>
                <p:nvPr/>
              </p:nvSpPr>
              <p:spPr>
                <a:xfrm>
                  <a:off x="9181937" y="5069478"/>
                  <a:ext cx="571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+mj-lt"/>
                    </a:rPr>
                    <a:t>C</a:t>
                  </a:r>
                  <a:r>
                    <a:rPr lang="en-US" baseline="-25000" dirty="0" err="1">
                      <a:latin typeface="+mj-lt"/>
                    </a:rPr>
                    <a:t>bot</a:t>
                  </a:r>
                  <a:endParaRPr lang="en-US" baseline="-25000" dirty="0">
                    <a:latin typeface="+mj-lt"/>
                  </a:endParaRPr>
                </a:p>
              </p:txBody>
            </p:sp>
          </p:grp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C47EAED-361E-70E4-EC14-F8D5AD856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804" y="1904415"/>
                <a:ext cx="1468744" cy="116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F7CFED1-108E-CEEF-62F9-D7328C505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4422" y="3038422"/>
                <a:ext cx="1468744" cy="116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F7EE573-B30C-6E15-98FE-D1F4F954C20A}"/>
                </a:ext>
              </a:extLst>
            </p:cNvPr>
            <p:cNvGrpSpPr/>
            <p:nvPr/>
          </p:nvGrpSpPr>
          <p:grpSpPr>
            <a:xfrm>
              <a:off x="7813654" y="1536407"/>
              <a:ext cx="1394000" cy="636659"/>
              <a:chOff x="7813654" y="1536407"/>
              <a:chExt cx="1394000" cy="636659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AECC2C5-D461-428B-DF29-6873D8021A10}"/>
                  </a:ext>
                </a:extLst>
              </p:cNvPr>
              <p:cNvCxnSpPr>
                <a:stCxn id="66" idx="0"/>
              </p:cNvCxnSpPr>
              <p:nvPr/>
            </p:nvCxnSpPr>
            <p:spPr>
              <a:xfrm flipH="1" flipV="1">
                <a:off x="7881807" y="1675490"/>
                <a:ext cx="1" cy="483019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CB32A81-5602-AC4D-3890-4A099425A355}"/>
                  </a:ext>
                </a:extLst>
              </p:cNvPr>
              <p:cNvCxnSpPr/>
              <p:nvPr/>
            </p:nvCxnSpPr>
            <p:spPr>
              <a:xfrm flipH="1" flipV="1">
                <a:off x="9139502" y="1690047"/>
                <a:ext cx="1" cy="483019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ABE583C-BF80-4D00-1CA1-5589587657A0}"/>
                  </a:ext>
                </a:extLst>
              </p:cNvPr>
              <p:cNvSpPr/>
              <p:nvPr/>
            </p:nvSpPr>
            <p:spPr>
              <a:xfrm>
                <a:off x="7813654" y="1536407"/>
                <a:ext cx="136305" cy="1381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39B492A-725B-6FA9-7283-341AB53C482F}"/>
                  </a:ext>
                </a:extLst>
              </p:cNvPr>
              <p:cNvSpPr/>
              <p:nvPr/>
            </p:nvSpPr>
            <p:spPr>
              <a:xfrm>
                <a:off x="9071349" y="1542298"/>
                <a:ext cx="136305" cy="1381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326F455-72A3-0EB7-FD77-772462281F4F}"/>
                </a:ext>
              </a:extLst>
            </p:cNvPr>
            <p:cNvGrpSpPr/>
            <p:nvPr/>
          </p:nvGrpSpPr>
          <p:grpSpPr>
            <a:xfrm flipV="1">
              <a:off x="7821104" y="3325866"/>
              <a:ext cx="1394000" cy="636659"/>
              <a:chOff x="7813654" y="1536407"/>
              <a:chExt cx="1394000" cy="63665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5EC80A0-72F4-7091-AE7C-17B39E28507D}"/>
                  </a:ext>
                </a:extLst>
              </p:cNvPr>
              <p:cNvCxnSpPr/>
              <p:nvPr/>
            </p:nvCxnSpPr>
            <p:spPr>
              <a:xfrm flipH="1" flipV="1">
                <a:off x="7881807" y="1675490"/>
                <a:ext cx="1" cy="483019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3AFC25E-7B76-1117-592C-47557998DDB3}"/>
                  </a:ext>
                </a:extLst>
              </p:cNvPr>
              <p:cNvCxnSpPr/>
              <p:nvPr/>
            </p:nvCxnSpPr>
            <p:spPr>
              <a:xfrm flipH="1" flipV="1">
                <a:off x="9139502" y="1690047"/>
                <a:ext cx="1" cy="483019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2BEC97C-92AA-B714-64AA-56596D0372DA}"/>
                  </a:ext>
                </a:extLst>
              </p:cNvPr>
              <p:cNvSpPr/>
              <p:nvPr/>
            </p:nvSpPr>
            <p:spPr>
              <a:xfrm>
                <a:off x="7813654" y="1536407"/>
                <a:ext cx="136305" cy="1381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2B62E00-80DC-BCC4-2BE9-1C6703F26B69}"/>
                  </a:ext>
                </a:extLst>
              </p:cNvPr>
              <p:cNvSpPr/>
              <p:nvPr/>
            </p:nvSpPr>
            <p:spPr>
              <a:xfrm>
                <a:off x="9071349" y="1542298"/>
                <a:ext cx="136305" cy="1381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6D5319-09A2-0D67-E525-084619972E70}"/>
                </a:ext>
              </a:extLst>
            </p:cNvPr>
            <p:cNvSpPr txBox="1"/>
            <p:nvPr/>
          </p:nvSpPr>
          <p:spPr>
            <a:xfrm>
              <a:off x="8121800" y="1320422"/>
              <a:ext cx="866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Port 1</a:t>
              </a:r>
              <a:endParaRPr lang="en-US" baseline="-25000" dirty="0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4F493B-B47D-2DEA-597D-61BBE9BEDE6C}"/>
                </a:ext>
              </a:extLst>
            </p:cNvPr>
            <p:cNvSpPr txBox="1"/>
            <p:nvPr/>
          </p:nvSpPr>
          <p:spPr>
            <a:xfrm>
              <a:off x="8187221" y="3817862"/>
              <a:ext cx="866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Port 2</a:t>
              </a:r>
              <a:endParaRPr lang="en-US" baseline="-25000" dirty="0">
                <a:latin typeface="+mj-lt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4D17686-7BB7-E761-DACD-9446BA213485}"/>
              </a:ext>
            </a:extLst>
          </p:cNvPr>
          <p:cNvSpPr txBox="1"/>
          <p:nvPr/>
        </p:nvSpPr>
        <p:spPr>
          <a:xfrm>
            <a:off x="3844858" y="1636396"/>
            <a:ext cx="3960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C</a:t>
            </a:r>
            <a:r>
              <a:rPr lang="en-US" altLang="zh-CN" sz="1600" baseline="-25000" dirty="0" err="1">
                <a:latin typeface="+mj-lt"/>
              </a:rPr>
              <a:t>top</a:t>
            </a:r>
            <a:r>
              <a:rPr lang="en-US" altLang="zh-CN" sz="1600" dirty="0">
                <a:latin typeface="+mj-lt"/>
              </a:rPr>
              <a:t> = C</a:t>
            </a:r>
            <a:r>
              <a:rPr lang="en-US" altLang="zh-CN" sz="1600" baseline="-25000" dirty="0">
                <a:latin typeface="+mj-lt"/>
              </a:rPr>
              <a:t>a</a:t>
            </a:r>
            <a:r>
              <a:rPr lang="en-US" altLang="zh-CN" sz="1600" dirty="0">
                <a:latin typeface="+mj-lt"/>
              </a:rPr>
              <a:t> + </a:t>
            </a:r>
            <a:r>
              <a:rPr lang="en-US" altLang="zh-CN" sz="1600" dirty="0" err="1">
                <a:latin typeface="+mj-lt"/>
              </a:rPr>
              <a:t>C</a:t>
            </a:r>
            <a:r>
              <a:rPr lang="en-US" altLang="zh-CN" sz="1600" baseline="-25000" dirty="0" err="1">
                <a:latin typeface="+mj-lt"/>
              </a:rPr>
              <a:t>b</a:t>
            </a:r>
            <a:r>
              <a:rPr lang="en-US" altLang="zh-CN" sz="1600" dirty="0">
                <a:latin typeface="+mj-lt"/>
              </a:rPr>
              <a:t> </a:t>
            </a:r>
          </a:p>
          <a:p>
            <a:pPr algn="ctr"/>
            <a:r>
              <a:rPr lang="en-US" sz="1600" dirty="0" err="1">
                <a:latin typeface="+mj-lt"/>
              </a:rPr>
              <a:t>C</a:t>
            </a:r>
            <a:r>
              <a:rPr lang="en-US" sz="1600" baseline="-25000" dirty="0" err="1">
                <a:latin typeface="+mj-lt"/>
              </a:rPr>
              <a:t>bot</a:t>
            </a:r>
            <a:r>
              <a:rPr lang="en-US" altLang="zh-CN" sz="1600" dirty="0">
                <a:latin typeface="+mj-lt"/>
              </a:rPr>
              <a:t> = C</a:t>
            </a:r>
            <a:r>
              <a:rPr lang="en-US" altLang="zh-CN" sz="1600" baseline="-25000" dirty="0">
                <a:latin typeface="+mj-lt"/>
              </a:rPr>
              <a:t>a</a:t>
            </a:r>
            <a:r>
              <a:rPr lang="en-US" altLang="zh-CN" sz="1600" dirty="0">
                <a:latin typeface="+mj-lt"/>
              </a:rPr>
              <a:t> + </a:t>
            </a:r>
            <a:r>
              <a:rPr lang="en-US" altLang="zh-CN" sz="1600" dirty="0" err="1">
                <a:latin typeface="+mj-lt"/>
              </a:rPr>
              <a:t>C</a:t>
            </a:r>
            <a:r>
              <a:rPr lang="en-US" altLang="zh-CN" sz="1600" baseline="-25000" dirty="0" err="1">
                <a:latin typeface="+mj-lt"/>
              </a:rPr>
              <a:t>b</a:t>
            </a:r>
            <a:r>
              <a:rPr lang="en-US" altLang="zh-CN" sz="1600" dirty="0">
                <a:latin typeface="+mj-lt"/>
              </a:rPr>
              <a:t> </a:t>
            </a:r>
          </a:p>
          <a:p>
            <a:pPr algn="ctr"/>
            <a:r>
              <a:rPr lang="en-US" altLang="zh-CN" sz="1600" dirty="0">
                <a:latin typeface="+mj-lt"/>
              </a:rPr>
              <a:t>Y’ and Y</a:t>
            </a:r>
            <a:r>
              <a:rPr lang="en-US" altLang="zh-CN" sz="1600" baseline="-25000" dirty="0">
                <a:latin typeface="+mj-lt"/>
              </a:rPr>
              <a:t>0</a:t>
            </a:r>
            <a:r>
              <a:rPr lang="en-US" altLang="zh-CN" sz="1600" dirty="0">
                <a:latin typeface="+mj-lt"/>
              </a:rPr>
              <a:t> are calculated for the whole cavity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47488B4C-E269-DE20-05E0-C6BB6B391837}"/>
              </a:ext>
            </a:extLst>
          </p:cNvPr>
          <p:cNvSpPr/>
          <p:nvPr/>
        </p:nvSpPr>
        <p:spPr>
          <a:xfrm>
            <a:off x="4377351" y="2580749"/>
            <a:ext cx="3255723" cy="1296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4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Cavity height = 20mil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1D1CDF-6472-6BE8-CA74-127201D40A8D}"/>
              </a:ext>
            </a:extLst>
          </p:cNvPr>
          <p:cNvGrpSpPr/>
          <p:nvPr/>
        </p:nvGrpSpPr>
        <p:grpSpPr>
          <a:xfrm>
            <a:off x="232015" y="1351866"/>
            <a:ext cx="11727970" cy="5041715"/>
            <a:chOff x="232015" y="1351866"/>
            <a:chExt cx="11727970" cy="50417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DB94A5-4942-6F71-7FC8-FBE317D1D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015" y="1351866"/>
              <a:ext cx="11727970" cy="504171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3A776C-8E16-606A-81C3-B025FFED4A13}"/>
                </a:ext>
              </a:extLst>
            </p:cNvPr>
            <p:cNvGrpSpPr/>
            <p:nvPr/>
          </p:nvGrpSpPr>
          <p:grpSpPr>
            <a:xfrm>
              <a:off x="1061664" y="3009188"/>
              <a:ext cx="8334461" cy="2845026"/>
              <a:chOff x="1195717" y="2837141"/>
              <a:chExt cx="7955438" cy="261261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613B62-4E0F-0502-B74D-4B22AA447D64}"/>
                  </a:ext>
                </a:extLst>
              </p:cNvPr>
              <p:cNvSpPr txBox="1"/>
              <p:nvPr/>
            </p:nvSpPr>
            <p:spPr>
              <a:xfrm>
                <a:off x="1208542" y="2837141"/>
                <a:ext cx="535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S11</a:t>
                </a:r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CE25D-3291-95E3-2E9A-A41ECBD8F61D}"/>
                  </a:ext>
                </a:extLst>
              </p:cNvPr>
              <p:cNvSpPr txBox="1"/>
              <p:nvPr/>
            </p:nvSpPr>
            <p:spPr>
              <a:xfrm>
                <a:off x="4856592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S12</a:t>
                </a:r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19D01-1AEC-52F7-C5DA-B1CCB25360CA}"/>
                  </a:ext>
                </a:extLst>
              </p:cNvPr>
              <p:cNvSpPr txBox="1"/>
              <p:nvPr/>
            </p:nvSpPr>
            <p:spPr>
              <a:xfrm>
                <a:off x="1195717" y="5080422"/>
                <a:ext cx="547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Z11</a:t>
                </a:r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2748D6-AA8D-743A-E8B3-DE66384FE0BD}"/>
                  </a:ext>
                </a:extLst>
              </p:cNvPr>
              <p:cNvSpPr txBox="1"/>
              <p:nvPr/>
            </p:nvSpPr>
            <p:spPr>
              <a:xfrm>
                <a:off x="4856592" y="5076660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Z12</a:t>
                </a:r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6EB2F-CEC0-E9D0-5D87-1CC1E2A8D4C2}"/>
                  </a:ext>
                </a:extLst>
              </p:cNvPr>
              <p:cNvSpPr txBox="1"/>
              <p:nvPr/>
            </p:nvSpPr>
            <p:spPr>
              <a:xfrm>
                <a:off x="8513235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S22</a:t>
                </a:r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B496F1-6DD1-8A37-ECDB-3CDF10742BC3}"/>
                  </a:ext>
                </a:extLst>
              </p:cNvPr>
              <p:cNvSpPr txBox="1"/>
              <p:nvPr/>
            </p:nvSpPr>
            <p:spPr>
              <a:xfrm>
                <a:off x="8594592" y="5076660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Z22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0772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D5A8-860B-396A-FBFA-8763AF06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Antipad</a:t>
            </a:r>
            <a:r>
              <a:rPr lang="en-US" dirty="0"/>
              <a:t> Radius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FCB910-A1F4-9D6D-E0A7-A77375DB60A2}"/>
              </a:ext>
            </a:extLst>
          </p:cNvPr>
          <p:cNvGrpSpPr/>
          <p:nvPr/>
        </p:nvGrpSpPr>
        <p:grpSpPr>
          <a:xfrm>
            <a:off x="634699" y="1181093"/>
            <a:ext cx="3800640" cy="2206992"/>
            <a:chOff x="634699" y="1181093"/>
            <a:chExt cx="3800640" cy="22069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74336-718D-583B-62AA-56A1297146A3}"/>
                </a:ext>
              </a:extLst>
            </p:cNvPr>
            <p:cNvGrpSpPr/>
            <p:nvPr/>
          </p:nvGrpSpPr>
          <p:grpSpPr>
            <a:xfrm>
              <a:off x="1207344" y="1750310"/>
              <a:ext cx="2591171" cy="1142866"/>
              <a:chOff x="9096139" y="3360616"/>
              <a:chExt cx="2591171" cy="114286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0CF023-BE64-3BD9-1EAE-863676E64717}"/>
                  </a:ext>
                </a:extLst>
              </p:cNvPr>
              <p:cNvSpPr/>
              <p:nvPr/>
            </p:nvSpPr>
            <p:spPr>
              <a:xfrm flipV="1">
                <a:off x="9512910" y="3370504"/>
                <a:ext cx="803609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A42BA3-D7D6-A84D-394C-23A31FA83523}"/>
                  </a:ext>
                </a:extLst>
              </p:cNvPr>
              <p:cNvSpPr/>
              <p:nvPr/>
            </p:nvSpPr>
            <p:spPr>
              <a:xfrm flipV="1">
                <a:off x="10884510" y="3370504"/>
                <a:ext cx="80280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B64E10-A6D3-76F2-B5AA-6F574B29731F}"/>
                  </a:ext>
                </a:extLst>
              </p:cNvPr>
              <p:cNvSpPr/>
              <p:nvPr/>
            </p:nvSpPr>
            <p:spPr>
              <a:xfrm flipV="1">
                <a:off x="9512910" y="4434296"/>
                <a:ext cx="80361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D0F0FF6-DC0B-27DA-255B-00AEC18780E8}"/>
                  </a:ext>
                </a:extLst>
              </p:cNvPr>
              <p:cNvSpPr/>
              <p:nvPr/>
            </p:nvSpPr>
            <p:spPr>
              <a:xfrm flipV="1">
                <a:off x="10884510" y="4434296"/>
                <a:ext cx="80280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A7FF8D-4E31-70BA-BC42-2CA055F0FBB0}"/>
                  </a:ext>
                </a:extLst>
              </p:cNvPr>
              <p:cNvSpPr/>
              <p:nvPr/>
            </p:nvSpPr>
            <p:spPr>
              <a:xfrm>
                <a:off x="10516361" y="3360616"/>
                <a:ext cx="148449" cy="11428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3FCE05-71CF-FEBD-47E1-D9C31C733671}"/>
                  </a:ext>
                </a:extLst>
              </p:cNvPr>
              <p:cNvSpPr/>
              <p:nvPr/>
            </p:nvSpPr>
            <p:spPr>
              <a:xfrm flipV="1">
                <a:off x="9396397" y="3916512"/>
                <a:ext cx="1137896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C8D01E1-41B7-7B05-2896-932669D36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483" y="3755079"/>
                <a:ext cx="184461" cy="584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57AC7F-D289-A162-2633-0A441EAC2D30}"/>
                  </a:ext>
                </a:extLst>
              </p:cNvPr>
              <p:cNvSpPr txBox="1"/>
              <p:nvPr/>
            </p:nvSpPr>
            <p:spPr>
              <a:xfrm>
                <a:off x="9096139" y="3401242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Stripline</a:t>
                </a:r>
                <a:endParaRPr lang="en-US" dirty="0"/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76E437F2-B520-80D8-29ED-142CBBFE2E17}"/>
                  </a:ext>
                </a:extLst>
              </p:cNvPr>
              <p:cNvSpPr/>
              <p:nvPr/>
            </p:nvSpPr>
            <p:spPr>
              <a:xfrm rot="5400000">
                <a:off x="9754856" y="3715598"/>
                <a:ext cx="241598" cy="832160"/>
              </a:xfrm>
              <a:prstGeom prst="rightBrac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306F9A-FCAE-E7B1-305E-8AE95913EC3B}"/>
                  </a:ext>
                </a:extLst>
              </p:cNvPr>
              <p:cNvSpPr txBox="1"/>
              <p:nvPr/>
            </p:nvSpPr>
            <p:spPr>
              <a:xfrm>
                <a:off x="9586017" y="4154743"/>
                <a:ext cx="692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200mil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1ABFE2-4964-B5BE-CFC6-E6D263F2B27A}"/>
                </a:ext>
              </a:extLst>
            </p:cNvPr>
            <p:cNvSpPr txBox="1"/>
            <p:nvPr/>
          </p:nvSpPr>
          <p:spPr>
            <a:xfrm>
              <a:off x="2204503" y="1181093"/>
              <a:ext cx="1307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Via r = 5mil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74B76B-AA55-9A68-0F9E-DBDD1FA1091C}"/>
                </a:ext>
              </a:extLst>
            </p:cNvPr>
            <p:cNvSpPr txBox="1"/>
            <p:nvPr/>
          </p:nvSpPr>
          <p:spPr>
            <a:xfrm>
              <a:off x="2588359" y="3018753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Antipad</a:t>
              </a:r>
              <a:r>
                <a:rPr lang="en-US" dirty="0"/>
                <a:t> r = 15mil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B6B386-7F3A-967D-558C-2E3503FE0F3E}"/>
                </a:ext>
              </a:extLst>
            </p:cNvPr>
            <p:cNvSpPr txBox="1"/>
            <p:nvPr/>
          </p:nvSpPr>
          <p:spPr>
            <a:xfrm>
              <a:off x="634699" y="2144773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1mil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E25942-FEDF-8600-E483-39E095016D93}"/>
              </a:ext>
            </a:extLst>
          </p:cNvPr>
          <p:cNvCxnSpPr>
            <a:cxnSpLocks/>
          </p:cNvCxnSpPr>
          <p:nvPr/>
        </p:nvCxnSpPr>
        <p:spPr>
          <a:xfrm>
            <a:off x="3798515" y="1824868"/>
            <a:ext cx="0" cy="95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9622D5-58C3-FB5F-2BDA-9A631D62CA9E}"/>
              </a:ext>
            </a:extLst>
          </p:cNvPr>
          <p:cNvSpPr txBox="1"/>
          <p:nvPr/>
        </p:nvSpPr>
        <p:spPr>
          <a:xfrm>
            <a:off x="4080294" y="230620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12mil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DDA08-88AE-FE60-262F-6E5BC9439EE9}"/>
              </a:ext>
            </a:extLst>
          </p:cNvPr>
          <p:cNvSpPr txBox="1"/>
          <p:nvPr/>
        </p:nvSpPr>
        <p:spPr>
          <a:xfrm>
            <a:off x="1507602" y="390776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</a:t>
            </a:r>
            <a:r>
              <a:rPr lang="en-US" dirty="0" err="1"/>
              <a:t>antipad</a:t>
            </a:r>
            <a:r>
              <a:rPr lang="en-US" dirty="0"/>
              <a:t> size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CBE7D2E-36B6-2BA4-07A1-17801A07D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19716"/>
              </p:ext>
            </p:extLst>
          </p:nvPr>
        </p:nvGraphicFramePr>
        <p:xfrm>
          <a:off x="5112088" y="1093446"/>
          <a:ext cx="6562795" cy="562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559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(reference)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99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3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4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04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5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9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3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46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9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22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(from Natalia)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21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1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 err="1"/>
              <a:t>Antipad</a:t>
            </a:r>
            <a:r>
              <a:rPr lang="en-US" dirty="0"/>
              <a:t> r = 15mil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3A776C-8E16-606A-81C3-B025FFED4A13}"/>
              </a:ext>
            </a:extLst>
          </p:cNvPr>
          <p:cNvGrpSpPr/>
          <p:nvPr/>
        </p:nvGrpSpPr>
        <p:grpSpPr>
          <a:xfrm>
            <a:off x="152400" y="1087265"/>
            <a:ext cx="11887200" cy="5383679"/>
            <a:chOff x="327803" y="1072222"/>
            <a:chExt cx="11346611" cy="49438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F22535-2FC3-AA94-18E6-BCCC91D2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803" y="1072222"/>
              <a:ext cx="11346611" cy="494388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13B62-4E0F-0502-B74D-4B22AA447D64}"/>
                </a:ext>
              </a:extLst>
            </p:cNvPr>
            <p:cNvSpPr txBox="1"/>
            <p:nvPr/>
          </p:nvSpPr>
          <p:spPr>
            <a:xfrm>
              <a:off x="1208542" y="2837141"/>
              <a:ext cx="5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S11</a:t>
              </a:r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7CE25D-3291-95E3-2E9A-A41ECBD8F61D}"/>
                </a:ext>
              </a:extLst>
            </p:cNvPr>
            <p:cNvSpPr txBox="1"/>
            <p:nvPr/>
          </p:nvSpPr>
          <p:spPr>
            <a:xfrm>
              <a:off x="4856592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519D01-1AEC-52F7-C5DA-B1CCB25360CA}"/>
                </a:ext>
              </a:extLst>
            </p:cNvPr>
            <p:cNvSpPr txBox="1"/>
            <p:nvPr/>
          </p:nvSpPr>
          <p:spPr>
            <a:xfrm>
              <a:off x="1195717" y="5080422"/>
              <a:ext cx="547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Z11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2748D6-AA8D-743A-E8B3-DE66384FE0BD}"/>
                </a:ext>
              </a:extLst>
            </p:cNvPr>
            <p:cNvSpPr txBox="1"/>
            <p:nvPr/>
          </p:nvSpPr>
          <p:spPr>
            <a:xfrm>
              <a:off x="4856592" y="50766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Z12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6EB2F-CEC0-E9D0-5D87-1CC1E2A8D4C2}"/>
                </a:ext>
              </a:extLst>
            </p:cNvPr>
            <p:cNvSpPr txBox="1"/>
            <p:nvPr/>
          </p:nvSpPr>
          <p:spPr>
            <a:xfrm>
              <a:off x="8513235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S22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B496F1-6DD1-8A37-ECDB-3CDF10742BC3}"/>
                </a:ext>
              </a:extLst>
            </p:cNvPr>
            <p:cNvSpPr txBox="1"/>
            <p:nvPr/>
          </p:nvSpPr>
          <p:spPr>
            <a:xfrm>
              <a:off x="8594592" y="50766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Z22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1326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CCA04C-63BB-65F9-BE83-38CD1697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7" y="1417129"/>
            <a:ext cx="11680166" cy="5061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 err="1"/>
              <a:t>Antipad</a:t>
            </a:r>
            <a:r>
              <a:rPr lang="en-US" dirty="0"/>
              <a:t> r = 10mil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3A776C-8E16-606A-81C3-B025FFED4A13}"/>
              </a:ext>
            </a:extLst>
          </p:cNvPr>
          <p:cNvGrpSpPr/>
          <p:nvPr/>
        </p:nvGrpSpPr>
        <p:grpSpPr>
          <a:xfrm>
            <a:off x="1061664" y="3009188"/>
            <a:ext cx="8334461" cy="2845026"/>
            <a:chOff x="1195717" y="2837141"/>
            <a:chExt cx="7955438" cy="26126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13B62-4E0F-0502-B74D-4B22AA447D64}"/>
                </a:ext>
              </a:extLst>
            </p:cNvPr>
            <p:cNvSpPr txBox="1"/>
            <p:nvPr/>
          </p:nvSpPr>
          <p:spPr>
            <a:xfrm>
              <a:off x="1208542" y="2837141"/>
              <a:ext cx="5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S11</a:t>
              </a:r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7CE25D-3291-95E3-2E9A-A41ECBD8F61D}"/>
                </a:ext>
              </a:extLst>
            </p:cNvPr>
            <p:cNvSpPr txBox="1"/>
            <p:nvPr/>
          </p:nvSpPr>
          <p:spPr>
            <a:xfrm>
              <a:off x="4856592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519D01-1AEC-52F7-C5DA-B1CCB25360CA}"/>
                </a:ext>
              </a:extLst>
            </p:cNvPr>
            <p:cNvSpPr txBox="1"/>
            <p:nvPr/>
          </p:nvSpPr>
          <p:spPr>
            <a:xfrm>
              <a:off x="1195717" y="5080422"/>
              <a:ext cx="547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Z11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2748D6-AA8D-743A-E8B3-DE66384FE0BD}"/>
                </a:ext>
              </a:extLst>
            </p:cNvPr>
            <p:cNvSpPr txBox="1"/>
            <p:nvPr/>
          </p:nvSpPr>
          <p:spPr>
            <a:xfrm>
              <a:off x="4856592" y="50766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Z12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6EB2F-CEC0-E9D0-5D87-1CC1E2A8D4C2}"/>
                </a:ext>
              </a:extLst>
            </p:cNvPr>
            <p:cNvSpPr txBox="1"/>
            <p:nvPr/>
          </p:nvSpPr>
          <p:spPr>
            <a:xfrm>
              <a:off x="8513235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S22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B496F1-6DD1-8A37-ECDB-3CDF10742BC3}"/>
                </a:ext>
              </a:extLst>
            </p:cNvPr>
            <p:cNvSpPr txBox="1"/>
            <p:nvPr/>
          </p:nvSpPr>
          <p:spPr>
            <a:xfrm>
              <a:off x="8594592" y="50766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Z22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568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 err="1"/>
              <a:t>Antipad</a:t>
            </a:r>
            <a:r>
              <a:rPr lang="en-US" dirty="0"/>
              <a:t> r = 20mil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6D39DC-2E22-D991-73E2-E55D5684030E}"/>
              </a:ext>
            </a:extLst>
          </p:cNvPr>
          <p:cNvGrpSpPr/>
          <p:nvPr/>
        </p:nvGrpSpPr>
        <p:grpSpPr>
          <a:xfrm>
            <a:off x="353682" y="1416610"/>
            <a:ext cx="11337985" cy="4856405"/>
            <a:chOff x="353682" y="1416610"/>
            <a:chExt cx="11337985" cy="48564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D4CA96-0214-6349-3547-1C0D52ED8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682" y="1416610"/>
              <a:ext cx="11337985" cy="485640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3A776C-8E16-606A-81C3-B025FFED4A13}"/>
                </a:ext>
              </a:extLst>
            </p:cNvPr>
            <p:cNvGrpSpPr/>
            <p:nvPr/>
          </p:nvGrpSpPr>
          <p:grpSpPr>
            <a:xfrm>
              <a:off x="1061664" y="3009188"/>
              <a:ext cx="8334461" cy="2845026"/>
              <a:chOff x="1195717" y="2837141"/>
              <a:chExt cx="7955438" cy="261261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613B62-4E0F-0502-B74D-4B22AA447D64}"/>
                  </a:ext>
                </a:extLst>
              </p:cNvPr>
              <p:cNvSpPr txBox="1"/>
              <p:nvPr/>
            </p:nvSpPr>
            <p:spPr>
              <a:xfrm>
                <a:off x="1208542" y="2837141"/>
                <a:ext cx="535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S11</a:t>
                </a:r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CE25D-3291-95E3-2E9A-A41ECBD8F61D}"/>
                  </a:ext>
                </a:extLst>
              </p:cNvPr>
              <p:cNvSpPr txBox="1"/>
              <p:nvPr/>
            </p:nvSpPr>
            <p:spPr>
              <a:xfrm>
                <a:off x="4856592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S12</a:t>
                </a:r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19D01-1AEC-52F7-C5DA-B1CCB25360CA}"/>
                  </a:ext>
                </a:extLst>
              </p:cNvPr>
              <p:cNvSpPr txBox="1"/>
              <p:nvPr/>
            </p:nvSpPr>
            <p:spPr>
              <a:xfrm>
                <a:off x="1195717" y="5080422"/>
                <a:ext cx="547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Z11</a:t>
                </a:r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2748D6-AA8D-743A-E8B3-DE66384FE0BD}"/>
                  </a:ext>
                </a:extLst>
              </p:cNvPr>
              <p:cNvSpPr txBox="1"/>
              <p:nvPr/>
            </p:nvSpPr>
            <p:spPr>
              <a:xfrm>
                <a:off x="4856592" y="5076660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Z12</a:t>
                </a:r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6EB2F-CEC0-E9D0-5D87-1CC1E2A8D4C2}"/>
                  </a:ext>
                </a:extLst>
              </p:cNvPr>
              <p:cNvSpPr txBox="1"/>
              <p:nvPr/>
            </p:nvSpPr>
            <p:spPr>
              <a:xfrm>
                <a:off x="8513235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S22</a:t>
                </a:r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B496F1-6DD1-8A37-ECDB-3CDF10742BC3}"/>
                  </a:ext>
                </a:extLst>
              </p:cNvPr>
              <p:cNvSpPr txBox="1"/>
              <p:nvPr/>
            </p:nvSpPr>
            <p:spPr>
              <a:xfrm>
                <a:off x="8594592" y="5076660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Z22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723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D5A8-860B-396A-FBFA-8763AF06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Via Radius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E25942-FEDF-8600-E483-39E095016D93}"/>
              </a:ext>
            </a:extLst>
          </p:cNvPr>
          <p:cNvCxnSpPr>
            <a:cxnSpLocks/>
          </p:cNvCxnSpPr>
          <p:nvPr/>
        </p:nvCxnSpPr>
        <p:spPr>
          <a:xfrm>
            <a:off x="3798515" y="1824868"/>
            <a:ext cx="0" cy="95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018F75-09C9-6615-C179-60BD0D60E553}"/>
              </a:ext>
            </a:extLst>
          </p:cNvPr>
          <p:cNvGrpSpPr/>
          <p:nvPr/>
        </p:nvGrpSpPr>
        <p:grpSpPr>
          <a:xfrm>
            <a:off x="634699" y="1181093"/>
            <a:ext cx="3875914" cy="2206992"/>
            <a:chOff x="634699" y="1181093"/>
            <a:chExt cx="3875914" cy="22069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FCB910-A1F4-9D6D-E0A7-A77375DB60A2}"/>
                </a:ext>
              </a:extLst>
            </p:cNvPr>
            <p:cNvGrpSpPr/>
            <p:nvPr/>
          </p:nvGrpSpPr>
          <p:grpSpPr>
            <a:xfrm>
              <a:off x="634699" y="1181093"/>
              <a:ext cx="3800640" cy="2206992"/>
              <a:chOff x="634699" y="1181093"/>
              <a:chExt cx="3800640" cy="220699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1574336-718D-583B-62AA-56A1297146A3}"/>
                  </a:ext>
                </a:extLst>
              </p:cNvPr>
              <p:cNvGrpSpPr/>
              <p:nvPr/>
            </p:nvGrpSpPr>
            <p:grpSpPr>
              <a:xfrm>
                <a:off x="1207344" y="1750310"/>
                <a:ext cx="2591171" cy="1142866"/>
                <a:chOff x="9096139" y="3360616"/>
                <a:chExt cx="2591171" cy="114286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A0CF023-BE64-3BD9-1EAE-863676E64717}"/>
                    </a:ext>
                  </a:extLst>
                </p:cNvPr>
                <p:cNvSpPr/>
                <p:nvPr/>
              </p:nvSpPr>
              <p:spPr>
                <a:xfrm flipV="1">
                  <a:off x="9512910" y="3370504"/>
                  <a:ext cx="803609" cy="646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A42BA3-D7D6-A84D-394C-23A31FA83523}"/>
                    </a:ext>
                  </a:extLst>
                </p:cNvPr>
                <p:cNvSpPr/>
                <p:nvPr/>
              </p:nvSpPr>
              <p:spPr>
                <a:xfrm flipV="1">
                  <a:off x="10884510" y="3370504"/>
                  <a:ext cx="802800" cy="646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2B64E10-A6D3-76F2-B5AA-6F574B29731F}"/>
                    </a:ext>
                  </a:extLst>
                </p:cNvPr>
                <p:cNvSpPr/>
                <p:nvPr/>
              </p:nvSpPr>
              <p:spPr>
                <a:xfrm flipV="1">
                  <a:off x="9512910" y="4434296"/>
                  <a:ext cx="803610" cy="646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D0F0FF6-DC0B-27DA-255B-00AEC18780E8}"/>
                    </a:ext>
                  </a:extLst>
                </p:cNvPr>
                <p:cNvSpPr/>
                <p:nvPr/>
              </p:nvSpPr>
              <p:spPr>
                <a:xfrm flipV="1">
                  <a:off x="10884510" y="4434296"/>
                  <a:ext cx="802800" cy="646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9A7FF8D-4E31-70BA-BC42-2CA055F0FBB0}"/>
                    </a:ext>
                  </a:extLst>
                </p:cNvPr>
                <p:cNvSpPr/>
                <p:nvPr/>
              </p:nvSpPr>
              <p:spPr>
                <a:xfrm>
                  <a:off x="10516361" y="3360616"/>
                  <a:ext cx="148449" cy="114286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3FCE05-71CF-FEBD-47E1-D9C31C733671}"/>
                    </a:ext>
                  </a:extLst>
                </p:cNvPr>
                <p:cNvSpPr/>
                <p:nvPr/>
              </p:nvSpPr>
              <p:spPr>
                <a:xfrm flipV="1">
                  <a:off x="9396397" y="3916512"/>
                  <a:ext cx="1137896" cy="646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C8D01E1-41B7-7B05-2896-932669D36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22483" y="3755079"/>
                  <a:ext cx="184461" cy="584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F57AC7F-D289-A162-2633-0A441EAC2D30}"/>
                    </a:ext>
                  </a:extLst>
                </p:cNvPr>
                <p:cNvSpPr txBox="1"/>
                <p:nvPr/>
              </p:nvSpPr>
              <p:spPr>
                <a:xfrm>
                  <a:off x="9096139" y="3401242"/>
                  <a:ext cx="979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Stripline</a:t>
                  </a:r>
                  <a:endParaRPr lang="en-US" dirty="0"/>
                </a:p>
              </p:txBody>
            </p:sp>
            <p:sp>
              <p:nvSpPr>
                <p:cNvPr id="17" name="Right Brace 16">
                  <a:extLst>
                    <a:ext uri="{FF2B5EF4-FFF2-40B4-BE49-F238E27FC236}">
                      <a16:creationId xmlns:a16="http://schemas.microsoft.com/office/drawing/2014/main" id="{76E437F2-B520-80D8-29ED-142CBBFE2E17}"/>
                    </a:ext>
                  </a:extLst>
                </p:cNvPr>
                <p:cNvSpPr/>
                <p:nvPr/>
              </p:nvSpPr>
              <p:spPr>
                <a:xfrm rot="5400000">
                  <a:off x="9754856" y="3715598"/>
                  <a:ext cx="241598" cy="832160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306F9A-FCAE-E7B1-305E-8AE95913EC3B}"/>
                    </a:ext>
                  </a:extLst>
                </p:cNvPr>
                <p:cNvSpPr txBox="1"/>
                <p:nvPr/>
              </p:nvSpPr>
              <p:spPr>
                <a:xfrm>
                  <a:off x="9586017" y="4154743"/>
                  <a:ext cx="6928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200mil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ABFE2-4964-B5BE-CFC6-E6D263F2B27A}"/>
                  </a:ext>
                </a:extLst>
              </p:cNvPr>
              <p:cNvSpPr txBox="1"/>
              <p:nvPr/>
            </p:nvSpPr>
            <p:spPr>
              <a:xfrm>
                <a:off x="2204503" y="1181093"/>
                <a:ext cx="1307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Via r = 5mil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74B76B-AA55-9A68-0F9E-DBDD1FA1091C}"/>
                  </a:ext>
                </a:extLst>
              </p:cNvPr>
              <p:cNvSpPr txBox="1"/>
              <p:nvPr/>
            </p:nvSpPr>
            <p:spPr>
              <a:xfrm>
                <a:off x="2588359" y="3018753"/>
                <a:ext cx="1846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Antipad</a:t>
                </a:r>
                <a:r>
                  <a:rPr lang="en-US" dirty="0"/>
                  <a:t> r = 15mil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B6B386-7F3A-967D-558C-2E3503FE0F3E}"/>
                  </a:ext>
                </a:extLst>
              </p:cNvPr>
              <p:cNvSpPr txBox="1"/>
              <p:nvPr/>
            </p:nvSpPr>
            <p:spPr>
              <a:xfrm>
                <a:off x="634699" y="2144773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 = 1mil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9622D5-58C3-FB5F-2BDA-9A631D62CA9E}"/>
                </a:ext>
              </a:extLst>
            </p:cNvPr>
            <p:cNvSpPr txBox="1"/>
            <p:nvPr/>
          </p:nvSpPr>
          <p:spPr>
            <a:xfrm>
              <a:off x="3787338" y="2116119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12mil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BDDA08-88AE-FE60-262F-6E5BC9439EE9}"/>
              </a:ext>
            </a:extLst>
          </p:cNvPr>
          <p:cNvSpPr txBox="1"/>
          <p:nvPr/>
        </p:nvSpPr>
        <p:spPr>
          <a:xfrm>
            <a:off x="1507602" y="390776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via r size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247CED3-BA16-90D7-5002-A9C1210D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23254"/>
              </p:ext>
            </p:extLst>
          </p:nvPr>
        </p:nvGraphicFramePr>
        <p:xfrm>
          <a:off x="5112088" y="1093446"/>
          <a:ext cx="6562795" cy="562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559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(reference)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99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3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4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04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5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9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46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2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(from Natalia)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21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6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 = 5mil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3A776C-8E16-606A-81C3-B025FFED4A13}"/>
              </a:ext>
            </a:extLst>
          </p:cNvPr>
          <p:cNvGrpSpPr/>
          <p:nvPr/>
        </p:nvGrpSpPr>
        <p:grpSpPr>
          <a:xfrm>
            <a:off x="152400" y="1087265"/>
            <a:ext cx="11887200" cy="5383679"/>
            <a:chOff x="327803" y="1072222"/>
            <a:chExt cx="11346611" cy="49438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F22535-2FC3-AA94-18E6-BCCC91D2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803" y="1072222"/>
              <a:ext cx="11346611" cy="494388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13B62-4E0F-0502-B74D-4B22AA447D64}"/>
                </a:ext>
              </a:extLst>
            </p:cNvPr>
            <p:cNvSpPr txBox="1"/>
            <p:nvPr/>
          </p:nvSpPr>
          <p:spPr>
            <a:xfrm>
              <a:off x="1208542" y="2837141"/>
              <a:ext cx="5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S11</a:t>
              </a:r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7CE25D-3291-95E3-2E9A-A41ECBD8F61D}"/>
                </a:ext>
              </a:extLst>
            </p:cNvPr>
            <p:cNvSpPr txBox="1"/>
            <p:nvPr/>
          </p:nvSpPr>
          <p:spPr>
            <a:xfrm>
              <a:off x="4856592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519D01-1AEC-52F7-C5DA-B1CCB25360CA}"/>
                </a:ext>
              </a:extLst>
            </p:cNvPr>
            <p:cNvSpPr txBox="1"/>
            <p:nvPr/>
          </p:nvSpPr>
          <p:spPr>
            <a:xfrm>
              <a:off x="1195717" y="5080422"/>
              <a:ext cx="547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Z11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2748D6-AA8D-743A-E8B3-DE66384FE0BD}"/>
                </a:ext>
              </a:extLst>
            </p:cNvPr>
            <p:cNvSpPr txBox="1"/>
            <p:nvPr/>
          </p:nvSpPr>
          <p:spPr>
            <a:xfrm>
              <a:off x="4856592" y="50766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Z12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6EB2F-CEC0-E9D0-5D87-1CC1E2A8D4C2}"/>
                </a:ext>
              </a:extLst>
            </p:cNvPr>
            <p:cNvSpPr txBox="1"/>
            <p:nvPr/>
          </p:nvSpPr>
          <p:spPr>
            <a:xfrm>
              <a:off x="8513235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S22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B496F1-6DD1-8A37-ECDB-3CDF10742BC3}"/>
                </a:ext>
              </a:extLst>
            </p:cNvPr>
            <p:cNvSpPr txBox="1"/>
            <p:nvPr/>
          </p:nvSpPr>
          <p:spPr>
            <a:xfrm>
              <a:off x="8594592" y="50766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Z22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81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39771-9AB3-D49B-677F-5FCD2F30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68946"/>
            <a:ext cx="11876257" cy="4981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 = 2mil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3A776C-8E16-606A-81C3-B025FFED4A13}"/>
              </a:ext>
            </a:extLst>
          </p:cNvPr>
          <p:cNvGrpSpPr/>
          <p:nvPr/>
        </p:nvGrpSpPr>
        <p:grpSpPr>
          <a:xfrm>
            <a:off x="1061664" y="3009188"/>
            <a:ext cx="8334461" cy="2845026"/>
            <a:chOff x="1195717" y="2837141"/>
            <a:chExt cx="7955438" cy="26126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13B62-4E0F-0502-B74D-4B22AA447D64}"/>
                </a:ext>
              </a:extLst>
            </p:cNvPr>
            <p:cNvSpPr txBox="1"/>
            <p:nvPr/>
          </p:nvSpPr>
          <p:spPr>
            <a:xfrm>
              <a:off x="1208542" y="2837141"/>
              <a:ext cx="5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S11</a:t>
              </a:r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7CE25D-3291-95E3-2E9A-A41ECBD8F61D}"/>
                </a:ext>
              </a:extLst>
            </p:cNvPr>
            <p:cNvSpPr txBox="1"/>
            <p:nvPr/>
          </p:nvSpPr>
          <p:spPr>
            <a:xfrm>
              <a:off x="4856592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519D01-1AEC-52F7-C5DA-B1CCB25360CA}"/>
                </a:ext>
              </a:extLst>
            </p:cNvPr>
            <p:cNvSpPr txBox="1"/>
            <p:nvPr/>
          </p:nvSpPr>
          <p:spPr>
            <a:xfrm>
              <a:off x="1195717" y="5080422"/>
              <a:ext cx="547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Z11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2748D6-AA8D-743A-E8B3-DE66384FE0BD}"/>
                </a:ext>
              </a:extLst>
            </p:cNvPr>
            <p:cNvSpPr txBox="1"/>
            <p:nvPr/>
          </p:nvSpPr>
          <p:spPr>
            <a:xfrm>
              <a:off x="4856592" y="50766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Z12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6EB2F-CEC0-E9D0-5D87-1CC1E2A8D4C2}"/>
                </a:ext>
              </a:extLst>
            </p:cNvPr>
            <p:cNvSpPr txBox="1"/>
            <p:nvPr/>
          </p:nvSpPr>
          <p:spPr>
            <a:xfrm>
              <a:off x="8513235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S22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B496F1-6DD1-8A37-ECDB-3CDF10742BC3}"/>
                </a:ext>
              </a:extLst>
            </p:cNvPr>
            <p:cNvSpPr txBox="1"/>
            <p:nvPr/>
          </p:nvSpPr>
          <p:spPr>
            <a:xfrm>
              <a:off x="8594592" y="50766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Z22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767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 = 10mil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147F6A-14E6-05CF-D50F-B51597D93458}"/>
              </a:ext>
            </a:extLst>
          </p:cNvPr>
          <p:cNvGrpSpPr/>
          <p:nvPr/>
        </p:nvGrpSpPr>
        <p:grpSpPr>
          <a:xfrm>
            <a:off x="370936" y="1267956"/>
            <a:ext cx="11450128" cy="4972037"/>
            <a:chOff x="370936" y="1267956"/>
            <a:chExt cx="11450128" cy="49720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036789-DFF5-D2BF-6FF4-744BD5882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936" y="1267956"/>
              <a:ext cx="11450128" cy="497203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3A776C-8E16-606A-81C3-B025FFED4A13}"/>
                </a:ext>
              </a:extLst>
            </p:cNvPr>
            <p:cNvGrpSpPr/>
            <p:nvPr/>
          </p:nvGrpSpPr>
          <p:grpSpPr>
            <a:xfrm>
              <a:off x="1061664" y="3009188"/>
              <a:ext cx="8334461" cy="2845026"/>
              <a:chOff x="1195717" y="2837141"/>
              <a:chExt cx="7955438" cy="261261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613B62-4E0F-0502-B74D-4B22AA447D64}"/>
                  </a:ext>
                </a:extLst>
              </p:cNvPr>
              <p:cNvSpPr txBox="1"/>
              <p:nvPr/>
            </p:nvSpPr>
            <p:spPr>
              <a:xfrm>
                <a:off x="1208542" y="2837141"/>
                <a:ext cx="535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S11</a:t>
                </a:r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CE25D-3291-95E3-2E9A-A41ECBD8F61D}"/>
                  </a:ext>
                </a:extLst>
              </p:cNvPr>
              <p:cNvSpPr txBox="1"/>
              <p:nvPr/>
            </p:nvSpPr>
            <p:spPr>
              <a:xfrm>
                <a:off x="4856592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S12</a:t>
                </a:r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19D01-1AEC-52F7-C5DA-B1CCB25360CA}"/>
                  </a:ext>
                </a:extLst>
              </p:cNvPr>
              <p:cNvSpPr txBox="1"/>
              <p:nvPr/>
            </p:nvSpPr>
            <p:spPr>
              <a:xfrm>
                <a:off x="1195717" y="5080422"/>
                <a:ext cx="547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Z11</a:t>
                </a:r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2748D6-AA8D-743A-E8B3-DE66384FE0BD}"/>
                  </a:ext>
                </a:extLst>
              </p:cNvPr>
              <p:cNvSpPr txBox="1"/>
              <p:nvPr/>
            </p:nvSpPr>
            <p:spPr>
              <a:xfrm>
                <a:off x="4856592" y="5076660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Z12</a:t>
                </a:r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6EB2F-CEC0-E9D0-5D87-1CC1E2A8D4C2}"/>
                  </a:ext>
                </a:extLst>
              </p:cNvPr>
              <p:cNvSpPr txBox="1"/>
              <p:nvPr/>
            </p:nvSpPr>
            <p:spPr>
              <a:xfrm>
                <a:off x="8513235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S22</a:t>
                </a:r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B496F1-6DD1-8A37-ECDB-3CDF10742BC3}"/>
                  </a:ext>
                </a:extLst>
              </p:cNvPr>
              <p:cNvSpPr txBox="1"/>
              <p:nvPr/>
            </p:nvSpPr>
            <p:spPr>
              <a:xfrm>
                <a:off x="8594592" y="5076660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Z22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451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15CD-BBB8-8CF7-C44A-2621E070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Structure </a:t>
            </a:r>
            <a:r>
              <a:rPr lang="en-US" altLang="zh-CN" dirty="0"/>
              <a:t>– Via + </a:t>
            </a:r>
            <a:r>
              <a:rPr lang="en-US" altLang="zh-CN" dirty="0" err="1"/>
              <a:t>Stripline</a:t>
            </a:r>
            <a:r>
              <a:rPr lang="en-US" altLang="zh-CN" dirty="0"/>
              <a:t> Model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CEA7B8-B24E-8313-E8D3-96BD3ACA5452}"/>
              </a:ext>
            </a:extLst>
          </p:cNvPr>
          <p:cNvGrpSpPr/>
          <p:nvPr/>
        </p:nvGrpSpPr>
        <p:grpSpPr>
          <a:xfrm>
            <a:off x="870684" y="1497179"/>
            <a:ext cx="5805660" cy="3885880"/>
            <a:chOff x="593807" y="1525185"/>
            <a:chExt cx="5805660" cy="38858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70326E-FE31-59B7-85BB-EFF7E5E41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075" y="1818678"/>
              <a:ext cx="5226802" cy="3353396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0B1DEFB-5C85-11EC-E2CA-3A44EDD0C29D}"/>
                </a:ext>
              </a:extLst>
            </p:cNvPr>
            <p:cNvCxnSpPr/>
            <p:nvPr/>
          </p:nvCxnSpPr>
          <p:spPr>
            <a:xfrm>
              <a:off x="1041452" y="1933085"/>
              <a:ext cx="0" cy="4399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B328DA-FA7B-EFEF-7F36-037EE8ACB4CD}"/>
                </a:ext>
              </a:extLst>
            </p:cNvPr>
            <p:cNvSpPr txBox="1"/>
            <p:nvPr/>
          </p:nvSpPr>
          <p:spPr>
            <a:xfrm>
              <a:off x="1089656" y="1958963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mil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2E4524-8F25-6B62-D6D5-0297B38D63E3}"/>
                </a:ext>
              </a:extLst>
            </p:cNvPr>
            <p:cNvCxnSpPr/>
            <p:nvPr/>
          </p:nvCxnSpPr>
          <p:spPr>
            <a:xfrm>
              <a:off x="1041452" y="2398910"/>
              <a:ext cx="0" cy="4399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A5D544-9D54-2A31-CC71-7A70B95A5793}"/>
                </a:ext>
              </a:extLst>
            </p:cNvPr>
            <p:cNvSpPr txBox="1"/>
            <p:nvPr/>
          </p:nvSpPr>
          <p:spPr>
            <a:xfrm>
              <a:off x="1089656" y="239891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mil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3BF779-7AA4-B09B-8F49-8250702E9B73}"/>
                </a:ext>
              </a:extLst>
            </p:cNvPr>
            <p:cNvCxnSpPr/>
            <p:nvPr/>
          </p:nvCxnSpPr>
          <p:spPr>
            <a:xfrm>
              <a:off x="1041452" y="2873361"/>
              <a:ext cx="0" cy="4399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B90BCF-8A57-E213-3C30-A2281B275446}"/>
                </a:ext>
              </a:extLst>
            </p:cNvPr>
            <p:cNvSpPr txBox="1"/>
            <p:nvPr/>
          </p:nvSpPr>
          <p:spPr>
            <a:xfrm>
              <a:off x="1089656" y="288630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mil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B14EE5-1D32-464B-38E8-BC575C1EAC2F}"/>
                </a:ext>
              </a:extLst>
            </p:cNvPr>
            <p:cNvCxnSpPr/>
            <p:nvPr/>
          </p:nvCxnSpPr>
          <p:spPr>
            <a:xfrm>
              <a:off x="1043755" y="3684247"/>
              <a:ext cx="0" cy="4399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E2FC00-E012-B01D-3F9B-B2B7D44D6681}"/>
                </a:ext>
              </a:extLst>
            </p:cNvPr>
            <p:cNvSpPr txBox="1"/>
            <p:nvPr/>
          </p:nvSpPr>
          <p:spPr>
            <a:xfrm>
              <a:off x="1091959" y="3710125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mil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7C8BF4-78E5-968D-8A17-D3348E1F6529}"/>
                </a:ext>
              </a:extLst>
            </p:cNvPr>
            <p:cNvCxnSpPr/>
            <p:nvPr/>
          </p:nvCxnSpPr>
          <p:spPr>
            <a:xfrm>
              <a:off x="1043755" y="4150072"/>
              <a:ext cx="0" cy="4399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2B9B6C-086E-670D-8858-F94DBCDEF87E}"/>
                </a:ext>
              </a:extLst>
            </p:cNvPr>
            <p:cNvSpPr txBox="1"/>
            <p:nvPr/>
          </p:nvSpPr>
          <p:spPr>
            <a:xfrm>
              <a:off x="1091959" y="4150072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mil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BDA093E-CED6-0257-E344-21ADE5FB3B9D}"/>
                </a:ext>
              </a:extLst>
            </p:cNvPr>
            <p:cNvCxnSpPr/>
            <p:nvPr/>
          </p:nvCxnSpPr>
          <p:spPr>
            <a:xfrm>
              <a:off x="1043755" y="4624523"/>
              <a:ext cx="0" cy="4399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D9FE6A-CAC2-A3E4-3928-79030B503BAD}"/>
                </a:ext>
              </a:extLst>
            </p:cNvPr>
            <p:cNvSpPr txBox="1"/>
            <p:nvPr/>
          </p:nvSpPr>
          <p:spPr>
            <a:xfrm>
              <a:off x="1091959" y="4637463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mil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479F52-67E2-14F4-D0F4-4E35FD3245D3}"/>
                </a:ext>
              </a:extLst>
            </p:cNvPr>
            <p:cNvCxnSpPr>
              <a:cxnSpLocks/>
            </p:cNvCxnSpPr>
            <p:nvPr/>
          </p:nvCxnSpPr>
          <p:spPr>
            <a:xfrm>
              <a:off x="1046526" y="3375640"/>
              <a:ext cx="0" cy="305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2E76FD-A17B-F270-CD39-46BB1F807D29}"/>
                </a:ext>
              </a:extLst>
            </p:cNvPr>
            <p:cNvSpPr txBox="1"/>
            <p:nvPr/>
          </p:nvSpPr>
          <p:spPr>
            <a:xfrm>
              <a:off x="1147364" y="3305486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mil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BCCF14-0783-EDC6-3C22-09682AFF3FFB}"/>
                </a:ext>
              </a:extLst>
            </p:cNvPr>
            <p:cNvSpPr txBox="1"/>
            <p:nvPr/>
          </p:nvSpPr>
          <p:spPr>
            <a:xfrm>
              <a:off x="593807" y="19816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172322-EDF1-A960-E055-8E48765CE8BC}"/>
                </a:ext>
              </a:extLst>
            </p:cNvPr>
            <p:cNvSpPr txBox="1"/>
            <p:nvPr/>
          </p:nvSpPr>
          <p:spPr>
            <a:xfrm>
              <a:off x="593807" y="24495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EC5BA5-10D7-C3F4-D106-A2A9B0481E84}"/>
                </a:ext>
              </a:extLst>
            </p:cNvPr>
            <p:cNvSpPr txBox="1"/>
            <p:nvPr/>
          </p:nvSpPr>
          <p:spPr>
            <a:xfrm>
              <a:off x="593807" y="29174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F0E505-8176-D41E-3B1C-1E92F4A14898}"/>
                </a:ext>
              </a:extLst>
            </p:cNvPr>
            <p:cNvSpPr txBox="1"/>
            <p:nvPr/>
          </p:nvSpPr>
          <p:spPr>
            <a:xfrm>
              <a:off x="593807" y="331893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99F1B7-6903-C86F-436B-7346D207A53D}"/>
                </a:ext>
              </a:extLst>
            </p:cNvPr>
            <p:cNvSpPr txBox="1"/>
            <p:nvPr/>
          </p:nvSpPr>
          <p:spPr>
            <a:xfrm>
              <a:off x="593807" y="373616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FCE2F8-8259-3DA6-A917-488755E16A06}"/>
                </a:ext>
              </a:extLst>
            </p:cNvPr>
            <p:cNvSpPr txBox="1"/>
            <p:nvPr/>
          </p:nvSpPr>
          <p:spPr>
            <a:xfrm>
              <a:off x="593807" y="42040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409B7D-90F7-E057-B7CE-C732EFBE28D3}"/>
                </a:ext>
              </a:extLst>
            </p:cNvPr>
            <p:cNvSpPr txBox="1"/>
            <p:nvPr/>
          </p:nvSpPr>
          <p:spPr>
            <a:xfrm>
              <a:off x="593807" y="467196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9669C4-FA48-153B-0F5C-08ECDE3911C5}"/>
                </a:ext>
              </a:extLst>
            </p:cNvPr>
            <p:cNvSpPr txBox="1"/>
            <p:nvPr/>
          </p:nvSpPr>
          <p:spPr>
            <a:xfrm>
              <a:off x="1968827" y="152518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AF9CB1-99C6-D3AA-F398-3C443E7030EB}"/>
                </a:ext>
              </a:extLst>
            </p:cNvPr>
            <p:cNvSpPr txBox="1"/>
            <p:nvPr/>
          </p:nvSpPr>
          <p:spPr>
            <a:xfrm>
              <a:off x="5971145" y="473395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1CE1F83A-D4B6-7867-6264-66E6B89EC931}"/>
                </a:ext>
              </a:extLst>
            </p:cNvPr>
            <p:cNvSpPr/>
            <p:nvPr/>
          </p:nvSpPr>
          <p:spPr>
            <a:xfrm rot="5400000">
              <a:off x="4225882" y="3433293"/>
              <a:ext cx="182682" cy="3157308"/>
            </a:xfrm>
            <a:prstGeom prst="rightBrac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9D12C2-13F8-6D52-6C21-E2B11EEE6035}"/>
                </a:ext>
              </a:extLst>
            </p:cNvPr>
            <p:cNvSpPr txBox="1"/>
            <p:nvPr/>
          </p:nvSpPr>
          <p:spPr>
            <a:xfrm>
              <a:off x="3970814" y="5103288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200mil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687241-E89E-E065-2D7C-F89430767749}"/>
              </a:ext>
            </a:extLst>
          </p:cNvPr>
          <p:cNvGrpSpPr/>
          <p:nvPr/>
        </p:nvGrpSpPr>
        <p:grpSpPr>
          <a:xfrm>
            <a:off x="7923233" y="861431"/>
            <a:ext cx="2548766" cy="5126521"/>
            <a:chOff x="7414743" y="823329"/>
            <a:chExt cx="2548766" cy="512652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29BEF3A-14D0-A341-54D8-985BCCCE4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9823" y="1038851"/>
              <a:ext cx="2283686" cy="491099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DD3AC3-7BE6-42B8-7ACA-48B46EF06AB6}"/>
                </a:ext>
              </a:extLst>
            </p:cNvPr>
            <p:cNvSpPr txBox="1"/>
            <p:nvPr/>
          </p:nvSpPr>
          <p:spPr>
            <a:xfrm>
              <a:off x="9135622" y="1537570"/>
              <a:ext cx="3513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E04570-10A9-CC3D-6915-6BA3450E7C41}"/>
                </a:ext>
              </a:extLst>
            </p:cNvPr>
            <p:cNvSpPr txBox="1"/>
            <p:nvPr/>
          </p:nvSpPr>
          <p:spPr>
            <a:xfrm>
              <a:off x="9135622" y="2169336"/>
              <a:ext cx="3513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6EBC70-AA0D-131A-5F2D-90BF313A49EE}"/>
                </a:ext>
              </a:extLst>
            </p:cNvPr>
            <p:cNvSpPr txBox="1"/>
            <p:nvPr/>
          </p:nvSpPr>
          <p:spPr>
            <a:xfrm>
              <a:off x="9140287" y="2714402"/>
              <a:ext cx="3513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C10604-F6B8-E43F-5552-9A45EC958D05}"/>
                </a:ext>
              </a:extLst>
            </p:cNvPr>
            <p:cNvSpPr txBox="1"/>
            <p:nvPr/>
          </p:nvSpPr>
          <p:spPr>
            <a:xfrm>
              <a:off x="9116507" y="3274022"/>
              <a:ext cx="3513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D3589C-EAA9-A03D-8252-A14212DD5D13}"/>
                </a:ext>
              </a:extLst>
            </p:cNvPr>
            <p:cNvSpPr txBox="1"/>
            <p:nvPr/>
          </p:nvSpPr>
          <p:spPr>
            <a:xfrm>
              <a:off x="9125491" y="3865595"/>
              <a:ext cx="3257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EA7956E-9569-7D1D-1466-216BAD0FA17F}"/>
                </a:ext>
              </a:extLst>
            </p:cNvPr>
            <p:cNvSpPr txBox="1"/>
            <p:nvPr/>
          </p:nvSpPr>
          <p:spPr>
            <a:xfrm>
              <a:off x="9131903" y="4520130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939744-06B9-8681-E643-F21C25B658A3}"/>
                </a:ext>
              </a:extLst>
            </p:cNvPr>
            <p:cNvSpPr txBox="1"/>
            <p:nvPr/>
          </p:nvSpPr>
          <p:spPr>
            <a:xfrm>
              <a:off x="9099843" y="5066019"/>
              <a:ext cx="3513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26022A-7441-E344-5350-2AC954FFA179}"/>
                </a:ext>
              </a:extLst>
            </p:cNvPr>
            <p:cNvSpPr txBox="1"/>
            <p:nvPr/>
          </p:nvSpPr>
          <p:spPr>
            <a:xfrm>
              <a:off x="8847210" y="82332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D8A7BE-D8CE-CDB7-AAD5-4F4F0D46C69F}"/>
                </a:ext>
              </a:extLst>
            </p:cNvPr>
            <p:cNvSpPr txBox="1"/>
            <p:nvPr/>
          </p:nvSpPr>
          <p:spPr>
            <a:xfrm>
              <a:off x="8393240" y="5105966"/>
              <a:ext cx="4539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969FED-F306-923D-C1B6-94F36AB59B9F}"/>
                </a:ext>
              </a:extLst>
            </p:cNvPr>
            <p:cNvSpPr txBox="1"/>
            <p:nvPr/>
          </p:nvSpPr>
          <p:spPr>
            <a:xfrm>
              <a:off x="7414743" y="50725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92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6605-DCC1-F9DE-6ACB-055A44EA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Cavity – Via 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5A04E-1684-EF8D-0697-800F60D5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9" y="1895106"/>
            <a:ext cx="5994168" cy="4321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00FA8-D536-4395-CDB8-996743DA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334" y="1826099"/>
            <a:ext cx="6085666" cy="4390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09FA23-5BD7-D052-D527-CCBC84501063}"/>
              </a:ext>
            </a:extLst>
          </p:cNvPr>
          <p:cNvSpPr txBox="1"/>
          <p:nvPr/>
        </p:nvSpPr>
        <p:spPr>
          <a:xfrm>
            <a:off x="1155940" y="13716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12mil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4F522-E1BC-25A6-BA06-CFA21A461235}"/>
              </a:ext>
            </a:extLst>
          </p:cNvPr>
          <p:cNvSpPr txBox="1"/>
          <p:nvPr/>
        </p:nvSpPr>
        <p:spPr>
          <a:xfrm>
            <a:off x="7916174" y="1371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8mil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65D59-3F6A-3E99-D566-C66169E512D4}"/>
              </a:ext>
            </a:extLst>
          </p:cNvPr>
          <p:cNvSpPr txBox="1"/>
          <p:nvPr/>
        </p:nvSpPr>
        <p:spPr>
          <a:xfrm>
            <a:off x="10287000" y="61912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A5D083-358F-DFF4-D7D1-613436CC4C8F}"/>
              </a:ext>
            </a:extLst>
          </p:cNvPr>
          <p:cNvGrpSpPr/>
          <p:nvPr/>
        </p:nvGrpSpPr>
        <p:grpSpPr>
          <a:xfrm>
            <a:off x="4655391" y="34601"/>
            <a:ext cx="3401682" cy="1454797"/>
            <a:chOff x="4732068" y="14103"/>
            <a:chExt cx="3638029" cy="172061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0FB5CE-6DD2-216D-10C9-0252750DF2D8}"/>
                </a:ext>
              </a:extLst>
            </p:cNvPr>
            <p:cNvSpPr txBox="1"/>
            <p:nvPr/>
          </p:nvSpPr>
          <p:spPr>
            <a:xfrm>
              <a:off x="5432773" y="14103"/>
              <a:ext cx="9877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Port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469C50-8770-6CB2-051C-A2C5FD9A4A80}"/>
                </a:ext>
              </a:extLst>
            </p:cNvPr>
            <p:cNvSpPr txBox="1"/>
            <p:nvPr/>
          </p:nvSpPr>
          <p:spPr>
            <a:xfrm>
              <a:off x="5554968" y="1473105"/>
              <a:ext cx="9877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Port 2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C324A38-4FAD-E1EB-0FDE-DC07376745CD}"/>
                </a:ext>
              </a:extLst>
            </p:cNvPr>
            <p:cNvGrpSpPr/>
            <p:nvPr/>
          </p:nvGrpSpPr>
          <p:grpSpPr>
            <a:xfrm>
              <a:off x="4732068" y="44828"/>
              <a:ext cx="3638029" cy="1602818"/>
              <a:chOff x="203200" y="1409803"/>
              <a:chExt cx="3903368" cy="178875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5FADB43-E8D1-A0E8-8E75-9EB93A6675A0}"/>
                  </a:ext>
                </a:extLst>
              </p:cNvPr>
              <p:cNvGrpSpPr/>
              <p:nvPr/>
            </p:nvGrpSpPr>
            <p:grpSpPr>
              <a:xfrm>
                <a:off x="203200" y="1409803"/>
                <a:ext cx="3903368" cy="1788751"/>
                <a:chOff x="9210415" y="50368"/>
                <a:chExt cx="3903368" cy="178875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2D89D27-9B53-64EC-2056-7542C03877D8}"/>
                    </a:ext>
                  </a:extLst>
                </p:cNvPr>
                <p:cNvGrpSpPr/>
                <p:nvPr/>
              </p:nvGrpSpPr>
              <p:grpSpPr>
                <a:xfrm>
                  <a:off x="9540627" y="387623"/>
                  <a:ext cx="2174400" cy="1142866"/>
                  <a:chOff x="8969149" y="1443120"/>
                  <a:chExt cx="2174400" cy="1142866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EC3C15CC-AAD8-B19A-A521-E73BD6890F1B}"/>
                      </a:ext>
                    </a:extLst>
                  </p:cNvPr>
                  <p:cNvSpPr/>
                  <p:nvPr/>
                </p:nvSpPr>
                <p:spPr>
                  <a:xfrm flipV="1">
                    <a:off x="8969149" y="1453008"/>
                    <a:ext cx="803609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F1D60635-938F-33B1-E866-55CD701B0F43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0749" y="1453008"/>
                    <a:ext cx="802800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585EA9B1-0317-5C5A-A615-777D1587B0A4}"/>
                      </a:ext>
                    </a:extLst>
                  </p:cNvPr>
                  <p:cNvSpPr/>
                  <p:nvPr/>
                </p:nvSpPr>
                <p:spPr>
                  <a:xfrm flipV="1">
                    <a:off x="8969149" y="2516800"/>
                    <a:ext cx="803610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3AD94C0-46CE-319B-5A1C-3F4C9FCB3E4F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0749" y="2516800"/>
                    <a:ext cx="802800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D5F7DF00-B90C-4A7F-357E-F177AAB81CCA}"/>
                      </a:ext>
                    </a:extLst>
                  </p:cNvPr>
                  <p:cNvSpPr/>
                  <p:nvPr/>
                </p:nvSpPr>
                <p:spPr>
                  <a:xfrm>
                    <a:off x="9972600" y="1443120"/>
                    <a:ext cx="148449" cy="114286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</p:grp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8142C3A8-0420-D383-2A56-E2601E985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21700" y="1609684"/>
                  <a:ext cx="32227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BF00D7-FFAF-7C9D-1C9C-DF557052514F}"/>
                    </a:ext>
                  </a:extLst>
                </p:cNvPr>
                <p:cNvSpPr txBox="1"/>
                <p:nvPr/>
              </p:nvSpPr>
              <p:spPr>
                <a:xfrm>
                  <a:off x="10609676" y="1562120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r_anti</a:t>
                  </a:r>
                  <a:r>
                    <a:rPr lang="en-US" sz="1200" dirty="0"/>
                    <a:t> = 15mil 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798324C-09D0-7632-66CC-B74141160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31412" y="352380"/>
                  <a:ext cx="20010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96FEBD1-FD9B-5E34-1DC7-9A0FC7225A22}"/>
                    </a:ext>
                  </a:extLst>
                </p:cNvPr>
                <p:cNvSpPr txBox="1"/>
                <p:nvPr/>
              </p:nvSpPr>
              <p:spPr>
                <a:xfrm>
                  <a:off x="10478914" y="50368"/>
                  <a:ext cx="9877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r_via</a:t>
                  </a:r>
                  <a:r>
                    <a:rPr lang="en-US" sz="1200" dirty="0"/>
                    <a:t> = 5mil 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9EE4E3CE-2BFE-D9B3-E42A-CCF3D1F3669E}"/>
                    </a:ext>
                  </a:extLst>
                </p:cNvPr>
                <p:cNvCxnSpPr>
                  <a:cxnSpLocks/>
                  <a:stCxn id="24" idx="0"/>
                  <a:endCxn id="26" idx="2"/>
                </p:cNvCxnSpPr>
                <p:nvPr/>
              </p:nvCxnSpPr>
              <p:spPr>
                <a:xfrm>
                  <a:off x="9942432" y="462181"/>
                  <a:ext cx="0" cy="999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31B68E3-D7E0-2B5C-F826-2F3BC21AC1AC}"/>
                    </a:ext>
                  </a:extLst>
                </p:cNvPr>
                <p:cNvSpPr txBox="1"/>
                <p:nvPr/>
              </p:nvSpPr>
              <p:spPr>
                <a:xfrm>
                  <a:off x="9210415" y="800891"/>
                  <a:ext cx="8242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h = 12mil 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60DC68A-3CDA-21C5-E675-C0876498A5B3}"/>
                    </a:ext>
                  </a:extLst>
                </p:cNvPr>
                <p:cNvSpPr txBox="1"/>
                <p:nvPr/>
              </p:nvSpPr>
              <p:spPr>
                <a:xfrm>
                  <a:off x="10997940" y="749652"/>
                  <a:ext cx="2115843" cy="30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/>
                    <a:t>Frequency dependent model </a:t>
                  </a:r>
                  <a:endParaRPr lang="en-US" sz="1200" dirty="0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7EAC01-84F9-089C-95C6-DD9EFC35AF32}"/>
                  </a:ext>
                </a:extLst>
              </p:cNvPr>
              <p:cNvSpPr txBox="1"/>
              <p:nvPr/>
            </p:nvSpPr>
            <p:spPr>
              <a:xfrm>
                <a:off x="2760875" y="1639541"/>
                <a:ext cx="7136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 = 1mil 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EF82C3D-0328-BC9E-F0A5-5BC6A6F26B51}"/>
              </a:ext>
            </a:extLst>
          </p:cNvPr>
          <p:cNvSpPr txBox="1"/>
          <p:nvPr/>
        </p:nvSpPr>
        <p:spPr>
          <a:xfrm>
            <a:off x="710160" y="3159713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3D4F3F-53EC-9B28-CE7C-E6EE491F29A4}"/>
              </a:ext>
            </a:extLst>
          </p:cNvPr>
          <p:cNvSpPr txBox="1"/>
          <p:nvPr/>
        </p:nvSpPr>
        <p:spPr>
          <a:xfrm>
            <a:off x="3812794" y="315971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947E2D-0E57-24C0-57A1-C59315FC2513}"/>
              </a:ext>
            </a:extLst>
          </p:cNvPr>
          <p:cNvSpPr txBox="1"/>
          <p:nvPr/>
        </p:nvSpPr>
        <p:spPr>
          <a:xfrm>
            <a:off x="710160" y="5301734"/>
            <a:ext cx="5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C0045F-35B9-024D-03D9-18A590FBF47C}"/>
              </a:ext>
            </a:extLst>
          </p:cNvPr>
          <p:cNvSpPr txBox="1"/>
          <p:nvPr/>
        </p:nvSpPr>
        <p:spPr>
          <a:xfrm>
            <a:off x="3812794" y="53017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C633BE-9988-888E-9FA9-2F0F35BCA2FB}"/>
              </a:ext>
            </a:extLst>
          </p:cNvPr>
          <p:cNvSpPr txBox="1"/>
          <p:nvPr/>
        </p:nvSpPr>
        <p:spPr>
          <a:xfrm>
            <a:off x="6853900" y="2975047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6EA6CD-A969-A0EA-7B2D-B2ADD4ABF147}"/>
              </a:ext>
            </a:extLst>
          </p:cNvPr>
          <p:cNvSpPr txBox="1"/>
          <p:nvPr/>
        </p:nvSpPr>
        <p:spPr>
          <a:xfrm>
            <a:off x="9956534" y="297504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034650-4470-98F2-BE5F-B5E68B211D01}"/>
              </a:ext>
            </a:extLst>
          </p:cNvPr>
          <p:cNvSpPr txBox="1"/>
          <p:nvPr/>
        </p:nvSpPr>
        <p:spPr>
          <a:xfrm>
            <a:off x="6853900" y="5117068"/>
            <a:ext cx="5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609E6E-4A9D-38EC-105D-9DAD92AC006A}"/>
              </a:ext>
            </a:extLst>
          </p:cNvPr>
          <p:cNvSpPr txBox="1"/>
          <p:nvPr/>
        </p:nvSpPr>
        <p:spPr>
          <a:xfrm>
            <a:off x="9956534" y="51170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Z12</a:t>
            </a:r>
          </a:p>
        </p:txBody>
      </p:sp>
    </p:spTree>
    <p:extLst>
      <p:ext uri="{BB962C8B-B14F-4D97-AF65-F5344CB8AC3E}">
        <p14:creationId xmlns:p14="http://schemas.microsoft.com/office/powerpoint/2010/main" val="3914240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989A-06F9-E2AC-5744-0A42BA34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0"/>
            <a:ext cx="11614989" cy="762000"/>
          </a:xfrm>
        </p:spPr>
        <p:txBody>
          <a:bodyPr/>
          <a:lstStyle/>
          <a:p>
            <a:r>
              <a:rPr lang="en-US" dirty="0"/>
              <a:t>Multilayer Structure </a:t>
            </a:r>
            <a:r>
              <a:rPr lang="en-US" altLang="zh-CN" dirty="0"/>
              <a:t>– Via + </a:t>
            </a:r>
            <a:r>
              <a:rPr lang="en-US" altLang="zh-CN" dirty="0" err="1"/>
              <a:t>Stripline</a:t>
            </a:r>
            <a:r>
              <a:rPr lang="en-US" altLang="zh-CN" dirty="0"/>
              <a:t> 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F2CC9-CF9E-9BA1-0E3F-EC18EF7D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1286227"/>
            <a:ext cx="11667009" cy="5571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AAA89-6DC3-DAE9-6ABB-B43FE2B73189}"/>
              </a:ext>
            </a:extLst>
          </p:cNvPr>
          <p:cNvSpPr txBox="1"/>
          <p:nvPr/>
        </p:nvSpPr>
        <p:spPr>
          <a:xfrm>
            <a:off x="972868" y="2687756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248D3-B251-6E2D-2A44-51313FC33786}"/>
              </a:ext>
            </a:extLst>
          </p:cNvPr>
          <p:cNvSpPr txBox="1"/>
          <p:nvPr/>
        </p:nvSpPr>
        <p:spPr>
          <a:xfrm>
            <a:off x="4956979" y="268775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E1701-51D2-12A0-21E2-97B360F6463F}"/>
              </a:ext>
            </a:extLst>
          </p:cNvPr>
          <p:cNvSpPr txBox="1"/>
          <p:nvPr/>
        </p:nvSpPr>
        <p:spPr>
          <a:xfrm>
            <a:off x="8838089" y="268775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B8D4-3D77-9039-DBAC-A9A4F29D3605}"/>
              </a:ext>
            </a:extLst>
          </p:cNvPr>
          <p:cNvSpPr txBox="1"/>
          <p:nvPr/>
        </p:nvSpPr>
        <p:spPr>
          <a:xfrm>
            <a:off x="966455" y="5787309"/>
            <a:ext cx="5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87D18-5B8E-BE8E-9144-E032285FB5AF}"/>
              </a:ext>
            </a:extLst>
          </p:cNvPr>
          <p:cNvSpPr txBox="1"/>
          <p:nvPr/>
        </p:nvSpPr>
        <p:spPr>
          <a:xfrm>
            <a:off x="4944155" y="57873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5BEAB-78E0-C769-D663-447AA5FAB443}"/>
              </a:ext>
            </a:extLst>
          </p:cNvPr>
          <p:cNvSpPr txBox="1"/>
          <p:nvPr/>
        </p:nvSpPr>
        <p:spPr>
          <a:xfrm>
            <a:off x="8831676" y="57873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1CADB-3366-EB2F-8D0B-494BB8C6D83E}"/>
              </a:ext>
            </a:extLst>
          </p:cNvPr>
          <p:cNvSpPr txBox="1"/>
          <p:nvPr/>
        </p:nvSpPr>
        <p:spPr>
          <a:xfrm>
            <a:off x="10571672" y="713579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Equivalent </a:t>
            </a:r>
            <a:r>
              <a:rPr lang="en-US" dirty="0" err="1">
                <a:solidFill>
                  <a:srgbClr val="FF0000"/>
                </a:solidFill>
              </a:rPr>
              <a:t>ckt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47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C858-65E5-8777-67D9-351925E9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Single-ended – Complete Transition Model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361C5A-DC8B-74D2-A93D-D683F4C3D601}"/>
              </a:ext>
            </a:extLst>
          </p:cNvPr>
          <p:cNvGrpSpPr/>
          <p:nvPr/>
        </p:nvGrpSpPr>
        <p:grpSpPr>
          <a:xfrm>
            <a:off x="2913711" y="1240095"/>
            <a:ext cx="5569876" cy="2188905"/>
            <a:chOff x="66994" y="1457926"/>
            <a:chExt cx="5569876" cy="21889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855725-8BB2-5C60-8ACF-74532FC1C288}"/>
                </a:ext>
              </a:extLst>
            </p:cNvPr>
            <p:cNvGrpSpPr/>
            <p:nvPr/>
          </p:nvGrpSpPr>
          <p:grpSpPr>
            <a:xfrm>
              <a:off x="66994" y="1457926"/>
              <a:ext cx="5569876" cy="2188905"/>
              <a:chOff x="-1518393" y="1181093"/>
              <a:chExt cx="5569876" cy="218890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536FC75-7A4C-DE86-FE5F-B5D552F632BD}"/>
                  </a:ext>
                </a:extLst>
              </p:cNvPr>
              <p:cNvGrpSpPr/>
              <p:nvPr/>
            </p:nvGrpSpPr>
            <p:grpSpPr>
              <a:xfrm>
                <a:off x="-101757" y="1181093"/>
                <a:ext cx="4153240" cy="2188905"/>
                <a:chOff x="-101757" y="1181093"/>
                <a:chExt cx="4153240" cy="2188905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5F0D6E64-4A65-7DE2-F45D-5C82DB7B677E}"/>
                    </a:ext>
                  </a:extLst>
                </p:cNvPr>
                <p:cNvGrpSpPr/>
                <p:nvPr/>
              </p:nvGrpSpPr>
              <p:grpSpPr>
                <a:xfrm>
                  <a:off x="-101757" y="1750310"/>
                  <a:ext cx="3900272" cy="1142866"/>
                  <a:chOff x="7787038" y="3360616"/>
                  <a:chExt cx="3900272" cy="1142866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FCD1007-DF5E-F3ED-2E5C-BFF2A0ACE4CD}"/>
                      </a:ext>
                    </a:extLst>
                  </p:cNvPr>
                  <p:cNvSpPr/>
                  <p:nvPr/>
                </p:nvSpPr>
                <p:spPr>
                  <a:xfrm flipV="1">
                    <a:off x="8087538" y="3370504"/>
                    <a:ext cx="2084355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7BA41A9-5560-B98A-9D02-31FE53837F89}"/>
                      </a:ext>
                    </a:extLst>
                  </p:cNvPr>
                  <p:cNvSpPr/>
                  <p:nvPr/>
                </p:nvSpPr>
                <p:spPr>
                  <a:xfrm flipV="1">
                    <a:off x="10884510" y="3370504"/>
                    <a:ext cx="802800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161FD0CA-2F80-DE36-B5F3-10A0D758CB5C}"/>
                      </a:ext>
                    </a:extLst>
                  </p:cNvPr>
                  <p:cNvSpPr/>
                  <p:nvPr/>
                </p:nvSpPr>
                <p:spPr>
                  <a:xfrm flipV="1">
                    <a:off x="8087537" y="4434296"/>
                    <a:ext cx="2084359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A4B5738-DD88-6FD9-3D25-99313E0B3CF1}"/>
                      </a:ext>
                    </a:extLst>
                  </p:cNvPr>
                  <p:cNvSpPr/>
                  <p:nvPr/>
                </p:nvSpPr>
                <p:spPr>
                  <a:xfrm flipV="1">
                    <a:off x="10884510" y="4434296"/>
                    <a:ext cx="802800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BCE6E20E-9DC4-FEB9-C585-5E66FD637641}"/>
                      </a:ext>
                    </a:extLst>
                  </p:cNvPr>
                  <p:cNvSpPr/>
                  <p:nvPr/>
                </p:nvSpPr>
                <p:spPr>
                  <a:xfrm>
                    <a:off x="10473231" y="3360616"/>
                    <a:ext cx="148449" cy="114286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139524D-03CD-BB94-9463-2B83FF862E92}"/>
                      </a:ext>
                    </a:extLst>
                  </p:cNvPr>
                  <p:cNvSpPr/>
                  <p:nvPr/>
                </p:nvSpPr>
                <p:spPr>
                  <a:xfrm flipV="1">
                    <a:off x="7787038" y="3916512"/>
                    <a:ext cx="2683104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E22E9C8E-3ACF-76DD-1A43-CC6952E2A4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1741" y="3747762"/>
                    <a:ext cx="116016" cy="9859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D192300-ADA8-8F46-19D9-BCE94255D552}"/>
                      </a:ext>
                    </a:extLst>
                  </p:cNvPr>
                  <p:cNvSpPr txBox="1"/>
                  <p:nvPr/>
                </p:nvSpPr>
                <p:spPr>
                  <a:xfrm>
                    <a:off x="9096139" y="3401242"/>
                    <a:ext cx="9797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Stripline</a:t>
                    </a:r>
                    <a:endParaRPr lang="en-US" dirty="0"/>
                  </a:p>
                </p:txBody>
              </p:sp>
              <p:sp>
                <p:nvSpPr>
                  <p:cNvPr id="19" name="Right Brace 18">
                    <a:extLst>
                      <a:ext uri="{FF2B5EF4-FFF2-40B4-BE49-F238E27FC236}">
                        <a16:creationId xmlns:a16="http://schemas.microsoft.com/office/drawing/2014/main" id="{D9FDA2A2-BF59-76C9-9C2A-6479C94E23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004787" y="3093629"/>
                    <a:ext cx="249856" cy="2084356"/>
                  </a:xfrm>
                  <a:prstGeom prst="rightBrac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3F47C4B-7189-8B64-4EB1-11DB8FFA309D}"/>
                      </a:ext>
                    </a:extLst>
                  </p:cNvPr>
                  <p:cNvSpPr txBox="1"/>
                  <p:nvPr/>
                </p:nvSpPr>
                <p:spPr>
                  <a:xfrm>
                    <a:off x="8783306" y="4172581"/>
                    <a:ext cx="6928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200mil</a:t>
                    </a: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44F36FB-4A48-257B-C26C-F570EB2CD152}"/>
                    </a:ext>
                  </a:extLst>
                </p:cNvPr>
                <p:cNvSpPr txBox="1"/>
                <p:nvPr/>
              </p:nvSpPr>
              <p:spPr>
                <a:xfrm>
                  <a:off x="2204503" y="1181093"/>
                  <a:ext cx="13073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Via r = 5mil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FD11E1-BF44-4F73-B2F0-2D14D9ADA903}"/>
                    </a:ext>
                  </a:extLst>
                </p:cNvPr>
                <p:cNvSpPr txBox="1"/>
                <p:nvPr/>
              </p:nvSpPr>
              <p:spPr>
                <a:xfrm>
                  <a:off x="2204503" y="3000666"/>
                  <a:ext cx="1846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Antipad</a:t>
                  </a:r>
                  <a:r>
                    <a:rPr lang="en-US" dirty="0"/>
                    <a:t> r = 15mil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FCB035B-D712-99BC-9E7E-EB7CED1AB5FB}"/>
                    </a:ext>
                  </a:extLst>
                </p:cNvPr>
                <p:cNvSpPr txBox="1"/>
                <p:nvPr/>
              </p:nvSpPr>
              <p:spPr>
                <a:xfrm>
                  <a:off x="380711" y="1989350"/>
                  <a:ext cx="9172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 = 1mil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2781AB-36E3-9A0F-D5D7-EA9D86B8A0E6}"/>
                  </a:ext>
                </a:extLst>
              </p:cNvPr>
              <p:cNvSpPr txBox="1"/>
              <p:nvPr/>
            </p:nvSpPr>
            <p:spPr>
              <a:xfrm>
                <a:off x="-1518393" y="2168169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12mil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5B28ED-9E0A-32D3-AD08-A1CAF68A6624}"/>
                </a:ext>
              </a:extLst>
            </p:cNvPr>
            <p:cNvSpPr/>
            <p:nvPr/>
          </p:nvSpPr>
          <p:spPr>
            <a:xfrm>
              <a:off x="277440" y="2060861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39D9A7-FCAB-D465-BEA6-BB52CD5222AB}"/>
                </a:ext>
              </a:extLst>
            </p:cNvPr>
            <p:cNvSpPr/>
            <p:nvPr/>
          </p:nvSpPr>
          <p:spPr>
            <a:xfrm>
              <a:off x="277440" y="3128413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D26BD6-3282-B2FC-941F-A80ED2B0734C}"/>
                </a:ext>
              </a:extLst>
            </p:cNvPr>
            <p:cNvSpPr/>
            <p:nvPr/>
          </p:nvSpPr>
          <p:spPr>
            <a:xfrm flipV="1">
              <a:off x="1343662" y="2050217"/>
              <a:ext cx="148449" cy="11428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005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52F9-12E9-7992-D43D-A7720C5F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Vias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425B12-1D2C-2565-8C6F-A771A6658EF1}"/>
              </a:ext>
            </a:extLst>
          </p:cNvPr>
          <p:cNvGrpSpPr/>
          <p:nvPr/>
        </p:nvGrpSpPr>
        <p:grpSpPr>
          <a:xfrm>
            <a:off x="66219" y="1554239"/>
            <a:ext cx="4446536" cy="880718"/>
            <a:chOff x="160077" y="2027143"/>
            <a:chExt cx="6147961" cy="11659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A740D8-A91B-E67F-7041-F5CF9344B083}"/>
                </a:ext>
              </a:extLst>
            </p:cNvPr>
            <p:cNvGrpSpPr/>
            <p:nvPr/>
          </p:nvGrpSpPr>
          <p:grpSpPr>
            <a:xfrm>
              <a:off x="160077" y="2027143"/>
              <a:ext cx="6147961" cy="1158297"/>
              <a:chOff x="-1425310" y="1750310"/>
              <a:chExt cx="6147961" cy="11582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DA7D21-CE64-CBB4-78E0-74DE8363DE52}"/>
                  </a:ext>
                </a:extLst>
              </p:cNvPr>
              <p:cNvGrpSpPr/>
              <p:nvPr/>
            </p:nvGrpSpPr>
            <p:grpSpPr>
              <a:xfrm>
                <a:off x="198742" y="1750310"/>
                <a:ext cx="4523909" cy="1158297"/>
                <a:chOff x="198742" y="1750310"/>
                <a:chExt cx="4523909" cy="1158297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C090206-6859-E993-A7E5-47B799AC8B33}"/>
                    </a:ext>
                  </a:extLst>
                </p:cNvPr>
                <p:cNvGrpSpPr/>
                <p:nvPr/>
              </p:nvGrpSpPr>
              <p:grpSpPr>
                <a:xfrm>
                  <a:off x="198742" y="1750310"/>
                  <a:ext cx="3599773" cy="1158297"/>
                  <a:chOff x="8087537" y="3360616"/>
                  <a:chExt cx="3599773" cy="1158297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E41339CC-C01B-BBB9-8846-769E32F267FE}"/>
                      </a:ext>
                    </a:extLst>
                  </p:cNvPr>
                  <p:cNvSpPr/>
                  <p:nvPr/>
                </p:nvSpPr>
                <p:spPr>
                  <a:xfrm flipV="1">
                    <a:off x="8087538" y="3370504"/>
                    <a:ext cx="2084355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7CC694D6-1D22-E61C-E0F5-F016446C6E0E}"/>
                      </a:ext>
                    </a:extLst>
                  </p:cNvPr>
                  <p:cNvSpPr/>
                  <p:nvPr/>
                </p:nvSpPr>
                <p:spPr>
                  <a:xfrm flipV="1">
                    <a:off x="10884510" y="3370504"/>
                    <a:ext cx="802800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FCB07E31-3B52-84C9-882D-D5F3FEF1FED0}"/>
                      </a:ext>
                    </a:extLst>
                  </p:cNvPr>
                  <p:cNvSpPr/>
                  <p:nvPr/>
                </p:nvSpPr>
                <p:spPr>
                  <a:xfrm flipV="1">
                    <a:off x="8087537" y="4434296"/>
                    <a:ext cx="2084359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F7C07302-CF7B-B252-0BE8-8E46F682ECC8}"/>
                      </a:ext>
                    </a:extLst>
                  </p:cNvPr>
                  <p:cNvSpPr/>
                  <p:nvPr/>
                </p:nvSpPr>
                <p:spPr>
                  <a:xfrm flipV="1">
                    <a:off x="10884510" y="4434296"/>
                    <a:ext cx="802800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BDF5E052-9092-646A-84DB-65398EAC18FC}"/>
                      </a:ext>
                    </a:extLst>
                  </p:cNvPr>
                  <p:cNvSpPr/>
                  <p:nvPr/>
                </p:nvSpPr>
                <p:spPr>
                  <a:xfrm>
                    <a:off x="10473231" y="3360616"/>
                    <a:ext cx="148449" cy="114286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25" name="Right Brace 24">
                    <a:extLst>
                      <a:ext uri="{FF2B5EF4-FFF2-40B4-BE49-F238E27FC236}">
                        <a16:creationId xmlns:a16="http://schemas.microsoft.com/office/drawing/2014/main" id="{BB820043-878E-C2C8-ADA9-464ED6F9D1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004787" y="3093629"/>
                    <a:ext cx="249856" cy="2084356"/>
                  </a:xfrm>
                  <a:prstGeom prst="rightBrac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27E646A-0955-8877-E6F6-9C4FCAFCE462}"/>
                      </a:ext>
                    </a:extLst>
                  </p:cNvPr>
                  <p:cNvSpPr txBox="1"/>
                  <p:nvPr/>
                </p:nvSpPr>
                <p:spPr>
                  <a:xfrm>
                    <a:off x="8783305" y="4172580"/>
                    <a:ext cx="804989" cy="3463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200mil</a:t>
                    </a:r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5E9833E-E3B4-E2E3-2DDA-9C12170F4800}"/>
                    </a:ext>
                  </a:extLst>
                </p:cNvPr>
                <p:cNvSpPr txBox="1"/>
                <p:nvPr/>
              </p:nvSpPr>
              <p:spPr>
                <a:xfrm>
                  <a:off x="2585572" y="1912393"/>
                  <a:ext cx="1461657" cy="407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Via r = 5mil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0098653-4C33-52F4-F2D4-C03B00EC1947}"/>
                    </a:ext>
                  </a:extLst>
                </p:cNvPr>
                <p:cNvSpPr txBox="1"/>
                <p:nvPr/>
              </p:nvSpPr>
              <p:spPr>
                <a:xfrm>
                  <a:off x="2680925" y="2474897"/>
                  <a:ext cx="2041726" cy="407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/>
                    <a:t>Antipad</a:t>
                  </a:r>
                  <a:r>
                    <a:rPr lang="en-US" sz="1400" dirty="0"/>
                    <a:t> r = 15mil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7DD0D8-3D65-4FD7-2760-457446137890}"/>
                  </a:ext>
                </a:extLst>
              </p:cNvPr>
              <p:cNvSpPr txBox="1"/>
              <p:nvPr/>
            </p:nvSpPr>
            <p:spPr>
              <a:xfrm>
                <a:off x="-1425310" y="2116118"/>
                <a:ext cx="833801" cy="407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12mil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38C38F-93FF-EB30-CBBC-227A5E75A99D}"/>
                </a:ext>
              </a:extLst>
            </p:cNvPr>
            <p:cNvSpPr/>
            <p:nvPr/>
          </p:nvSpPr>
          <p:spPr>
            <a:xfrm>
              <a:off x="277440" y="2060861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83569C-373A-38E0-9AF6-85B859142FB8}"/>
                </a:ext>
              </a:extLst>
            </p:cNvPr>
            <p:cNvSpPr/>
            <p:nvPr/>
          </p:nvSpPr>
          <p:spPr>
            <a:xfrm>
              <a:off x="277440" y="3128413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+mn-e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6835CA-32BC-7A38-3CB5-B4DFF6CC959B}"/>
                </a:ext>
              </a:extLst>
            </p:cNvPr>
            <p:cNvSpPr/>
            <p:nvPr/>
          </p:nvSpPr>
          <p:spPr>
            <a:xfrm flipV="1">
              <a:off x="1343662" y="2050217"/>
              <a:ext cx="148449" cy="11428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+mn-ea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60AD228-AFBB-359A-6D72-55C708A1C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8" y="3177229"/>
            <a:ext cx="3536012" cy="35601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C89BE1-4C35-1518-DBAD-BE9C6095939D}"/>
              </a:ext>
            </a:extLst>
          </p:cNvPr>
          <p:cNvSpPr txBox="1"/>
          <p:nvPr/>
        </p:nvSpPr>
        <p:spPr>
          <a:xfrm>
            <a:off x="655608" y="124220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8A9632-7F6A-6E9F-F0CD-9A822249539C}"/>
              </a:ext>
            </a:extLst>
          </p:cNvPr>
          <p:cNvSpPr txBox="1"/>
          <p:nvPr/>
        </p:nvSpPr>
        <p:spPr>
          <a:xfrm>
            <a:off x="655607" y="246545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03FDFC-C4FC-BB28-CD70-6B7D1911B4E0}"/>
              </a:ext>
            </a:extLst>
          </p:cNvPr>
          <p:cNvSpPr txBox="1"/>
          <p:nvPr/>
        </p:nvSpPr>
        <p:spPr>
          <a:xfrm>
            <a:off x="2664815" y="127547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63D32-E603-7ECA-D141-A2F23AEC42EB}"/>
              </a:ext>
            </a:extLst>
          </p:cNvPr>
          <p:cNvSpPr txBox="1"/>
          <p:nvPr/>
        </p:nvSpPr>
        <p:spPr>
          <a:xfrm>
            <a:off x="2664814" y="249872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4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FD7F52E-8C3D-F6F2-7741-72D5321442CD}"/>
              </a:ext>
            </a:extLst>
          </p:cNvPr>
          <p:cNvSpPr/>
          <p:nvPr/>
        </p:nvSpPr>
        <p:spPr>
          <a:xfrm rot="5400000">
            <a:off x="1924637" y="1868273"/>
            <a:ext cx="177074" cy="2045790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918E80-3AE5-042C-AD54-16117DDBA085}"/>
              </a:ext>
            </a:extLst>
          </p:cNvPr>
          <p:cNvSpPr txBox="1"/>
          <p:nvPr/>
        </p:nvSpPr>
        <p:spPr>
          <a:xfrm>
            <a:off x="1771276" y="2907216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230mil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854E3-1F54-3ED2-DCA4-5CCCCB68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367" y="1365119"/>
            <a:ext cx="7203533" cy="46417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112CD7-8B66-A56E-62F5-6AA7F09F3819}"/>
              </a:ext>
            </a:extLst>
          </p:cNvPr>
          <p:cNvSpPr txBox="1"/>
          <p:nvPr/>
        </p:nvSpPr>
        <p:spPr>
          <a:xfrm>
            <a:off x="10287000" y="61912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1152863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2E8F-CA90-C249-2425-1069CF5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Vias + One </a:t>
            </a:r>
            <a:r>
              <a:rPr lang="en-US" dirty="0" err="1"/>
              <a:t>Stripline</a:t>
            </a:r>
            <a:r>
              <a:rPr lang="en-US" dirty="0"/>
              <a:t> – 4 ports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D5CFB-7732-AF7A-002C-AD590D95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3" y="3123743"/>
            <a:ext cx="4838314" cy="31394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328868D-F300-6F94-D2BF-B2D36EF52BB2}"/>
              </a:ext>
            </a:extLst>
          </p:cNvPr>
          <p:cNvGrpSpPr/>
          <p:nvPr/>
        </p:nvGrpSpPr>
        <p:grpSpPr>
          <a:xfrm>
            <a:off x="281573" y="1529318"/>
            <a:ext cx="4475994" cy="924436"/>
            <a:chOff x="181482" y="2027143"/>
            <a:chExt cx="5843252" cy="11659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E6DF56-655D-1A36-5B42-D435AF655154}"/>
                </a:ext>
              </a:extLst>
            </p:cNvPr>
            <p:cNvGrpSpPr/>
            <p:nvPr/>
          </p:nvGrpSpPr>
          <p:grpSpPr>
            <a:xfrm>
              <a:off x="181482" y="2027143"/>
              <a:ext cx="5843252" cy="1142866"/>
              <a:chOff x="-1403905" y="1750310"/>
              <a:chExt cx="5843252" cy="114286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EA21DED-FFE7-2115-65E8-57102C55A4F1}"/>
                  </a:ext>
                </a:extLst>
              </p:cNvPr>
              <p:cNvGrpSpPr/>
              <p:nvPr/>
            </p:nvGrpSpPr>
            <p:grpSpPr>
              <a:xfrm>
                <a:off x="-101757" y="1750310"/>
                <a:ext cx="4541104" cy="1142866"/>
                <a:chOff x="-101757" y="1750310"/>
                <a:chExt cx="4541104" cy="114286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1780ED5-1974-A3C8-57CD-0263B5A89B01}"/>
                    </a:ext>
                  </a:extLst>
                </p:cNvPr>
                <p:cNvGrpSpPr/>
                <p:nvPr/>
              </p:nvGrpSpPr>
              <p:grpSpPr>
                <a:xfrm>
                  <a:off x="-101757" y="1750310"/>
                  <a:ext cx="3900272" cy="1142866"/>
                  <a:chOff x="7787038" y="3360616"/>
                  <a:chExt cx="3900272" cy="1142866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13B3411-0B2D-BF3C-C803-A91451657D76}"/>
                      </a:ext>
                    </a:extLst>
                  </p:cNvPr>
                  <p:cNvSpPr/>
                  <p:nvPr/>
                </p:nvSpPr>
                <p:spPr>
                  <a:xfrm flipV="1">
                    <a:off x="8087538" y="3370504"/>
                    <a:ext cx="2084355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0416DBB9-E571-64F4-D097-0524612BACC8}"/>
                      </a:ext>
                    </a:extLst>
                  </p:cNvPr>
                  <p:cNvSpPr/>
                  <p:nvPr/>
                </p:nvSpPr>
                <p:spPr>
                  <a:xfrm flipV="1">
                    <a:off x="10884510" y="3370504"/>
                    <a:ext cx="802800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5F7472A3-A469-68DC-BAA4-FF1372FC7493}"/>
                      </a:ext>
                    </a:extLst>
                  </p:cNvPr>
                  <p:cNvSpPr/>
                  <p:nvPr/>
                </p:nvSpPr>
                <p:spPr>
                  <a:xfrm flipV="1">
                    <a:off x="8087537" y="4434296"/>
                    <a:ext cx="2084359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C1F70324-35CE-324F-62EB-20F7A3C8678B}"/>
                      </a:ext>
                    </a:extLst>
                  </p:cNvPr>
                  <p:cNvSpPr/>
                  <p:nvPr/>
                </p:nvSpPr>
                <p:spPr>
                  <a:xfrm flipV="1">
                    <a:off x="10884510" y="4434296"/>
                    <a:ext cx="802800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9C53B605-C583-854C-A40E-E7ACA196BC99}"/>
                      </a:ext>
                    </a:extLst>
                  </p:cNvPr>
                  <p:cNvSpPr/>
                  <p:nvPr/>
                </p:nvSpPr>
                <p:spPr>
                  <a:xfrm>
                    <a:off x="10473231" y="3360616"/>
                    <a:ext cx="148449" cy="114286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94809CC-F9A9-EECC-2236-FCBADBFDF16A}"/>
                      </a:ext>
                    </a:extLst>
                  </p:cNvPr>
                  <p:cNvSpPr/>
                  <p:nvPr/>
                </p:nvSpPr>
                <p:spPr>
                  <a:xfrm flipV="1">
                    <a:off x="7787038" y="3916512"/>
                    <a:ext cx="2683104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C1FFBF83-617C-FC11-704B-C4FC5A4576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1741" y="3747762"/>
                    <a:ext cx="116016" cy="9859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2D88EE8-FB85-9EAF-25C5-34FAA21A6C0F}"/>
                      </a:ext>
                    </a:extLst>
                  </p:cNvPr>
                  <p:cNvSpPr txBox="1"/>
                  <p:nvPr/>
                </p:nvSpPr>
                <p:spPr>
                  <a:xfrm>
                    <a:off x="9096138" y="3401242"/>
                    <a:ext cx="949100" cy="3550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err="1"/>
                      <a:t>Stripline</a:t>
                    </a:r>
                    <a:endParaRPr lang="en-US" sz="1400" dirty="0"/>
                  </a:p>
                </p:txBody>
              </p:sp>
              <p:sp>
                <p:nvSpPr>
                  <p:cNvPr id="25" name="Right Brace 24">
                    <a:extLst>
                      <a:ext uri="{FF2B5EF4-FFF2-40B4-BE49-F238E27FC236}">
                        <a16:creationId xmlns:a16="http://schemas.microsoft.com/office/drawing/2014/main" id="{289E186B-574E-0627-707E-2D80437884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004787" y="3093629"/>
                    <a:ext cx="249856" cy="2084356"/>
                  </a:xfrm>
                  <a:prstGeom prst="rightBrac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D6A7FC-9EF7-F63D-6E83-F2C71C7B72D7}"/>
                      </a:ext>
                    </a:extLst>
                  </p:cNvPr>
                  <p:cNvSpPr txBox="1"/>
                  <p:nvPr/>
                </p:nvSpPr>
                <p:spPr>
                  <a:xfrm>
                    <a:off x="8783307" y="4172581"/>
                    <a:ext cx="689150" cy="3017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200mil</a:t>
                    </a:r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0D500D-656B-02FA-CD06-C4AA1E5D886B}"/>
                    </a:ext>
                  </a:extLst>
                </p:cNvPr>
                <p:cNvSpPr txBox="1"/>
                <p:nvPr/>
              </p:nvSpPr>
              <p:spPr>
                <a:xfrm>
                  <a:off x="2614430" y="1829091"/>
                  <a:ext cx="1251323" cy="3550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Via r = 5mil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5F80B5-A09C-82C3-E7DA-CB1F1E0A3408}"/>
                    </a:ext>
                  </a:extLst>
                </p:cNvPr>
                <p:cNvSpPr txBox="1"/>
                <p:nvPr/>
              </p:nvSpPr>
              <p:spPr>
                <a:xfrm>
                  <a:off x="2691427" y="2467186"/>
                  <a:ext cx="1747920" cy="3550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/>
                    <a:t>Antipad</a:t>
                  </a:r>
                  <a:r>
                    <a:rPr lang="en-US" sz="1400" dirty="0"/>
                    <a:t> r = 15mil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9E9BD3-08FD-AE66-BD80-ACAA036107D6}"/>
                    </a:ext>
                  </a:extLst>
                </p:cNvPr>
                <p:cNvSpPr txBox="1"/>
                <p:nvPr/>
              </p:nvSpPr>
              <p:spPr>
                <a:xfrm>
                  <a:off x="380711" y="1989350"/>
                  <a:ext cx="892176" cy="3550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t = 1mil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369B2-A5E6-3E6F-D76E-425308AA8F16}"/>
                  </a:ext>
                </a:extLst>
              </p:cNvPr>
              <p:cNvSpPr txBox="1"/>
              <p:nvPr/>
            </p:nvSpPr>
            <p:spPr>
              <a:xfrm>
                <a:off x="-1403905" y="2093708"/>
                <a:ext cx="713816" cy="355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12mil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25EC03-7C44-ADFA-1F8C-1D39E78D899E}"/>
                </a:ext>
              </a:extLst>
            </p:cNvPr>
            <p:cNvSpPr/>
            <p:nvPr/>
          </p:nvSpPr>
          <p:spPr>
            <a:xfrm>
              <a:off x="277440" y="2060861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2A7691-059D-A79A-8EBE-BDA2069B2B4B}"/>
                </a:ext>
              </a:extLst>
            </p:cNvPr>
            <p:cNvSpPr/>
            <p:nvPr/>
          </p:nvSpPr>
          <p:spPr>
            <a:xfrm>
              <a:off x="277440" y="3128413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+mn-e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E4E310-9EE7-49F4-388F-C5D7A7697ADB}"/>
                </a:ext>
              </a:extLst>
            </p:cNvPr>
            <p:cNvSpPr/>
            <p:nvPr/>
          </p:nvSpPr>
          <p:spPr>
            <a:xfrm flipV="1">
              <a:off x="1343662" y="2050217"/>
              <a:ext cx="148449" cy="11428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+mn-ea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EA06B90-3BBF-D4E8-D214-C05717FE34DE}"/>
              </a:ext>
            </a:extLst>
          </p:cNvPr>
          <p:cNvSpPr txBox="1"/>
          <p:nvPr/>
        </p:nvSpPr>
        <p:spPr>
          <a:xfrm>
            <a:off x="1034454" y="124578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51E2E5-C14C-5095-74ED-BA5F36E3A47E}"/>
              </a:ext>
            </a:extLst>
          </p:cNvPr>
          <p:cNvSpPr txBox="1"/>
          <p:nvPr/>
        </p:nvSpPr>
        <p:spPr>
          <a:xfrm>
            <a:off x="1034453" y="246903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556218-4F93-D8FE-26D3-04384FA7EA13}"/>
              </a:ext>
            </a:extLst>
          </p:cNvPr>
          <p:cNvSpPr txBox="1"/>
          <p:nvPr/>
        </p:nvSpPr>
        <p:spPr>
          <a:xfrm>
            <a:off x="3043661" y="127905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B7A4D4-9A84-E5F2-BFB8-A9B5DCDBB4B6}"/>
              </a:ext>
            </a:extLst>
          </p:cNvPr>
          <p:cNvSpPr txBox="1"/>
          <p:nvPr/>
        </p:nvSpPr>
        <p:spPr>
          <a:xfrm>
            <a:off x="3043660" y="2502305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4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1C5E6AD-DB60-20EA-50E2-E2583B09B108}"/>
              </a:ext>
            </a:extLst>
          </p:cNvPr>
          <p:cNvSpPr/>
          <p:nvPr/>
        </p:nvSpPr>
        <p:spPr>
          <a:xfrm rot="5400000">
            <a:off x="2243488" y="1810525"/>
            <a:ext cx="177074" cy="2045790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C9EF0B-9972-983A-E2D4-9FAD55226CD3}"/>
              </a:ext>
            </a:extLst>
          </p:cNvPr>
          <p:cNvSpPr txBox="1"/>
          <p:nvPr/>
        </p:nvSpPr>
        <p:spPr>
          <a:xfrm>
            <a:off x="2090127" y="2849468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230mil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DCA00-5225-620F-E410-728F19950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68" y="1417552"/>
            <a:ext cx="6999819" cy="45868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2B859CB-F0A5-87F5-1006-72F55E0DF28C}"/>
              </a:ext>
            </a:extLst>
          </p:cNvPr>
          <p:cNvSpPr txBox="1"/>
          <p:nvPr/>
        </p:nvSpPr>
        <p:spPr>
          <a:xfrm>
            <a:off x="10287000" y="61912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29773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744-3F33-FDE7-6465-FD477DF9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Vias + One </a:t>
            </a:r>
            <a:r>
              <a:rPr lang="en-US" dirty="0" err="1"/>
              <a:t>Stripline</a:t>
            </a:r>
            <a:r>
              <a:rPr lang="en-US" dirty="0"/>
              <a:t> – 2 ports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65A16C-5251-BC8A-6299-7ECD397E67E9}"/>
              </a:ext>
            </a:extLst>
          </p:cNvPr>
          <p:cNvGrpSpPr/>
          <p:nvPr/>
        </p:nvGrpSpPr>
        <p:grpSpPr>
          <a:xfrm>
            <a:off x="281573" y="1529318"/>
            <a:ext cx="4475994" cy="924436"/>
            <a:chOff x="181482" y="2027143"/>
            <a:chExt cx="5843252" cy="11659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C13137-6EEA-3B4B-C41E-94B3465CDFB2}"/>
                </a:ext>
              </a:extLst>
            </p:cNvPr>
            <p:cNvGrpSpPr/>
            <p:nvPr/>
          </p:nvGrpSpPr>
          <p:grpSpPr>
            <a:xfrm>
              <a:off x="181482" y="2027143"/>
              <a:ext cx="5843252" cy="1142866"/>
              <a:chOff x="-1403905" y="1750310"/>
              <a:chExt cx="5843252" cy="114286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B781FEF-5B09-1BDE-51B1-1059E64C4290}"/>
                  </a:ext>
                </a:extLst>
              </p:cNvPr>
              <p:cNvGrpSpPr/>
              <p:nvPr/>
            </p:nvGrpSpPr>
            <p:grpSpPr>
              <a:xfrm>
                <a:off x="-101757" y="1750310"/>
                <a:ext cx="4541104" cy="1142866"/>
                <a:chOff x="-101757" y="1750310"/>
                <a:chExt cx="4541104" cy="114286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99AE966E-0894-27B0-DB5F-25A6698EC3E2}"/>
                    </a:ext>
                  </a:extLst>
                </p:cNvPr>
                <p:cNvGrpSpPr/>
                <p:nvPr/>
              </p:nvGrpSpPr>
              <p:grpSpPr>
                <a:xfrm>
                  <a:off x="-101757" y="1750310"/>
                  <a:ext cx="3900272" cy="1142866"/>
                  <a:chOff x="7787038" y="3360616"/>
                  <a:chExt cx="3900272" cy="1142866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51EB3BB2-A092-AD62-6001-A746E5E46B42}"/>
                      </a:ext>
                    </a:extLst>
                  </p:cNvPr>
                  <p:cNvSpPr/>
                  <p:nvPr/>
                </p:nvSpPr>
                <p:spPr>
                  <a:xfrm flipV="1">
                    <a:off x="8087538" y="3370504"/>
                    <a:ext cx="2084355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1452455-530E-BBE4-DB64-57E7869C757F}"/>
                      </a:ext>
                    </a:extLst>
                  </p:cNvPr>
                  <p:cNvSpPr/>
                  <p:nvPr/>
                </p:nvSpPr>
                <p:spPr>
                  <a:xfrm flipV="1">
                    <a:off x="10884510" y="3370504"/>
                    <a:ext cx="802800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568B86E2-77DC-1430-168C-C054CF54B874}"/>
                      </a:ext>
                    </a:extLst>
                  </p:cNvPr>
                  <p:cNvSpPr/>
                  <p:nvPr/>
                </p:nvSpPr>
                <p:spPr>
                  <a:xfrm flipV="1">
                    <a:off x="8087537" y="4434296"/>
                    <a:ext cx="2084359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F8CBC2DC-3261-D627-4A5F-53E30A53E633}"/>
                      </a:ext>
                    </a:extLst>
                  </p:cNvPr>
                  <p:cNvSpPr/>
                  <p:nvPr/>
                </p:nvSpPr>
                <p:spPr>
                  <a:xfrm flipV="1">
                    <a:off x="10884510" y="4434296"/>
                    <a:ext cx="802800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469311BE-8743-AA43-9F2D-EAC7F36D7A90}"/>
                      </a:ext>
                    </a:extLst>
                  </p:cNvPr>
                  <p:cNvSpPr/>
                  <p:nvPr/>
                </p:nvSpPr>
                <p:spPr>
                  <a:xfrm>
                    <a:off x="10473231" y="3360616"/>
                    <a:ext cx="148449" cy="114286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246C148-FF21-1754-6C05-13F0BF23D00A}"/>
                      </a:ext>
                    </a:extLst>
                  </p:cNvPr>
                  <p:cNvSpPr/>
                  <p:nvPr/>
                </p:nvSpPr>
                <p:spPr>
                  <a:xfrm flipV="1">
                    <a:off x="7787038" y="3916512"/>
                    <a:ext cx="2683104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8CA653F9-A736-48D9-2491-C2BEBB0E93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1741" y="3747762"/>
                    <a:ext cx="116016" cy="9859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C508F09-E461-97E2-7757-B1A64C137DFA}"/>
                      </a:ext>
                    </a:extLst>
                  </p:cNvPr>
                  <p:cNvSpPr txBox="1"/>
                  <p:nvPr/>
                </p:nvSpPr>
                <p:spPr>
                  <a:xfrm>
                    <a:off x="9096138" y="3401242"/>
                    <a:ext cx="949100" cy="3550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err="1"/>
                      <a:t>Stripline</a:t>
                    </a:r>
                    <a:endParaRPr lang="en-US" sz="1400" dirty="0"/>
                  </a:p>
                </p:txBody>
              </p:sp>
              <p:sp>
                <p:nvSpPr>
                  <p:cNvPr id="25" name="Right Brace 24">
                    <a:extLst>
                      <a:ext uri="{FF2B5EF4-FFF2-40B4-BE49-F238E27FC236}">
                        <a16:creationId xmlns:a16="http://schemas.microsoft.com/office/drawing/2014/main" id="{9CFDF038-28F1-75D5-718C-D066F25CB9E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004787" y="3093629"/>
                    <a:ext cx="249856" cy="2084356"/>
                  </a:xfrm>
                  <a:prstGeom prst="rightBrac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45624C2-03AF-67D8-241C-3E46A1ACEA80}"/>
                      </a:ext>
                    </a:extLst>
                  </p:cNvPr>
                  <p:cNvSpPr txBox="1"/>
                  <p:nvPr/>
                </p:nvSpPr>
                <p:spPr>
                  <a:xfrm>
                    <a:off x="8783307" y="4172580"/>
                    <a:ext cx="760056" cy="3299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200mil</a:t>
                    </a:r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412F6A3-1CC2-CF05-87A9-4EF9BF8BD52A}"/>
                    </a:ext>
                  </a:extLst>
                </p:cNvPr>
                <p:cNvSpPr txBox="1"/>
                <p:nvPr/>
              </p:nvSpPr>
              <p:spPr>
                <a:xfrm>
                  <a:off x="2614430" y="1829091"/>
                  <a:ext cx="1251323" cy="3550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Via r = 5mil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3516CC-40C4-C095-E46A-91F8D6542EFC}"/>
                    </a:ext>
                  </a:extLst>
                </p:cNvPr>
                <p:cNvSpPr txBox="1"/>
                <p:nvPr/>
              </p:nvSpPr>
              <p:spPr>
                <a:xfrm>
                  <a:off x="2691427" y="2467186"/>
                  <a:ext cx="1747920" cy="3550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/>
                    <a:t>Antipad</a:t>
                  </a:r>
                  <a:r>
                    <a:rPr lang="en-US" sz="1400" dirty="0"/>
                    <a:t> r = 15mil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464E44-A5C7-B2E8-4AFC-86B13C1424AF}"/>
                    </a:ext>
                  </a:extLst>
                </p:cNvPr>
                <p:cNvSpPr txBox="1"/>
                <p:nvPr/>
              </p:nvSpPr>
              <p:spPr>
                <a:xfrm>
                  <a:off x="380711" y="1989350"/>
                  <a:ext cx="892176" cy="3550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t = 1mil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1B7862-D185-6E41-8DEF-6487B7C53CEF}"/>
                  </a:ext>
                </a:extLst>
              </p:cNvPr>
              <p:cNvSpPr txBox="1"/>
              <p:nvPr/>
            </p:nvSpPr>
            <p:spPr>
              <a:xfrm>
                <a:off x="-1403905" y="2093708"/>
                <a:ext cx="713816" cy="355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12mil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F5914B-1B55-B480-DC96-B26FAEFE83F3}"/>
                </a:ext>
              </a:extLst>
            </p:cNvPr>
            <p:cNvSpPr/>
            <p:nvPr/>
          </p:nvSpPr>
          <p:spPr>
            <a:xfrm>
              <a:off x="277440" y="2060861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562BC2-5C52-7522-0069-A7B0B7C67359}"/>
                </a:ext>
              </a:extLst>
            </p:cNvPr>
            <p:cNvSpPr/>
            <p:nvPr/>
          </p:nvSpPr>
          <p:spPr>
            <a:xfrm>
              <a:off x="277440" y="3128413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+mn-e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DB6962-1AB6-E948-E407-74DB1B30C7AE}"/>
                </a:ext>
              </a:extLst>
            </p:cNvPr>
            <p:cNvSpPr/>
            <p:nvPr/>
          </p:nvSpPr>
          <p:spPr>
            <a:xfrm flipV="1">
              <a:off x="1343662" y="2050217"/>
              <a:ext cx="148449" cy="11428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+mn-ea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D474FBC-C725-D72D-AD67-0A7CD4B7BC84}"/>
              </a:ext>
            </a:extLst>
          </p:cNvPr>
          <p:cNvSpPr txBox="1"/>
          <p:nvPr/>
        </p:nvSpPr>
        <p:spPr>
          <a:xfrm>
            <a:off x="1034454" y="124578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5FC16-1415-F136-0387-8557D5F1FD3A}"/>
              </a:ext>
            </a:extLst>
          </p:cNvPr>
          <p:cNvSpPr txBox="1"/>
          <p:nvPr/>
        </p:nvSpPr>
        <p:spPr>
          <a:xfrm>
            <a:off x="3043661" y="127905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2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FB8C9-F5F3-81A4-82C9-2F4FEB3C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69" y="2943032"/>
            <a:ext cx="5441611" cy="3199366"/>
          </a:xfrm>
          <a:prstGeom prst="rect">
            <a:avLst/>
          </a:prstGeom>
        </p:spPr>
      </p:pic>
      <p:sp>
        <p:nvSpPr>
          <p:cNvPr id="33" name="Right Brace 32">
            <a:extLst>
              <a:ext uri="{FF2B5EF4-FFF2-40B4-BE49-F238E27FC236}">
                <a16:creationId xmlns:a16="http://schemas.microsoft.com/office/drawing/2014/main" id="{D5FF4E9D-456B-2260-EB06-57869A1F1389}"/>
              </a:ext>
            </a:extLst>
          </p:cNvPr>
          <p:cNvSpPr/>
          <p:nvPr/>
        </p:nvSpPr>
        <p:spPr>
          <a:xfrm rot="5400000">
            <a:off x="2219887" y="1609212"/>
            <a:ext cx="177074" cy="2045790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83BAC5-8DDD-EB03-9B4E-C19854CFAD36}"/>
              </a:ext>
            </a:extLst>
          </p:cNvPr>
          <p:cNvSpPr txBox="1"/>
          <p:nvPr/>
        </p:nvSpPr>
        <p:spPr>
          <a:xfrm>
            <a:off x="2066526" y="2648155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230mil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ED095-A267-CB66-0E53-F0B667BF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440" y="999126"/>
            <a:ext cx="4448244" cy="5858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75084-2DF1-CA0F-21A4-B6E220680477}"/>
              </a:ext>
            </a:extLst>
          </p:cNvPr>
          <p:cNvSpPr txBox="1"/>
          <p:nvPr/>
        </p:nvSpPr>
        <p:spPr>
          <a:xfrm>
            <a:off x="10287000" y="61912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3630611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EFFC-DC06-452A-F6AB-0EF022F9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Differential Pair – One Side – Separated </a:t>
            </a:r>
            <a:r>
              <a:rPr lang="en-US" dirty="0" err="1"/>
              <a:t>Antipad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738B0B-C234-ABCA-606B-A2453D06E1B1}"/>
              </a:ext>
            </a:extLst>
          </p:cNvPr>
          <p:cNvSpPr/>
          <p:nvPr/>
        </p:nvSpPr>
        <p:spPr>
          <a:xfrm>
            <a:off x="3104515" y="3650820"/>
            <a:ext cx="148449" cy="114286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C58C09-B4D4-0D01-01BC-55997C9308D4}"/>
              </a:ext>
            </a:extLst>
          </p:cNvPr>
          <p:cNvSpPr/>
          <p:nvPr/>
        </p:nvSpPr>
        <p:spPr>
          <a:xfrm flipV="1">
            <a:off x="3493585" y="3459659"/>
            <a:ext cx="2427600" cy="8461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A99C5-EF4E-A563-E168-86917A40C1D2}"/>
              </a:ext>
            </a:extLst>
          </p:cNvPr>
          <p:cNvCxnSpPr>
            <a:cxnSpLocks/>
          </p:cNvCxnSpPr>
          <p:nvPr/>
        </p:nvCxnSpPr>
        <p:spPr>
          <a:xfrm>
            <a:off x="5328288" y="3290910"/>
            <a:ext cx="116016" cy="9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40611A-5E32-9A41-2C9A-D6A3F0B518DB}"/>
              </a:ext>
            </a:extLst>
          </p:cNvPr>
          <p:cNvSpPr txBox="1"/>
          <p:nvPr/>
        </p:nvSpPr>
        <p:spPr>
          <a:xfrm>
            <a:off x="4802686" y="294439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Stripline</a:t>
            </a:r>
            <a:endParaRPr lang="en-US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C4711E0-30FF-FFD9-737C-28CA6CF8ACFE}"/>
              </a:ext>
            </a:extLst>
          </p:cNvPr>
          <p:cNvSpPr/>
          <p:nvPr/>
        </p:nvSpPr>
        <p:spPr>
          <a:xfrm rot="5400000">
            <a:off x="4720837" y="2648777"/>
            <a:ext cx="249856" cy="2084356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CB41C-88CE-C30C-0325-EDA402155C1D}"/>
              </a:ext>
            </a:extLst>
          </p:cNvPr>
          <p:cNvSpPr txBox="1"/>
          <p:nvPr/>
        </p:nvSpPr>
        <p:spPr>
          <a:xfrm>
            <a:off x="1945618" y="4807038"/>
            <a:ext cx="13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r = 5mil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90828D-373A-999E-1EA2-47D5A3F3FCDD}"/>
              </a:ext>
            </a:extLst>
          </p:cNvPr>
          <p:cNvSpPr txBox="1"/>
          <p:nvPr/>
        </p:nvSpPr>
        <p:spPr>
          <a:xfrm>
            <a:off x="3427840" y="2341207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Antipad</a:t>
            </a:r>
            <a:r>
              <a:rPr lang="en-US" dirty="0"/>
              <a:t> r = 15mil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A828DE-41ED-F133-E882-005CFC2AB704}"/>
              </a:ext>
            </a:extLst>
          </p:cNvPr>
          <p:cNvSpPr txBox="1"/>
          <p:nvPr/>
        </p:nvSpPr>
        <p:spPr>
          <a:xfrm>
            <a:off x="5921185" y="332162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1mil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A3E8B-3458-5535-4546-BD0F6AB0601A}"/>
              </a:ext>
            </a:extLst>
          </p:cNvPr>
          <p:cNvSpPr txBox="1"/>
          <p:nvPr/>
        </p:nvSpPr>
        <p:spPr>
          <a:xfrm>
            <a:off x="2280587" y="409167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12mil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5986E-0FD8-790E-404A-B6CF67578A62}"/>
              </a:ext>
            </a:extLst>
          </p:cNvPr>
          <p:cNvSpPr/>
          <p:nvPr/>
        </p:nvSpPr>
        <p:spPr>
          <a:xfrm flipV="1">
            <a:off x="3353617" y="2926838"/>
            <a:ext cx="148449" cy="114286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446937-0517-BA4C-4B63-994498CC2B37}"/>
              </a:ext>
            </a:extLst>
          </p:cNvPr>
          <p:cNvSpPr/>
          <p:nvPr/>
        </p:nvSpPr>
        <p:spPr>
          <a:xfrm flipV="1">
            <a:off x="3238081" y="4183307"/>
            <a:ext cx="2683104" cy="6467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0C6D23-BEEA-8E78-89A2-F0926A4EC687}"/>
              </a:ext>
            </a:extLst>
          </p:cNvPr>
          <p:cNvSpPr/>
          <p:nvPr/>
        </p:nvSpPr>
        <p:spPr>
          <a:xfrm>
            <a:off x="3052094" y="2855253"/>
            <a:ext cx="751493" cy="1782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57D360-B29A-64FA-A9D3-86ACA9C60684}"/>
              </a:ext>
            </a:extLst>
          </p:cNvPr>
          <p:cNvSpPr/>
          <p:nvPr/>
        </p:nvSpPr>
        <p:spPr>
          <a:xfrm>
            <a:off x="2802992" y="3583030"/>
            <a:ext cx="751493" cy="1782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6CCF61-FFBC-04B8-5922-3790B2D9B17B}"/>
              </a:ext>
            </a:extLst>
          </p:cNvPr>
          <p:cNvSpPr txBox="1"/>
          <p:nvPr/>
        </p:nvSpPr>
        <p:spPr>
          <a:xfrm>
            <a:off x="4547605" y="373572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200mil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27BA71-204E-FEA1-E1CC-F0904974049B}"/>
              </a:ext>
            </a:extLst>
          </p:cNvPr>
          <p:cNvCxnSpPr>
            <a:cxnSpLocks/>
          </p:cNvCxnSpPr>
          <p:nvPr/>
        </p:nvCxnSpPr>
        <p:spPr>
          <a:xfrm flipH="1">
            <a:off x="2638331" y="2985532"/>
            <a:ext cx="273093" cy="6628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B25CA9-A58E-5E6B-D147-30082ED8C824}"/>
              </a:ext>
            </a:extLst>
          </p:cNvPr>
          <p:cNvSpPr txBox="1"/>
          <p:nvPr/>
        </p:nvSpPr>
        <p:spPr>
          <a:xfrm>
            <a:off x="2117943" y="305995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40mil</a:t>
            </a:r>
          </a:p>
        </p:txBody>
      </p:sp>
    </p:spTree>
    <p:extLst>
      <p:ext uri="{BB962C8B-B14F-4D97-AF65-F5344CB8AC3E}">
        <p14:creationId xmlns:p14="http://schemas.microsoft.com/office/powerpoint/2010/main" val="2875949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D58B-B45D-7543-9D5D-95885BBF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Vias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12E1E-9E11-99D3-101B-BDD47A7A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345" y="1406105"/>
            <a:ext cx="7052246" cy="45461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E4FF41-A8AF-9042-2498-8503ACCF5CDB}"/>
              </a:ext>
            </a:extLst>
          </p:cNvPr>
          <p:cNvGrpSpPr/>
          <p:nvPr/>
        </p:nvGrpSpPr>
        <p:grpSpPr>
          <a:xfrm>
            <a:off x="66219" y="1554239"/>
            <a:ext cx="4446536" cy="880718"/>
            <a:chOff x="160077" y="2027143"/>
            <a:chExt cx="6147961" cy="11659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4445A29-ED64-9FF2-3F3C-6B0544654AFE}"/>
                </a:ext>
              </a:extLst>
            </p:cNvPr>
            <p:cNvGrpSpPr/>
            <p:nvPr/>
          </p:nvGrpSpPr>
          <p:grpSpPr>
            <a:xfrm>
              <a:off x="160077" y="2027143"/>
              <a:ext cx="6147961" cy="1142866"/>
              <a:chOff x="-1425310" y="1750310"/>
              <a:chExt cx="6147961" cy="114286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73537E0-2343-AAD2-75DB-26F536D4F9F7}"/>
                  </a:ext>
                </a:extLst>
              </p:cNvPr>
              <p:cNvGrpSpPr/>
              <p:nvPr/>
            </p:nvGrpSpPr>
            <p:grpSpPr>
              <a:xfrm>
                <a:off x="198742" y="1750310"/>
                <a:ext cx="4523909" cy="1142866"/>
                <a:chOff x="198742" y="1750310"/>
                <a:chExt cx="4523909" cy="114286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4B05F5C-FED4-0C2D-5815-7A0E05BF93B5}"/>
                    </a:ext>
                  </a:extLst>
                </p:cNvPr>
                <p:cNvGrpSpPr/>
                <p:nvPr/>
              </p:nvGrpSpPr>
              <p:grpSpPr>
                <a:xfrm>
                  <a:off x="198742" y="1750310"/>
                  <a:ext cx="3599773" cy="1142866"/>
                  <a:chOff x="8087537" y="3360616"/>
                  <a:chExt cx="3599773" cy="1142866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A819410-EB5B-4470-3BFE-250242FA789A}"/>
                      </a:ext>
                    </a:extLst>
                  </p:cNvPr>
                  <p:cNvSpPr/>
                  <p:nvPr/>
                </p:nvSpPr>
                <p:spPr>
                  <a:xfrm flipV="1">
                    <a:off x="8087538" y="3370504"/>
                    <a:ext cx="2084355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5BDEA920-C49D-9A8B-6F7C-F8B9701A528A}"/>
                      </a:ext>
                    </a:extLst>
                  </p:cNvPr>
                  <p:cNvSpPr/>
                  <p:nvPr/>
                </p:nvSpPr>
                <p:spPr>
                  <a:xfrm flipV="1">
                    <a:off x="10884510" y="3370504"/>
                    <a:ext cx="802800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5E6E6DF2-2653-C5BC-53BA-25FF1E4D7C55}"/>
                      </a:ext>
                    </a:extLst>
                  </p:cNvPr>
                  <p:cNvSpPr/>
                  <p:nvPr/>
                </p:nvSpPr>
                <p:spPr>
                  <a:xfrm flipV="1">
                    <a:off x="8087537" y="4434296"/>
                    <a:ext cx="2084359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493EC08-8068-BDAF-D322-36416B9F0D3B}"/>
                      </a:ext>
                    </a:extLst>
                  </p:cNvPr>
                  <p:cNvSpPr/>
                  <p:nvPr/>
                </p:nvSpPr>
                <p:spPr>
                  <a:xfrm flipV="1">
                    <a:off x="10884510" y="4434296"/>
                    <a:ext cx="802800" cy="6467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ED494D54-2B0B-D0CE-34AB-F5E16EB66B0F}"/>
                      </a:ext>
                    </a:extLst>
                  </p:cNvPr>
                  <p:cNvSpPr/>
                  <p:nvPr/>
                </p:nvSpPr>
                <p:spPr>
                  <a:xfrm>
                    <a:off x="10473231" y="3360616"/>
                    <a:ext cx="148449" cy="114286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+mn-ea"/>
                    </a:endParaRPr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9C4FBE-6F45-F52E-B261-83B7B450F710}"/>
                    </a:ext>
                  </a:extLst>
                </p:cNvPr>
                <p:cNvSpPr txBox="1"/>
                <p:nvPr/>
              </p:nvSpPr>
              <p:spPr>
                <a:xfrm>
                  <a:off x="2585572" y="1912393"/>
                  <a:ext cx="1461657" cy="407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Via r = 5mil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3F05898-4326-EB62-B6D1-132468C2207A}"/>
                    </a:ext>
                  </a:extLst>
                </p:cNvPr>
                <p:cNvSpPr txBox="1"/>
                <p:nvPr/>
              </p:nvSpPr>
              <p:spPr>
                <a:xfrm>
                  <a:off x="2680925" y="2474897"/>
                  <a:ext cx="2041726" cy="407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/>
                    <a:t>Antipad</a:t>
                  </a:r>
                  <a:r>
                    <a:rPr lang="en-US" sz="1400" dirty="0"/>
                    <a:t> r = 15mil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9CD0F6-C9B5-C56D-56C4-8290B6339F11}"/>
                  </a:ext>
                </a:extLst>
              </p:cNvPr>
              <p:cNvSpPr txBox="1"/>
              <p:nvPr/>
            </p:nvSpPr>
            <p:spPr>
              <a:xfrm>
                <a:off x="-1425310" y="2116118"/>
                <a:ext cx="833801" cy="407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12mil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340E02-1CFE-988F-6032-4B662F80169F}"/>
                </a:ext>
              </a:extLst>
            </p:cNvPr>
            <p:cNvSpPr/>
            <p:nvPr/>
          </p:nvSpPr>
          <p:spPr>
            <a:xfrm>
              <a:off x="277440" y="2060861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12FA-C71F-3235-0926-61C963105E7D}"/>
                </a:ext>
              </a:extLst>
            </p:cNvPr>
            <p:cNvSpPr/>
            <p:nvPr/>
          </p:nvSpPr>
          <p:spPr>
            <a:xfrm>
              <a:off x="277440" y="3128413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+mn-e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13B5BA-2FC5-BC3B-3C48-0107824DBC70}"/>
                </a:ext>
              </a:extLst>
            </p:cNvPr>
            <p:cNvSpPr/>
            <p:nvPr/>
          </p:nvSpPr>
          <p:spPr>
            <a:xfrm flipV="1">
              <a:off x="1343662" y="2050217"/>
              <a:ext cx="148449" cy="11428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+mn-ea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122A101-63DE-EF08-7030-6E803C73F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58" y="3177229"/>
            <a:ext cx="3536012" cy="35601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85EFA2-54EA-DBE0-D7E2-6EC3C5E97868}"/>
              </a:ext>
            </a:extLst>
          </p:cNvPr>
          <p:cNvSpPr txBox="1"/>
          <p:nvPr/>
        </p:nvSpPr>
        <p:spPr>
          <a:xfrm>
            <a:off x="655608" y="124220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83C59D-6066-11D7-E407-C38E3CFE169A}"/>
              </a:ext>
            </a:extLst>
          </p:cNvPr>
          <p:cNvSpPr txBox="1"/>
          <p:nvPr/>
        </p:nvSpPr>
        <p:spPr>
          <a:xfrm>
            <a:off x="655607" y="246545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BE2505-318D-D0D9-8947-35A3FCCCE4EA}"/>
              </a:ext>
            </a:extLst>
          </p:cNvPr>
          <p:cNvSpPr txBox="1"/>
          <p:nvPr/>
        </p:nvSpPr>
        <p:spPr>
          <a:xfrm>
            <a:off x="2664815" y="127547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C8A9ED-7B10-D2A7-075D-1334D69ED083}"/>
              </a:ext>
            </a:extLst>
          </p:cNvPr>
          <p:cNvSpPr txBox="1"/>
          <p:nvPr/>
        </p:nvSpPr>
        <p:spPr>
          <a:xfrm>
            <a:off x="2664814" y="249872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1353A84-CC43-102C-3930-B5310611359F}"/>
              </a:ext>
            </a:extLst>
          </p:cNvPr>
          <p:cNvSpPr/>
          <p:nvPr/>
        </p:nvSpPr>
        <p:spPr>
          <a:xfrm rot="5400000">
            <a:off x="1924637" y="1868273"/>
            <a:ext cx="177074" cy="2045790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CBF950-80B5-78F4-6F8C-3AA02C49FE9F}"/>
              </a:ext>
            </a:extLst>
          </p:cNvPr>
          <p:cNvSpPr txBox="1"/>
          <p:nvPr/>
        </p:nvSpPr>
        <p:spPr>
          <a:xfrm>
            <a:off x="1771276" y="290721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40mil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66987F-9BEC-2BD2-9635-25F5BF5F4FB3}"/>
              </a:ext>
            </a:extLst>
          </p:cNvPr>
          <p:cNvSpPr txBox="1"/>
          <p:nvPr/>
        </p:nvSpPr>
        <p:spPr>
          <a:xfrm>
            <a:off x="10287000" y="61912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3041519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E872-293B-B0F9-2994-66D65C4F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3126596" cy="1544128"/>
          </a:xfrm>
        </p:spPr>
        <p:txBody>
          <a:bodyPr/>
          <a:lstStyle/>
          <a:p>
            <a:r>
              <a:rPr lang="en-US" dirty="0"/>
              <a:t>Differential Vias + 2 </a:t>
            </a:r>
            <a:r>
              <a:rPr lang="en-US" dirty="0" err="1"/>
              <a:t>striplines</a:t>
            </a:r>
            <a:br>
              <a:rPr lang="en-US" dirty="0"/>
            </a:br>
            <a:r>
              <a:rPr lang="en-US" dirty="0"/>
              <a:t>6 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BE7F7-833C-1E13-24E1-D28C51E0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04" y="0"/>
            <a:ext cx="84721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BB93B-1836-CF9B-0988-A50FE6824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8" y="2372718"/>
            <a:ext cx="3649624" cy="4437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5B797-ABD2-5A93-BBCB-1BBA25F3A9A9}"/>
              </a:ext>
            </a:extLst>
          </p:cNvPr>
          <p:cNvSpPr txBox="1"/>
          <p:nvPr/>
        </p:nvSpPr>
        <p:spPr>
          <a:xfrm>
            <a:off x="3957924" y="772064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042D3-C99C-29D2-1D14-D30C52FE83BA}"/>
              </a:ext>
            </a:extLst>
          </p:cNvPr>
          <p:cNvGrpSpPr/>
          <p:nvPr/>
        </p:nvGrpSpPr>
        <p:grpSpPr>
          <a:xfrm>
            <a:off x="903341" y="1418395"/>
            <a:ext cx="2967391" cy="1576213"/>
            <a:chOff x="489779" y="1436102"/>
            <a:chExt cx="2967391" cy="15762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7E17A7-07EB-98B3-FD93-51E35AA67830}"/>
                </a:ext>
              </a:extLst>
            </p:cNvPr>
            <p:cNvGrpSpPr/>
            <p:nvPr/>
          </p:nvGrpSpPr>
          <p:grpSpPr>
            <a:xfrm>
              <a:off x="489779" y="1436102"/>
              <a:ext cx="2967391" cy="1298512"/>
              <a:chOff x="1283446" y="961609"/>
              <a:chExt cx="2967391" cy="129851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20B62BE-2DB9-8E2C-880E-346F05B2EC86}"/>
                  </a:ext>
                </a:extLst>
              </p:cNvPr>
              <p:cNvGrpSpPr/>
              <p:nvPr/>
            </p:nvGrpSpPr>
            <p:grpSpPr>
              <a:xfrm>
                <a:off x="1732914" y="1210182"/>
                <a:ext cx="1760784" cy="1049939"/>
                <a:chOff x="1827805" y="1244687"/>
                <a:chExt cx="2816670" cy="186684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A3D85A5-B7FB-DAF4-3E71-86973938D1EF}"/>
                    </a:ext>
                  </a:extLst>
                </p:cNvPr>
                <p:cNvSpPr/>
                <p:nvPr/>
              </p:nvSpPr>
              <p:spPr>
                <a:xfrm>
                  <a:off x="1827805" y="1968669"/>
                  <a:ext cx="148449" cy="1142866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D5384FF-23F5-59AB-44D1-47C21A259FBD}"/>
                    </a:ext>
                  </a:extLst>
                </p:cNvPr>
                <p:cNvSpPr/>
                <p:nvPr/>
              </p:nvSpPr>
              <p:spPr>
                <a:xfrm flipV="1">
                  <a:off x="2216875" y="1777508"/>
                  <a:ext cx="2427600" cy="8461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2417087-02C1-4EFC-6CDB-E9B758CA5670}"/>
                    </a:ext>
                  </a:extLst>
                </p:cNvPr>
                <p:cNvSpPr/>
                <p:nvPr/>
              </p:nvSpPr>
              <p:spPr>
                <a:xfrm flipV="1">
                  <a:off x="2076907" y="1244687"/>
                  <a:ext cx="148449" cy="1142866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60D0ED3-19AE-EB4C-822E-AB2147953296}"/>
                    </a:ext>
                  </a:extLst>
                </p:cNvPr>
                <p:cNvSpPr/>
                <p:nvPr/>
              </p:nvSpPr>
              <p:spPr>
                <a:xfrm flipV="1">
                  <a:off x="1961371" y="2501156"/>
                  <a:ext cx="2683104" cy="6467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093B1F-A3AF-8BAC-B86F-57C8024B846A}"/>
                  </a:ext>
                </a:extLst>
              </p:cNvPr>
              <p:cNvSpPr txBox="1"/>
              <p:nvPr/>
            </p:nvSpPr>
            <p:spPr>
              <a:xfrm>
                <a:off x="1888635" y="961609"/>
                <a:ext cx="6174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Port 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4CA4EF-CF1D-06F8-51C1-FEEEB231443D}"/>
                  </a:ext>
                </a:extLst>
              </p:cNvPr>
              <p:cNvSpPr txBox="1"/>
              <p:nvPr/>
            </p:nvSpPr>
            <p:spPr>
              <a:xfrm>
                <a:off x="1976133" y="1590448"/>
                <a:ext cx="6174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Port 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8448C5-775B-8F1F-252F-500D87C4CA4B}"/>
                  </a:ext>
                </a:extLst>
              </p:cNvPr>
              <p:cNvSpPr txBox="1"/>
              <p:nvPr/>
            </p:nvSpPr>
            <p:spPr>
              <a:xfrm>
                <a:off x="3633360" y="1307310"/>
                <a:ext cx="6174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Port 3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52246E-9D4A-B24E-8C7F-1A3ECE6409D1}"/>
                  </a:ext>
                </a:extLst>
              </p:cNvPr>
              <p:cNvSpPr txBox="1"/>
              <p:nvPr/>
            </p:nvSpPr>
            <p:spPr>
              <a:xfrm>
                <a:off x="1283446" y="1362412"/>
                <a:ext cx="6174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Port 4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478B4F-51BF-2809-12B3-62F47DBEC8DA}"/>
                </a:ext>
              </a:extLst>
            </p:cNvPr>
            <p:cNvSpPr txBox="1"/>
            <p:nvPr/>
          </p:nvSpPr>
          <p:spPr>
            <a:xfrm>
              <a:off x="564989" y="2704538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Port 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549400-9592-05BD-87AD-3FCD08A6711A}"/>
                </a:ext>
              </a:extLst>
            </p:cNvPr>
            <p:cNvSpPr txBox="1"/>
            <p:nvPr/>
          </p:nvSpPr>
          <p:spPr>
            <a:xfrm>
              <a:off x="2746514" y="2237440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Port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243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E872-293B-B0F9-2994-66D65C4F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9691298" cy="707366"/>
          </a:xfrm>
        </p:spPr>
        <p:txBody>
          <a:bodyPr/>
          <a:lstStyle/>
          <a:p>
            <a:r>
              <a:rPr lang="en-US" dirty="0"/>
              <a:t>Differential Vias + 2 </a:t>
            </a:r>
            <a:r>
              <a:rPr lang="en-US" dirty="0" err="1"/>
              <a:t>striplines</a:t>
            </a:r>
            <a:r>
              <a:rPr lang="en-US" dirty="0"/>
              <a:t> – 4 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70843-2CEC-0156-B163-EB7FA7EF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24" y="2561700"/>
            <a:ext cx="3588884" cy="40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8AEB49-DCDD-3CED-11F4-BDC53ADB7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209" y="1095902"/>
            <a:ext cx="5963236" cy="553815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1F6C023-DC48-7878-D3A6-03A875826ABA}"/>
              </a:ext>
            </a:extLst>
          </p:cNvPr>
          <p:cNvGrpSpPr/>
          <p:nvPr/>
        </p:nvGrpSpPr>
        <p:grpSpPr>
          <a:xfrm>
            <a:off x="1261080" y="961609"/>
            <a:ext cx="2860173" cy="1298512"/>
            <a:chOff x="1261080" y="961609"/>
            <a:chExt cx="2860173" cy="12985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1B9878A-7151-F855-0EEE-F5924B110335}"/>
                </a:ext>
              </a:extLst>
            </p:cNvPr>
            <p:cNvGrpSpPr/>
            <p:nvPr/>
          </p:nvGrpSpPr>
          <p:grpSpPr>
            <a:xfrm>
              <a:off x="1732914" y="1210182"/>
              <a:ext cx="1760784" cy="1049939"/>
              <a:chOff x="1827805" y="1244687"/>
              <a:chExt cx="2816670" cy="186684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FCF0FB9-1B28-D067-4B93-3EE457EF3149}"/>
                  </a:ext>
                </a:extLst>
              </p:cNvPr>
              <p:cNvSpPr/>
              <p:nvPr/>
            </p:nvSpPr>
            <p:spPr>
              <a:xfrm>
                <a:off x="1827805" y="1968669"/>
                <a:ext cx="148449" cy="114286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CC6AED-7F61-40C8-CB2A-584156CB0BD2}"/>
                  </a:ext>
                </a:extLst>
              </p:cNvPr>
              <p:cNvSpPr/>
              <p:nvPr/>
            </p:nvSpPr>
            <p:spPr>
              <a:xfrm flipV="1">
                <a:off x="2216875" y="1777508"/>
                <a:ext cx="2427600" cy="84619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595F35-FF86-2A9D-CEB8-9722DD6F8108}"/>
                  </a:ext>
                </a:extLst>
              </p:cNvPr>
              <p:cNvSpPr/>
              <p:nvPr/>
            </p:nvSpPr>
            <p:spPr>
              <a:xfrm flipV="1">
                <a:off x="2076907" y="1244687"/>
                <a:ext cx="148449" cy="114286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E9400-18C2-44C9-2850-4960330473E3}"/>
                  </a:ext>
                </a:extLst>
              </p:cNvPr>
              <p:cNvSpPr/>
              <p:nvPr/>
            </p:nvSpPr>
            <p:spPr>
              <a:xfrm flipV="1">
                <a:off x="1961371" y="2501156"/>
                <a:ext cx="2683104" cy="64670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EE9D58-D687-BD65-AB68-C6DB89FBC01C}"/>
                </a:ext>
              </a:extLst>
            </p:cNvPr>
            <p:cNvSpPr txBox="1"/>
            <p:nvPr/>
          </p:nvSpPr>
          <p:spPr>
            <a:xfrm>
              <a:off x="1888635" y="961609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Port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E02924-BD42-068A-FB9E-19018D9E5C67}"/>
                </a:ext>
              </a:extLst>
            </p:cNvPr>
            <p:cNvSpPr txBox="1"/>
            <p:nvPr/>
          </p:nvSpPr>
          <p:spPr>
            <a:xfrm>
              <a:off x="3503776" y="1355958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Port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A10987-C1B8-F6E2-F796-9F8109DC4A33}"/>
                </a:ext>
              </a:extLst>
            </p:cNvPr>
            <p:cNvSpPr txBox="1"/>
            <p:nvPr/>
          </p:nvSpPr>
          <p:spPr>
            <a:xfrm>
              <a:off x="1261080" y="1314157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Port 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AF7418-F434-CB1E-75BB-8692F5CFBD70}"/>
                </a:ext>
              </a:extLst>
            </p:cNvPr>
            <p:cNvSpPr txBox="1"/>
            <p:nvPr/>
          </p:nvSpPr>
          <p:spPr>
            <a:xfrm>
              <a:off x="3493698" y="1775618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Port 4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45DACAD-570D-6807-01D2-391DEB5C9C64}"/>
              </a:ext>
            </a:extLst>
          </p:cNvPr>
          <p:cNvSpPr txBox="1"/>
          <p:nvPr/>
        </p:nvSpPr>
        <p:spPr>
          <a:xfrm>
            <a:off x="10303365" y="384200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271198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E872-293B-B0F9-2994-66D65C4F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218174" cy="707366"/>
          </a:xfrm>
        </p:spPr>
        <p:txBody>
          <a:bodyPr/>
          <a:lstStyle/>
          <a:p>
            <a:r>
              <a:rPr lang="en-US" dirty="0"/>
              <a:t>Differential Vias + 2 </a:t>
            </a:r>
            <a:r>
              <a:rPr lang="en-US" dirty="0" err="1"/>
              <a:t>striplines</a:t>
            </a:r>
            <a:r>
              <a:rPr lang="en-US" dirty="0"/>
              <a:t> – Mixed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70843-2CEC-0156-B163-EB7FA7EF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4" y="2524367"/>
            <a:ext cx="3588884" cy="40723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5DACAD-570D-6807-01D2-391DEB5C9C64}"/>
              </a:ext>
            </a:extLst>
          </p:cNvPr>
          <p:cNvSpPr txBox="1"/>
          <p:nvPr/>
        </p:nvSpPr>
        <p:spPr>
          <a:xfrm>
            <a:off x="10844551" y="86351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9DD52F-3679-640F-D7DA-926DD82F1B79}"/>
              </a:ext>
            </a:extLst>
          </p:cNvPr>
          <p:cNvGrpSpPr/>
          <p:nvPr/>
        </p:nvGrpSpPr>
        <p:grpSpPr>
          <a:xfrm>
            <a:off x="203200" y="1186680"/>
            <a:ext cx="3921076" cy="1101909"/>
            <a:chOff x="320551" y="1158212"/>
            <a:chExt cx="3921076" cy="110190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1F6C023-DC48-7878-D3A6-03A875826ABA}"/>
                </a:ext>
              </a:extLst>
            </p:cNvPr>
            <p:cNvGrpSpPr/>
            <p:nvPr/>
          </p:nvGrpSpPr>
          <p:grpSpPr>
            <a:xfrm>
              <a:off x="320551" y="1158212"/>
              <a:ext cx="3921076" cy="1101909"/>
              <a:chOff x="320551" y="1158212"/>
              <a:chExt cx="3921076" cy="110190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1B9878A-7151-F855-0EEE-F5924B110335}"/>
                  </a:ext>
                </a:extLst>
              </p:cNvPr>
              <p:cNvGrpSpPr/>
              <p:nvPr/>
            </p:nvGrpSpPr>
            <p:grpSpPr>
              <a:xfrm>
                <a:off x="1732914" y="1210182"/>
                <a:ext cx="1760784" cy="1049939"/>
                <a:chOff x="1827805" y="1244687"/>
                <a:chExt cx="2816670" cy="186684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FCF0FB9-1B28-D067-4B93-3EE457EF3149}"/>
                    </a:ext>
                  </a:extLst>
                </p:cNvPr>
                <p:cNvSpPr/>
                <p:nvPr/>
              </p:nvSpPr>
              <p:spPr>
                <a:xfrm>
                  <a:off x="1827805" y="1968669"/>
                  <a:ext cx="148449" cy="1142866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2CC6AED-7F61-40C8-CB2A-584156CB0BD2}"/>
                    </a:ext>
                  </a:extLst>
                </p:cNvPr>
                <p:cNvSpPr/>
                <p:nvPr/>
              </p:nvSpPr>
              <p:spPr>
                <a:xfrm flipV="1">
                  <a:off x="2216875" y="1777508"/>
                  <a:ext cx="2427600" cy="8461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n-ea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C595F35-FF86-2A9D-CEB8-9722DD6F8108}"/>
                    </a:ext>
                  </a:extLst>
                </p:cNvPr>
                <p:cNvSpPr/>
                <p:nvPr/>
              </p:nvSpPr>
              <p:spPr>
                <a:xfrm flipV="1">
                  <a:off x="2076907" y="1244687"/>
                  <a:ext cx="148449" cy="1142866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EE9D58-D687-BD65-AB68-C6DB89FBC01C}"/>
                  </a:ext>
                </a:extLst>
              </p:cNvPr>
              <p:cNvSpPr txBox="1"/>
              <p:nvPr/>
            </p:nvSpPr>
            <p:spPr>
              <a:xfrm>
                <a:off x="320551" y="1158212"/>
                <a:ext cx="1495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Differential Port 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E02924-BD42-068A-FB9E-19018D9E5C67}"/>
                  </a:ext>
                </a:extLst>
              </p:cNvPr>
              <p:cNvSpPr txBox="1"/>
              <p:nvPr/>
            </p:nvSpPr>
            <p:spPr>
              <a:xfrm>
                <a:off x="2745768" y="1596336"/>
                <a:ext cx="1495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Differential Port 2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6CDB1E-6F86-6C1D-88ED-D60FCE3C9058}"/>
                </a:ext>
              </a:extLst>
            </p:cNvPr>
            <p:cNvSpPr/>
            <p:nvPr/>
          </p:nvSpPr>
          <p:spPr>
            <a:xfrm flipV="1">
              <a:off x="1825714" y="1914944"/>
              <a:ext cx="1517565" cy="4759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BFB0A7-06B8-483A-A7CB-F01E502A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79" y="1665995"/>
            <a:ext cx="8061399" cy="26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6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BAFD-9D38-FC1C-5B82-C683EC60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Cavities </a:t>
            </a:r>
            <a:r>
              <a:rPr lang="en-US" altLang="zh-CN" dirty="0"/>
              <a:t>– Via 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4195A-3D14-0568-1D91-D3E62056988A}"/>
              </a:ext>
            </a:extLst>
          </p:cNvPr>
          <p:cNvSpPr txBox="1"/>
          <p:nvPr/>
        </p:nvSpPr>
        <p:spPr>
          <a:xfrm>
            <a:off x="1155940" y="1371600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12mil + 12mil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BEF97-8D43-8197-6414-F352672C0397}"/>
              </a:ext>
            </a:extLst>
          </p:cNvPr>
          <p:cNvSpPr txBox="1"/>
          <p:nvPr/>
        </p:nvSpPr>
        <p:spPr>
          <a:xfrm>
            <a:off x="7553864" y="13716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12mil + 8mil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0340E-9CD5-8F98-A09F-1343FFB7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4" y="1900408"/>
            <a:ext cx="5993621" cy="4276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5CCA03-F695-0A00-1E5D-0CC72286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50" y="1900408"/>
            <a:ext cx="5958988" cy="42763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19ABED-DB11-B7DB-E648-79EAADC1E5CF}"/>
              </a:ext>
            </a:extLst>
          </p:cNvPr>
          <p:cNvSpPr txBox="1"/>
          <p:nvPr/>
        </p:nvSpPr>
        <p:spPr>
          <a:xfrm>
            <a:off x="10287000" y="61912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99D17-7692-B1C6-DD5B-982CE354A506}"/>
              </a:ext>
            </a:extLst>
          </p:cNvPr>
          <p:cNvSpPr txBox="1"/>
          <p:nvPr/>
        </p:nvSpPr>
        <p:spPr>
          <a:xfrm>
            <a:off x="710160" y="3159713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42BDC-A340-B601-FCE3-39721C1395B2}"/>
              </a:ext>
            </a:extLst>
          </p:cNvPr>
          <p:cNvSpPr txBox="1"/>
          <p:nvPr/>
        </p:nvSpPr>
        <p:spPr>
          <a:xfrm>
            <a:off x="3812794" y="315971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9B95D-EDC0-6741-45E0-2AB569BF7FBC}"/>
              </a:ext>
            </a:extLst>
          </p:cNvPr>
          <p:cNvSpPr txBox="1"/>
          <p:nvPr/>
        </p:nvSpPr>
        <p:spPr>
          <a:xfrm>
            <a:off x="710160" y="5301734"/>
            <a:ext cx="5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2A42BC-2017-C487-A7CC-E136DC5BFF51}"/>
              </a:ext>
            </a:extLst>
          </p:cNvPr>
          <p:cNvSpPr txBox="1"/>
          <p:nvPr/>
        </p:nvSpPr>
        <p:spPr>
          <a:xfrm>
            <a:off x="3812794" y="53017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398DD1-796E-6AF0-E7CA-72E57CADC813}"/>
              </a:ext>
            </a:extLst>
          </p:cNvPr>
          <p:cNvSpPr txBox="1"/>
          <p:nvPr/>
        </p:nvSpPr>
        <p:spPr>
          <a:xfrm>
            <a:off x="6585487" y="3059668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5CE61-A9E5-A7CA-EA79-90DA56614B23}"/>
              </a:ext>
            </a:extLst>
          </p:cNvPr>
          <p:cNvSpPr txBox="1"/>
          <p:nvPr/>
        </p:nvSpPr>
        <p:spPr>
          <a:xfrm>
            <a:off x="9688121" y="30596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E48DC-9594-889A-9DCC-73A9B4373A40}"/>
              </a:ext>
            </a:extLst>
          </p:cNvPr>
          <p:cNvSpPr txBox="1"/>
          <p:nvPr/>
        </p:nvSpPr>
        <p:spPr>
          <a:xfrm>
            <a:off x="6585487" y="5201689"/>
            <a:ext cx="5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7101F0-DF34-D758-CFA9-2740FC422B55}"/>
              </a:ext>
            </a:extLst>
          </p:cNvPr>
          <p:cNvSpPr txBox="1"/>
          <p:nvPr/>
        </p:nvSpPr>
        <p:spPr>
          <a:xfrm>
            <a:off x="9688121" y="520168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Z12</a:t>
            </a:r>
          </a:p>
        </p:txBody>
      </p:sp>
    </p:spTree>
    <p:extLst>
      <p:ext uri="{BB962C8B-B14F-4D97-AF65-F5344CB8AC3E}">
        <p14:creationId xmlns:p14="http://schemas.microsoft.com/office/powerpoint/2010/main" val="2271428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EFFC-DC06-452A-F6AB-0EF022F9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Differential Pair – Double Sides – Separated </a:t>
            </a:r>
            <a:r>
              <a:rPr lang="en-US" dirty="0" err="1"/>
              <a:t>Antipad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738B0B-C234-ABCA-606B-A2453D06E1B1}"/>
              </a:ext>
            </a:extLst>
          </p:cNvPr>
          <p:cNvSpPr/>
          <p:nvPr/>
        </p:nvSpPr>
        <p:spPr>
          <a:xfrm>
            <a:off x="3104515" y="3650820"/>
            <a:ext cx="148449" cy="114286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C58C09-B4D4-0D01-01BC-55997C9308D4}"/>
              </a:ext>
            </a:extLst>
          </p:cNvPr>
          <p:cNvSpPr/>
          <p:nvPr/>
        </p:nvSpPr>
        <p:spPr>
          <a:xfrm flipV="1">
            <a:off x="3445717" y="3459659"/>
            <a:ext cx="2937396" cy="8461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A99C5-EF4E-A563-E168-86917A40C1D2}"/>
              </a:ext>
            </a:extLst>
          </p:cNvPr>
          <p:cNvCxnSpPr>
            <a:cxnSpLocks/>
          </p:cNvCxnSpPr>
          <p:nvPr/>
        </p:nvCxnSpPr>
        <p:spPr>
          <a:xfrm>
            <a:off x="5328288" y="3290910"/>
            <a:ext cx="116016" cy="9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40611A-5E32-9A41-2C9A-D6A3F0B518DB}"/>
              </a:ext>
            </a:extLst>
          </p:cNvPr>
          <p:cNvSpPr txBox="1"/>
          <p:nvPr/>
        </p:nvSpPr>
        <p:spPr>
          <a:xfrm>
            <a:off x="4802686" y="294439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Stripline</a:t>
            </a:r>
            <a:endParaRPr lang="en-US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C4711E0-30FF-FFD9-737C-28CA6CF8ACFE}"/>
              </a:ext>
            </a:extLst>
          </p:cNvPr>
          <p:cNvSpPr/>
          <p:nvPr/>
        </p:nvSpPr>
        <p:spPr>
          <a:xfrm rot="5400000">
            <a:off x="4720837" y="2648777"/>
            <a:ext cx="249856" cy="2084356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CB41C-88CE-C30C-0325-EDA402155C1D}"/>
              </a:ext>
            </a:extLst>
          </p:cNvPr>
          <p:cNvSpPr txBox="1"/>
          <p:nvPr/>
        </p:nvSpPr>
        <p:spPr>
          <a:xfrm>
            <a:off x="1945618" y="4807038"/>
            <a:ext cx="13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r = 5mil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90828D-373A-999E-1EA2-47D5A3F3FCDD}"/>
              </a:ext>
            </a:extLst>
          </p:cNvPr>
          <p:cNvSpPr txBox="1"/>
          <p:nvPr/>
        </p:nvSpPr>
        <p:spPr>
          <a:xfrm>
            <a:off x="3427840" y="2341207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Antipad</a:t>
            </a:r>
            <a:r>
              <a:rPr lang="en-US" dirty="0"/>
              <a:t> r = 15mil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A828DE-41ED-F133-E882-005CFC2AB704}"/>
              </a:ext>
            </a:extLst>
          </p:cNvPr>
          <p:cNvSpPr txBox="1"/>
          <p:nvPr/>
        </p:nvSpPr>
        <p:spPr>
          <a:xfrm>
            <a:off x="6934785" y="305522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1mil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A3E8B-3458-5535-4546-BD0F6AB0601A}"/>
              </a:ext>
            </a:extLst>
          </p:cNvPr>
          <p:cNvSpPr txBox="1"/>
          <p:nvPr/>
        </p:nvSpPr>
        <p:spPr>
          <a:xfrm>
            <a:off x="2280587" y="409167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12mil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5986E-0FD8-790E-404A-B6CF67578A62}"/>
              </a:ext>
            </a:extLst>
          </p:cNvPr>
          <p:cNvSpPr/>
          <p:nvPr/>
        </p:nvSpPr>
        <p:spPr>
          <a:xfrm flipV="1">
            <a:off x="3353617" y="2926838"/>
            <a:ext cx="148449" cy="114286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0C6D23-BEEA-8E78-89A2-F0926A4EC687}"/>
              </a:ext>
            </a:extLst>
          </p:cNvPr>
          <p:cNvSpPr/>
          <p:nvPr/>
        </p:nvSpPr>
        <p:spPr>
          <a:xfrm>
            <a:off x="3052094" y="2855253"/>
            <a:ext cx="751493" cy="1782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57D360-B29A-64FA-A9D3-86ACA9C60684}"/>
              </a:ext>
            </a:extLst>
          </p:cNvPr>
          <p:cNvSpPr/>
          <p:nvPr/>
        </p:nvSpPr>
        <p:spPr>
          <a:xfrm>
            <a:off x="2802992" y="3583030"/>
            <a:ext cx="751493" cy="1782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6CCF61-FFBC-04B8-5922-3790B2D9B17B}"/>
              </a:ext>
            </a:extLst>
          </p:cNvPr>
          <p:cNvSpPr txBox="1"/>
          <p:nvPr/>
        </p:nvSpPr>
        <p:spPr>
          <a:xfrm>
            <a:off x="4547605" y="373572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200mil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27BA71-204E-FEA1-E1CC-F0904974049B}"/>
              </a:ext>
            </a:extLst>
          </p:cNvPr>
          <p:cNvCxnSpPr>
            <a:cxnSpLocks/>
          </p:cNvCxnSpPr>
          <p:nvPr/>
        </p:nvCxnSpPr>
        <p:spPr>
          <a:xfrm flipH="1">
            <a:off x="2638331" y="2985532"/>
            <a:ext cx="273093" cy="6628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B25CA9-A58E-5E6B-D147-30082ED8C824}"/>
              </a:ext>
            </a:extLst>
          </p:cNvPr>
          <p:cNvSpPr txBox="1"/>
          <p:nvPr/>
        </p:nvSpPr>
        <p:spPr>
          <a:xfrm>
            <a:off x="2117943" y="305995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40mil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47CA74-69AF-F8BA-9AB3-DE59E18B0490}"/>
              </a:ext>
            </a:extLst>
          </p:cNvPr>
          <p:cNvSpPr/>
          <p:nvPr/>
        </p:nvSpPr>
        <p:spPr>
          <a:xfrm>
            <a:off x="6064542" y="3647084"/>
            <a:ext cx="148449" cy="114286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630B5-CDCA-3919-EA05-2A7A25686D0E}"/>
              </a:ext>
            </a:extLst>
          </p:cNvPr>
          <p:cNvSpPr/>
          <p:nvPr/>
        </p:nvSpPr>
        <p:spPr>
          <a:xfrm flipV="1">
            <a:off x="6284388" y="2888226"/>
            <a:ext cx="148449" cy="114286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EDA70-2DC5-9F00-2FCD-DF12AB77B77B}"/>
              </a:ext>
            </a:extLst>
          </p:cNvPr>
          <p:cNvSpPr/>
          <p:nvPr/>
        </p:nvSpPr>
        <p:spPr>
          <a:xfrm flipV="1">
            <a:off x="3132730" y="4241861"/>
            <a:ext cx="2937396" cy="8461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D530-7046-09FB-4A8A-79F7196F5812}"/>
              </a:ext>
            </a:extLst>
          </p:cNvPr>
          <p:cNvSpPr/>
          <p:nvPr/>
        </p:nvSpPr>
        <p:spPr>
          <a:xfrm>
            <a:off x="6007133" y="2818385"/>
            <a:ext cx="751493" cy="1782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C74EEF-076F-F6FE-7557-55764AFDB833}"/>
              </a:ext>
            </a:extLst>
          </p:cNvPr>
          <p:cNvSpPr/>
          <p:nvPr/>
        </p:nvSpPr>
        <p:spPr>
          <a:xfrm>
            <a:off x="5758031" y="3546162"/>
            <a:ext cx="751493" cy="1782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EC69B94-B1CF-14E2-3BE5-96F449751DF6}"/>
              </a:ext>
            </a:extLst>
          </p:cNvPr>
          <p:cNvSpPr/>
          <p:nvPr/>
        </p:nvSpPr>
        <p:spPr>
          <a:xfrm rot="5400000">
            <a:off x="4534234" y="3533153"/>
            <a:ext cx="249856" cy="2937396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EDF02-6F6D-3098-504A-D0DBA802CA4A}"/>
              </a:ext>
            </a:extLst>
          </p:cNvPr>
          <p:cNvSpPr txBox="1"/>
          <p:nvPr/>
        </p:nvSpPr>
        <p:spPr>
          <a:xfrm>
            <a:off x="4182082" y="511671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230mil</a:t>
            </a:r>
          </a:p>
        </p:txBody>
      </p:sp>
    </p:spTree>
    <p:extLst>
      <p:ext uri="{BB962C8B-B14F-4D97-AF65-F5344CB8AC3E}">
        <p14:creationId xmlns:p14="http://schemas.microsoft.com/office/powerpoint/2010/main" val="981753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E14D-6384-FE63-F02F-DA4CA194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Pair of Differential Vias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6E3570C-476C-E070-70A4-C301129B9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78" y="1018357"/>
            <a:ext cx="2381102" cy="15983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5247B9C-7894-3152-ED8C-4F173768D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78" y="2695755"/>
            <a:ext cx="2986707" cy="40790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A841C1F-9F92-66D9-00A3-24243DC16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89" y="1199071"/>
            <a:ext cx="7779856" cy="510683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0A30870-4179-DA31-C56C-F2BC12FB6F13}"/>
              </a:ext>
            </a:extLst>
          </p:cNvPr>
          <p:cNvSpPr txBox="1"/>
          <p:nvPr/>
        </p:nvSpPr>
        <p:spPr>
          <a:xfrm>
            <a:off x="776377" y="106826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Port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419BFA-59DE-AAAE-3671-FD904416BD24}"/>
              </a:ext>
            </a:extLst>
          </p:cNvPr>
          <p:cNvSpPr txBox="1"/>
          <p:nvPr/>
        </p:nvSpPr>
        <p:spPr>
          <a:xfrm>
            <a:off x="1054026" y="1817514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Port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8F73BE-93BD-8040-9377-6C5BF05A1E75}"/>
              </a:ext>
            </a:extLst>
          </p:cNvPr>
          <p:cNvSpPr txBox="1"/>
          <p:nvPr/>
        </p:nvSpPr>
        <p:spPr>
          <a:xfrm>
            <a:off x="432190" y="1605814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Port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C155DE-7BFA-CA1D-0872-2D7FCCFE53D6}"/>
              </a:ext>
            </a:extLst>
          </p:cNvPr>
          <p:cNvSpPr txBox="1"/>
          <p:nvPr/>
        </p:nvSpPr>
        <p:spPr>
          <a:xfrm>
            <a:off x="709839" y="235506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Port 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62815C-BBB7-00FA-D3E5-5F7EAA9A41ED}"/>
              </a:ext>
            </a:extLst>
          </p:cNvPr>
          <p:cNvSpPr txBox="1"/>
          <p:nvPr/>
        </p:nvSpPr>
        <p:spPr>
          <a:xfrm>
            <a:off x="2244150" y="1018357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Port 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5B6865-AB47-4B7E-94EE-151009B2DE34}"/>
              </a:ext>
            </a:extLst>
          </p:cNvPr>
          <p:cNvSpPr txBox="1"/>
          <p:nvPr/>
        </p:nvSpPr>
        <p:spPr>
          <a:xfrm>
            <a:off x="2521799" y="176760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Port 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5BFD6A-3D1F-6241-072B-3BC1CFD26A29}"/>
              </a:ext>
            </a:extLst>
          </p:cNvPr>
          <p:cNvSpPr txBox="1"/>
          <p:nvPr/>
        </p:nvSpPr>
        <p:spPr>
          <a:xfrm>
            <a:off x="1899963" y="155590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Port 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2332B7-87D8-61A1-3A8C-51A4B7333E77}"/>
              </a:ext>
            </a:extLst>
          </p:cNvPr>
          <p:cNvSpPr txBox="1"/>
          <p:nvPr/>
        </p:nvSpPr>
        <p:spPr>
          <a:xfrm>
            <a:off x="2177612" y="230515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Port 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47C6DC-3721-80D2-E11F-A70C9F94516A}"/>
              </a:ext>
            </a:extLst>
          </p:cNvPr>
          <p:cNvSpPr txBox="1"/>
          <p:nvPr/>
        </p:nvSpPr>
        <p:spPr>
          <a:xfrm>
            <a:off x="10719089" y="438834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982878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E872-293B-B0F9-2994-66D65C4F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9691298" cy="707366"/>
          </a:xfrm>
        </p:spPr>
        <p:txBody>
          <a:bodyPr/>
          <a:lstStyle/>
          <a:p>
            <a:r>
              <a:rPr lang="en-US" dirty="0"/>
              <a:t>1 Pair of Differential Vias + 2 </a:t>
            </a:r>
            <a:r>
              <a:rPr lang="en-US" dirty="0" err="1"/>
              <a:t>striplines</a:t>
            </a:r>
            <a:r>
              <a:rPr lang="en-US" dirty="0"/>
              <a:t> – 8 ports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2C3895-E1CE-E612-A3E4-1D703009F9B9}"/>
              </a:ext>
            </a:extLst>
          </p:cNvPr>
          <p:cNvGrpSpPr/>
          <p:nvPr/>
        </p:nvGrpSpPr>
        <p:grpSpPr>
          <a:xfrm>
            <a:off x="354552" y="1001104"/>
            <a:ext cx="2614112" cy="1598315"/>
            <a:chOff x="432190" y="1018357"/>
            <a:chExt cx="2614112" cy="159831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7A09D7-4A15-E44B-AF22-878F5233A62F}"/>
                </a:ext>
              </a:extLst>
            </p:cNvPr>
            <p:cNvGrpSpPr/>
            <p:nvPr/>
          </p:nvGrpSpPr>
          <p:grpSpPr>
            <a:xfrm>
              <a:off x="852468" y="1250643"/>
              <a:ext cx="1775386" cy="1142234"/>
              <a:chOff x="620108" y="1111184"/>
              <a:chExt cx="3328322" cy="19054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C290B4-6F25-86EA-2BAA-F73674B6DB36}"/>
                  </a:ext>
                </a:extLst>
              </p:cNvPr>
              <p:cNvSpPr/>
              <p:nvPr/>
            </p:nvSpPr>
            <p:spPr>
              <a:xfrm>
                <a:off x="620108" y="1873778"/>
                <a:ext cx="148449" cy="114286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1DAA52B-9488-4DC6-7F78-B2BE053EF9A6}"/>
                  </a:ext>
                </a:extLst>
              </p:cNvPr>
              <p:cNvSpPr/>
              <p:nvPr/>
            </p:nvSpPr>
            <p:spPr>
              <a:xfrm flipV="1">
                <a:off x="961310" y="1682617"/>
                <a:ext cx="2937396" cy="84619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493D903-EEBC-5889-D309-1AC51FDBC95D}"/>
                  </a:ext>
                </a:extLst>
              </p:cNvPr>
              <p:cNvSpPr/>
              <p:nvPr/>
            </p:nvSpPr>
            <p:spPr>
              <a:xfrm flipV="1">
                <a:off x="869210" y="1149796"/>
                <a:ext cx="148449" cy="114286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3AC098-5AB3-CEFC-7ACB-12B0D25D73A2}"/>
                  </a:ext>
                </a:extLst>
              </p:cNvPr>
              <p:cNvSpPr/>
              <p:nvPr/>
            </p:nvSpPr>
            <p:spPr>
              <a:xfrm>
                <a:off x="3580135" y="1870042"/>
                <a:ext cx="148449" cy="114286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DF22322-F435-C7C9-1B25-76F7158627F1}"/>
                  </a:ext>
                </a:extLst>
              </p:cNvPr>
              <p:cNvSpPr/>
              <p:nvPr/>
            </p:nvSpPr>
            <p:spPr>
              <a:xfrm flipV="1">
                <a:off x="3799981" y="1111184"/>
                <a:ext cx="148449" cy="114286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A800C3-E208-CA62-F082-14A9779B6A8E}"/>
                  </a:ext>
                </a:extLst>
              </p:cNvPr>
              <p:cNvSpPr/>
              <p:nvPr/>
            </p:nvSpPr>
            <p:spPr>
              <a:xfrm flipV="1">
                <a:off x="648323" y="2464819"/>
                <a:ext cx="2937396" cy="84619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71F4A2-D35E-7F5F-E582-A5E936667720}"/>
                </a:ext>
              </a:extLst>
            </p:cNvPr>
            <p:cNvSpPr txBox="1"/>
            <p:nvPr/>
          </p:nvSpPr>
          <p:spPr>
            <a:xfrm>
              <a:off x="776377" y="1068266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Port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084CAC-A6AE-F8DF-A23E-5E384CA68E8A}"/>
                </a:ext>
              </a:extLst>
            </p:cNvPr>
            <p:cNvSpPr txBox="1"/>
            <p:nvPr/>
          </p:nvSpPr>
          <p:spPr>
            <a:xfrm>
              <a:off x="1054026" y="1817514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Port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044ECB-4EE5-5396-3E9B-0B5563CB4903}"/>
                </a:ext>
              </a:extLst>
            </p:cNvPr>
            <p:cNvSpPr txBox="1"/>
            <p:nvPr/>
          </p:nvSpPr>
          <p:spPr>
            <a:xfrm>
              <a:off x="432190" y="1605814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Port 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2A5541-6F9B-5BFB-E0E2-8E5481B88606}"/>
                </a:ext>
              </a:extLst>
            </p:cNvPr>
            <p:cNvSpPr txBox="1"/>
            <p:nvPr/>
          </p:nvSpPr>
          <p:spPr>
            <a:xfrm>
              <a:off x="709839" y="2355062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Port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E526EF-1CC2-C714-A0DB-E4BD4E9F20B8}"/>
                </a:ext>
              </a:extLst>
            </p:cNvPr>
            <p:cNvSpPr txBox="1"/>
            <p:nvPr/>
          </p:nvSpPr>
          <p:spPr>
            <a:xfrm>
              <a:off x="2244150" y="1018357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Port 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718AF3-7595-D886-759E-129E7529141C}"/>
                </a:ext>
              </a:extLst>
            </p:cNvPr>
            <p:cNvSpPr txBox="1"/>
            <p:nvPr/>
          </p:nvSpPr>
          <p:spPr>
            <a:xfrm>
              <a:off x="2521799" y="176760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Port 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218EE3-E692-5399-C71A-1638ACA8C7A5}"/>
                </a:ext>
              </a:extLst>
            </p:cNvPr>
            <p:cNvSpPr txBox="1"/>
            <p:nvPr/>
          </p:nvSpPr>
          <p:spPr>
            <a:xfrm>
              <a:off x="1921891" y="1631474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Port 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F165EA-060D-4A51-06F5-651C1C567422}"/>
                </a:ext>
              </a:extLst>
            </p:cNvPr>
            <p:cNvSpPr txBox="1"/>
            <p:nvPr/>
          </p:nvSpPr>
          <p:spPr>
            <a:xfrm>
              <a:off x="2177612" y="2305153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Port 8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BFF9B21D-8445-315C-0E8D-B31E6F95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235" y="1131909"/>
            <a:ext cx="7271909" cy="47961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4074D29-F4B7-50F7-9627-B69DB111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1" y="2822826"/>
            <a:ext cx="4601386" cy="37547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CD49F4A-A92F-934F-F084-6BB66A825475}"/>
              </a:ext>
            </a:extLst>
          </p:cNvPr>
          <p:cNvSpPr txBox="1"/>
          <p:nvPr/>
        </p:nvSpPr>
        <p:spPr>
          <a:xfrm>
            <a:off x="10739740" y="404682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1462405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3EDD-6DBA-D152-CA9C-77473CB4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Pair of Differential Vias + 2 </a:t>
            </a:r>
            <a:r>
              <a:rPr lang="en-US" dirty="0" err="1"/>
              <a:t>striplines</a:t>
            </a:r>
            <a:r>
              <a:rPr lang="en-US" dirty="0"/>
              <a:t> – 4 ports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51B11-CA68-7604-5B84-80B25C82D40F}"/>
              </a:ext>
            </a:extLst>
          </p:cNvPr>
          <p:cNvGrpSpPr/>
          <p:nvPr/>
        </p:nvGrpSpPr>
        <p:grpSpPr>
          <a:xfrm>
            <a:off x="673730" y="1077836"/>
            <a:ext cx="2336463" cy="1374520"/>
            <a:chOff x="432190" y="1018357"/>
            <a:chExt cx="2336463" cy="13745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79E35D-2755-93F5-3788-64AC63254E8D}"/>
                </a:ext>
              </a:extLst>
            </p:cNvPr>
            <p:cNvGrpSpPr/>
            <p:nvPr/>
          </p:nvGrpSpPr>
          <p:grpSpPr>
            <a:xfrm>
              <a:off x="852468" y="1250643"/>
              <a:ext cx="1775386" cy="1142234"/>
              <a:chOff x="620108" y="1111184"/>
              <a:chExt cx="3328322" cy="190546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8E4817C-F580-7BA1-EBA1-793B314154FC}"/>
                  </a:ext>
                </a:extLst>
              </p:cNvPr>
              <p:cNvSpPr/>
              <p:nvPr/>
            </p:nvSpPr>
            <p:spPr>
              <a:xfrm>
                <a:off x="620108" y="1873778"/>
                <a:ext cx="148449" cy="114286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F5F9D1-8C4D-CAAC-B8AF-57C712C69581}"/>
                  </a:ext>
                </a:extLst>
              </p:cNvPr>
              <p:cNvSpPr/>
              <p:nvPr/>
            </p:nvSpPr>
            <p:spPr>
              <a:xfrm flipV="1">
                <a:off x="961310" y="1682617"/>
                <a:ext cx="2937396" cy="84619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68C4D7F-CDF8-34CB-5004-52918BBBF388}"/>
                  </a:ext>
                </a:extLst>
              </p:cNvPr>
              <p:cNvSpPr/>
              <p:nvPr/>
            </p:nvSpPr>
            <p:spPr>
              <a:xfrm flipV="1">
                <a:off x="869210" y="1149796"/>
                <a:ext cx="148449" cy="114286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B2BB06-A84E-9E5D-BA0B-63018AA9B774}"/>
                  </a:ext>
                </a:extLst>
              </p:cNvPr>
              <p:cNvSpPr/>
              <p:nvPr/>
            </p:nvSpPr>
            <p:spPr>
              <a:xfrm>
                <a:off x="3580135" y="1870042"/>
                <a:ext cx="148449" cy="114286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C436372-B465-5E74-6192-72717C38D655}"/>
                  </a:ext>
                </a:extLst>
              </p:cNvPr>
              <p:cNvSpPr/>
              <p:nvPr/>
            </p:nvSpPr>
            <p:spPr>
              <a:xfrm flipV="1">
                <a:off x="3799981" y="1111184"/>
                <a:ext cx="148449" cy="114286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2F1E77-22F9-3B6A-D227-10A3A0622D4F}"/>
                  </a:ext>
                </a:extLst>
              </p:cNvPr>
              <p:cNvSpPr/>
              <p:nvPr/>
            </p:nvSpPr>
            <p:spPr>
              <a:xfrm flipV="1">
                <a:off x="648323" y="2464819"/>
                <a:ext cx="2937396" cy="84619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E1A52C-CBEF-F02F-7ECA-633D5E2045C0}"/>
                </a:ext>
              </a:extLst>
            </p:cNvPr>
            <p:cNvSpPr txBox="1"/>
            <p:nvPr/>
          </p:nvSpPr>
          <p:spPr>
            <a:xfrm>
              <a:off x="776377" y="1068266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Port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D8C6D7-9406-DDD9-4F0B-26B1FCB3087B}"/>
                </a:ext>
              </a:extLst>
            </p:cNvPr>
            <p:cNvSpPr txBox="1"/>
            <p:nvPr/>
          </p:nvSpPr>
          <p:spPr>
            <a:xfrm>
              <a:off x="432190" y="1605814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Port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85E731-BF1A-2158-B2F1-B42A056639BA}"/>
                </a:ext>
              </a:extLst>
            </p:cNvPr>
            <p:cNvSpPr txBox="1"/>
            <p:nvPr/>
          </p:nvSpPr>
          <p:spPr>
            <a:xfrm>
              <a:off x="2244150" y="1018357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Port 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B976A-8F50-CA53-AA82-7EBB321C1174}"/>
                </a:ext>
              </a:extLst>
            </p:cNvPr>
            <p:cNvSpPr txBox="1"/>
            <p:nvPr/>
          </p:nvSpPr>
          <p:spPr>
            <a:xfrm>
              <a:off x="1921891" y="1631474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Port 4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6B6E461-8F45-CCC3-71EC-8B47560F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8" y="2768192"/>
            <a:ext cx="4893351" cy="3657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D0B8C8-9C33-DE0C-1728-53364EF77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605" y="1333268"/>
            <a:ext cx="7080897" cy="4572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EFBBBE-30BE-FD4F-40CD-8116944D9D46}"/>
              </a:ext>
            </a:extLst>
          </p:cNvPr>
          <p:cNvSpPr txBox="1"/>
          <p:nvPr/>
        </p:nvSpPr>
        <p:spPr>
          <a:xfrm>
            <a:off x="10760436" y="663791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946249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3EDD-6DBA-D152-CA9C-77473CB4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Pair of Differential Vias + 2 </a:t>
            </a:r>
            <a:r>
              <a:rPr lang="en-US" dirty="0" err="1"/>
              <a:t>striplines</a:t>
            </a:r>
            <a:r>
              <a:rPr lang="en-US" dirty="0"/>
              <a:t> –Mixed Mode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51B11-CA68-7604-5B84-80B25C82D40F}"/>
              </a:ext>
            </a:extLst>
          </p:cNvPr>
          <p:cNvGrpSpPr/>
          <p:nvPr/>
        </p:nvGrpSpPr>
        <p:grpSpPr>
          <a:xfrm>
            <a:off x="801057" y="1292869"/>
            <a:ext cx="3440232" cy="1142234"/>
            <a:chOff x="122477" y="1250643"/>
            <a:chExt cx="3440232" cy="1142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79E35D-2755-93F5-3788-64AC63254E8D}"/>
                </a:ext>
              </a:extLst>
            </p:cNvPr>
            <p:cNvGrpSpPr/>
            <p:nvPr/>
          </p:nvGrpSpPr>
          <p:grpSpPr>
            <a:xfrm>
              <a:off x="852468" y="1250643"/>
              <a:ext cx="1775386" cy="1142234"/>
              <a:chOff x="620108" y="1111184"/>
              <a:chExt cx="3328322" cy="190546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8E4817C-F580-7BA1-EBA1-793B314154FC}"/>
                  </a:ext>
                </a:extLst>
              </p:cNvPr>
              <p:cNvSpPr/>
              <p:nvPr/>
            </p:nvSpPr>
            <p:spPr>
              <a:xfrm>
                <a:off x="620108" y="1873778"/>
                <a:ext cx="148449" cy="114286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F5F9D1-8C4D-CAAC-B8AF-57C712C69581}"/>
                  </a:ext>
                </a:extLst>
              </p:cNvPr>
              <p:cNvSpPr/>
              <p:nvPr/>
            </p:nvSpPr>
            <p:spPr>
              <a:xfrm flipV="1">
                <a:off x="961310" y="1682617"/>
                <a:ext cx="2937396" cy="84619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68C4D7F-CDF8-34CB-5004-52918BBBF388}"/>
                  </a:ext>
                </a:extLst>
              </p:cNvPr>
              <p:cNvSpPr/>
              <p:nvPr/>
            </p:nvSpPr>
            <p:spPr>
              <a:xfrm flipV="1">
                <a:off x="869210" y="1149796"/>
                <a:ext cx="148449" cy="114286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B2BB06-A84E-9E5D-BA0B-63018AA9B774}"/>
                  </a:ext>
                </a:extLst>
              </p:cNvPr>
              <p:cNvSpPr/>
              <p:nvPr/>
            </p:nvSpPr>
            <p:spPr>
              <a:xfrm>
                <a:off x="3580135" y="1870042"/>
                <a:ext cx="148449" cy="114286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C436372-B465-5E74-6192-72717C38D655}"/>
                  </a:ext>
                </a:extLst>
              </p:cNvPr>
              <p:cNvSpPr/>
              <p:nvPr/>
            </p:nvSpPr>
            <p:spPr>
              <a:xfrm flipV="1">
                <a:off x="3799981" y="1111184"/>
                <a:ext cx="148449" cy="1142866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2F1E77-22F9-3B6A-D227-10A3A0622D4F}"/>
                  </a:ext>
                </a:extLst>
              </p:cNvPr>
              <p:cNvSpPr/>
              <p:nvPr/>
            </p:nvSpPr>
            <p:spPr>
              <a:xfrm flipV="1">
                <a:off x="648323" y="2464819"/>
                <a:ext cx="2937396" cy="84619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E1A52C-CBEF-F02F-7ECA-633D5E2045C0}"/>
                </a:ext>
              </a:extLst>
            </p:cNvPr>
            <p:cNvSpPr txBox="1"/>
            <p:nvPr/>
          </p:nvSpPr>
          <p:spPr>
            <a:xfrm>
              <a:off x="122477" y="1402697"/>
              <a:ext cx="8628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Differential Port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D8C6D7-9406-DDD9-4F0B-26B1FCB3087B}"/>
                </a:ext>
              </a:extLst>
            </p:cNvPr>
            <p:cNvSpPr txBox="1"/>
            <p:nvPr/>
          </p:nvSpPr>
          <p:spPr>
            <a:xfrm>
              <a:off x="2730129" y="1475496"/>
              <a:ext cx="8325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Differential Port 2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6B6E461-8F45-CCC3-71EC-8B47560F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8" y="2768192"/>
            <a:ext cx="4893351" cy="3657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3030C0-CB64-015D-3C97-628D4C65D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2" r="2476"/>
          <a:stretch/>
        </p:blipFill>
        <p:spPr>
          <a:xfrm>
            <a:off x="5175849" y="1379173"/>
            <a:ext cx="6866626" cy="2574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3D5AA-3269-9065-B125-6301AA42F5A4}"/>
              </a:ext>
            </a:extLst>
          </p:cNvPr>
          <p:cNvSpPr txBox="1"/>
          <p:nvPr/>
        </p:nvSpPr>
        <p:spPr>
          <a:xfrm>
            <a:off x="10844551" y="86351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50219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A495-83F5-6549-1CC5-5A4B4329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L from </a:t>
            </a:r>
            <a:r>
              <a:rPr lang="en-US" dirty="0" err="1"/>
              <a:t>Stripline</a:t>
            </a:r>
            <a:r>
              <a:rPr lang="en-US" dirty="0"/>
              <a:t> RLGC</a:t>
            </a:r>
          </a:p>
        </p:txBody>
      </p:sp>
      <p:pic>
        <p:nvPicPr>
          <p:cNvPr id="1026" name="Picture 2" descr="RLGC transmission line">
            <a:extLst>
              <a:ext uri="{FF2B5EF4-FFF2-40B4-BE49-F238E27FC236}">
                <a16:creationId xmlns:a16="http://schemas.microsoft.com/office/drawing/2014/main" id="{EE0B7338-B8BA-33A6-69B5-5E8B682B4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51" y="4710213"/>
            <a:ext cx="2666680" cy="1371436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89EC135-54C0-C558-68A9-2BFA44896DFD}"/>
              </a:ext>
            </a:extLst>
          </p:cNvPr>
          <p:cNvGrpSpPr/>
          <p:nvPr/>
        </p:nvGrpSpPr>
        <p:grpSpPr>
          <a:xfrm>
            <a:off x="4771287" y="1682146"/>
            <a:ext cx="4478801" cy="1646811"/>
            <a:chOff x="8987801" y="2691442"/>
            <a:chExt cx="2290913" cy="12836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23BE73-A4B9-D94A-D33B-A247620F84E7}"/>
                </a:ext>
              </a:extLst>
            </p:cNvPr>
            <p:cNvSpPr/>
            <p:nvPr/>
          </p:nvSpPr>
          <p:spPr>
            <a:xfrm flipV="1">
              <a:off x="9104314" y="2766655"/>
              <a:ext cx="803609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AE9761-A49E-3A04-8FDA-90C4DFFDEF36}"/>
                </a:ext>
              </a:extLst>
            </p:cNvPr>
            <p:cNvSpPr/>
            <p:nvPr/>
          </p:nvSpPr>
          <p:spPr>
            <a:xfrm flipV="1">
              <a:off x="10475914" y="2766655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BD602C-66DD-83A7-7A25-E9AF1E505195}"/>
                </a:ext>
              </a:extLst>
            </p:cNvPr>
            <p:cNvSpPr/>
            <p:nvPr/>
          </p:nvSpPr>
          <p:spPr>
            <a:xfrm flipV="1">
              <a:off x="9104314" y="3830447"/>
              <a:ext cx="80361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A7BA5D-AB27-ABE1-307D-7280DF0103F7}"/>
                </a:ext>
              </a:extLst>
            </p:cNvPr>
            <p:cNvSpPr/>
            <p:nvPr/>
          </p:nvSpPr>
          <p:spPr>
            <a:xfrm flipV="1">
              <a:off x="10475914" y="3830447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2FAE81-F957-5E39-045A-E254314F23FF}"/>
                </a:ext>
              </a:extLst>
            </p:cNvPr>
            <p:cNvSpPr/>
            <p:nvPr/>
          </p:nvSpPr>
          <p:spPr>
            <a:xfrm>
              <a:off x="10107765" y="2756767"/>
              <a:ext cx="148449" cy="11428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218D96-5EDD-BE64-E761-0D7B9BFAE01C}"/>
                </a:ext>
              </a:extLst>
            </p:cNvPr>
            <p:cNvSpPr/>
            <p:nvPr/>
          </p:nvSpPr>
          <p:spPr>
            <a:xfrm flipV="1">
              <a:off x="8987801" y="3312663"/>
              <a:ext cx="1137896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CD92D6-D942-FA6F-FBD9-A0F6C48F8C9A}"/>
                </a:ext>
              </a:extLst>
            </p:cNvPr>
            <p:cNvSpPr/>
            <p:nvPr/>
          </p:nvSpPr>
          <p:spPr>
            <a:xfrm>
              <a:off x="9907923" y="2691442"/>
              <a:ext cx="194916" cy="128365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RLGC transmission line">
            <a:extLst>
              <a:ext uri="{FF2B5EF4-FFF2-40B4-BE49-F238E27FC236}">
                <a16:creationId xmlns:a16="http://schemas.microsoft.com/office/drawing/2014/main" id="{4396A7CF-AB5A-CB13-2C8E-ABC6A3DD3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482" y="4657892"/>
            <a:ext cx="2666680" cy="137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D4BDCC5-5531-640C-25EB-7BB24FA4CCDE}"/>
              </a:ext>
            </a:extLst>
          </p:cNvPr>
          <p:cNvSpPr/>
          <p:nvPr/>
        </p:nvSpPr>
        <p:spPr>
          <a:xfrm>
            <a:off x="7399515" y="5035245"/>
            <a:ext cx="670560" cy="4064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99866E-F7FA-9044-15A1-834E6D44393F}"/>
              </a:ext>
            </a:extLst>
          </p:cNvPr>
          <p:cNvCxnSpPr>
            <a:cxnSpLocks/>
          </p:cNvCxnSpPr>
          <p:nvPr/>
        </p:nvCxnSpPr>
        <p:spPr>
          <a:xfrm>
            <a:off x="6951218" y="3363843"/>
            <a:ext cx="689071" cy="1587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343CC9-0274-B85B-E8AC-D7444DC043F2}"/>
              </a:ext>
            </a:extLst>
          </p:cNvPr>
          <p:cNvCxnSpPr>
            <a:cxnSpLocks/>
            <a:endCxn id="1026" idx="0"/>
          </p:cNvCxnSpPr>
          <p:nvPr/>
        </p:nvCxnSpPr>
        <p:spPr>
          <a:xfrm flipH="1">
            <a:off x="4639891" y="3328957"/>
            <a:ext cx="981504" cy="13812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1C212DE-514B-95A6-CABD-2E5190920270}"/>
              </a:ext>
            </a:extLst>
          </p:cNvPr>
          <p:cNvSpPr txBox="1"/>
          <p:nvPr/>
        </p:nvSpPr>
        <p:spPr>
          <a:xfrm>
            <a:off x="299932" y="4504505"/>
            <a:ext cx="2357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@ 60GHz</a:t>
            </a:r>
          </a:p>
          <a:p>
            <a:endParaRPr lang="en-US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R_pul = 1.6187e+03 </a:t>
            </a:r>
            <a:r>
              <a:rPr lang="el-GR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Ω/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m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L_pul = 2.1665e-07 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H/m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G_pul = 2.1665e-07 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S/m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C_pul = 2.1665e-07 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F/m</a:t>
            </a:r>
            <a:endParaRPr lang="en-US" sz="16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609B49-0200-5AEE-377F-F2E97F86FC43}"/>
              </a:ext>
            </a:extLst>
          </p:cNvPr>
          <p:cNvSpPr txBox="1"/>
          <p:nvPr/>
        </p:nvSpPr>
        <p:spPr>
          <a:xfrm>
            <a:off x="9225388" y="4812159"/>
            <a:ext cx="2666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@ 60GHz * 10mil</a:t>
            </a:r>
          </a:p>
          <a:p>
            <a:endParaRPr lang="en-US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L = 2.1665e-07 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H/m *10 mil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    =  </a:t>
            </a:r>
            <a:r>
              <a:rPr lang="en-US" sz="16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55.028 pH</a:t>
            </a:r>
            <a:endParaRPr lang="en-US" sz="1600" b="1" dirty="0">
              <a:latin typeface="+mj-lt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6C0E3F-D66A-6036-3CC3-C540C5E2466F}"/>
              </a:ext>
            </a:extLst>
          </p:cNvPr>
          <p:cNvCxnSpPr>
            <a:cxnSpLocks/>
          </p:cNvCxnSpPr>
          <p:nvPr/>
        </p:nvCxnSpPr>
        <p:spPr>
          <a:xfrm flipV="1">
            <a:off x="6831929" y="1198193"/>
            <a:ext cx="483975" cy="483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8A0D6C-B1BB-5A2B-D128-FF80206C7717}"/>
              </a:ext>
            </a:extLst>
          </p:cNvPr>
          <p:cNvSpPr txBox="1"/>
          <p:nvPr/>
        </p:nvSpPr>
        <p:spPr>
          <a:xfrm>
            <a:off x="5689600" y="939381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altLang="zh-CN" dirty="0"/>
              <a:t>artial</a:t>
            </a:r>
            <a:r>
              <a:rPr lang="en-US" dirty="0"/>
              <a:t> inductance used in the current model = </a:t>
            </a:r>
            <a:r>
              <a:rPr lang="en-US" b="1" dirty="0"/>
              <a:t>65 pH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60C99A-D510-09CA-B177-83307D39BFAB}"/>
              </a:ext>
            </a:extLst>
          </p:cNvPr>
          <p:cNvSpPr txBox="1"/>
          <p:nvPr/>
        </p:nvSpPr>
        <p:spPr>
          <a:xfrm>
            <a:off x="299932" y="6323026"/>
            <a:ext cx="3670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*From the MATLAB s2rlgc conversion function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C730D0A-9F50-460B-B3D1-DA3AC4499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3" t="2089" r="6952"/>
          <a:stretch/>
        </p:blipFill>
        <p:spPr>
          <a:xfrm>
            <a:off x="268493" y="1076799"/>
            <a:ext cx="3906147" cy="317305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9291B24-1F75-52F1-F0DA-85C94EE29E46}"/>
              </a:ext>
            </a:extLst>
          </p:cNvPr>
          <p:cNvSpPr/>
          <p:nvPr/>
        </p:nvSpPr>
        <p:spPr>
          <a:xfrm>
            <a:off x="4999073" y="1705351"/>
            <a:ext cx="1561448" cy="164681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50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5B1C-B43A-3105-DDE4-5A49C964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74CFA1-FFA8-778F-7816-B38F98B23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46840"/>
              </p:ext>
            </p:extLst>
          </p:nvPr>
        </p:nvGraphicFramePr>
        <p:xfrm>
          <a:off x="321243" y="1215366"/>
          <a:ext cx="11549514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410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1321967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445201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2061371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2251823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  <a:gridCol w="1590840">
                  <a:extLst>
                    <a:ext uri="{9D8B030D-6E8A-4147-A177-3AD203B41FA5}">
                      <a16:colId xmlns:a16="http://schemas.microsoft.com/office/drawing/2014/main" val="3302696043"/>
                    </a:ext>
                  </a:extLst>
                </a:gridCol>
                <a:gridCol w="1814902">
                  <a:extLst>
                    <a:ext uri="{9D8B030D-6E8A-4147-A177-3AD203B41FA5}">
                      <a16:colId xmlns:a16="http://schemas.microsoft.com/office/drawing/2014/main" val="2062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Via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Antipad</a:t>
                      </a:r>
                      <a:r>
                        <a:rPr lang="en-US" b="1" dirty="0"/>
                        <a:t>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Cavity height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Stripline</a:t>
                      </a:r>
                      <a:r>
                        <a:rPr lang="en-US" b="1" dirty="0"/>
                        <a:t> length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Partial L [pH]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Tx-line L [pH]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55.03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6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64.91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5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64.91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96.46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9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82.54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46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144.65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114.04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9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15.34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17.26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22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177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EF13-3B5B-3602-272B-C66E0A48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AF1B-4AA5-6E20-EF4E-77D4627F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with the </a:t>
            </a:r>
            <a:r>
              <a:rPr lang="en-US" dirty="0" err="1"/>
              <a:t>tx</a:t>
            </a:r>
            <a:r>
              <a:rPr lang="en-US" dirty="0"/>
              <a:t>-line L.</a:t>
            </a:r>
          </a:p>
          <a:p>
            <a:r>
              <a:rPr lang="en-US" dirty="0"/>
              <a:t>Validate two differential pairs (4 traces) with separate </a:t>
            </a:r>
            <a:r>
              <a:rPr lang="en-US" dirty="0" err="1"/>
              <a:t>antipad</a:t>
            </a:r>
            <a:r>
              <a:rPr lang="en-US" dirty="0"/>
              <a:t>.</a:t>
            </a:r>
          </a:p>
          <a:p>
            <a:r>
              <a:rPr lang="en-US" dirty="0"/>
              <a:t>Validate the cases with shared </a:t>
            </a:r>
            <a:r>
              <a:rPr lang="en-US" dirty="0" err="1"/>
              <a:t>antipad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6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0DE7-4A67-401B-AAD4-6BD5EDC0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Cavities </a:t>
            </a:r>
            <a:r>
              <a:rPr lang="en-US" altLang="zh-CN" dirty="0"/>
              <a:t>– Via 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70E05-65FA-5E23-953F-1A3338DA78D6}"/>
              </a:ext>
            </a:extLst>
          </p:cNvPr>
          <p:cNvSpPr txBox="1"/>
          <p:nvPr/>
        </p:nvSpPr>
        <p:spPr>
          <a:xfrm>
            <a:off x="1155940" y="13716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12mil + 12mil + 12mil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9550D-1A44-2787-F484-BD1849ED4D70}"/>
              </a:ext>
            </a:extLst>
          </p:cNvPr>
          <p:cNvSpPr txBox="1"/>
          <p:nvPr/>
        </p:nvSpPr>
        <p:spPr>
          <a:xfrm>
            <a:off x="7553864" y="1371600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12mil + 8mil + 12mil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65A5E-E452-946F-741D-3AFD7BF0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" y="1855886"/>
            <a:ext cx="6087816" cy="4396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FE0608-A08A-8FA7-1971-E844990D1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38" y="1855885"/>
            <a:ext cx="6126962" cy="4396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3E52AB-D847-E7BD-9DFC-43F8979672B4}"/>
              </a:ext>
            </a:extLst>
          </p:cNvPr>
          <p:cNvSpPr txBox="1"/>
          <p:nvPr/>
        </p:nvSpPr>
        <p:spPr>
          <a:xfrm>
            <a:off x="10287000" y="61912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34379-C965-2AE4-CDA2-4CFB5765E372}"/>
              </a:ext>
            </a:extLst>
          </p:cNvPr>
          <p:cNvSpPr txBox="1"/>
          <p:nvPr/>
        </p:nvSpPr>
        <p:spPr>
          <a:xfrm>
            <a:off x="710160" y="3159713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3ECFC-4F1F-4C22-606B-54836FDD808F}"/>
              </a:ext>
            </a:extLst>
          </p:cNvPr>
          <p:cNvSpPr txBox="1"/>
          <p:nvPr/>
        </p:nvSpPr>
        <p:spPr>
          <a:xfrm>
            <a:off x="3812794" y="315971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93352-53E5-1AF0-BB40-F5FD17280DEC}"/>
              </a:ext>
            </a:extLst>
          </p:cNvPr>
          <p:cNvSpPr txBox="1"/>
          <p:nvPr/>
        </p:nvSpPr>
        <p:spPr>
          <a:xfrm>
            <a:off x="710160" y="5301734"/>
            <a:ext cx="5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20C1F-9501-720F-C4E8-1BD62C28487E}"/>
              </a:ext>
            </a:extLst>
          </p:cNvPr>
          <p:cNvSpPr txBox="1"/>
          <p:nvPr/>
        </p:nvSpPr>
        <p:spPr>
          <a:xfrm>
            <a:off x="3812794" y="53017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A18D49-C535-AB93-E24D-FB05957F3683}"/>
              </a:ext>
            </a:extLst>
          </p:cNvPr>
          <p:cNvSpPr txBox="1"/>
          <p:nvPr/>
        </p:nvSpPr>
        <p:spPr>
          <a:xfrm>
            <a:off x="6767014" y="3159713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405172-C3BE-928E-AA4C-C770E4254DA3}"/>
              </a:ext>
            </a:extLst>
          </p:cNvPr>
          <p:cNvSpPr txBox="1"/>
          <p:nvPr/>
        </p:nvSpPr>
        <p:spPr>
          <a:xfrm>
            <a:off x="9869648" y="315971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916BA1-A0AE-835C-74A1-C8E014C14702}"/>
              </a:ext>
            </a:extLst>
          </p:cNvPr>
          <p:cNvSpPr txBox="1"/>
          <p:nvPr/>
        </p:nvSpPr>
        <p:spPr>
          <a:xfrm>
            <a:off x="6767014" y="5301734"/>
            <a:ext cx="5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124678-E435-967E-AA26-107B00274069}"/>
              </a:ext>
            </a:extLst>
          </p:cNvPr>
          <p:cNvSpPr txBox="1"/>
          <p:nvPr/>
        </p:nvSpPr>
        <p:spPr>
          <a:xfrm>
            <a:off x="9869648" y="53017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Z12</a:t>
            </a:r>
          </a:p>
        </p:txBody>
      </p:sp>
    </p:spTree>
    <p:extLst>
      <p:ext uri="{BB962C8B-B14F-4D97-AF65-F5344CB8AC3E}">
        <p14:creationId xmlns:p14="http://schemas.microsoft.com/office/powerpoint/2010/main" val="319210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2285-329E-589A-090D-D4CE8916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Stack </a:t>
            </a:r>
            <a:r>
              <a:rPr lang="en-US" altLang="zh-CN" dirty="0"/>
              <a:t>– Via Model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6590E4-EA0C-F961-83E0-85329CB9B3E0}"/>
              </a:ext>
            </a:extLst>
          </p:cNvPr>
          <p:cNvGrpSpPr/>
          <p:nvPr/>
        </p:nvGrpSpPr>
        <p:grpSpPr>
          <a:xfrm>
            <a:off x="412149" y="1671706"/>
            <a:ext cx="2427152" cy="4069684"/>
            <a:chOff x="2705100" y="1239620"/>
            <a:chExt cx="2427152" cy="40696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A26BE0-159E-CD55-A4C7-3102B0A00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5100" y="1590431"/>
              <a:ext cx="1643866" cy="332446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7D855C7-E762-E00F-9764-E610A241655B}"/>
                </a:ext>
              </a:extLst>
            </p:cNvPr>
            <p:cNvCxnSpPr/>
            <p:nvPr/>
          </p:nvCxnSpPr>
          <p:spPr>
            <a:xfrm>
              <a:off x="4300762" y="1682153"/>
              <a:ext cx="0" cy="4399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EFB712-39E5-41E7-6B67-95075F6660A5}"/>
                </a:ext>
              </a:extLst>
            </p:cNvPr>
            <p:cNvSpPr txBox="1"/>
            <p:nvPr/>
          </p:nvSpPr>
          <p:spPr>
            <a:xfrm>
              <a:off x="4348966" y="170803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mil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762169-9D0F-964D-BB16-A8CCAE3977FE}"/>
                </a:ext>
              </a:extLst>
            </p:cNvPr>
            <p:cNvCxnSpPr/>
            <p:nvPr/>
          </p:nvCxnSpPr>
          <p:spPr>
            <a:xfrm>
              <a:off x="4300762" y="2147978"/>
              <a:ext cx="0" cy="4399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2D63D1-B45C-E13E-A54F-753836A0983D}"/>
                </a:ext>
              </a:extLst>
            </p:cNvPr>
            <p:cNvSpPr txBox="1"/>
            <p:nvPr/>
          </p:nvSpPr>
          <p:spPr>
            <a:xfrm>
              <a:off x="4348966" y="214797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mil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74DAB70-F7DF-571E-36E2-B9E495D13F0F}"/>
                </a:ext>
              </a:extLst>
            </p:cNvPr>
            <p:cNvCxnSpPr/>
            <p:nvPr/>
          </p:nvCxnSpPr>
          <p:spPr>
            <a:xfrm>
              <a:off x="4300762" y="2622429"/>
              <a:ext cx="0" cy="4399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96AAC6-966E-B351-67E7-403281F27B27}"/>
                </a:ext>
              </a:extLst>
            </p:cNvPr>
            <p:cNvSpPr txBox="1"/>
            <p:nvPr/>
          </p:nvSpPr>
          <p:spPr>
            <a:xfrm>
              <a:off x="4348966" y="2635369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mil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4DDB967-8A2C-C0D3-35B6-D1321A96C3DE}"/>
                </a:ext>
              </a:extLst>
            </p:cNvPr>
            <p:cNvCxnSpPr/>
            <p:nvPr/>
          </p:nvCxnSpPr>
          <p:spPr>
            <a:xfrm>
              <a:off x="4303065" y="3433315"/>
              <a:ext cx="0" cy="4399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AB3534-38E9-0DF2-5C2F-2D3BC872C689}"/>
                </a:ext>
              </a:extLst>
            </p:cNvPr>
            <p:cNvSpPr txBox="1"/>
            <p:nvPr/>
          </p:nvSpPr>
          <p:spPr>
            <a:xfrm>
              <a:off x="4351269" y="3459193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mil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0BD1070-12E9-2211-8F98-5C8FE0C0C834}"/>
                </a:ext>
              </a:extLst>
            </p:cNvPr>
            <p:cNvCxnSpPr/>
            <p:nvPr/>
          </p:nvCxnSpPr>
          <p:spPr>
            <a:xfrm>
              <a:off x="4303065" y="3899140"/>
              <a:ext cx="0" cy="4399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07595B-B96D-31D0-5E7A-E2ED21467F23}"/>
                </a:ext>
              </a:extLst>
            </p:cNvPr>
            <p:cNvSpPr txBox="1"/>
            <p:nvPr/>
          </p:nvSpPr>
          <p:spPr>
            <a:xfrm>
              <a:off x="4351269" y="389914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mil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4AAC2CF-D6B6-49F2-35F6-56E87763AF61}"/>
                </a:ext>
              </a:extLst>
            </p:cNvPr>
            <p:cNvCxnSpPr/>
            <p:nvPr/>
          </p:nvCxnSpPr>
          <p:spPr>
            <a:xfrm>
              <a:off x="4303065" y="4373591"/>
              <a:ext cx="0" cy="4399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480A54-0D1C-5851-F99D-DE0229C63B75}"/>
                </a:ext>
              </a:extLst>
            </p:cNvPr>
            <p:cNvSpPr txBox="1"/>
            <p:nvPr/>
          </p:nvSpPr>
          <p:spPr>
            <a:xfrm>
              <a:off x="4351269" y="438653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mil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509A1A3-5241-960E-7C73-634DACE43F64}"/>
                </a:ext>
              </a:extLst>
            </p:cNvPr>
            <p:cNvCxnSpPr>
              <a:cxnSpLocks/>
            </p:cNvCxnSpPr>
            <p:nvPr/>
          </p:nvCxnSpPr>
          <p:spPr>
            <a:xfrm>
              <a:off x="4305836" y="3124708"/>
              <a:ext cx="0" cy="305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5D05B1-2F58-91C6-2A96-1644B9A4C7C6}"/>
                </a:ext>
              </a:extLst>
            </p:cNvPr>
            <p:cNvSpPr txBox="1"/>
            <p:nvPr/>
          </p:nvSpPr>
          <p:spPr>
            <a:xfrm>
              <a:off x="4406674" y="3054554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mil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A71C9E-5156-B4AC-FF5F-D64FC277A15E}"/>
                </a:ext>
              </a:extLst>
            </p:cNvPr>
            <p:cNvSpPr txBox="1"/>
            <p:nvPr/>
          </p:nvSpPr>
          <p:spPr>
            <a:xfrm>
              <a:off x="3853117" y="173069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97E364-5AD7-8764-D181-2624B7363BC3}"/>
                </a:ext>
              </a:extLst>
            </p:cNvPr>
            <p:cNvSpPr txBox="1"/>
            <p:nvPr/>
          </p:nvSpPr>
          <p:spPr>
            <a:xfrm>
              <a:off x="3853117" y="219859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5FA11C-F40E-041F-6137-62F1F8DD7E8B}"/>
                </a:ext>
              </a:extLst>
            </p:cNvPr>
            <p:cNvSpPr txBox="1"/>
            <p:nvPr/>
          </p:nvSpPr>
          <p:spPr>
            <a:xfrm>
              <a:off x="3853117" y="266649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64C4B4-ACAA-0773-3ED9-B6EC419ED394}"/>
                </a:ext>
              </a:extLst>
            </p:cNvPr>
            <p:cNvSpPr txBox="1"/>
            <p:nvPr/>
          </p:nvSpPr>
          <p:spPr>
            <a:xfrm>
              <a:off x="3853117" y="306799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516437-E51A-0391-D563-F7A10E2B3526}"/>
                </a:ext>
              </a:extLst>
            </p:cNvPr>
            <p:cNvSpPr txBox="1"/>
            <p:nvPr/>
          </p:nvSpPr>
          <p:spPr>
            <a:xfrm>
              <a:off x="3853117" y="348523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D10001-EC0B-C7D6-82F3-D2C86E2DEE88}"/>
                </a:ext>
              </a:extLst>
            </p:cNvPr>
            <p:cNvSpPr txBox="1"/>
            <p:nvPr/>
          </p:nvSpPr>
          <p:spPr>
            <a:xfrm>
              <a:off x="3853117" y="39531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17B9B0-6342-CFE4-73D8-02FE74507BE6}"/>
                </a:ext>
              </a:extLst>
            </p:cNvPr>
            <p:cNvSpPr txBox="1"/>
            <p:nvPr/>
          </p:nvSpPr>
          <p:spPr>
            <a:xfrm>
              <a:off x="3853117" y="44210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ADBDC3-7966-1AAE-06D6-19EC2D23CD83}"/>
                </a:ext>
              </a:extLst>
            </p:cNvPr>
            <p:cNvSpPr txBox="1"/>
            <p:nvPr/>
          </p:nvSpPr>
          <p:spPr>
            <a:xfrm>
              <a:off x="3312872" y="123962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2A1944-9C85-7ADE-F621-A5FE66ED6E95}"/>
                </a:ext>
              </a:extLst>
            </p:cNvPr>
            <p:cNvSpPr txBox="1"/>
            <p:nvPr/>
          </p:nvSpPr>
          <p:spPr>
            <a:xfrm>
              <a:off x="3312872" y="493997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D3311E42-CBE9-A83C-E571-DF2E36FB8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298" y="1238524"/>
            <a:ext cx="7130799" cy="51197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F0A5523-B0B1-3E88-DA25-B68666329388}"/>
              </a:ext>
            </a:extLst>
          </p:cNvPr>
          <p:cNvSpPr txBox="1"/>
          <p:nvPr/>
        </p:nvSpPr>
        <p:spPr>
          <a:xfrm>
            <a:off x="10287000" y="61912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Calculation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924F2F-E998-8231-9C70-E27345F81BB1}"/>
              </a:ext>
            </a:extLst>
          </p:cNvPr>
          <p:cNvGrpSpPr/>
          <p:nvPr/>
        </p:nvGrpSpPr>
        <p:grpSpPr>
          <a:xfrm>
            <a:off x="3323134" y="1071189"/>
            <a:ext cx="1265892" cy="5333645"/>
            <a:chOff x="3359811" y="896124"/>
            <a:chExt cx="1265892" cy="533364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FC01614-734E-B93F-A704-E841EDFD3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9811" y="1231869"/>
              <a:ext cx="1265892" cy="482216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09AEE2-F113-8D62-E9ED-0E3C40F1ED08}"/>
                </a:ext>
              </a:extLst>
            </p:cNvPr>
            <p:cNvSpPr txBox="1"/>
            <p:nvPr/>
          </p:nvSpPr>
          <p:spPr>
            <a:xfrm>
              <a:off x="3789416" y="1610365"/>
              <a:ext cx="3513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16AD14-5947-EC6A-EDC3-272DF585CB4F}"/>
                </a:ext>
              </a:extLst>
            </p:cNvPr>
            <p:cNvSpPr txBox="1"/>
            <p:nvPr/>
          </p:nvSpPr>
          <p:spPr>
            <a:xfrm>
              <a:off x="3789416" y="2242131"/>
              <a:ext cx="3513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665412-126B-38D6-1128-FE5BD714A383}"/>
                </a:ext>
              </a:extLst>
            </p:cNvPr>
            <p:cNvSpPr txBox="1"/>
            <p:nvPr/>
          </p:nvSpPr>
          <p:spPr>
            <a:xfrm>
              <a:off x="3794081" y="2787197"/>
              <a:ext cx="3513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455368-4FF0-B475-976D-EA292A0EC05A}"/>
                </a:ext>
              </a:extLst>
            </p:cNvPr>
            <p:cNvSpPr txBox="1"/>
            <p:nvPr/>
          </p:nvSpPr>
          <p:spPr>
            <a:xfrm>
              <a:off x="3770301" y="3346817"/>
              <a:ext cx="3513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D8505A-94E3-9BA5-E95F-22CECCF2044D}"/>
                </a:ext>
              </a:extLst>
            </p:cNvPr>
            <p:cNvSpPr txBox="1"/>
            <p:nvPr/>
          </p:nvSpPr>
          <p:spPr>
            <a:xfrm>
              <a:off x="3779285" y="3938390"/>
              <a:ext cx="3257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034648-388A-E627-38C6-61C5FAFF1245}"/>
                </a:ext>
              </a:extLst>
            </p:cNvPr>
            <p:cNvSpPr txBox="1"/>
            <p:nvPr/>
          </p:nvSpPr>
          <p:spPr>
            <a:xfrm>
              <a:off x="3785697" y="4592925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AAB011-D09A-8EB2-ADF2-0A28B5ED44B3}"/>
                </a:ext>
              </a:extLst>
            </p:cNvPr>
            <p:cNvSpPr txBox="1"/>
            <p:nvPr/>
          </p:nvSpPr>
          <p:spPr>
            <a:xfrm>
              <a:off x="3753637" y="5138814"/>
              <a:ext cx="3513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3F0ED0-8783-98E3-71C0-F8ABE61AF6BB}"/>
                </a:ext>
              </a:extLst>
            </p:cNvPr>
            <p:cNvSpPr txBox="1"/>
            <p:nvPr/>
          </p:nvSpPr>
          <p:spPr>
            <a:xfrm>
              <a:off x="3501004" y="89612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C47709-7222-2E74-CE71-931EBFF1F2CE}"/>
                </a:ext>
              </a:extLst>
            </p:cNvPr>
            <p:cNvSpPr txBox="1"/>
            <p:nvPr/>
          </p:nvSpPr>
          <p:spPr>
            <a:xfrm>
              <a:off x="3501004" y="586043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5A7F32C-AFAF-0851-83A2-D31308C14394}"/>
              </a:ext>
            </a:extLst>
          </p:cNvPr>
          <p:cNvSpPr txBox="1"/>
          <p:nvPr/>
        </p:nvSpPr>
        <p:spPr>
          <a:xfrm>
            <a:off x="5856145" y="2729244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1A03D-D724-1261-90DD-76E28F93109C}"/>
              </a:ext>
            </a:extLst>
          </p:cNvPr>
          <p:cNvSpPr txBox="1"/>
          <p:nvPr/>
        </p:nvSpPr>
        <p:spPr>
          <a:xfrm>
            <a:off x="8958779" y="27292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BA626B-DC3B-161D-9638-EA82615B7B07}"/>
              </a:ext>
            </a:extLst>
          </p:cNvPr>
          <p:cNvSpPr txBox="1"/>
          <p:nvPr/>
        </p:nvSpPr>
        <p:spPr>
          <a:xfrm>
            <a:off x="5856145" y="4871265"/>
            <a:ext cx="5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6497D8-7406-C0D8-1085-59F00B0CC8F7}"/>
              </a:ext>
            </a:extLst>
          </p:cNvPr>
          <p:cNvSpPr txBox="1"/>
          <p:nvPr/>
        </p:nvSpPr>
        <p:spPr>
          <a:xfrm>
            <a:off x="8958779" y="487126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Z12</a:t>
            </a:r>
          </a:p>
        </p:txBody>
      </p:sp>
    </p:spTree>
    <p:extLst>
      <p:ext uri="{BB962C8B-B14F-4D97-AF65-F5344CB8AC3E}">
        <p14:creationId xmlns:p14="http://schemas.microsoft.com/office/powerpoint/2010/main" val="243611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F335-646E-61C6-A14F-3689B1C5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Equivalent CKT Model for Via-</a:t>
            </a:r>
            <a:r>
              <a:rPr lang="en-US" dirty="0" err="1"/>
              <a:t>Stripline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3824B-FF02-85FB-CDB0-701BE17B0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4"/>
          <a:stretch/>
        </p:blipFill>
        <p:spPr>
          <a:xfrm>
            <a:off x="231111" y="1315556"/>
            <a:ext cx="7697854" cy="46843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E9F097-7855-50A6-3639-A5A446C85EF6}"/>
              </a:ext>
            </a:extLst>
          </p:cNvPr>
          <p:cNvSpPr txBox="1"/>
          <p:nvPr/>
        </p:nvSpPr>
        <p:spPr>
          <a:xfrm>
            <a:off x="5444185" y="3611850"/>
            <a:ext cx="11646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Via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00F4D9-2670-E155-0D4D-54E0DC1852ED}"/>
              </a:ext>
            </a:extLst>
          </p:cNvPr>
          <p:cNvSpPr txBox="1"/>
          <p:nvPr/>
        </p:nvSpPr>
        <p:spPr>
          <a:xfrm>
            <a:off x="2615369" y="2818752"/>
            <a:ext cx="16401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Stripline</a:t>
            </a:r>
            <a:r>
              <a:rPr lang="en-US" dirty="0"/>
              <a:t>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A8E2C-3895-F64C-AB97-390EAC0343C5}"/>
              </a:ext>
            </a:extLst>
          </p:cNvPr>
          <p:cNvSpPr txBox="1"/>
          <p:nvPr/>
        </p:nvSpPr>
        <p:spPr>
          <a:xfrm>
            <a:off x="2928629" y="3240458"/>
            <a:ext cx="683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/>
              <a:t>(200mil)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01831-1DCB-878D-5691-E14814610D99}"/>
              </a:ext>
            </a:extLst>
          </p:cNvPr>
          <p:cNvSpPr txBox="1"/>
          <p:nvPr/>
        </p:nvSpPr>
        <p:spPr>
          <a:xfrm>
            <a:off x="2990727" y="4578944"/>
            <a:ext cx="260199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Stripline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 err="1">
                <a:solidFill>
                  <a:srgbClr val="FF0000"/>
                </a:solidFill>
              </a:rPr>
              <a:t>antipad</a:t>
            </a:r>
            <a:r>
              <a:rPr lang="en-US" dirty="0">
                <a:solidFill>
                  <a:srgbClr val="FF0000"/>
                </a:solidFill>
              </a:rPr>
              <a:t> region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60211-6A91-F46B-8D68-EF972604DAAA}"/>
              </a:ext>
            </a:extLst>
          </p:cNvPr>
          <p:cNvGrpSpPr/>
          <p:nvPr/>
        </p:nvGrpSpPr>
        <p:grpSpPr>
          <a:xfrm>
            <a:off x="8687543" y="2691442"/>
            <a:ext cx="2618835" cy="2512268"/>
            <a:chOff x="8687543" y="2691442"/>
            <a:chExt cx="2618835" cy="25122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062C1B-8818-C8CF-1D83-A06255E8C720}"/>
                </a:ext>
              </a:extLst>
            </p:cNvPr>
            <p:cNvSpPr/>
            <p:nvPr/>
          </p:nvSpPr>
          <p:spPr>
            <a:xfrm flipV="1">
              <a:off x="9104314" y="2766655"/>
              <a:ext cx="803609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4F3B4C-1B7E-22A7-AD7A-048F29C15681}"/>
                </a:ext>
              </a:extLst>
            </p:cNvPr>
            <p:cNvSpPr/>
            <p:nvPr/>
          </p:nvSpPr>
          <p:spPr>
            <a:xfrm flipV="1">
              <a:off x="10475914" y="2766655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F885E6-2B2A-8F5F-A84B-43186AC3992D}"/>
                </a:ext>
              </a:extLst>
            </p:cNvPr>
            <p:cNvSpPr/>
            <p:nvPr/>
          </p:nvSpPr>
          <p:spPr>
            <a:xfrm flipV="1">
              <a:off x="9104314" y="3830447"/>
              <a:ext cx="80361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916D38-06A5-4A79-1123-7049ADA7FC8D}"/>
                </a:ext>
              </a:extLst>
            </p:cNvPr>
            <p:cNvSpPr/>
            <p:nvPr/>
          </p:nvSpPr>
          <p:spPr>
            <a:xfrm flipV="1">
              <a:off x="10475914" y="3830447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7710AC-9DB8-7899-CCE8-08FE1F8510A4}"/>
                </a:ext>
              </a:extLst>
            </p:cNvPr>
            <p:cNvSpPr/>
            <p:nvPr/>
          </p:nvSpPr>
          <p:spPr>
            <a:xfrm>
              <a:off x="10107765" y="2756767"/>
              <a:ext cx="148449" cy="11428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7ECA21-68D0-279A-465D-37018ECD7612}"/>
                </a:ext>
              </a:extLst>
            </p:cNvPr>
            <p:cNvSpPr/>
            <p:nvPr/>
          </p:nvSpPr>
          <p:spPr>
            <a:xfrm flipV="1">
              <a:off x="8987801" y="3312663"/>
              <a:ext cx="1137896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323663-51E8-089E-66EC-C3EADDEEC1AC}"/>
                </a:ext>
              </a:extLst>
            </p:cNvPr>
            <p:cNvCxnSpPr>
              <a:cxnSpLocks/>
            </p:cNvCxnSpPr>
            <p:nvPr/>
          </p:nvCxnSpPr>
          <p:spPr>
            <a:xfrm>
              <a:off x="9413887" y="3151230"/>
              <a:ext cx="184461" cy="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8A1CE4-F65D-D4AD-32B3-F2226EC6AAA5}"/>
                </a:ext>
              </a:extLst>
            </p:cNvPr>
            <p:cNvSpPr txBox="1"/>
            <p:nvPr/>
          </p:nvSpPr>
          <p:spPr>
            <a:xfrm>
              <a:off x="8687543" y="279739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Stripline</a:t>
              </a:r>
              <a:endParaRPr lang="en-US" dirty="0"/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2EA0EA39-B4CA-413F-EDFC-7839C87A0DC9}"/>
                </a:ext>
              </a:extLst>
            </p:cNvPr>
            <p:cNvSpPr/>
            <p:nvPr/>
          </p:nvSpPr>
          <p:spPr>
            <a:xfrm rot="5400000">
              <a:off x="9346260" y="3111749"/>
              <a:ext cx="241598" cy="832160"/>
            </a:xfrm>
            <a:prstGeom prst="rightBrac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701CDB-E9E0-A0C4-0F7B-AB26620C8387}"/>
                </a:ext>
              </a:extLst>
            </p:cNvPr>
            <p:cNvSpPr txBox="1"/>
            <p:nvPr/>
          </p:nvSpPr>
          <p:spPr>
            <a:xfrm>
              <a:off x="9177421" y="3550894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200mil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579086-60EC-0193-FCB2-AD6F546B69A2}"/>
                </a:ext>
              </a:extLst>
            </p:cNvPr>
            <p:cNvSpPr/>
            <p:nvPr/>
          </p:nvSpPr>
          <p:spPr>
            <a:xfrm>
              <a:off x="9907923" y="2691442"/>
              <a:ext cx="194916" cy="128365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5A0374-A0E4-079B-476B-193B116F94D2}"/>
                </a:ext>
              </a:extLst>
            </p:cNvPr>
            <p:cNvSpPr txBox="1"/>
            <p:nvPr/>
          </p:nvSpPr>
          <p:spPr>
            <a:xfrm>
              <a:off x="8704384" y="4834378"/>
              <a:ext cx="26019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Stripline</a:t>
              </a:r>
              <a:r>
                <a:rPr lang="en-US" dirty="0">
                  <a:solidFill>
                    <a:srgbClr val="FF0000"/>
                  </a:solidFill>
                </a:rPr>
                <a:t> in </a:t>
              </a:r>
              <a:r>
                <a:rPr lang="en-US" dirty="0" err="1">
                  <a:solidFill>
                    <a:srgbClr val="FF0000"/>
                  </a:solidFill>
                </a:rPr>
                <a:t>antipad</a:t>
              </a:r>
              <a:r>
                <a:rPr lang="en-US" dirty="0">
                  <a:solidFill>
                    <a:srgbClr val="FF0000"/>
                  </a:solidFill>
                </a:rPr>
                <a:t> region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CA1B483-1A23-F306-B3A6-295E5970DE6D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10005381" y="3975095"/>
              <a:ext cx="0" cy="8592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8D0958-08E8-5BAF-2FFE-BFD1948E5568}"/>
              </a:ext>
            </a:extLst>
          </p:cNvPr>
          <p:cNvCxnSpPr>
            <a:cxnSpLocks/>
          </p:cNvCxnSpPr>
          <p:nvPr/>
        </p:nvCxnSpPr>
        <p:spPr>
          <a:xfrm>
            <a:off x="4139839" y="4055010"/>
            <a:ext cx="186788" cy="494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C2DC8BD-067B-0404-C7D3-8AF285AD1E2D}"/>
              </a:ext>
            </a:extLst>
          </p:cNvPr>
          <p:cNvSpPr/>
          <p:nvPr/>
        </p:nvSpPr>
        <p:spPr>
          <a:xfrm>
            <a:off x="3463657" y="3724933"/>
            <a:ext cx="1184121" cy="3004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48E60-C3E0-F1C0-4920-CED8CA055B50}"/>
              </a:ext>
            </a:extLst>
          </p:cNvPr>
          <p:cNvSpPr txBox="1"/>
          <p:nvPr/>
        </p:nvSpPr>
        <p:spPr>
          <a:xfrm>
            <a:off x="9810733" y="220789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BA61F-DE27-C469-5805-2C61E8C78E2D}"/>
              </a:ext>
            </a:extLst>
          </p:cNvPr>
          <p:cNvSpPr txBox="1"/>
          <p:nvPr/>
        </p:nvSpPr>
        <p:spPr>
          <a:xfrm>
            <a:off x="8168130" y="316672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</p:spTree>
    <p:extLst>
      <p:ext uri="{BB962C8B-B14F-4D97-AF65-F5344CB8AC3E}">
        <p14:creationId xmlns:p14="http://schemas.microsoft.com/office/powerpoint/2010/main" val="121640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392166-0277-D972-35BD-311270D3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806" y="1583849"/>
            <a:ext cx="8142514" cy="50352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52528C-36FC-40C9-E140-B0792F07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Via-</a:t>
            </a:r>
            <a:r>
              <a:rPr lang="en-US" dirty="0" err="1"/>
              <a:t>Stripline</a:t>
            </a:r>
            <a:r>
              <a:rPr lang="en-US" dirty="0"/>
              <a:t>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52FF-0D07-D008-D745-0B324449979E}"/>
              </a:ext>
            </a:extLst>
          </p:cNvPr>
          <p:cNvSpPr txBox="1"/>
          <p:nvPr/>
        </p:nvSpPr>
        <p:spPr>
          <a:xfrm>
            <a:off x="581025" y="11811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one cavity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EA9A53-BFE5-7970-BDFE-75AADB07DE42}"/>
              </a:ext>
            </a:extLst>
          </p:cNvPr>
          <p:cNvGrpSpPr/>
          <p:nvPr/>
        </p:nvGrpSpPr>
        <p:grpSpPr>
          <a:xfrm>
            <a:off x="817986" y="3192717"/>
            <a:ext cx="2989814" cy="1142866"/>
            <a:chOff x="817986" y="3192717"/>
            <a:chExt cx="2989814" cy="11428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6D7D966-8563-2886-BB39-DDFCE855F930}"/>
                </a:ext>
              </a:extLst>
            </p:cNvPr>
            <p:cNvSpPr/>
            <p:nvPr/>
          </p:nvSpPr>
          <p:spPr>
            <a:xfrm flipV="1">
              <a:off x="817986" y="3202605"/>
              <a:ext cx="803609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017FEE-64B1-043F-FF91-5525CD669C4A}"/>
                </a:ext>
              </a:extLst>
            </p:cNvPr>
            <p:cNvSpPr/>
            <p:nvPr/>
          </p:nvSpPr>
          <p:spPr>
            <a:xfrm flipV="1">
              <a:off x="2189586" y="3202605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3456DA9-F6AC-30D4-A538-AC67282AAD4D}"/>
                </a:ext>
              </a:extLst>
            </p:cNvPr>
            <p:cNvSpPr/>
            <p:nvPr/>
          </p:nvSpPr>
          <p:spPr>
            <a:xfrm flipV="1">
              <a:off x="817986" y="4266397"/>
              <a:ext cx="80361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9FFE78-5ABC-DAB0-441C-186362DFD92D}"/>
                </a:ext>
              </a:extLst>
            </p:cNvPr>
            <p:cNvSpPr/>
            <p:nvPr/>
          </p:nvSpPr>
          <p:spPr>
            <a:xfrm flipV="1">
              <a:off x="2189586" y="4266397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7BA5F9-B510-3919-70D4-B1DCB678BDA1}"/>
                </a:ext>
              </a:extLst>
            </p:cNvPr>
            <p:cNvSpPr/>
            <p:nvPr/>
          </p:nvSpPr>
          <p:spPr>
            <a:xfrm>
              <a:off x="1821437" y="3192717"/>
              <a:ext cx="148449" cy="11428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7DD570A-1836-79E0-CC22-9488965EE869}"/>
                </a:ext>
              </a:extLst>
            </p:cNvPr>
            <p:cNvSpPr/>
            <p:nvPr/>
          </p:nvSpPr>
          <p:spPr>
            <a:xfrm flipV="1">
              <a:off x="1863991" y="3731815"/>
              <a:ext cx="1137896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676E64D-0E9D-56EF-9D5D-C364EF3F1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0902" y="3589904"/>
              <a:ext cx="243353" cy="690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19EEB6-4627-A790-975B-A6605B700971}"/>
                </a:ext>
              </a:extLst>
            </p:cNvPr>
            <p:cNvSpPr txBox="1"/>
            <p:nvPr/>
          </p:nvSpPr>
          <p:spPr>
            <a:xfrm>
              <a:off x="2828045" y="336785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Stripline</a:t>
              </a:r>
              <a:endParaRPr lang="en-US" dirty="0"/>
            </a:p>
          </p:txBody>
        </p:sp>
        <p:sp>
          <p:nvSpPr>
            <p:cNvPr id="53" name="Right Brace 52">
              <a:extLst>
                <a:ext uri="{FF2B5EF4-FFF2-40B4-BE49-F238E27FC236}">
                  <a16:creationId xmlns:a16="http://schemas.microsoft.com/office/drawing/2014/main" id="{8FC9E822-5DC9-8E7F-B3A1-EF88D1F02A8B}"/>
                </a:ext>
              </a:extLst>
            </p:cNvPr>
            <p:cNvSpPr/>
            <p:nvPr/>
          </p:nvSpPr>
          <p:spPr>
            <a:xfrm rot="5400000">
              <a:off x="2465008" y="3522939"/>
              <a:ext cx="241598" cy="832160"/>
            </a:xfrm>
            <a:prstGeom prst="rightBrac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A632FD-C9AC-1BE7-008B-24E5C1ABE319}"/>
                </a:ext>
              </a:extLst>
            </p:cNvPr>
            <p:cNvSpPr txBox="1"/>
            <p:nvPr/>
          </p:nvSpPr>
          <p:spPr>
            <a:xfrm>
              <a:off x="2296169" y="3962084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200mil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5CFFF3D-1748-3DD2-4B04-F868F8F044EA}"/>
              </a:ext>
            </a:extLst>
          </p:cNvPr>
          <p:cNvSpPr txBox="1"/>
          <p:nvPr/>
        </p:nvSpPr>
        <p:spPr>
          <a:xfrm>
            <a:off x="8991691" y="3961735"/>
            <a:ext cx="11646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Via Model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6B2B72-A1E0-C644-448E-FFEB128458B8}"/>
              </a:ext>
            </a:extLst>
          </p:cNvPr>
          <p:cNvSpPr txBox="1"/>
          <p:nvPr/>
        </p:nvSpPr>
        <p:spPr>
          <a:xfrm>
            <a:off x="6230533" y="3257236"/>
            <a:ext cx="16401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Stripline</a:t>
            </a:r>
            <a:r>
              <a:rPr lang="en-US" dirty="0"/>
              <a:t> Model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E28357-D2CB-71B5-BF1C-48A529420CA2}"/>
              </a:ext>
            </a:extLst>
          </p:cNvPr>
          <p:cNvSpPr txBox="1"/>
          <p:nvPr/>
        </p:nvSpPr>
        <p:spPr>
          <a:xfrm>
            <a:off x="9448159" y="17796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6DA4C1-B12E-9BBF-4DD3-1AE18119A7DB}"/>
              </a:ext>
            </a:extLst>
          </p:cNvPr>
          <p:cNvSpPr txBox="1"/>
          <p:nvPr/>
        </p:nvSpPr>
        <p:spPr>
          <a:xfrm>
            <a:off x="4382110" y="31750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715EDA-7F35-2E49-3284-3D42E0C52EF7}"/>
              </a:ext>
            </a:extLst>
          </p:cNvPr>
          <p:cNvGrpSpPr/>
          <p:nvPr/>
        </p:nvGrpSpPr>
        <p:grpSpPr>
          <a:xfrm>
            <a:off x="5585033" y="92941"/>
            <a:ext cx="2313614" cy="1322678"/>
            <a:chOff x="5585033" y="92941"/>
            <a:chExt cx="2313614" cy="132267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62B3264-E9B8-C6C7-9B15-AB67BBE08679}"/>
                </a:ext>
              </a:extLst>
            </p:cNvPr>
            <p:cNvGrpSpPr/>
            <p:nvPr/>
          </p:nvGrpSpPr>
          <p:grpSpPr>
            <a:xfrm flipV="1">
              <a:off x="6243482" y="201536"/>
              <a:ext cx="1249845" cy="683706"/>
              <a:chOff x="3789261" y="4535566"/>
              <a:chExt cx="2105025" cy="114109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0D78FF3-62DE-BB6A-7A8E-B9FE9E52EC17}"/>
                  </a:ext>
                </a:extLst>
              </p:cNvPr>
              <p:cNvGrpSpPr/>
              <p:nvPr/>
            </p:nvGrpSpPr>
            <p:grpSpPr>
              <a:xfrm>
                <a:off x="4179785" y="4670701"/>
                <a:ext cx="1323975" cy="891662"/>
                <a:chOff x="9496425" y="2929891"/>
                <a:chExt cx="1219200" cy="499109"/>
              </a:xfrm>
            </p:grpSpPr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5EF262AD-48E9-D875-4B9C-A76FB6578651}"/>
                    </a:ext>
                  </a:extLst>
                </p:cNvPr>
                <p:cNvCxnSpPr/>
                <p:nvPr/>
              </p:nvCxnSpPr>
              <p:spPr>
                <a:xfrm flipV="1">
                  <a:off x="9496425" y="2929891"/>
                  <a:ext cx="0" cy="4991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183B7FCE-0AE4-612B-CF12-57D2AC121618}"/>
                    </a:ext>
                  </a:extLst>
                </p:cNvPr>
                <p:cNvCxnSpPr/>
                <p:nvPr/>
              </p:nvCxnSpPr>
              <p:spPr>
                <a:xfrm flipV="1">
                  <a:off x="9696450" y="2929891"/>
                  <a:ext cx="0" cy="4991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A82F726B-008B-E445-3D80-185F03EAEADC}"/>
                    </a:ext>
                  </a:extLst>
                </p:cNvPr>
                <p:cNvCxnSpPr/>
                <p:nvPr/>
              </p:nvCxnSpPr>
              <p:spPr>
                <a:xfrm flipV="1">
                  <a:off x="9929478" y="2929891"/>
                  <a:ext cx="0" cy="4991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25C3E26-E723-15D4-637E-B3D4EF7273C5}"/>
                    </a:ext>
                  </a:extLst>
                </p:cNvPr>
                <p:cNvCxnSpPr/>
                <p:nvPr/>
              </p:nvCxnSpPr>
              <p:spPr>
                <a:xfrm flipV="1">
                  <a:off x="10126583" y="2929891"/>
                  <a:ext cx="0" cy="4991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AA9610F-64E6-62E9-9873-562B47FD3BF1}"/>
                    </a:ext>
                  </a:extLst>
                </p:cNvPr>
                <p:cNvCxnSpPr/>
                <p:nvPr/>
              </p:nvCxnSpPr>
              <p:spPr>
                <a:xfrm flipV="1">
                  <a:off x="10344150" y="2929891"/>
                  <a:ext cx="0" cy="4991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6FB2500E-005F-DA57-71FF-1734C9EB92AF}"/>
                    </a:ext>
                  </a:extLst>
                </p:cNvPr>
                <p:cNvCxnSpPr/>
                <p:nvPr/>
              </p:nvCxnSpPr>
              <p:spPr>
                <a:xfrm flipV="1">
                  <a:off x="10534650" y="2929891"/>
                  <a:ext cx="0" cy="4991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D8FA8D8D-A9B4-0ABB-96E6-3D1ED4102597}"/>
                    </a:ext>
                  </a:extLst>
                </p:cNvPr>
                <p:cNvCxnSpPr/>
                <p:nvPr/>
              </p:nvCxnSpPr>
              <p:spPr>
                <a:xfrm flipV="1">
                  <a:off x="10715625" y="2929891"/>
                  <a:ext cx="0" cy="4991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1BA7495-A1F7-5E8C-CF47-AFF4E516E699}"/>
                  </a:ext>
                </a:extLst>
              </p:cNvPr>
              <p:cNvSpPr/>
              <p:nvPr/>
            </p:nvSpPr>
            <p:spPr>
              <a:xfrm>
                <a:off x="3789261" y="4535566"/>
                <a:ext cx="2105025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82F80B7-1251-B97C-C24A-3710A0836142}"/>
                  </a:ext>
                </a:extLst>
              </p:cNvPr>
              <p:cNvSpPr/>
              <p:nvPr/>
            </p:nvSpPr>
            <p:spPr>
              <a:xfrm>
                <a:off x="3789261" y="5630941"/>
                <a:ext cx="2105025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BAE92F5-D4FC-6A90-163C-D80366B60632}"/>
                </a:ext>
              </a:extLst>
            </p:cNvPr>
            <p:cNvSpPr txBox="1"/>
            <p:nvPr/>
          </p:nvSpPr>
          <p:spPr>
            <a:xfrm>
              <a:off x="5912206" y="1046287"/>
              <a:ext cx="1986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Parallel-plate mode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EA2E4CA-278F-A632-7BCA-8D2EE36DB696}"/>
                </a:ext>
              </a:extLst>
            </p:cNvPr>
            <p:cNvSpPr txBox="1"/>
            <p:nvPr/>
          </p:nvSpPr>
          <p:spPr>
            <a:xfrm>
              <a:off x="5631953" y="92941"/>
              <a:ext cx="615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Power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C6BFAC2-9465-58FB-6965-3C355AD99C44}"/>
                </a:ext>
              </a:extLst>
            </p:cNvPr>
            <p:cNvSpPr txBox="1"/>
            <p:nvPr/>
          </p:nvSpPr>
          <p:spPr>
            <a:xfrm>
              <a:off x="5585033" y="678259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Ground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6ECB6D9-3F8E-E33D-5D3E-92C5804C9F8C}"/>
              </a:ext>
            </a:extLst>
          </p:cNvPr>
          <p:cNvGrpSpPr/>
          <p:nvPr/>
        </p:nvGrpSpPr>
        <p:grpSpPr>
          <a:xfrm>
            <a:off x="8710807" y="-129396"/>
            <a:ext cx="2123235" cy="1566118"/>
            <a:chOff x="8710807" y="-129396"/>
            <a:chExt cx="2123235" cy="156611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816CD0-4690-5F72-566E-23C00163EEFD}"/>
                </a:ext>
              </a:extLst>
            </p:cNvPr>
            <p:cNvSpPr txBox="1"/>
            <p:nvPr/>
          </p:nvSpPr>
          <p:spPr>
            <a:xfrm>
              <a:off x="9225909" y="1067390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Stripline</a:t>
              </a:r>
              <a:r>
                <a:rPr lang="en-US" dirty="0"/>
                <a:t> mode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52D2B5C-C709-767E-D30E-FD9572AA1FF8}"/>
                </a:ext>
              </a:extLst>
            </p:cNvPr>
            <p:cNvSpPr txBox="1"/>
            <p:nvPr/>
          </p:nvSpPr>
          <p:spPr>
            <a:xfrm>
              <a:off x="8710807" y="93788"/>
              <a:ext cx="615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Power 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5720B6A-5E68-F8E8-57D0-A3E119A0B42C}"/>
                </a:ext>
              </a:extLst>
            </p:cNvPr>
            <p:cNvSpPr txBox="1"/>
            <p:nvPr/>
          </p:nvSpPr>
          <p:spPr>
            <a:xfrm>
              <a:off x="8724479" y="711649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Ground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5966EE7-D2C0-AF65-F1F2-CDE79614F3D2}"/>
                </a:ext>
              </a:extLst>
            </p:cNvPr>
            <p:cNvGrpSpPr/>
            <p:nvPr/>
          </p:nvGrpSpPr>
          <p:grpSpPr>
            <a:xfrm>
              <a:off x="9448159" y="-129396"/>
              <a:ext cx="1249846" cy="1368695"/>
              <a:chOff x="9448159" y="-129396"/>
              <a:chExt cx="1249846" cy="1368695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F4ABC94-7AD8-6579-E49C-A31F8881775A}"/>
                  </a:ext>
                </a:extLst>
              </p:cNvPr>
              <p:cNvCxnSpPr/>
              <p:nvPr/>
            </p:nvCxnSpPr>
            <p:spPr>
              <a:xfrm flipV="1">
                <a:off x="9975244" y="234851"/>
                <a:ext cx="0" cy="249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5E94C1D-DED7-1EF8-3F59-AB0DF3B4A4AE}"/>
                  </a:ext>
                </a:extLst>
              </p:cNvPr>
              <p:cNvCxnSpPr/>
              <p:nvPr/>
            </p:nvCxnSpPr>
            <p:spPr>
              <a:xfrm flipV="1">
                <a:off x="10085691" y="234851"/>
                <a:ext cx="0" cy="249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4B99F883-AA26-E218-03F4-443CBB219092}"/>
                  </a:ext>
                </a:extLst>
              </p:cNvPr>
              <p:cNvCxnSpPr/>
              <p:nvPr/>
            </p:nvCxnSpPr>
            <p:spPr>
              <a:xfrm flipV="1">
                <a:off x="10190878" y="234851"/>
                <a:ext cx="0" cy="249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B00DAED9-A484-2791-4E61-634D95AC6AA6}"/>
                  </a:ext>
                </a:extLst>
              </p:cNvPr>
              <p:cNvSpPr/>
              <p:nvPr/>
            </p:nvSpPr>
            <p:spPr>
              <a:xfrm rot="11261751">
                <a:off x="9797313" y="-129396"/>
                <a:ext cx="512969" cy="659890"/>
              </a:xfrm>
              <a:prstGeom prst="arc">
                <a:avLst>
                  <a:gd name="adj1" fmla="val 17229226"/>
                  <a:gd name="adj2" fmla="val 2038358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7752C892-6664-EF42-7DF3-E5A3E03244FB}"/>
                  </a:ext>
                </a:extLst>
              </p:cNvPr>
              <p:cNvSpPr/>
              <p:nvPr/>
            </p:nvSpPr>
            <p:spPr>
              <a:xfrm rot="10338249" flipH="1">
                <a:off x="9881462" y="-129396"/>
                <a:ext cx="512969" cy="659890"/>
              </a:xfrm>
              <a:prstGeom prst="arc">
                <a:avLst>
                  <a:gd name="adj1" fmla="val 17229226"/>
                  <a:gd name="adj2" fmla="val 2038358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84B9D8E-CA0F-B45F-3269-DD6B38A6FC33}"/>
                  </a:ext>
                </a:extLst>
              </p:cNvPr>
              <p:cNvGrpSpPr/>
              <p:nvPr/>
            </p:nvGrpSpPr>
            <p:grpSpPr>
              <a:xfrm>
                <a:off x="9448159" y="207732"/>
                <a:ext cx="1249846" cy="1031567"/>
                <a:chOff x="9629243" y="5279616"/>
                <a:chExt cx="1249846" cy="1020883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74326A2C-88F0-1BDA-4F92-DA88D7418D64}"/>
                    </a:ext>
                  </a:extLst>
                </p:cNvPr>
                <p:cNvGrpSpPr/>
                <p:nvPr/>
              </p:nvGrpSpPr>
              <p:grpSpPr>
                <a:xfrm>
                  <a:off x="9961208" y="5633271"/>
                  <a:ext cx="642083" cy="667228"/>
                  <a:chOff x="5773758" y="2808647"/>
                  <a:chExt cx="1081414" cy="1319358"/>
                </a:xfrm>
              </p:grpSpPr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2F4D885C-E99C-7A79-A56D-050B1FD924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5525" y="2882264"/>
                    <a:ext cx="0" cy="49910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>
                    <a:extLst>
                      <a:ext uri="{FF2B5EF4-FFF2-40B4-BE49-F238E27FC236}">
                        <a16:creationId xmlns:a16="http://schemas.microsoft.com/office/drawing/2014/main" id="{A4EFA224-993F-8AE1-44BD-1D93C6FB0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5550" y="2882264"/>
                    <a:ext cx="0" cy="49910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E567E5B8-A542-96F7-C7FF-B39BA804ED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6050" y="2882264"/>
                    <a:ext cx="0" cy="49910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Arc 96">
                    <a:extLst>
                      <a:ext uri="{FF2B5EF4-FFF2-40B4-BE49-F238E27FC236}">
                        <a16:creationId xmlns:a16="http://schemas.microsoft.com/office/drawing/2014/main" id="{768EDFE8-F453-5B2C-988C-4BAB1FF8B2C8}"/>
                      </a:ext>
                    </a:extLst>
                  </p:cNvPr>
                  <p:cNvSpPr/>
                  <p:nvPr/>
                </p:nvSpPr>
                <p:spPr>
                  <a:xfrm rot="10338249" flipV="1">
                    <a:off x="5773758" y="2808647"/>
                    <a:ext cx="929015" cy="1319357"/>
                  </a:xfrm>
                  <a:prstGeom prst="arc">
                    <a:avLst>
                      <a:gd name="adj1" fmla="val 17229226"/>
                      <a:gd name="adj2" fmla="val 20383582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Arc 97">
                    <a:extLst>
                      <a:ext uri="{FF2B5EF4-FFF2-40B4-BE49-F238E27FC236}">
                        <a16:creationId xmlns:a16="http://schemas.microsoft.com/office/drawing/2014/main" id="{5B131DC0-04F9-AF3D-591F-05790430034B}"/>
                      </a:ext>
                    </a:extLst>
                  </p:cNvPr>
                  <p:cNvSpPr/>
                  <p:nvPr/>
                </p:nvSpPr>
                <p:spPr>
                  <a:xfrm rot="11261751" flipH="1" flipV="1">
                    <a:off x="5926157" y="2808648"/>
                    <a:ext cx="929015" cy="1319357"/>
                  </a:xfrm>
                  <a:prstGeom prst="arc">
                    <a:avLst>
                      <a:gd name="adj1" fmla="val 17229226"/>
                      <a:gd name="adj2" fmla="val 20383582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5612C5B5-2683-BA4A-A952-E8AE0DD533FF}"/>
                    </a:ext>
                  </a:extLst>
                </p:cNvPr>
                <p:cNvSpPr/>
                <p:nvPr/>
              </p:nvSpPr>
              <p:spPr>
                <a:xfrm>
                  <a:off x="9629243" y="5279616"/>
                  <a:ext cx="1249846" cy="277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ED3AE9E-D003-B8AF-39CD-C1203631B0C9}"/>
                    </a:ext>
                  </a:extLst>
                </p:cNvPr>
                <p:cNvSpPr/>
                <p:nvPr/>
              </p:nvSpPr>
              <p:spPr>
                <a:xfrm>
                  <a:off x="9629243" y="5944583"/>
                  <a:ext cx="1249846" cy="277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CA4BEDB-3516-8834-2747-36CF5B38C549}"/>
                    </a:ext>
                  </a:extLst>
                </p:cNvPr>
                <p:cNvSpPr/>
                <p:nvPr/>
              </p:nvSpPr>
              <p:spPr>
                <a:xfrm>
                  <a:off x="10155196" y="5599956"/>
                  <a:ext cx="214904" cy="5204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0F47683B-B466-E98A-6D49-6FBDB6AE3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55196" y="5646215"/>
                  <a:ext cx="214904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EC52C3-E811-1C80-A7CF-1C1225F7FB96}"/>
              </a:ext>
            </a:extLst>
          </p:cNvPr>
          <p:cNvSpPr txBox="1"/>
          <p:nvPr/>
        </p:nvSpPr>
        <p:spPr>
          <a:xfrm>
            <a:off x="6779607" y="3711244"/>
            <a:ext cx="6751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(220mil)</a:t>
            </a:r>
          </a:p>
        </p:txBody>
      </p:sp>
    </p:spTree>
    <p:extLst>
      <p:ext uri="{BB962C8B-B14F-4D97-AF65-F5344CB8AC3E}">
        <p14:creationId xmlns:p14="http://schemas.microsoft.com/office/powerpoint/2010/main" val="300945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4D2B-F142-C0E7-8632-9F07257C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26591-54C8-692C-1306-9C6D7741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3437"/>
            <a:ext cx="12192000" cy="261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1675C-E617-7DFA-1E41-7880CACE485F}"/>
              </a:ext>
            </a:extLst>
          </p:cNvPr>
          <p:cNvSpPr txBox="1"/>
          <p:nvPr/>
        </p:nvSpPr>
        <p:spPr>
          <a:xfrm>
            <a:off x="5581837" y="1084747"/>
            <a:ext cx="642675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Previous Model: via model + </a:t>
            </a:r>
            <a:r>
              <a:rPr lang="en-US" dirty="0" err="1">
                <a:solidFill>
                  <a:srgbClr val="FF0000"/>
                </a:solidFill>
              </a:rPr>
              <a:t>stripline</a:t>
            </a:r>
            <a:r>
              <a:rPr lang="en-US" dirty="0">
                <a:solidFill>
                  <a:srgbClr val="FF0000"/>
                </a:solidFill>
              </a:rPr>
              <a:t> model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New Model: via model + tx-line in antipad region + stripline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75120-5EEA-494F-6FD7-6EC7268E91C9}"/>
              </a:ext>
            </a:extLst>
          </p:cNvPr>
          <p:cNvSpPr txBox="1"/>
          <p:nvPr/>
        </p:nvSpPr>
        <p:spPr>
          <a:xfrm>
            <a:off x="750498" y="3847138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D2906-F941-091A-AEFC-A275F17EA6A6}"/>
              </a:ext>
            </a:extLst>
          </p:cNvPr>
          <p:cNvSpPr txBox="1"/>
          <p:nvPr/>
        </p:nvSpPr>
        <p:spPr>
          <a:xfrm>
            <a:off x="4827916" y="384713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9BB41-AEDB-98DD-1E4A-B3EACA7C2F76}"/>
              </a:ext>
            </a:extLst>
          </p:cNvPr>
          <p:cNvSpPr txBox="1"/>
          <p:nvPr/>
        </p:nvSpPr>
        <p:spPr>
          <a:xfrm>
            <a:off x="9051984" y="384713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S22</a:t>
            </a:r>
          </a:p>
        </p:txBody>
      </p:sp>
    </p:spTree>
    <p:extLst>
      <p:ext uri="{BB962C8B-B14F-4D97-AF65-F5344CB8AC3E}">
        <p14:creationId xmlns:p14="http://schemas.microsoft.com/office/powerpoint/2010/main" val="33614743"/>
      </p:ext>
    </p:extLst>
  </p:cSld>
  <p:clrMapOvr>
    <a:masterClrMapping/>
  </p:clrMapOvr>
</p:sld>
</file>

<file path=ppt/theme/theme1.xml><?xml version="1.0" encoding="utf-8"?>
<a:theme xmlns:a="http://schemas.openxmlformats.org/drawingml/2006/main" name="MST-EMC">
  <a:themeElements>
    <a:clrScheme name="Custom 4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70C0"/>
      </a:hlink>
      <a:folHlink>
        <a:srgbClr val="0070C0"/>
      </a:folHlink>
    </a:clrScheme>
    <a:fontScheme name="Level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2022.12.03_IMLC_data_generation</Template>
  <TotalTime>44153</TotalTime>
  <Words>1473</Words>
  <Application>Microsoft Office PowerPoint</Application>
  <PresentationFormat>Widescreen</PresentationFormat>
  <Paragraphs>805</Paragraphs>
  <Slides>47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Times New Roman</vt:lpstr>
      <vt:lpstr>Verdana</vt:lpstr>
      <vt:lpstr>Wingdings</vt:lpstr>
      <vt:lpstr>MST-EMC</vt:lpstr>
      <vt:lpstr>Via-Stripline Modeling</vt:lpstr>
      <vt:lpstr>Via Model</vt:lpstr>
      <vt:lpstr>1 Cavity – Via Model</vt:lpstr>
      <vt:lpstr>2 Cavities – Via Model</vt:lpstr>
      <vt:lpstr>3 Cavities – Via Model</vt:lpstr>
      <vt:lpstr>Full Stack – Via Model</vt:lpstr>
      <vt:lpstr>New Equivalent CKT Model for Via-Stripline</vt:lpstr>
      <vt:lpstr>Previous Via-Stripline Model</vt:lpstr>
      <vt:lpstr>Results Comparison</vt:lpstr>
      <vt:lpstr>Via-Stripline Model – Single-ended Validation Cases – One side</vt:lpstr>
      <vt:lpstr>Stripline Length</vt:lpstr>
      <vt:lpstr>Stripline length = 200 mil</vt:lpstr>
      <vt:lpstr>Stripline length = 100 mil</vt:lpstr>
      <vt:lpstr>Stripline length = 500 mil</vt:lpstr>
      <vt:lpstr>Stripline length = 10 mil</vt:lpstr>
      <vt:lpstr>Stripline length = 1 mil</vt:lpstr>
      <vt:lpstr>Cavity Height</vt:lpstr>
      <vt:lpstr>Cavity height = 12mil</vt:lpstr>
      <vt:lpstr>Cavity height = 8mil</vt:lpstr>
      <vt:lpstr>Cavity height = 20mil</vt:lpstr>
      <vt:lpstr>Antipad Radius</vt:lpstr>
      <vt:lpstr>Antipad r = 15mil</vt:lpstr>
      <vt:lpstr>Antipad r = 10mil</vt:lpstr>
      <vt:lpstr>Antipad r = 20mil</vt:lpstr>
      <vt:lpstr>Via Radius</vt:lpstr>
      <vt:lpstr>r = 5mil</vt:lpstr>
      <vt:lpstr>r = 2mil</vt:lpstr>
      <vt:lpstr>r = 10mil</vt:lpstr>
      <vt:lpstr>Multilayer Structure – Via + Stripline Model</vt:lpstr>
      <vt:lpstr>Multilayer Structure – Via + Stripline Model</vt:lpstr>
      <vt:lpstr>Single-ended – Complete Transition Model </vt:lpstr>
      <vt:lpstr>Two Vias</vt:lpstr>
      <vt:lpstr>Two Vias + One Stripline – 4 ports </vt:lpstr>
      <vt:lpstr>Two Vias + One Stripline – 2 ports </vt:lpstr>
      <vt:lpstr>1 Differential Pair – One Side – Separated Antipad</vt:lpstr>
      <vt:lpstr>Differential Vias</vt:lpstr>
      <vt:lpstr>Differential Vias + 2 striplines 6 ports</vt:lpstr>
      <vt:lpstr>Differential Vias + 2 striplines – 4 ports</vt:lpstr>
      <vt:lpstr>Differential Vias + 2 striplines – Mixed Mode</vt:lpstr>
      <vt:lpstr>1 Differential Pair – Double Sides – Separated Antipad</vt:lpstr>
      <vt:lpstr>1 Pair of Differential Vias</vt:lpstr>
      <vt:lpstr>1 Pair of Differential Vias + 2 striplines – 8 ports</vt:lpstr>
      <vt:lpstr>1 Pair of Differential Vias + 2 striplines – 4 ports</vt:lpstr>
      <vt:lpstr>1 Pair of Differential Vias + 2 striplines –Mixed Mode</vt:lpstr>
      <vt:lpstr>Obtain L from Stripline RLGC</vt:lpstr>
      <vt:lpstr>Inductance Comparison</vt:lpstr>
      <vt:lpstr>Next Steps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Yifan</dc:creator>
  <cp:lastModifiedBy>Ding, Yifan (S&amp;T-Student)</cp:lastModifiedBy>
  <cp:revision>320</cp:revision>
  <dcterms:created xsi:type="dcterms:W3CDTF">2023-09-04T20:52:17Z</dcterms:created>
  <dcterms:modified xsi:type="dcterms:W3CDTF">2024-09-04T15:05:38Z</dcterms:modified>
</cp:coreProperties>
</file>