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4787" r:id="rId2"/>
    <p:sldId id="4989" r:id="rId3"/>
    <p:sldId id="4992" r:id="rId4"/>
    <p:sldId id="4993" r:id="rId5"/>
    <p:sldId id="4994" r:id="rId6"/>
    <p:sldId id="4995" r:id="rId7"/>
    <p:sldId id="5002" r:id="rId8"/>
    <p:sldId id="5004" r:id="rId9"/>
    <p:sldId id="5005" r:id="rId10"/>
    <p:sldId id="5006" r:id="rId11"/>
    <p:sldId id="5007" r:id="rId12"/>
    <p:sldId id="5008" r:id="rId13"/>
    <p:sldId id="5009" r:id="rId14"/>
    <p:sldId id="5010" r:id="rId15"/>
    <p:sldId id="5011" r:id="rId16"/>
    <p:sldId id="5012" r:id="rId17"/>
    <p:sldId id="5013" r:id="rId18"/>
    <p:sldId id="5014" r:id="rId19"/>
    <p:sldId id="5018" r:id="rId20"/>
    <p:sldId id="5019" r:id="rId21"/>
    <p:sldId id="5020" r:id="rId22"/>
    <p:sldId id="5021" r:id="rId23"/>
    <p:sldId id="5022" r:id="rId24"/>
    <p:sldId id="4978" r:id="rId25"/>
    <p:sldId id="5003" r:id="rId26"/>
    <p:sldId id="4996" r:id="rId27"/>
    <p:sldId id="4999" r:id="rId28"/>
    <p:sldId id="4990" r:id="rId29"/>
    <p:sldId id="4998" r:id="rId30"/>
    <p:sldId id="4997" r:id="rId31"/>
    <p:sldId id="5000" r:id="rId32"/>
    <p:sldId id="5001" r:id="rId33"/>
    <p:sldId id="4991" r:id="rId34"/>
    <p:sldId id="5015" r:id="rId35"/>
    <p:sldId id="5016" r:id="rId36"/>
    <p:sldId id="5017" r:id="rId37"/>
    <p:sldId id="4988" r:id="rId38"/>
    <p:sldId id="4977" r:id="rId39"/>
    <p:sldId id="4975" r:id="rId40"/>
    <p:sldId id="4983" r:id="rId41"/>
    <p:sldId id="4984" r:id="rId42"/>
    <p:sldId id="4985" r:id="rId43"/>
    <p:sldId id="4986" r:id="rId44"/>
    <p:sldId id="4979" r:id="rId45"/>
    <p:sldId id="4980" r:id="rId46"/>
    <p:sldId id="498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F7F7F"/>
    <a:srgbClr val="FF7C80"/>
    <a:srgbClr val="E719E7"/>
    <a:srgbClr val="00FF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C0CE4-F610-4568-A6D7-7F3B37095AA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4286-4AA4-4C45-9F72-1E05A9BF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new_logo_final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2971800"/>
            <a:ext cx="10871200" cy="152400"/>
          </a:xfrm>
          <a:prstGeom prst="rect">
            <a:avLst/>
          </a:prstGeom>
          <a:gradFill rotWithShape="1">
            <a:gsLst>
              <a:gs pos="0">
                <a:srgbClr val="287F3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3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304800" y="6400800"/>
            <a:ext cx="314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C565503F-B516-497C-9B72-22D4C9CA10F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0"/>
            <a:ext cx="2844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3312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14400"/>
            <a:ext cx="553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27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04800" y="762000"/>
            <a:ext cx="10058400" cy="152400"/>
          </a:xfrm>
          <a:prstGeom prst="rect">
            <a:avLst/>
          </a:prstGeom>
          <a:gradFill rotWithShape="0">
            <a:gsLst>
              <a:gs pos="0">
                <a:srgbClr val="297F3D">
                  <a:alpha val="99001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5832BCB8-754C-4B70-A55E-E2795F4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 New Roman" pitchFamily="18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AF3-9C1D-4696-B6CB-52ACC7C93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Via-</a:t>
            </a:r>
            <a:r>
              <a:rPr lang="en-US" dirty="0" err="1"/>
              <a:t>Stripline</a:t>
            </a:r>
            <a:r>
              <a:rPr lang="en-US" dirty="0"/>
              <a:t>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6B5E-3269-0CFF-056F-0104D3C4B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Yifan Ding, Hyunwook Park, and Chulsoon Hwang</a:t>
            </a:r>
          </a:p>
          <a:p>
            <a:endParaRPr lang="en-US" dirty="0"/>
          </a:p>
          <a:p>
            <a:r>
              <a:rPr lang="en-US" dirty="0"/>
              <a:t>10/02/2024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8CDC-442B-9E50-45CF-4F50546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9E73F-9BDF-040E-3BC7-9C325992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0004"/>
            <a:ext cx="12192000" cy="26629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4D28-FC3C-2717-D6B4-F07F9275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4275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75.58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0.900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0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B8540-606D-3AF3-5242-D92CF956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459"/>
            <a:ext cx="12192000" cy="26640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7CE682-CA64-4E6F-23C5-D51C66B87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48592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69.45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0.676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9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9036F-10F1-7A87-2FFB-6ECED5E3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3139"/>
            <a:ext cx="12192000" cy="267314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76A9A-B2C0-6562-FD63-67B13C131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43340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50.15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0.0532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43.06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0.065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0285E-A5CC-3CC7-BEE0-67E87436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321"/>
            <a:ext cx="12192000" cy="266953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1E233F-0790-0577-B0BD-FFCF57576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87251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39.32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0.0541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51.56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0.024 Ohm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1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9AA79-40A5-2C3A-9346-0795B440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261"/>
            <a:ext cx="12192000" cy="259519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90466F-B480-6BBE-78C6-9ACED8EC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45683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76.62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0.0515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111.62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1.150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A8DAA-4FE2-C3A3-F906-CEAFB45C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788"/>
            <a:ext cx="12192000" cy="27161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63EA3F-CB3D-69E0-0C42-F2131446D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21468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21.56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27.23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0.0266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0.67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1.014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8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4B402-79D1-833E-B5A0-893E4769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405"/>
            <a:ext cx="12192000" cy="27296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3A739-3C38-CEDD-50FA-EDBAF912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24773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120.12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81.68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0.0798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137.78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0.650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2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57AB3-1C31-3DD3-8AD4-7D65FCFB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660"/>
            <a:ext cx="12192000" cy="271085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EBDA70-01FF-26DE-E633-909F3680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6022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144.65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113.31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0.1359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110.97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0.160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2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4EF-DD33-B266-1113-5CC5E5D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421A5-DA13-B2E9-B8E8-B054CE3D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844"/>
            <a:ext cx="12192000" cy="261897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611F09-D215-C2F9-D614-1B2F9104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51453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15.34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16.81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0.0148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51.03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1.027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8B3A-6D07-ADC7-FF05-F8B862A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included?</a:t>
            </a:r>
          </a:p>
        </p:txBody>
      </p:sp>
      <p:pic>
        <p:nvPicPr>
          <p:cNvPr id="4" name="Picture 2" descr="RLGC transmission line">
            <a:extLst>
              <a:ext uri="{FF2B5EF4-FFF2-40B4-BE49-F238E27FC236}">
                <a16:creationId xmlns:a16="http://schemas.microsoft.com/office/drawing/2014/main" id="{C3C4DE32-F2D4-389B-8108-E8C76D36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00" y="148973"/>
            <a:ext cx="2286769" cy="11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1CA7-D7E9-8557-9D1B-320B0DBA5D6D}"/>
              </a:ext>
            </a:extLst>
          </p:cNvPr>
          <p:cNvSpPr txBox="1"/>
          <p:nvPr/>
        </p:nvSpPr>
        <p:spPr>
          <a:xfrm>
            <a:off x="1990788" y="132393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E-field @ 60GHz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5DF8-8FFC-3FD2-29C2-756A74BEC8D2}"/>
              </a:ext>
            </a:extLst>
          </p:cNvPr>
          <p:cNvSpPr txBox="1"/>
          <p:nvPr/>
        </p:nvSpPr>
        <p:spPr>
          <a:xfrm>
            <a:off x="1990788" y="372042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H-field @ 60GHz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08734-9EE6-6ECF-7906-7A7334A42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7"/>
          <a:stretch/>
        </p:blipFill>
        <p:spPr>
          <a:xfrm>
            <a:off x="1990789" y="4123533"/>
            <a:ext cx="7362552" cy="224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88967-A014-235B-FEE4-D4DAA9CEC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6" r="7331"/>
          <a:stretch/>
        </p:blipFill>
        <p:spPr>
          <a:xfrm>
            <a:off x="2061909" y="1866381"/>
            <a:ext cx="7291432" cy="12222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685EDA-9A52-7268-958A-21AEA7826381}"/>
              </a:ext>
            </a:extLst>
          </p:cNvPr>
          <p:cNvCxnSpPr/>
          <p:nvPr/>
        </p:nvCxnSpPr>
        <p:spPr>
          <a:xfrm>
            <a:off x="4947920" y="1956471"/>
            <a:ext cx="0" cy="453073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D1B59-DDCC-3EF8-3E8A-5EA26113B03C}"/>
              </a:ext>
            </a:extLst>
          </p:cNvPr>
          <p:cNvSpPr txBox="1"/>
          <p:nvPr/>
        </p:nvSpPr>
        <p:spPr>
          <a:xfrm>
            <a:off x="4378431" y="5715758"/>
            <a:ext cx="499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in the </a:t>
            </a:r>
            <a:r>
              <a:rPr lang="en-US" dirty="0" err="1"/>
              <a:t>antipad</a:t>
            </a:r>
            <a:r>
              <a:rPr lang="en-US" dirty="0"/>
              <a:t> region is similar as the </a:t>
            </a:r>
            <a:r>
              <a:rPr lang="en-US" dirty="0" err="1"/>
              <a:t>tx</a:t>
            </a:r>
            <a:r>
              <a:rPr lang="en-US" dirty="0"/>
              <a:t>-line RL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99F2A-127B-D0A4-2FAD-43EF298AA3E0}"/>
              </a:ext>
            </a:extLst>
          </p:cNvPr>
          <p:cNvCxnSpPr/>
          <p:nvPr/>
        </p:nvCxnSpPr>
        <p:spPr>
          <a:xfrm>
            <a:off x="3972560" y="1919806"/>
            <a:ext cx="0" cy="453073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133E18-F0FE-4862-BA5E-F8AAC271E2E2}"/>
              </a:ext>
            </a:extLst>
          </p:cNvPr>
          <p:cNvSpPr txBox="1"/>
          <p:nvPr/>
        </p:nvSpPr>
        <p:spPr>
          <a:xfrm>
            <a:off x="4378431" y="1490030"/>
            <a:ext cx="547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 in the </a:t>
            </a:r>
            <a:r>
              <a:rPr lang="en-US" dirty="0" err="1"/>
              <a:t>antipad</a:t>
            </a:r>
            <a:r>
              <a:rPr lang="en-US" dirty="0"/>
              <a:t> region is different from the </a:t>
            </a:r>
            <a:r>
              <a:rPr lang="en-US" dirty="0" err="1"/>
              <a:t>tx</a:t>
            </a:r>
            <a:r>
              <a:rPr lang="en-US" dirty="0"/>
              <a:t>-line CG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78F54-904F-B862-5075-1AE38D312BFF}"/>
              </a:ext>
            </a:extLst>
          </p:cNvPr>
          <p:cNvSpPr txBox="1"/>
          <p:nvPr/>
        </p:nvSpPr>
        <p:spPr>
          <a:xfrm>
            <a:off x="9322861" y="230510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1F831-73F0-F9DB-6D80-C083067FF061}"/>
              </a:ext>
            </a:extLst>
          </p:cNvPr>
          <p:cNvSpPr txBox="1"/>
          <p:nvPr/>
        </p:nvSpPr>
        <p:spPr>
          <a:xfrm>
            <a:off x="9353341" y="5062974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26702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2945-6489-D27F-C1AD-1A02A12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418A-4565-33F6-E1B6-221A5315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meeting: </a:t>
            </a:r>
          </a:p>
          <a:p>
            <a:pPr lvl="1"/>
            <a:r>
              <a:rPr lang="en-US" dirty="0"/>
              <a:t>Use Q2D to extract the </a:t>
            </a:r>
            <a:r>
              <a:rPr lang="en-US" dirty="0" err="1"/>
              <a:t>tx</a:t>
            </a:r>
            <a:r>
              <a:rPr lang="en-US" dirty="0"/>
              <a:t>-line inductance</a:t>
            </a:r>
          </a:p>
          <a:p>
            <a:pPr lvl="1"/>
            <a:r>
              <a:rPr lang="en-US" dirty="0"/>
              <a:t>Implement the extracted inductance in the model</a:t>
            </a:r>
          </a:p>
          <a:p>
            <a:pPr lvl="2"/>
            <a:endParaRPr lang="en-US" dirty="0"/>
          </a:p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Implement the partial inductance and the </a:t>
            </a:r>
            <a:r>
              <a:rPr lang="en-US" dirty="0" err="1"/>
              <a:t>tx</a:t>
            </a:r>
            <a:r>
              <a:rPr lang="en-US" dirty="0"/>
              <a:t>-line inductance in more cases (with larger </a:t>
            </a:r>
            <a:r>
              <a:rPr lang="en-US" dirty="0" err="1"/>
              <a:t>antipad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Tune L and R for different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/>
              <a:t>Check the G effect </a:t>
            </a:r>
            <a:r>
              <a:rPr lang="en-US" dirty="0">
                <a:sym typeface="Wingdings" panose="05000000000000000000" pitchFamily="2" charset="2"/>
              </a:rPr>
              <a:t> check E and </a:t>
            </a:r>
            <a:r>
              <a:rPr lang="en-US">
                <a:sym typeface="Wingdings" panose="05000000000000000000" pitchFamily="2" charset="2"/>
              </a:rPr>
              <a:t>H field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1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0275-86CF-27F6-5787-0A4535DC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Plate-</a:t>
            </a:r>
            <a:r>
              <a:rPr lang="en-US" dirty="0" err="1"/>
              <a:t>stripline</a:t>
            </a:r>
            <a:r>
              <a:rPr lang="en-US" dirty="0"/>
              <a:t> Capacitance in the </a:t>
            </a:r>
            <a:r>
              <a:rPr lang="en-US" dirty="0" err="1"/>
              <a:t>Antipad</a:t>
            </a:r>
            <a:r>
              <a:rPr lang="en-US" dirty="0"/>
              <a:t>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D77C8-EEC0-D7D3-16A0-0FBA3740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53" y="1798509"/>
            <a:ext cx="7544853" cy="183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EBDD5-1F85-4BE1-5E8F-656A6CBEFF91}"/>
              </a:ext>
            </a:extLst>
          </p:cNvPr>
          <p:cNvSpPr txBox="1"/>
          <p:nvPr/>
        </p:nvSpPr>
        <p:spPr>
          <a:xfrm>
            <a:off x="1990788" y="132393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E-field @ 60GHz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B6896-7EEC-A0C5-9A2F-B15832984E50}"/>
              </a:ext>
            </a:extLst>
          </p:cNvPr>
          <p:cNvSpPr/>
          <p:nvPr/>
        </p:nvSpPr>
        <p:spPr>
          <a:xfrm>
            <a:off x="4206240" y="1693270"/>
            <a:ext cx="3606800" cy="19438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D7DE5D-E576-5163-1E2B-575750D67F51}"/>
              </a:ext>
            </a:extLst>
          </p:cNvPr>
          <p:cNvGrpSpPr/>
          <p:nvPr/>
        </p:nvGrpSpPr>
        <p:grpSpPr>
          <a:xfrm>
            <a:off x="1744980" y="4188115"/>
            <a:ext cx="8529320" cy="2151725"/>
            <a:chOff x="4915955" y="4630451"/>
            <a:chExt cx="2174400" cy="1142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01F6A-C7B6-DEB5-1FBD-9C67E88D63CD}"/>
                </a:ext>
              </a:extLst>
            </p:cNvPr>
            <p:cNvSpPr/>
            <p:nvPr/>
          </p:nvSpPr>
          <p:spPr>
            <a:xfrm flipV="1">
              <a:off x="4915955" y="4640339"/>
              <a:ext cx="728844" cy="646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8AE02-9DB6-F9C4-E331-7C4E3F947692}"/>
                </a:ext>
              </a:extLst>
            </p:cNvPr>
            <p:cNvSpPr/>
            <p:nvPr/>
          </p:nvSpPr>
          <p:spPr>
            <a:xfrm flipV="1">
              <a:off x="6342462" y="4640339"/>
              <a:ext cx="747893" cy="646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27EE65-0CAE-F003-5E95-499D059EFCE9}"/>
                </a:ext>
              </a:extLst>
            </p:cNvPr>
            <p:cNvSpPr/>
            <p:nvPr/>
          </p:nvSpPr>
          <p:spPr>
            <a:xfrm flipV="1">
              <a:off x="4915955" y="5704130"/>
              <a:ext cx="728844" cy="646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000EE0-5588-9994-6B39-AACC3C04583C}"/>
                </a:ext>
              </a:extLst>
            </p:cNvPr>
            <p:cNvSpPr/>
            <p:nvPr/>
          </p:nvSpPr>
          <p:spPr>
            <a:xfrm flipV="1">
              <a:off x="6342462" y="5704131"/>
              <a:ext cx="747893" cy="646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9619F0-117D-B3F2-D976-9BE887BF94E2}"/>
                </a:ext>
              </a:extLst>
            </p:cNvPr>
            <p:cNvSpPr/>
            <p:nvPr/>
          </p:nvSpPr>
          <p:spPr>
            <a:xfrm>
              <a:off x="5919406" y="4630451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AFDD2A-FC76-3950-784E-7889905988C4}"/>
                </a:ext>
              </a:extLst>
            </p:cNvPr>
            <p:cNvSpPr/>
            <p:nvPr/>
          </p:nvSpPr>
          <p:spPr>
            <a:xfrm flipV="1">
              <a:off x="5952459" y="5172235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F8EA9F-3DE5-FF63-C0F5-4BA2741B3575}"/>
              </a:ext>
            </a:extLst>
          </p:cNvPr>
          <p:cNvGrpSpPr/>
          <p:nvPr/>
        </p:nvGrpSpPr>
        <p:grpSpPr>
          <a:xfrm>
            <a:off x="6262279" y="4299219"/>
            <a:ext cx="1068708" cy="547810"/>
            <a:chOff x="6262279" y="4299219"/>
            <a:chExt cx="1068708" cy="54781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E774FD-DEEF-357A-EFF8-4075A1C40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2279" y="4601585"/>
              <a:ext cx="467443" cy="24544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130191-55FD-AC5F-4DD8-4D8F2B53E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77" y="4299219"/>
              <a:ext cx="466710" cy="24680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6EC58B-D231-982F-A64D-2BBE0C0FE7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394" y="4526833"/>
              <a:ext cx="74978" cy="1704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965796-7C01-D160-7445-7E08D6D3B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047" y="4467167"/>
              <a:ext cx="75587" cy="16918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277571-FCEA-C37B-6A4A-5857E693F909}"/>
              </a:ext>
            </a:extLst>
          </p:cNvPr>
          <p:cNvGrpSpPr/>
          <p:nvPr/>
        </p:nvGrpSpPr>
        <p:grpSpPr>
          <a:xfrm>
            <a:off x="6278473" y="4169452"/>
            <a:ext cx="1062134" cy="173521"/>
            <a:chOff x="6608673" y="4354660"/>
            <a:chExt cx="479232" cy="1590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CA96CC-0627-A6EE-302F-828ACE093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8673" y="4434348"/>
              <a:ext cx="218006" cy="9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057C09-CE30-51EE-3B56-92035DC07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1" y="4434177"/>
              <a:ext cx="199504" cy="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7393E3-B358-5E7E-9777-BF70DF997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679" y="4354660"/>
              <a:ext cx="0" cy="15903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5EB394-30CB-6899-E59A-E5447379D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2" y="4354786"/>
              <a:ext cx="1" cy="15891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574669-849E-21DA-3BCD-A33EB5842D64}"/>
              </a:ext>
            </a:extLst>
          </p:cNvPr>
          <p:cNvGrpSpPr/>
          <p:nvPr/>
        </p:nvGrpSpPr>
        <p:grpSpPr>
          <a:xfrm>
            <a:off x="6549303" y="4371490"/>
            <a:ext cx="825914" cy="871980"/>
            <a:chOff x="6549303" y="4371490"/>
            <a:chExt cx="825914" cy="87198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3BFE9B-7D1A-09AA-F56D-85FC2CA81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265" y="4371490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44CBEE-05E5-F314-3776-D74EF1806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6256" y="4695566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820545-6F00-10D8-C846-DAB022CEE6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3311" y="4779092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9683F5-540D-7FDC-9AF9-2A6BDC7A1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303" y="4856174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B26475-4C71-7DCD-022E-B1FE09BE1A3E}"/>
              </a:ext>
            </a:extLst>
          </p:cNvPr>
          <p:cNvGrpSpPr/>
          <p:nvPr/>
        </p:nvGrpSpPr>
        <p:grpSpPr>
          <a:xfrm>
            <a:off x="6278473" y="6178781"/>
            <a:ext cx="1062134" cy="173521"/>
            <a:chOff x="6608673" y="4354660"/>
            <a:chExt cx="479232" cy="1590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098A88-AF80-973A-02EA-04CF3710F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8673" y="4434348"/>
              <a:ext cx="218006" cy="9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C94875-4408-D4EE-2DCD-DE31BC68E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1" y="4434177"/>
              <a:ext cx="199504" cy="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2672217-D99D-25AB-8D6E-9E9951898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679" y="4354660"/>
              <a:ext cx="0" cy="15903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64CBBB-3C5A-50FC-9D7E-4F5CA1A3C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2" y="4354786"/>
              <a:ext cx="1" cy="15891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42734A-7941-8F24-99B2-A7090C070CEE}"/>
              </a:ext>
            </a:extLst>
          </p:cNvPr>
          <p:cNvGrpSpPr/>
          <p:nvPr/>
        </p:nvGrpSpPr>
        <p:grpSpPr>
          <a:xfrm flipV="1">
            <a:off x="6544979" y="5314906"/>
            <a:ext cx="825914" cy="871980"/>
            <a:chOff x="6549303" y="4371490"/>
            <a:chExt cx="825914" cy="87198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2F25AB-7C03-DA69-7902-0F41DB5B1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265" y="4371490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A4B354-0DC2-2576-438C-CD77DCE49F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6256" y="4695566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7C6F33-450E-E5E1-282D-4F5C56EF7E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3311" y="4779092"/>
              <a:ext cx="144017" cy="1455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F81DCB-E6D4-32A3-4BDE-0F66CE648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303" y="4856174"/>
              <a:ext cx="376952" cy="3872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5B032BD-F070-06C8-5359-7ADB5EB611B9}"/>
              </a:ext>
            </a:extLst>
          </p:cNvPr>
          <p:cNvGrpSpPr/>
          <p:nvPr/>
        </p:nvGrpSpPr>
        <p:grpSpPr>
          <a:xfrm flipV="1">
            <a:off x="6262279" y="5702202"/>
            <a:ext cx="1068708" cy="547810"/>
            <a:chOff x="6262279" y="4299219"/>
            <a:chExt cx="1068708" cy="54781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641D9C-06AC-CF5F-41E5-1B0E1D09E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2279" y="4601585"/>
              <a:ext cx="467443" cy="24544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7251AE-115B-FB42-2049-56439988F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77" y="4299219"/>
              <a:ext cx="466710" cy="24680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0697DE-386B-0AF8-10FF-512557485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394" y="4526833"/>
              <a:ext cx="74978" cy="1704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CF2495-EF34-BB20-8F38-7246F88F3F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0047" y="4467167"/>
              <a:ext cx="75587" cy="16918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359CBE-B957-0FF3-B099-8E15DD17F4D1}"/>
              </a:ext>
            </a:extLst>
          </p:cNvPr>
          <p:cNvSpPr txBox="1"/>
          <p:nvPr/>
        </p:nvSpPr>
        <p:spPr>
          <a:xfrm>
            <a:off x="6145261" y="38023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C_via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8CE51-D02D-832E-563D-0B377EF98CAF}"/>
              </a:ext>
            </a:extLst>
          </p:cNvPr>
          <p:cNvSpPr txBox="1"/>
          <p:nvPr/>
        </p:nvSpPr>
        <p:spPr>
          <a:xfrm>
            <a:off x="6331344" y="63645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C_via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CAAE35-8225-7D65-3FAF-E8B44C458A53}"/>
              </a:ext>
            </a:extLst>
          </p:cNvPr>
          <p:cNvSpPr txBox="1"/>
          <p:nvPr/>
        </p:nvSpPr>
        <p:spPr>
          <a:xfrm>
            <a:off x="7076941" y="47097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C_str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9A304F-4433-A50C-DC17-6A9332242FD8}"/>
              </a:ext>
            </a:extLst>
          </p:cNvPr>
          <p:cNvSpPr txBox="1"/>
          <p:nvPr/>
        </p:nvSpPr>
        <p:spPr>
          <a:xfrm>
            <a:off x="7076941" y="55157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C_str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0EB0B8-650B-A978-D276-FBC8EFB6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756931"/>
            <a:ext cx="8412480" cy="2777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F287-F0A0-9B7D-CC9A-D90DDE61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Q3D  Capacitance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4A509-EF43-D2D3-B51E-EFC932BB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935045"/>
            <a:ext cx="3466887" cy="1984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BBC5C-0697-6E8E-4AFA-9B94671C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098838"/>
            <a:ext cx="3489847" cy="1984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1779BC-D983-3423-1E9E-065F7233DC57}"/>
              </a:ext>
            </a:extLst>
          </p:cNvPr>
          <p:cNvSpPr txBox="1"/>
          <p:nvPr/>
        </p:nvSpPr>
        <p:spPr>
          <a:xfrm>
            <a:off x="1455039" y="31655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via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FC9B6-0987-36D2-5E17-E5C47F75D304}"/>
              </a:ext>
            </a:extLst>
          </p:cNvPr>
          <p:cNvSpPr txBox="1"/>
          <p:nvPr/>
        </p:nvSpPr>
        <p:spPr>
          <a:xfrm>
            <a:off x="1166209" y="6001708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+ </a:t>
            </a:r>
            <a:r>
              <a:rPr lang="en-US" dirty="0" err="1"/>
              <a:t>stripline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9B189-6664-402F-2BF3-A8D0605F130C}"/>
              </a:ext>
            </a:extLst>
          </p:cNvPr>
          <p:cNvSpPr txBox="1"/>
          <p:nvPr/>
        </p:nvSpPr>
        <p:spPr>
          <a:xfrm>
            <a:off x="5856993" y="1935609"/>
            <a:ext cx="6131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From the calculation in via model: </a:t>
            </a:r>
            <a:r>
              <a:rPr lang="en-US" dirty="0" err="1"/>
              <a:t>C_top</a:t>
            </a:r>
            <a:r>
              <a:rPr lang="en-US" dirty="0"/>
              <a:t> + </a:t>
            </a:r>
            <a:r>
              <a:rPr lang="en-US" dirty="0" err="1"/>
              <a:t>C_bottom</a:t>
            </a:r>
            <a:r>
              <a:rPr lang="en-US" dirty="0"/>
              <a:t> = 62.67 </a:t>
            </a:r>
            <a:r>
              <a:rPr lang="en-US" dirty="0" err="1"/>
              <a:t>fF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07B6F3-CB43-1579-FD19-C9E0A10E3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795" y="3623242"/>
            <a:ext cx="8331200" cy="2747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E9EEA6-3DB6-A404-8C8F-A801D9A71961}"/>
              </a:ext>
            </a:extLst>
          </p:cNvPr>
          <p:cNvSpPr txBox="1"/>
          <p:nvPr/>
        </p:nvSpPr>
        <p:spPr>
          <a:xfrm>
            <a:off x="9215120" y="499714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ΔC @ 60GHz = 23.33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445-C23A-912B-0388-3A04BAC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additional capacitance to the via-</a:t>
            </a:r>
            <a:r>
              <a:rPr lang="en-US" dirty="0" err="1"/>
              <a:t>stripline</a:t>
            </a:r>
            <a:r>
              <a:rPr lang="en-US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F229-2B79-11EC-C7F4-527F7B4D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1" y="2148507"/>
            <a:ext cx="11822058" cy="256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25FDE-F6FB-1BA2-4434-95492A5F9727}"/>
              </a:ext>
            </a:extLst>
          </p:cNvPr>
          <p:cNvSpPr txBox="1"/>
          <p:nvPr/>
        </p:nvSpPr>
        <p:spPr>
          <a:xfrm>
            <a:off x="8191462" y="957872"/>
            <a:ext cx="302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0000FF"/>
                </a:solidFill>
              </a:rPr>
              <a:t>With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RL</a:t>
            </a:r>
          </a:p>
          <a:p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err="1">
                <a:solidFill>
                  <a:srgbClr val="FF0000"/>
                </a:solidFill>
              </a:rPr>
              <a:t>tx</a:t>
            </a:r>
            <a:r>
              <a:rPr lang="en-US" dirty="0">
                <a:solidFill>
                  <a:srgbClr val="FF0000"/>
                </a:solidFill>
              </a:rPr>
              <a:t>-line RL + additional C</a:t>
            </a:r>
          </a:p>
        </p:txBody>
      </p:sp>
    </p:spTree>
    <p:extLst>
      <p:ext uri="{BB962C8B-B14F-4D97-AF65-F5344CB8AC3E}">
        <p14:creationId xmlns:p14="http://schemas.microsoft.com/office/powerpoint/2010/main" val="3306156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D7AD-69E6-8770-CFF6-D4D1101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802E-1FFF-E30B-304E-53A60DCD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BC5-E405-4508-AD89-5C433EE1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E-Field (@60GHz)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2C41D-E6B1-327C-78C2-A5EB4F975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7"/>
          <a:stretch/>
        </p:blipFill>
        <p:spPr>
          <a:xfrm>
            <a:off x="3903550" y="1036804"/>
            <a:ext cx="7397052" cy="115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2C321-D5B3-EF3B-CCCD-6E87619BF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9"/>
          <a:stretch/>
        </p:blipFill>
        <p:spPr>
          <a:xfrm>
            <a:off x="3903550" y="4027186"/>
            <a:ext cx="7397052" cy="1268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0CF403-EF33-6DF8-3B62-94ACB4402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47" r="6997"/>
          <a:stretch/>
        </p:blipFill>
        <p:spPr>
          <a:xfrm>
            <a:off x="3903550" y="5611452"/>
            <a:ext cx="7397052" cy="1215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2EBD8-0C7A-7B06-F9B7-E598662AB0EB}"/>
              </a:ext>
            </a:extLst>
          </p:cNvPr>
          <p:cNvSpPr txBox="1"/>
          <p:nvPr/>
        </p:nvSpPr>
        <p:spPr>
          <a:xfrm>
            <a:off x="891398" y="11770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only </a:t>
            </a:r>
          </a:p>
          <a:p>
            <a:r>
              <a:rPr lang="en-US" dirty="0"/>
              <a:t>(with top and bottom ports)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AB8A7-4E6C-F441-E13E-E77567732605}"/>
              </a:ext>
            </a:extLst>
          </p:cNvPr>
          <p:cNvSpPr txBox="1"/>
          <p:nvPr/>
        </p:nvSpPr>
        <p:spPr>
          <a:xfrm>
            <a:off x="891398" y="417929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+ </a:t>
            </a:r>
            <a:r>
              <a:rPr lang="en-US" dirty="0" err="1"/>
              <a:t>Stripline</a:t>
            </a:r>
            <a:endParaRPr lang="en-US" dirty="0"/>
          </a:p>
          <a:p>
            <a:r>
              <a:rPr lang="en-US" dirty="0"/>
              <a:t>(with top and bottom ports)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FB73F-826B-AF59-6C3C-1812F90E7D48}"/>
              </a:ext>
            </a:extLst>
          </p:cNvPr>
          <p:cNvSpPr txBox="1"/>
          <p:nvPr/>
        </p:nvSpPr>
        <p:spPr>
          <a:xfrm>
            <a:off x="891398" y="5895859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+ </a:t>
            </a:r>
            <a:r>
              <a:rPr lang="en-US" dirty="0" err="1"/>
              <a:t>Stripline</a:t>
            </a:r>
            <a:endParaRPr lang="en-US" dirty="0"/>
          </a:p>
          <a:p>
            <a:r>
              <a:rPr lang="en-US" dirty="0"/>
              <a:t>(with only top port)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9B556-DCBE-6EB5-D59C-4091845F6FBD}"/>
              </a:ext>
            </a:extLst>
          </p:cNvPr>
          <p:cNvSpPr txBox="1"/>
          <p:nvPr/>
        </p:nvSpPr>
        <p:spPr>
          <a:xfrm>
            <a:off x="891397" y="2570470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only </a:t>
            </a:r>
          </a:p>
          <a:p>
            <a:r>
              <a:rPr lang="en-US" dirty="0"/>
              <a:t>(with only top port)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8588E-3C10-D415-45F7-27D6DF8FD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47" r="17179"/>
          <a:stretch/>
        </p:blipFill>
        <p:spPr>
          <a:xfrm>
            <a:off x="3903549" y="2463461"/>
            <a:ext cx="7397053" cy="12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1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B25-F81A-7B79-8C1F-D3D39FEB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H-Field (@60GHz)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76F8-129A-D4C8-F3ED-1DD061CD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Cavity 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A2BC4A-97BC-0ED9-3541-BD9CA6EF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43628"/>
              </p:ext>
            </p:extLst>
          </p:nvPr>
        </p:nvGraphicFramePr>
        <p:xfrm>
          <a:off x="5112088" y="1093446"/>
          <a:ext cx="656279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7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AB948A-43C6-307C-1912-5768410E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4463346"/>
            <a:ext cx="11809562" cy="2560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15mil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2734238"/>
            <a:chOff x="327803" y="1072222"/>
            <a:chExt cx="11346611" cy="2510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212"/>
            <a:stretch/>
          </p:blipFill>
          <p:spPr>
            <a:xfrm>
              <a:off x="327803" y="1072222"/>
              <a:ext cx="11346611" cy="2510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3824C-25FC-800A-5C16-04501DCB8D65}"/>
              </a:ext>
            </a:extLst>
          </p:cNvPr>
          <p:cNvSpPr txBox="1"/>
          <p:nvPr/>
        </p:nvSpPr>
        <p:spPr>
          <a:xfrm>
            <a:off x="1210247" y="606868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D3349-AEFE-2A7F-E36F-84B5706BCA60}"/>
              </a:ext>
            </a:extLst>
          </p:cNvPr>
          <p:cNvSpPr txBox="1"/>
          <p:nvPr/>
        </p:nvSpPr>
        <p:spPr>
          <a:xfrm>
            <a:off x="5032102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AD94F-BB66-B29E-795F-9FD64D3D72BC}"/>
              </a:ext>
            </a:extLst>
          </p:cNvPr>
          <p:cNvSpPr txBox="1"/>
          <p:nvPr/>
        </p:nvSpPr>
        <p:spPr>
          <a:xfrm>
            <a:off x="8862959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1E395-ED12-9229-51DD-DE58C626ACD2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1CFE-86E0-1D68-94F2-B094EFB46917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585CF-887D-CA66-CB4A-00605985D8F0}"/>
              </a:ext>
            </a:extLst>
          </p:cNvPr>
          <p:cNvSpPr txBox="1"/>
          <p:nvPr/>
        </p:nvSpPr>
        <p:spPr>
          <a:xfrm>
            <a:off x="2706997" y="3842245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50.15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59.18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6B7D2-888C-7D46-6314-5B352322D58C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1667258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583-9723-C9AB-DEFD-62330545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Antipad</a:t>
            </a:r>
            <a:r>
              <a:rPr lang="en-US" dirty="0"/>
              <a:t> r = 10 mil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2026-5B95-FCC3-5109-41D91F5AC179}"/>
              </a:ext>
            </a:extLst>
          </p:cNvPr>
          <p:cNvSpPr txBox="1"/>
          <p:nvPr/>
        </p:nvSpPr>
        <p:spPr>
          <a:xfrm>
            <a:off x="5634966" y="835760"/>
            <a:ext cx="631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partial @ 60GHz = 21.56398 pH</a:t>
            </a:r>
          </a:p>
          <a:p>
            <a:r>
              <a:rPr lang="en-US" dirty="0">
                <a:solidFill>
                  <a:srgbClr val="0000FF"/>
                </a:solidFill>
              </a:rPr>
              <a:t>L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27.23pH, R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26.6mOhm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E1044-51E3-E055-3653-83B2EFA0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37"/>
            <a:ext cx="12192000" cy="25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5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583-9723-C9AB-DEFD-62330545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Antipad</a:t>
            </a:r>
            <a:r>
              <a:rPr lang="en-US" dirty="0"/>
              <a:t> r = 20 mil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2D79D-A191-9E00-8F66-E3A0509626F3}"/>
              </a:ext>
            </a:extLst>
          </p:cNvPr>
          <p:cNvSpPr txBox="1"/>
          <p:nvPr/>
        </p:nvSpPr>
        <p:spPr>
          <a:xfrm>
            <a:off x="5634966" y="835760"/>
            <a:ext cx="631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partial @ 60GHz = 120.12 pH</a:t>
            </a:r>
          </a:p>
          <a:p>
            <a:r>
              <a:rPr lang="en-US" dirty="0">
                <a:solidFill>
                  <a:srgbClr val="0000FF"/>
                </a:solidFill>
              </a:rPr>
              <a:t>L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81.68pH, R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79.81mOhm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14D7-661C-0053-B4CE-DAE4F4EE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186"/>
            <a:ext cx="12192000" cy="26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results: Change Cavity Height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A2BC4A-97BC-0ED9-3541-BD9CA6EF0CAF}"/>
              </a:ext>
            </a:extLst>
          </p:cNvPr>
          <p:cNvGraphicFramePr>
            <a:graphicFrameLocks noGrp="1"/>
          </p:cNvGraphicFramePr>
          <p:nvPr/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29D1642-F297-C9D8-F0EF-41925B9647CC}"/>
              </a:ext>
            </a:extLst>
          </p:cNvPr>
          <p:cNvSpPr txBox="1"/>
          <p:nvPr/>
        </p:nvSpPr>
        <p:spPr>
          <a:xfrm>
            <a:off x="203200" y="4581970"/>
            <a:ext cx="4523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the partial inductance, when cavity height changes, the inductance of the </a:t>
            </a:r>
            <a:r>
              <a:rPr lang="en-US" dirty="0" err="1"/>
              <a:t>tx</a:t>
            </a:r>
            <a:r>
              <a:rPr lang="en-US" dirty="0"/>
              <a:t>-line in the </a:t>
            </a:r>
            <a:r>
              <a:rPr lang="en-US" dirty="0" err="1"/>
              <a:t>antipad</a:t>
            </a:r>
            <a:r>
              <a:rPr lang="en-US" dirty="0"/>
              <a:t> region wouldn’t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the </a:t>
            </a:r>
            <a:r>
              <a:rPr lang="en-US" dirty="0" err="1"/>
              <a:t>tx</a:t>
            </a:r>
            <a:r>
              <a:rPr lang="en-US" dirty="0"/>
              <a:t>-line inductance, when cavity height changes, the inductance of the </a:t>
            </a:r>
            <a:r>
              <a:rPr lang="en-US" dirty="0" err="1"/>
              <a:t>tx</a:t>
            </a:r>
            <a:r>
              <a:rPr lang="en-US" dirty="0"/>
              <a:t>-line in the </a:t>
            </a:r>
            <a:r>
              <a:rPr lang="en-US" dirty="0" err="1"/>
              <a:t>antipad</a:t>
            </a:r>
            <a:r>
              <a:rPr lang="en-US" dirty="0"/>
              <a:t> region will change.</a:t>
            </a:r>
          </a:p>
        </p:txBody>
      </p:sp>
    </p:spTree>
    <p:extLst>
      <p:ext uri="{BB962C8B-B14F-4D97-AF65-F5344CB8AC3E}">
        <p14:creationId xmlns:p14="http://schemas.microsoft.com/office/powerpoint/2010/main" val="217513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via radius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A2BC4A-97BC-0ED9-3541-BD9CA6EF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773"/>
              </p:ext>
            </p:extLst>
          </p:nvPr>
        </p:nvGraphicFramePr>
        <p:xfrm>
          <a:off x="5112088" y="1093446"/>
          <a:ext cx="656279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0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AB948A-43C6-307C-1912-5768410E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4463346"/>
            <a:ext cx="11809562" cy="2560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Via r = 5mil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2734238"/>
            <a:chOff x="327803" y="1072222"/>
            <a:chExt cx="11346611" cy="2510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212"/>
            <a:stretch/>
          </p:blipFill>
          <p:spPr>
            <a:xfrm>
              <a:off x="327803" y="1072222"/>
              <a:ext cx="11346611" cy="2510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3824C-25FC-800A-5C16-04501DCB8D65}"/>
              </a:ext>
            </a:extLst>
          </p:cNvPr>
          <p:cNvSpPr txBox="1"/>
          <p:nvPr/>
        </p:nvSpPr>
        <p:spPr>
          <a:xfrm>
            <a:off x="1210247" y="606868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D3349-AEFE-2A7F-E36F-84B5706BCA60}"/>
              </a:ext>
            </a:extLst>
          </p:cNvPr>
          <p:cNvSpPr txBox="1"/>
          <p:nvPr/>
        </p:nvSpPr>
        <p:spPr>
          <a:xfrm>
            <a:off x="5032102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AD94F-BB66-B29E-795F-9FD64D3D72BC}"/>
              </a:ext>
            </a:extLst>
          </p:cNvPr>
          <p:cNvSpPr txBox="1"/>
          <p:nvPr/>
        </p:nvSpPr>
        <p:spPr>
          <a:xfrm>
            <a:off x="8862959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1E395-ED12-9229-51DD-DE58C626ACD2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1CFE-86E0-1D68-94F2-B094EFB46917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585CF-887D-CA66-CB4A-00605985D8F0}"/>
              </a:ext>
            </a:extLst>
          </p:cNvPr>
          <p:cNvSpPr txBox="1"/>
          <p:nvPr/>
        </p:nvSpPr>
        <p:spPr>
          <a:xfrm>
            <a:off x="2706997" y="3842245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50.15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59.18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6B7D2-888C-7D46-6314-5B352322D58C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4033608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EC1-53A6-4199-B8CA-63400DD9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r = 2mil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ECB5-BA50-D98F-2CEF-A2DFD36EA3C5}"/>
              </a:ext>
            </a:extLst>
          </p:cNvPr>
          <p:cNvSpPr txBox="1"/>
          <p:nvPr/>
        </p:nvSpPr>
        <p:spPr>
          <a:xfrm>
            <a:off x="5339752" y="835760"/>
            <a:ext cx="661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partial @ 60GHz = 144.65pH</a:t>
            </a:r>
          </a:p>
          <a:p>
            <a:r>
              <a:rPr lang="en-US" dirty="0">
                <a:solidFill>
                  <a:srgbClr val="0000FF"/>
                </a:solidFill>
              </a:rPr>
              <a:t>L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113.31pH, R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131.59mOhm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85EDC-DBC6-DD47-18F1-708B4516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633"/>
            <a:ext cx="12192000" cy="27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4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3B6F-7AC2-17C4-AA1B-559E9590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r = 10mil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5AA1F-56DE-8C89-5A4A-870F8164EBD5}"/>
              </a:ext>
            </a:extLst>
          </p:cNvPr>
          <p:cNvSpPr txBox="1"/>
          <p:nvPr/>
        </p:nvSpPr>
        <p:spPr>
          <a:xfrm>
            <a:off x="5634966" y="835760"/>
            <a:ext cx="631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partial @ 60GHz = 15.34pH</a:t>
            </a:r>
          </a:p>
          <a:p>
            <a:r>
              <a:rPr lang="en-US" dirty="0">
                <a:solidFill>
                  <a:srgbClr val="0000FF"/>
                </a:solidFill>
              </a:rPr>
              <a:t>L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16.81pH, R </a:t>
            </a:r>
            <a:r>
              <a:rPr lang="en-US" dirty="0" err="1">
                <a:solidFill>
                  <a:srgbClr val="0000FF"/>
                </a:solidFill>
              </a:rPr>
              <a:t>tx</a:t>
            </a:r>
            <a:r>
              <a:rPr lang="en-US" dirty="0">
                <a:solidFill>
                  <a:srgbClr val="0000FF"/>
                </a:solidFill>
              </a:rPr>
              <a:t>-line @ 60GHz = 14.82mOhm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4193F-8F1B-D428-6CBE-7A134CF6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631"/>
            <a:ext cx="12192000" cy="26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1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3618-8A2E-AEF4-68FA-CD89AD4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9884-6A52-AB79-75FF-274169A6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5F79-31A5-FEE4-268F-A265DA6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6F11-B258-D1D7-678E-61A70E24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3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4F8-8526-6FBD-B551-A3126F3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2FBF-3E83-2652-7FB2-1170C56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1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8BA4-46B9-A340-18D5-37E7714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CB67-C012-C217-CD08-507856D5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meeting: </a:t>
            </a:r>
          </a:p>
          <a:p>
            <a:pPr lvl="1"/>
            <a:r>
              <a:rPr lang="en-US" dirty="0"/>
              <a:t>Implement the partial inductance in the model to represent the </a:t>
            </a:r>
            <a:r>
              <a:rPr lang="en-US" dirty="0" err="1"/>
              <a:t>stripline</a:t>
            </a:r>
            <a:r>
              <a:rPr lang="en-US" dirty="0"/>
              <a:t> in the anti-pad region.</a:t>
            </a:r>
          </a:p>
          <a:p>
            <a:pPr lvl="2"/>
            <a:r>
              <a:rPr lang="en-US" dirty="0"/>
              <a:t>Missing mutual coupling for differential pair</a:t>
            </a:r>
          </a:p>
          <a:p>
            <a:pPr lvl="1"/>
            <a:r>
              <a:rPr lang="en-US" dirty="0"/>
              <a:t>Calculate the </a:t>
            </a:r>
            <a:r>
              <a:rPr lang="en-US" dirty="0" err="1"/>
              <a:t>tx</a:t>
            </a:r>
            <a:r>
              <a:rPr lang="en-US" dirty="0"/>
              <a:t>-line inductance</a:t>
            </a:r>
          </a:p>
          <a:p>
            <a:pPr lvl="2"/>
            <a:r>
              <a:rPr lang="en-US" dirty="0"/>
              <a:t>L extracted from the MATLAB function has strange behavior</a:t>
            </a:r>
          </a:p>
          <a:p>
            <a:pPr lvl="2"/>
            <a:endParaRPr lang="en-US" dirty="0"/>
          </a:p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Use Q2D to extract the </a:t>
            </a:r>
            <a:r>
              <a:rPr lang="en-US" dirty="0" err="1"/>
              <a:t>tx</a:t>
            </a:r>
            <a:r>
              <a:rPr lang="en-US" dirty="0"/>
              <a:t>-line inductance</a:t>
            </a:r>
          </a:p>
          <a:p>
            <a:pPr lvl="1"/>
            <a:r>
              <a:rPr lang="en-US" dirty="0"/>
              <a:t>Implement the extracted inductance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88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A495-83F5-6549-1CC5-5A4B432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Results: Obtain L from </a:t>
            </a:r>
            <a:r>
              <a:rPr lang="en-US" dirty="0" err="1"/>
              <a:t>Stripline</a:t>
            </a:r>
            <a:r>
              <a:rPr lang="en-US" dirty="0"/>
              <a:t> RLGC</a:t>
            </a:r>
          </a:p>
        </p:txBody>
      </p:sp>
      <p:pic>
        <p:nvPicPr>
          <p:cNvPr id="1026" name="Picture 2" descr="RLGC transmission line">
            <a:extLst>
              <a:ext uri="{FF2B5EF4-FFF2-40B4-BE49-F238E27FC236}">
                <a16:creationId xmlns:a16="http://schemas.microsoft.com/office/drawing/2014/main" id="{EE0B7338-B8BA-33A6-69B5-5E8B682B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51" y="4710213"/>
            <a:ext cx="2666680" cy="1371436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89EC135-54C0-C558-68A9-2BFA44896DFD}"/>
              </a:ext>
            </a:extLst>
          </p:cNvPr>
          <p:cNvGrpSpPr/>
          <p:nvPr/>
        </p:nvGrpSpPr>
        <p:grpSpPr>
          <a:xfrm>
            <a:off x="4771287" y="1682146"/>
            <a:ext cx="4478801" cy="1646811"/>
            <a:chOff x="8987801" y="2691442"/>
            <a:chExt cx="2290913" cy="12836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23BE73-A4B9-D94A-D33B-A247620F84E7}"/>
                </a:ext>
              </a:extLst>
            </p:cNvPr>
            <p:cNvSpPr/>
            <p:nvPr/>
          </p:nvSpPr>
          <p:spPr>
            <a:xfrm flipV="1">
              <a:off x="9104314" y="2766655"/>
              <a:ext cx="803609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AE9761-A49E-3A04-8FDA-90C4DFFDEF36}"/>
                </a:ext>
              </a:extLst>
            </p:cNvPr>
            <p:cNvSpPr/>
            <p:nvPr/>
          </p:nvSpPr>
          <p:spPr>
            <a:xfrm flipV="1">
              <a:off x="10475914" y="2766655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D602C-66DD-83A7-7A25-E9AF1E505195}"/>
                </a:ext>
              </a:extLst>
            </p:cNvPr>
            <p:cNvSpPr/>
            <p:nvPr/>
          </p:nvSpPr>
          <p:spPr>
            <a:xfrm flipV="1">
              <a:off x="9104314" y="3830447"/>
              <a:ext cx="80361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A7BA5D-AB27-ABE1-307D-7280DF0103F7}"/>
                </a:ext>
              </a:extLst>
            </p:cNvPr>
            <p:cNvSpPr/>
            <p:nvPr/>
          </p:nvSpPr>
          <p:spPr>
            <a:xfrm flipV="1">
              <a:off x="10475914" y="3830447"/>
              <a:ext cx="802800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2FAE81-F957-5E39-045A-E254314F23FF}"/>
                </a:ext>
              </a:extLst>
            </p:cNvPr>
            <p:cNvSpPr/>
            <p:nvPr/>
          </p:nvSpPr>
          <p:spPr>
            <a:xfrm>
              <a:off x="10107765" y="2756767"/>
              <a:ext cx="148449" cy="1142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218D96-5EDD-BE64-E761-0D7B9BFAE01C}"/>
                </a:ext>
              </a:extLst>
            </p:cNvPr>
            <p:cNvSpPr/>
            <p:nvPr/>
          </p:nvSpPr>
          <p:spPr>
            <a:xfrm flipV="1">
              <a:off x="8987801" y="3312663"/>
              <a:ext cx="1137896" cy="646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CD92D6-D942-FA6F-FBD9-A0F6C48F8C9A}"/>
                </a:ext>
              </a:extLst>
            </p:cNvPr>
            <p:cNvSpPr/>
            <p:nvPr/>
          </p:nvSpPr>
          <p:spPr>
            <a:xfrm>
              <a:off x="9907923" y="2691442"/>
              <a:ext cx="194916" cy="12836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RLGC transmission line">
            <a:extLst>
              <a:ext uri="{FF2B5EF4-FFF2-40B4-BE49-F238E27FC236}">
                <a16:creationId xmlns:a16="http://schemas.microsoft.com/office/drawing/2014/main" id="{4396A7CF-AB5A-CB13-2C8E-ABC6A3DD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82" y="4657892"/>
            <a:ext cx="2666680" cy="13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D4BDCC5-5531-640C-25EB-7BB24FA4CCDE}"/>
              </a:ext>
            </a:extLst>
          </p:cNvPr>
          <p:cNvSpPr/>
          <p:nvPr/>
        </p:nvSpPr>
        <p:spPr>
          <a:xfrm>
            <a:off x="6960849" y="5035245"/>
            <a:ext cx="1109226" cy="406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99866E-F7FA-9044-15A1-834E6D44393F}"/>
              </a:ext>
            </a:extLst>
          </p:cNvPr>
          <p:cNvCxnSpPr>
            <a:cxnSpLocks/>
          </p:cNvCxnSpPr>
          <p:nvPr/>
        </p:nvCxnSpPr>
        <p:spPr>
          <a:xfrm>
            <a:off x="6951218" y="3363843"/>
            <a:ext cx="689071" cy="158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43CC9-0274-B85B-E8AC-D7444DC043F2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4639891" y="3328957"/>
            <a:ext cx="981504" cy="13812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C212DE-514B-95A6-CABD-2E5190920270}"/>
              </a:ext>
            </a:extLst>
          </p:cNvPr>
          <p:cNvSpPr txBox="1"/>
          <p:nvPr/>
        </p:nvSpPr>
        <p:spPr>
          <a:xfrm>
            <a:off x="299932" y="4504505"/>
            <a:ext cx="235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</a:t>
            </a:r>
          </a:p>
          <a:p>
            <a:endParaRPr lang="en-US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R_pul = 1.6187e+03 </a:t>
            </a:r>
            <a:r>
              <a:rPr lang="el-GR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Ω/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L_pul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H/m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G_pul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S/m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C_pul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F/m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609B49-0200-5AEE-377F-F2E97F86FC43}"/>
              </a:ext>
            </a:extLst>
          </p:cNvPr>
          <p:cNvSpPr txBox="1"/>
          <p:nvPr/>
        </p:nvSpPr>
        <p:spPr>
          <a:xfrm>
            <a:off x="9225388" y="4812159"/>
            <a:ext cx="266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 * 10mil</a:t>
            </a:r>
          </a:p>
          <a:p>
            <a:endParaRPr lang="en-US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L = 2.1665e-07 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H/m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55.028 pH</a:t>
            </a:r>
            <a:endParaRPr lang="en-US" sz="1600" b="1" dirty="0">
              <a:latin typeface="+mj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6C0E3F-D66A-6036-3CC3-C540C5E2466F}"/>
              </a:ext>
            </a:extLst>
          </p:cNvPr>
          <p:cNvCxnSpPr>
            <a:cxnSpLocks/>
          </p:cNvCxnSpPr>
          <p:nvPr/>
        </p:nvCxnSpPr>
        <p:spPr>
          <a:xfrm flipV="1">
            <a:off x="6831929" y="1198193"/>
            <a:ext cx="483975" cy="483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8A0D6C-B1BB-5A2B-D128-FF80206C7717}"/>
              </a:ext>
            </a:extLst>
          </p:cNvPr>
          <p:cNvSpPr txBox="1"/>
          <p:nvPr/>
        </p:nvSpPr>
        <p:spPr>
          <a:xfrm>
            <a:off x="5689600" y="939381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artial</a:t>
            </a:r>
            <a:r>
              <a:rPr lang="en-US" dirty="0"/>
              <a:t> inductance used in the current model = </a:t>
            </a:r>
            <a:r>
              <a:rPr lang="en-US" b="1" dirty="0"/>
              <a:t>65 pH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0C99A-D510-09CA-B177-83307D39BFAB}"/>
              </a:ext>
            </a:extLst>
          </p:cNvPr>
          <p:cNvSpPr txBox="1"/>
          <p:nvPr/>
        </p:nvSpPr>
        <p:spPr>
          <a:xfrm>
            <a:off x="299932" y="6323026"/>
            <a:ext cx="3670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MATLAB s2rlgc conversion function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730D0A-9F50-460B-B3D1-DA3AC4499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3" t="2089" r="6952"/>
          <a:stretch/>
        </p:blipFill>
        <p:spPr>
          <a:xfrm>
            <a:off x="268493" y="1076799"/>
            <a:ext cx="3906147" cy="31730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291B24-1F75-52F1-F0DA-85C94EE29E46}"/>
              </a:ext>
            </a:extLst>
          </p:cNvPr>
          <p:cNvSpPr/>
          <p:nvPr/>
        </p:nvSpPr>
        <p:spPr>
          <a:xfrm>
            <a:off x="4999073" y="1705351"/>
            <a:ext cx="1561448" cy="164681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2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EBB9-6975-233F-E54F-2C63B21D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RLGC Extraction – Q2D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6698-49FD-349D-DA22-9DCC9481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11076"/>
            <a:ext cx="2886189" cy="1549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18676-B4A3-32C8-F55B-560178A9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567" y="965218"/>
            <a:ext cx="4149305" cy="2732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ABECC-8DB1-1545-61C9-AA2CB0B9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5" y="919389"/>
            <a:ext cx="4325909" cy="2824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69339-D7A6-B5C6-B66A-884F259C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567" y="3901254"/>
            <a:ext cx="4235569" cy="275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49D74-2346-0DB3-6CDC-0E53C603E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866" y="3822368"/>
            <a:ext cx="4325909" cy="2829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4E252-F1DE-2CA7-E6E9-203447979171}"/>
              </a:ext>
            </a:extLst>
          </p:cNvPr>
          <p:cNvSpPr txBox="1"/>
          <p:nvPr/>
        </p:nvSpPr>
        <p:spPr>
          <a:xfrm>
            <a:off x="9724009" y="2340252"/>
            <a:ext cx="23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 * 10mil</a:t>
            </a:r>
          </a:p>
          <a:p>
            <a:r>
              <a:rPr lang="pt-BR" sz="1600" dirty="0">
                <a:latin typeface="+mj-lt"/>
              </a:rPr>
              <a:t>L = 214.38 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H/m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50.15 pH</a:t>
            </a:r>
            <a:endParaRPr lang="en-US" sz="1600" b="1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3B1CB-25CF-37BF-4E87-9A5CBA7D1B01}"/>
              </a:ext>
            </a:extLst>
          </p:cNvPr>
          <p:cNvCxnSpPr/>
          <p:nvPr/>
        </p:nvCxnSpPr>
        <p:spPr>
          <a:xfrm>
            <a:off x="1176154" y="2087592"/>
            <a:ext cx="940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986E73-AC00-FD08-ECD6-3264570CF5FB}"/>
              </a:ext>
            </a:extLst>
          </p:cNvPr>
          <p:cNvSpPr txBox="1"/>
          <p:nvPr/>
        </p:nvSpPr>
        <p:spPr>
          <a:xfrm>
            <a:off x="1284655" y="207896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EB4BA-1F28-D2F6-2C30-84604CBC1A16}"/>
              </a:ext>
            </a:extLst>
          </p:cNvPr>
          <p:cNvSpPr txBox="1"/>
          <p:nvPr/>
        </p:nvSpPr>
        <p:spPr>
          <a:xfrm>
            <a:off x="2116433" y="177550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mil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FC5AF-E3CE-78F0-F9BF-B4BE3D232660}"/>
              </a:ext>
            </a:extLst>
          </p:cNvPr>
          <p:cNvSpPr txBox="1"/>
          <p:nvPr/>
        </p:nvSpPr>
        <p:spPr>
          <a:xfrm>
            <a:off x="5178981" y="2553150"/>
            <a:ext cx="250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 * 10mil</a:t>
            </a:r>
          </a:p>
          <a:p>
            <a:r>
              <a:rPr lang="pt-BR" sz="1600" dirty="0">
                <a:latin typeface="+mj-lt"/>
              </a:rPr>
              <a:t>R = </a:t>
            </a:r>
            <a:r>
              <a:rPr lang="en-US" sz="1600" dirty="0">
                <a:latin typeface="+mj-lt"/>
              </a:rPr>
              <a:t>209.49 Ohm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53.2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+mj-lt"/>
              </a:rPr>
              <a:t>mOhm</a:t>
            </a:r>
            <a:endParaRPr lang="en-US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FBAC7-E96F-25D7-042B-C7C9CF781478}"/>
              </a:ext>
            </a:extLst>
          </p:cNvPr>
          <p:cNvSpPr txBox="1"/>
          <p:nvPr/>
        </p:nvSpPr>
        <p:spPr>
          <a:xfrm>
            <a:off x="8370398" y="1273634"/>
            <a:ext cx="23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0GHz * 10mil</a:t>
            </a:r>
          </a:p>
          <a:p>
            <a:r>
              <a:rPr lang="pt-BR" sz="1600" dirty="0">
                <a:latin typeface="+mj-lt"/>
              </a:rPr>
              <a:t>L = 232.92 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H/m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59.18 pH</a:t>
            </a:r>
            <a:endParaRPr lang="en-US" sz="16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FDB28-A2FB-C281-4EF3-7CBFA9EE19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63" t="2089" r="6952"/>
          <a:stretch/>
        </p:blipFill>
        <p:spPr>
          <a:xfrm>
            <a:off x="268493" y="3628343"/>
            <a:ext cx="2820896" cy="229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96611-A3DB-BB43-91A3-39B6D9C21085}"/>
              </a:ext>
            </a:extLst>
          </p:cNvPr>
          <p:cNvSpPr txBox="1"/>
          <p:nvPr/>
        </p:nvSpPr>
        <p:spPr>
          <a:xfrm>
            <a:off x="4986068" y="5396992"/>
            <a:ext cx="27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@ 60GHz * 10mil</a:t>
            </a:r>
          </a:p>
          <a:p>
            <a:r>
              <a:rPr lang="pt-BR" sz="1600" dirty="0">
                <a:latin typeface="+mj-lt"/>
              </a:rPr>
              <a:t>G = </a:t>
            </a:r>
            <a:r>
              <a:rPr lang="en-US" sz="1600" dirty="0">
                <a:latin typeface="+mj-lt"/>
              </a:rPr>
              <a:t>862.0885 </a:t>
            </a:r>
            <a:r>
              <a:rPr lang="en-US" sz="1600" dirty="0" err="1">
                <a:latin typeface="+mj-lt"/>
              </a:rPr>
              <a:t>mSie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/m *10 mil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    = 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0.219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+mj-lt"/>
              </a:rPr>
              <a:t>mS</a:t>
            </a:r>
            <a:r>
              <a:rPr lang="en-US" altLang="zh-CN" sz="1600" b="1" i="0" dirty="0" err="1">
                <a:solidFill>
                  <a:srgbClr val="212121"/>
                </a:solidFill>
                <a:effectLst/>
                <a:latin typeface="+mj-lt"/>
              </a:rPr>
              <a:t>ie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AB948A-43C6-307C-1912-5768410E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4463346"/>
            <a:ext cx="11809562" cy="2560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12mil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2734238"/>
            <a:chOff x="327803" y="1072222"/>
            <a:chExt cx="11346611" cy="2510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212"/>
            <a:stretch/>
          </p:blipFill>
          <p:spPr>
            <a:xfrm>
              <a:off x="327803" y="1072222"/>
              <a:ext cx="11346611" cy="2510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3824C-25FC-800A-5C16-04501DCB8D65}"/>
              </a:ext>
            </a:extLst>
          </p:cNvPr>
          <p:cNvSpPr txBox="1"/>
          <p:nvPr/>
        </p:nvSpPr>
        <p:spPr>
          <a:xfrm>
            <a:off x="1210247" y="606868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D3349-AEFE-2A7F-E36F-84B5706BCA60}"/>
              </a:ext>
            </a:extLst>
          </p:cNvPr>
          <p:cNvSpPr txBox="1"/>
          <p:nvPr/>
        </p:nvSpPr>
        <p:spPr>
          <a:xfrm>
            <a:off x="5032102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AD94F-BB66-B29E-795F-9FD64D3D72BC}"/>
              </a:ext>
            </a:extLst>
          </p:cNvPr>
          <p:cNvSpPr txBox="1"/>
          <p:nvPr/>
        </p:nvSpPr>
        <p:spPr>
          <a:xfrm>
            <a:off x="8862959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1E395-ED12-9229-51DD-DE58C626ACD2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1CFE-86E0-1D68-94F2-B094EFB46917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585CF-887D-CA66-CB4A-00605985D8F0}"/>
              </a:ext>
            </a:extLst>
          </p:cNvPr>
          <p:cNvSpPr txBox="1"/>
          <p:nvPr/>
        </p:nvSpPr>
        <p:spPr>
          <a:xfrm>
            <a:off x="2706997" y="3842245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50.15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59.18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6B7D2-888C-7D46-6314-5B352322D58C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974985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5A8-860B-396A-FBFA-8763AF06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Cavity 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B910-A1F4-9D6D-E0A7-A77375DB60A2}"/>
              </a:ext>
            </a:extLst>
          </p:cNvPr>
          <p:cNvGrpSpPr/>
          <p:nvPr/>
        </p:nvGrpSpPr>
        <p:grpSpPr>
          <a:xfrm>
            <a:off x="634699" y="1181093"/>
            <a:ext cx="3800640" cy="2206992"/>
            <a:chOff x="634699" y="1181093"/>
            <a:chExt cx="3800640" cy="2206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74336-718D-583B-62AA-56A1297146A3}"/>
                </a:ext>
              </a:extLst>
            </p:cNvPr>
            <p:cNvGrpSpPr/>
            <p:nvPr/>
          </p:nvGrpSpPr>
          <p:grpSpPr>
            <a:xfrm>
              <a:off x="1207344" y="1750310"/>
              <a:ext cx="2591171" cy="1142866"/>
              <a:chOff x="9096139" y="3360616"/>
              <a:chExt cx="2591171" cy="1142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0CF023-BE64-3BD9-1EAE-863676E64717}"/>
                  </a:ext>
                </a:extLst>
              </p:cNvPr>
              <p:cNvSpPr/>
              <p:nvPr/>
            </p:nvSpPr>
            <p:spPr>
              <a:xfrm flipV="1">
                <a:off x="9512910" y="3370504"/>
                <a:ext cx="803609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A42BA3-D7D6-A84D-394C-23A31FA83523}"/>
                  </a:ext>
                </a:extLst>
              </p:cNvPr>
              <p:cNvSpPr/>
              <p:nvPr/>
            </p:nvSpPr>
            <p:spPr>
              <a:xfrm flipV="1">
                <a:off x="10884510" y="3370504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B64E10-A6D3-76F2-B5AA-6F574B29731F}"/>
                  </a:ext>
                </a:extLst>
              </p:cNvPr>
              <p:cNvSpPr/>
              <p:nvPr/>
            </p:nvSpPr>
            <p:spPr>
              <a:xfrm flipV="1">
                <a:off x="9512910" y="4434296"/>
                <a:ext cx="80361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0F0FF6-DC0B-27DA-255B-00AEC18780E8}"/>
                  </a:ext>
                </a:extLst>
              </p:cNvPr>
              <p:cNvSpPr/>
              <p:nvPr/>
            </p:nvSpPr>
            <p:spPr>
              <a:xfrm flipV="1">
                <a:off x="10884510" y="4434296"/>
                <a:ext cx="802800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A7FF8D-4E31-70BA-BC42-2CA055F0FBB0}"/>
                  </a:ext>
                </a:extLst>
              </p:cNvPr>
              <p:cNvSpPr/>
              <p:nvPr/>
            </p:nvSpPr>
            <p:spPr>
              <a:xfrm>
                <a:off x="10516361" y="3360616"/>
                <a:ext cx="148449" cy="11428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3FCE05-71CF-FEBD-47E1-D9C31C733671}"/>
                  </a:ext>
                </a:extLst>
              </p:cNvPr>
              <p:cNvSpPr/>
              <p:nvPr/>
            </p:nvSpPr>
            <p:spPr>
              <a:xfrm flipV="1">
                <a:off x="9396397" y="3916512"/>
                <a:ext cx="1137896" cy="646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C8D01E1-41B7-7B05-2896-932669D3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483" y="3755079"/>
                <a:ext cx="184461" cy="584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7AC7F-D289-A162-2633-0A441EAC2D30}"/>
                  </a:ext>
                </a:extLst>
              </p:cNvPr>
              <p:cNvSpPr txBox="1"/>
              <p:nvPr/>
            </p:nvSpPr>
            <p:spPr>
              <a:xfrm>
                <a:off x="9096139" y="3401242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Stripline</a:t>
                </a:r>
                <a:endParaRPr lang="en-US" dirty="0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76E437F2-B520-80D8-29ED-142CBBFE2E17}"/>
                  </a:ext>
                </a:extLst>
              </p:cNvPr>
              <p:cNvSpPr/>
              <p:nvPr/>
            </p:nvSpPr>
            <p:spPr>
              <a:xfrm rot="5400000">
                <a:off x="9754856" y="3715598"/>
                <a:ext cx="241598" cy="832160"/>
              </a:xfrm>
              <a:prstGeom prst="rightBrac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306F9A-FCAE-E7B1-305E-8AE95913EC3B}"/>
                  </a:ext>
                </a:extLst>
              </p:cNvPr>
              <p:cNvSpPr txBox="1"/>
              <p:nvPr/>
            </p:nvSpPr>
            <p:spPr>
              <a:xfrm>
                <a:off x="9586017" y="4154743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200mil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1ABFE2-4964-B5BE-CFC6-E6D263F2B27A}"/>
                </a:ext>
              </a:extLst>
            </p:cNvPr>
            <p:cNvSpPr txBox="1"/>
            <p:nvPr/>
          </p:nvSpPr>
          <p:spPr>
            <a:xfrm>
              <a:off x="2204503" y="1181093"/>
              <a:ext cx="13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 r = 5mil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4B76B-AA55-9A68-0F9E-DBDD1FA1091C}"/>
                </a:ext>
              </a:extLst>
            </p:cNvPr>
            <p:cNvSpPr txBox="1"/>
            <p:nvPr/>
          </p:nvSpPr>
          <p:spPr>
            <a:xfrm>
              <a:off x="2588359" y="301875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Antipad</a:t>
              </a:r>
              <a:r>
                <a:rPr lang="en-US" dirty="0"/>
                <a:t> r = 15mil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B6B386-7F3A-967D-558C-2E3503FE0F3E}"/>
                </a:ext>
              </a:extLst>
            </p:cNvPr>
            <p:cNvSpPr txBox="1"/>
            <p:nvPr/>
          </p:nvSpPr>
          <p:spPr>
            <a:xfrm>
              <a:off x="634699" y="214477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1mil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E25942-FEDF-8600-E483-39E095016D93}"/>
              </a:ext>
            </a:extLst>
          </p:cNvPr>
          <p:cNvCxnSpPr>
            <a:cxnSpLocks/>
          </p:cNvCxnSpPr>
          <p:nvPr/>
        </p:nvCxnSpPr>
        <p:spPr>
          <a:xfrm>
            <a:off x="3798515" y="1824868"/>
            <a:ext cx="0" cy="95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9622D5-58C3-FB5F-2BDA-9A631D62CA9E}"/>
              </a:ext>
            </a:extLst>
          </p:cNvPr>
          <p:cNvSpPr txBox="1"/>
          <p:nvPr/>
        </p:nvSpPr>
        <p:spPr>
          <a:xfrm>
            <a:off x="4080294" y="23062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12mil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A2BC4A-97BC-0ED9-3541-BD9CA6EF0CAF}"/>
              </a:ext>
            </a:extLst>
          </p:cNvPr>
          <p:cNvGraphicFramePr>
            <a:graphicFrameLocks noGrp="1"/>
          </p:cNvGraphicFramePr>
          <p:nvPr/>
        </p:nvGraphicFramePr>
        <p:xfrm>
          <a:off x="5112088" y="1093446"/>
          <a:ext cx="656279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59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12559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(reference)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(from Natalia)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159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29D1642-F297-C9D8-F0EF-41925B9647CC}"/>
              </a:ext>
            </a:extLst>
          </p:cNvPr>
          <p:cNvSpPr txBox="1"/>
          <p:nvPr/>
        </p:nvSpPr>
        <p:spPr>
          <a:xfrm>
            <a:off x="203200" y="4581970"/>
            <a:ext cx="4523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the partial inductance, when cavity height changes, the inductance of the </a:t>
            </a:r>
            <a:r>
              <a:rPr lang="en-US" dirty="0" err="1"/>
              <a:t>tx</a:t>
            </a:r>
            <a:r>
              <a:rPr lang="en-US" dirty="0"/>
              <a:t>-line in the </a:t>
            </a:r>
            <a:r>
              <a:rPr lang="en-US" dirty="0" err="1"/>
              <a:t>antipad</a:t>
            </a:r>
            <a:r>
              <a:rPr lang="en-US" dirty="0"/>
              <a:t> region wouldn’t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the </a:t>
            </a:r>
            <a:r>
              <a:rPr lang="en-US" dirty="0" err="1"/>
              <a:t>tx</a:t>
            </a:r>
            <a:r>
              <a:rPr lang="en-US" dirty="0"/>
              <a:t>-line inductance, when cavity height changes, the inductance of the </a:t>
            </a:r>
            <a:r>
              <a:rPr lang="en-US" dirty="0" err="1"/>
              <a:t>tx</a:t>
            </a:r>
            <a:r>
              <a:rPr lang="en-US" dirty="0"/>
              <a:t>-line in the </a:t>
            </a:r>
            <a:r>
              <a:rPr lang="en-US" dirty="0" err="1"/>
              <a:t>antipad</a:t>
            </a:r>
            <a:r>
              <a:rPr lang="en-US" dirty="0"/>
              <a:t> region will change.</a:t>
            </a:r>
          </a:p>
        </p:txBody>
      </p:sp>
    </p:spTree>
    <p:extLst>
      <p:ext uri="{BB962C8B-B14F-4D97-AF65-F5344CB8AC3E}">
        <p14:creationId xmlns:p14="http://schemas.microsoft.com/office/powerpoint/2010/main" val="549707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AB948A-43C6-307C-1912-5768410E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4463346"/>
            <a:ext cx="11809562" cy="2560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12mil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A776C-8E16-606A-81C3-B025FFED4A13}"/>
              </a:ext>
            </a:extLst>
          </p:cNvPr>
          <p:cNvGrpSpPr/>
          <p:nvPr/>
        </p:nvGrpSpPr>
        <p:grpSpPr>
          <a:xfrm>
            <a:off x="152400" y="1087265"/>
            <a:ext cx="11887200" cy="2734238"/>
            <a:chOff x="327803" y="1072222"/>
            <a:chExt cx="11346611" cy="2510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F22535-2FC3-AA94-18E6-BCCC91D2D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212"/>
            <a:stretch/>
          </p:blipFill>
          <p:spPr>
            <a:xfrm>
              <a:off x="327803" y="1072222"/>
              <a:ext cx="11346611" cy="2510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13B62-4E0F-0502-B74D-4B22AA447D64}"/>
                </a:ext>
              </a:extLst>
            </p:cNvPr>
            <p:cNvSpPr txBox="1"/>
            <p:nvPr/>
          </p:nvSpPr>
          <p:spPr>
            <a:xfrm>
              <a:off x="1208542" y="2837141"/>
              <a:ext cx="5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7CE25D-3291-95E3-2E9A-A41ECBD8F61D}"/>
                </a:ext>
              </a:extLst>
            </p:cNvPr>
            <p:cNvSpPr txBox="1"/>
            <p:nvPr/>
          </p:nvSpPr>
          <p:spPr>
            <a:xfrm>
              <a:off x="4856592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S12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6EB2F-CEC0-E9D0-5D87-1CC1E2A8D4C2}"/>
                </a:ext>
              </a:extLst>
            </p:cNvPr>
            <p:cNvSpPr txBox="1"/>
            <p:nvPr/>
          </p:nvSpPr>
          <p:spPr>
            <a:xfrm>
              <a:off x="8513235" y="283714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n-US" sz="17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S22</a:t>
              </a:r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3824C-25FC-800A-5C16-04501DCB8D65}"/>
              </a:ext>
            </a:extLst>
          </p:cNvPr>
          <p:cNvSpPr txBox="1"/>
          <p:nvPr/>
        </p:nvSpPr>
        <p:spPr>
          <a:xfrm>
            <a:off x="1210247" y="606868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D3349-AEFE-2A7F-E36F-84B5706BCA60}"/>
              </a:ext>
            </a:extLst>
          </p:cNvPr>
          <p:cNvSpPr txBox="1"/>
          <p:nvPr/>
        </p:nvSpPr>
        <p:spPr>
          <a:xfrm>
            <a:off x="5032102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AD94F-BB66-B29E-795F-9FD64D3D72BC}"/>
              </a:ext>
            </a:extLst>
          </p:cNvPr>
          <p:cNvSpPr txBox="1"/>
          <p:nvPr/>
        </p:nvSpPr>
        <p:spPr>
          <a:xfrm>
            <a:off x="8862959" y="6068689"/>
            <a:ext cx="569644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1E395-ED12-9229-51DD-DE58C626ACD2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1CFE-86E0-1D68-94F2-B094EFB46917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585CF-887D-CA66-CB4A-00605985D8F0}"/>
              </a:ext>
            </a:extLst>
          </p:cNvPr>
          <p:cNvSpPr txBox="1"/>
          <p:nvPr/>
        </p:nvSpPr>
        <p:spPr>
          <a:xfrm>
            <a:off x="2706997" y="3842245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50.15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59.18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6B7D2-888C-7D46-6314-5B352322D58C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89397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BDCB4A5-EA06-9936-0A5D-2F4A6C24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3" y="4390480"/>
            <a:ext cx="11750614" cy="2527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8mil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344C4-5321-9C66-F4E7-8F66302AE8A8}"/>
              </a:ext>
            </a:extLst>
          </p:cNvPr>
          <p:cNvGrpSpPr/>
          <p:nvPr/>
        </p:nvGrpSpPr>
        <p:grpSpPr>
          <a:xfrm>
            <a:off x="372374" y="1354965"/>
            <a:ext cx="11447252" cy="2466537"/>
            <a:chOff x="372374" y="1354965"/>
            <a:chExt cx="11447252" cy="24665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35DE54-C3AC-2E11-D723-DD982B0CB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983"/>
            <a:stretch/>
          </p:blipFill>
          <p:spPr>
            <a:xfrm>
              <a:off x="372374" y="1354965"/>
              <a:ext cx="11447252" cy="246653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75100" y="3009188"/>
              <a:ext cx="8222357" cy="402187"/>
              <a:chOff x="1208542" y="2837141"/>
              <a:chExt cx="7848432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9F49D-F130-3671-5DB2-65E49AEFF0BF}"/>
              </a:ext>
            </a:extLst>
          </p:cNvPr>
          <p:cNvSpPr txBox="1"/>
          <p:nvPr/>
        </p:nvSpPr>
        <p:spPr>
          <a:xfrm>
            <a:off x="1187244" y="5801271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D5C3-A005-EFE2-9AC9-1C0DA3EAEE5C}"/>
              </a:ext>
            </a:extLst>
          </p:cNvPr>
          <p:cNvSpPr txBox="1"/>
          <p:nvPr/>
        </p:nvSpPr>
        <p:spPr>
          <a:xfrm>
            <a:off x="5009099" y="5863787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EA818-2A0D-5BCE-2EB5-A093AEC5D56D}"/>
              </a:ext>
            </a:extLst>
          </p:cNvPr>
          <p:cNvSpPr txBox="1"/>
          <p:nvPr/>
        </p:nvSpPr>
        <p:spPr>
          <a:xfrm>
            <a:off x="8839957" y="5884236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5EFF1-4ABE-95C5-EC35-60DD83DA913D}"/>
              </a:ext>
            </a:extLst>
          </p:cNvPr>
          <p:cNvSpPr txBox="1"/>
          <p:nvPr/>
        </p:nvSpPr>
        <p:spPr>
          <a:xfrm>
            <a:off x="2896778" y="3742139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39.32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43.94 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1C7F6-4BF8-3DDB-769F-F33A4FD27294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067BC-D22C-6C79-478F-05DE8E32A0D0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572F3-9616-5C14-1A43-389361CE4479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</p:spTree>
    <p:extLst>
      <p:ext uri="{BB962C8B-B14F-4D97-AF65-F5344CB8AC3E}">
        <p14:creationId xmlns:p14="http://schemas.microsoft.com/office/powerpoint/2010/main" val="420400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96D40BC-9DD3-DFBD-D8CE-5BD39EEA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32215"/>
            <a:ext cx="11666747" cy="2547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20mil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1D1CDF-6472-6BE8-CA74-127201D40A8D}"/>
              </a:ext>
            </a:extLst>
          </p:cNvPr>
          <p:cNvGrpSpPr/>
          <p:nvPr/>
        </p:nvGrpSpPr>
        <p:grpSpPr>
          <a:xfrm>
            <a:off x="232015" y="1351867"/>
            <a:ext cx="11727970" cy="2547274"/>
            <a:chOff x="232015" y="1351867"/>
            <a:chExt cx="11727970" cy="25472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DB94A5-4942-6F71-7FC8-FBE317D1D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476"/>
            <a:stretch/>
          </p:blipFill>
          <p:spPr>
            <a:xfrm>
              <a:off x="232015" y="1351867"/>
              <a:ext cx="11727970" cy="254727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75100" y="3009188"/>
              <a:ext cx="8222357" cy="402187"/>
              <a:chOff x="1208542" y="2837141"/>
              <a:chExt cx="7848432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9AEFC4-B510-640C-179F-657390E10654}"/>
              </a:ext>
            </a:extLst>
          </p:cNvPr>
          <p:cNvSpPr txBox="1"/>
          <p:nvPr/>
        </p:nvSpPr>
        <p:spPr>
          <a:xfrm>
            <a:off x="1075100" y="575813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DE1-511B-A6EB-46EC-0A1744F07940}"/>
              </a:ext>
            </a:extLst>
          </p:cNvPr>
          <p:cNvSpPr txBox="1"/>
          <p:nvPr/>
        </p:nvSpPr>
        <p:spPr>
          <a:xfrm>
            <a:off x="4896955" y="5758139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68923-32F5-53B3-2A75-74F4F68A19EA}"/>
              </a:ext>
            </a:extLst>
          </p:cNvPr>
          <p:cNvSpPr txBox="1"/>
          <p:nvPr/>
        </p:nvSpPr>
        <p:spPr>
          <a:xfrm>
            <a:off x="8727812" y="5758139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B7820-A4F2-A157-2773-920B12D58CF7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F6900-A183-9450-4DC4-620F240AA870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F964D-FB9A-F0F3-4A8A-C6C7EF26E42B}"/>
              </a:ext>
            </a:extLst>
          </p:cNvPr>
          <p:cNvSpPr txBox="1"/>
          <p:nvPr/>
        </p:nvSpPr>
        <p:spPr>
          <a:xfrm>
            <a:off x="2896778" y="3742139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76.62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81.15 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F23FF-7C16-3EAA-0F9B-89F62F49E812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3135251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5256-0CB5-DBDC-E806-AD5E6C88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Tune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D373E-B55D-AC41-13D1-FD5AFFE3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991"/>
            <a:ext cx="12192000" cy="4316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77434-DA7B-7AEB-1694-AD912C8DE598}"/>
              </a:ext>
            </a:extLst>
          </p:cNvPr>
          <p:cNvSpPr txBox="1"/>
          <p:nvPr/>
        </p:nvSpPr>
        <p:spPr>
          <a:xfrm>
            <a:off x="8522899" y="3571336"/>
            <a:ext cx="9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and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DFFA7-B86C-E3EA-8C0E-2D10074F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068" y="4703141"/>
            <a:ext cx="2663075" cy="20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15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E70-F637-2DB3-912D-3DF8167C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BB9D0-4A0D-0C82-4D9E-61BB1CFC8E24}"/>
              </a:ext>
            </a:extLst>
          </p:cNvPr>
          <p:cNvSpPr txBox="1"/>
          <p:nvPr/>
        </p:nvSpPr>
        <p:spPr>
          <a:xfrm>
            <a:off x="6465675" y="4237008"/>
            <a:ext cx="545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Equivalent </a:t>
            </a:r>
            <a:r>
              <a:rPr lang="en-US" dirty="0" err="1">
                <a:solidFill>
                  <a:srgbClr val="FF0000"/>
                </a:solidFill>
              </a:rPr>
              <a:t>ckt</a:t>
            </a:r>
            <a:r>
              <a:rPr lang="en-US" dirty="0">
                <a:solidFill>
                  <a:srgbClr val="FF0000"/>
                </a:solidFill>
              </a:rPr>
              <a:t> with tuned L = 73pH R = 0.7Ohm </a:t>
            </a:r>
          </a:p>
          <a:p>
            <a:r>
              <a:rPr lang="en-US" dirty="0">
                <a:solidFill>
                  <a:srgbClr val="0000FF"/>
                </a:solidFill>
              </a:rPr>
              <a:t>Equivalent </a:t>
            </a:r>
            <a:r>
              <a:rPr lang="en-US" dirty="0" err="1">
                <a:solidFill>
                  <a:srgbClr val="0000FF"/>
                </a:solidFill>
              </a:rPr>
              <a:t>ckt</a:t>
            </a:r>
            <a:r>
              <a:rPr lang="en-US" dirty="0">
                <a:solidFill>
                  <a:srgbClr val="0000FF"/>
                </a:solidFill>
              </a:rPr>
              <a:t> with partial L = 65pH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Equivalent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ckt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with Tx-line L = 50.15pH</a:t>
            </a:r>
          </a:p>
          <a:p>
            <a:r>
              <a:rPr lang="en-US" dirty="0">
                <a:solidFill>
                  <a:srgbClr val="E719E7"/>
                </a:solidFill>
              </a:rPr>
              <a:t>Equivalent </a:t>
            </a:r>
            <a:r>
              <a:rPr lang="en-US" dirty="0" err="1">
                <a:solidFill>
                  <a:srgbClr val="E719E7"/>
                </a:solidFill>
              </a:rPr>
              <a:t>ckt</a:t>
            </a:r>
            <a:r>
              <a:rPr lang="en-US" dirty="0">
                <a:solidFill>
                  <a:srgbClr val="E719E7"/>
                </a:solidFill>
              </a:rPr>
              <a:t> with Tx-line L = 50.15pH R = 0.053Ohm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FED37-97F9-11E6-99C2-8DED956E7F8A}"/>
              </a:ext>
            </a:extLst>
          </p:cNvPr>
          <p:cNvGrpSpPr/>
          <p:nvPr/>
        </p:nvGrpSpPr>
        <p:grpSpPr>
          <a:xfrm>
            <a:off x="368060" y="0"/>
            <a:ext cx="11455880" cy="6921232"/>
            <a:chOff x="-60385" y="0"/>
            <a:chExt cx="12252385" cy="74301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71F88E-1ED8-4497-8106-489E63EB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6922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E206A2-C664-45B4-B5D6-FBF1E63B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0385" y="3642130"/>
              <a:ext cx="6521570" cy="3788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516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869-D3B7-5113-7617-DC7BFDE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CF26-D415-A204-CE5D-E29E1C1E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partial inductance and the </a:t>
            </a:r>
            <a:r>
              <a:rPr lang="en-US" dirty="0" err="1"/>
              <a:t>tx</a:t>
            </a:r>
            <a:r>
              <a:rPr lang="en-US" dirty="0"/>
              <a:t>-line inductance in more cases (with larger </a:t>
            </a:r>
            <a:r>
              <a:rPr lang="en-US" dirty="0" err="1"/>
              <a:t>antipad</a:t>
            </a:r>
            <a:r>
              <a:rPr lang="en-US" dirty="0"/>
              <a:t>)</a:t>
            </a:r>
          </a:p>
          <a:p>
            <a:r>
              <a:rPr lang="en-US" dirty="0"/>
              <a:t>Check the G effect</a:t>
            </a:r>
          </a:p>
          <a:p>
            <a:r>
              <a:rPr lang="en-US" dirty="0"/>
              <a:t>Tune L and R for different </a:t>
            </a:r>
            <a:r>
              <a:rPr lang="en-US" dirty="0" err="1"/>
              <a:t>stackups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BDCB4A5-EA06-9936-0A5D-2F4A6C24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3" y="4390480"/>
            <a:ext cx="11750614" cy="2527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8mil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344C4-5321-9C66-F4E7-8F66302AE8A8}"/>
              </a:ext>
            </a:extLst>
          </p:cNvPr>
          <p:cNvGrpSpPr/>
          <p:nvPr/>
        </p:nvGrpSpPr>
        <p:grpSpPr>
          <a:xfrm>
            <a:off x="372374" y="1354965"/>
            <a:ext cx="11447252" cy="2466537"/>
            <a:chOff x="372374" y="1354965"/>
            <a:chExt cx="11447252" cy="24665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35DE54-C3AC-2E11-D723-DD982B0CB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983"/>
            <a:stretch/>
          </p:blipFill>
          <p:spPr>
            <a:xfrm>
              <a:off x="372374" y="1354965"/>
              <a:ext cx="11447252" cy="246653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75100" y="3009188"/>
              <a:ext cx="8222357" cy="402187"/>
              <a:chOff x="1208542" y="2837141"/>
              <a:chExt cx="7848432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9F49D-F130-3671-5DB2-65E49AEFF0BF}"/>
              </a:ext>
            </a:extLst>
          </p:cNvPr>
          <p:cNvSpPr txBox="1"/>
          <p:nvPr/>
        </p:nvSpPr>
        <p:spPr>
          <a:xfrm>
            <a:off x="1187244" y="5801271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D5C3-A005-EFE2-9AC9-1C0DA3EAEE5C}"/>
              </a:ext>
            </a:extLst>
          </p:cNvPr>
          <p:cNvSpPr txBox="1"/>
          <p:nvPr/>
        </p:nvSpPr>
        <p:spPr>
          <a:xfrm>
            <a:off x="5009099" y="5863787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EA818-2A0D-5BCE-2EB5-A093AEC5D56D}"/>
              </a:ext>
            </a:extLst>
          </p:cNvPr>
          <p:cNvSpPr txBox="1"/>
          <p:nvPr/>
        </p:nvSpPr>
        <p:spPr>
          <a:xfrm>
            <a:off x="8839957" y="5884236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5EFF1-4ABE-95C5-EC35-60DD83DA913D}"/>
              </a:ext>
            </a:extLst>
          </p:cNvPr>
          <p:cNvSpPr txBox="1"/>
          <p:nvPr/>
        </p:nvSpPr>
        <p:spPr>
          <a:xfrm>
            <a:off x="2896778" y="3742139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39.32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43.94 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1C7F6-4BF8-3DDB-769F-F33A4FD27294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067BC-D22C-6C79-478F-05DE8E32A0D0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572F3-9616-5C14-1A43-389361CE4479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</p:spTree>
    <p:extLst>
      <p:ext uri="{BB962C8B-B14F-4D97-AF65-F5344CB8AC3E}">
        <p14:creationId xmlns:p14="http://schemas.microsoft.com/office/powerpoint/2010/main" val="29546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96D40BC-9DD3-DFBD-D8CE-5BD39EEA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32215"/>
            <a:ext cx="11666747" cy="2547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4B6E-40A7-1696-B9AD-99B3CF6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Cavity height = 20mil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1D1CDF-6472-6BE8-CA74-127201D40A8D}"/>
              </a:ext>
            </a:extLst>
          </p:cNvPr>
          <p:cNvGrpSpPr/>
          <p:nvPr/>
        </p:nvGrpSpPr>
        <p:grpSpPr>
          <a:xfrm>
            <a:off x="232015" y="1351867"/>
            <a:ext cx="11727970" cy="2547274"/>
            <a:chOff x="232015" y="1351867"/>
            <a:chExt cx="11727970" cy="25472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DB94A5-4942-6F71-7FC8-FBE317D1D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476"/>
            <a:stretch/>
          </p:blipFill>
          <p:spPr>
            <a:xfrm>
              <a:off x="232015" y="1351867"/>
              <a:ext cx="11727970" cy="254727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A776C-8E16-606A-81C3-B025FFED4A13}"/>
                </a:ext>
              </a:extLst>
            </p:cNvPr>
            <p:cNvGrpSpPr/>
            <p:nvPr/>
          </p:nvGrpSpPr>
          <p:grpSpPr>
            <a:xfrm>
              <a:off x="1075100" y="3009188"/>
              <a:ext cx="8222357" cy="402187"/>
              <a:chOff x="1208542" y="2837141"/>
              <a:chExt cx="7848432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13B62-4E0F-0502-B74D-4B22AA447D64}"/>
                  </a:ext>
                </a:extLst>
              </p:cNvPr>
              <p:cNvSpPr txBox="1"/>
              <p:nvPr/>
            </p:nvSpPr>
            <p:spPr>
              <a:xfrm>
                <a:off x="1208542" y="2837141"/>
                <a:ext cx="53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S11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CE25D-3291-95E3-2E9A-A41ECBD8F61D}"/>
                  </a:ext>
                </a:extLst>
              </p:cNvPr>
              <p:cNvSpPr txBox="1"/>
              <p:nvPr/>
            </p:nvSpPr>
            <p:spPr>
              <a:xfrm>
                <a:off x="4856592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S12</a:t>
                </a:r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6EB2F-CEC0-E9D0-5D87-1CC1E2A8D4C2}"/>
                  </a:ext>
                </a:extLst>
              </p:cNvPr>
              <p:cNvSpPr txBox="1"/>
              <p:nvPr/>
            </p:nvSpPr>
            <p:spPr>
              <a:xfrm>
                <a:off x="8513235" y="2837141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05256">
                  <a:spcAft>
                    <a:spcPts val="600"/>
                  </a:spcAft>
                </a:pPr>
                <a:r>
                  <a:rPr lang="en-US" sz="17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S22</a:t>
                </a:r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9AEFC4-B510-640C-179F-657390E10654}"/>
              </a:ext>
            </a:extLst>
          </p:cNvPr>
          <p:cNvSpPr txBox="1"/>
          <p:nvPr/>
        </p:nvSpPr>
        <p:spPr>
          <a:xfrm>
            <a:off x="1075100" y="5758139"/>
            <a:ext cx="560642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DE1-511B-A6EB-46EC-0A1744F07940}"/>
              </a:ext>
            </a:extLst>
          </p:cNvPr>
          <p:cNvSpPr txBox="1"/>
          <p:nvPr/>
        </p:nvSpPr>
        <p:spPr>
          <a:xfrm>
            <a:off x="4896955" y="5758139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68923-32F5-53B3-2A75-74F4F68A19EA}"/>
              </a:ext>
            </a:extLst>
          </p:cNvPr>
          <p:cNvSpPr txBox="1"/>
          <p:nvPr/>
        </p:nvSpPr>
        <p:spPr>
          <a:xfrm>
            <a:off x="8727812" y="5758139"/>
            <a:ext cx="569645" cy="402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B7820-A4F2-A157-2773-920B12D58CF7}"/>
              </a:ext>
            </a:extLst>
          </p:cNvPr>
          <p:cNvSpPr txBox="1"/>
          <p:nvPr/>
        </p:nvSpPr>
        <p:spPr>
          <a:xfrm>
            <a:off x="681487" y="983748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partial inductance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F6900-A183-9450-4DC4-620F240AA870}"/>
              </a:ext>
            </a:extLst>
          </p:cNvPr>
          <p:cNvSpPr txBox="1"/>
          <p:nvPr/>
        </p:nvSpPr>
        <p:spPr>
          <a:xfrm>
            <a:off x="681487" y="3962102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tx</a:t>
            </a:r>
            <a:r>
              <a:rPr lang="en-US" dirty="0"/>
              <a:t>-line 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F964D-FB9A-F0F3-4A8A-C6C7EF26E42B}"/>
              </a:ext>
            </a:extLst>
          </p:cNvPr>
          <p:cNvSpPr txBox="1"/>
          <p:nvPr/>
        </p:nvSpPr>
        <p:spPr>
          <a:xfrm>
            <a:off x="2896778" y="3742139"/>
            <a:ext cx="2474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76.62 pH </a:t>
            </a:r>
          </a:p>
          <a:p>
            <a:r>
              <a:rPr lang="en-US" dirty="0">
                <a:solidFill>
                  <a:srgbClr val="0000FF"/>
                </a:solidFill>
              </a:rPr>
              <a:t>L @ 0GHz = 81.15 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F23FF-7C16-3EAA-0F9B-89F62F49E812}"/>
              </a:ext>
            </a:extLst>
          </p:cNvPr>
          <p:cNvSpPr txBox="1"/>
          <p:nvPr/>
        </p:nvSpPr>
        <p:spPr>
          <a:xfrm>
            <a:off x="7490422" y="663232"/>
            <a:ext cx="218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HFSS</a:t>
            </a:r>
          </a:p>
          <a:p>
            <a:r>
              <a:rPr lang="en-US" dirty="0">
                <a:solidFill>
                  <a:srgbClr val="FF0000"/>
                </a:solidFill>
              </a:rPr>
              <a:t>L @ 60GHz = 65 pH </a:t>
            </a:r>
          </a:p>
        </p:txBody>
      </p:sp>
    </p:spTree>
    <p:extLst>
      <p:ext uri="{BB962C8B-B14F-4D97-AF65-F5344CB8AC3E}">
        <p14:creationId xmlns:p14="http://schemas.microsoft.com/office/powerpoint/2010/main" val="15047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7259-A355-9C77-6595-D9324999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C2A933-C8D6-4083-D3AE-790BC1489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48124"/>
              </p:ext>
            </p:extLst>
          </p:nvPr>
        </p:nvGraphicFramePr>
        <p:xfrm>
          <a:off x="29713" y="1007186"/>
          <a:ext cx="12132573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0.0532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73.04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72.18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0.764 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75.58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44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0.0532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43.06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0.065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39.32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0.0541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51.56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 Ohm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76.62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0.0515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111.62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21.56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27.23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0.0266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1.014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120.12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81.68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0.0798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137.78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144.65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113.31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0.1359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110.97 pH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0.160 Ohm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15.34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16.81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0.0148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51.03 pH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1.027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252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1CF8C8-713D-33B8-DB4C-FBF850360997}"/>
              </a:ext>
            </a:extLst>
          </p:cNvPr>
          <p:cNvSpPr txBox="1"/>
          <p:nvPr/>
        </p:nvSpPr>
        <p:spPr>
          <a:xfrm>
            <a:off x="3920863" y="6142827"/>
            <a:ext cx="824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Optimization type is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will be different if the choose different optimization algorithm and different start point.</a:t>
            </a:r>
          </a:p>
        </p:txBody>
      </p:sp>
    </p:spTree>
    <p:extLst>
      <p:ext uri="{BB962C8B-B14F-4D97-AF65-F5344CB8AC3E}">
        <p14:creationId xmlns:p14="http://schemas.microsoft.com/office/powerpoint/2010/main" val="28531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C27-562E-26DD-C0D7-87EC3726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6EB9E-D255-1C56-27F5-0AE692A5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" y="2537612"/>
            <a:ext cx="12192000" cy="265102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0C476-E461-63F4-E65F-9E2F0EE36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82476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50.15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0.0532 Ohm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73.04 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0.698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3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6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C27-562E-26DD-C0D7-87EC3726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3205B-5708-6B64-7830-843F3D1E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9933"/>
            <a:ext cx="12192000" cy="258231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82191-93FB-A4D7-96E1-B0DDB7D3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94062"/>
              </p:ext>
            </p:extLst>
          </p:nvPr>
        </p:nvGraphicFramePr>
        <p:xfrm>
          <a:off x="29713" y="1007186"/>
          <a:ext cx="1213257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64">
                  <a:extLst>
                    <a:ext uri="{9D8B030D-6E8A-4147-A177-3AD203B41FA5}">
                      <a16:colId xmlns:a16="http://schemas.microsoft.com/office/drawing/2014/main" val="2317531030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2860123748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635121263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385921742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1733744045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963805532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1978511602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24214415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1142144758"/>
                    </a:ext>
                  </a:extLst>
                </a:gridCol>
                <a:gridCol w="1543169">
                  <a:extLst>
                    <a:ext uri="{9D8B030D-6E8A-4147-A177-3AD203B41FA5}">
                      <a16:colId xmlns:a16="http://schemas.microsoft.com/office/drawing/2014/main" val="334625247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Antipad</a:t>
                      </a:r>
                      <a:r>
                        <a:rPr lang="en-US" dirty="0"/>
                        <a:t> r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Cavity height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Stripline</a:t>
                      </a:r>
                      <a:r>
                        <a:rPr lang="en-US" dirty="0"/>
                        <a:t> length [mil]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Partial 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Tx-line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Tunned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98956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19E7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50.15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0.0532 Ohm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719E7"/>
                          </a:solidFill>
                        </a:rPr>
                        <a:t>72.18 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719E7"/>
                          </a:solidFill>
                        </a:rPr>
                        <a:t>0.764  Ohm</a:t>
                      </a: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4539"/>
      </p:ext>
    </p:extLst>
  </p:cSld>
  <p:clrMapOvr>
    <a:masterClrMapping/>
  </p:clrMapOvr>
</p:sld>
</file>

<file path=ppt/theme/theme1.xml><?xml version="1.0" encoding="utf-8"?>
<a:theme xmlns:a="http://schemas.openxmlformats.org/drawingml/2006/main" name="MST-EMC">
  <a:themeElements>
    <a:clrScheme name="Custom 4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70C0"/>
      </a:hlink>
      <a:folHlink>
        <a:srgbClr val="0070C0"/>
      </a:folHlink>
    </a:clrScheme>
    <a:fontScheme name="Leve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2022.12.03_IMLC_data_generation</Template>
  <TotalTime>50932</TotalTime>
  <Words>2106</Words>
  <Application>Microsoft Office PowerPoint</Application>
  <PresentationFormat>Widescreen</PresentationFormat>
  <Paragraphs>876</Paragraphs>
  <Slides>46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Verdana</vt:lpstr>
      <vt:lpstr>Wingdings</vt:lpstr>
      <vt:lpstr>MST-EMC</vt:lpstr>
      <vt:lpstr>Via-Stripline Modeling</vt:lpstr>
      <vt:lpstr>Outline</vt:lpstr>
      <vt:lpstr>Last week’s results: Change Cavity Height </vt:lpstr>
      <vt:lpstr>Cavity height = 12mil</vt:lpstr>
      <vt:lpstr>Cavity height = 8mil</vt:lpstr>
      <vt:lpstr>Cavity height = 20mil</vt:lpstr>
      <vt:lpstr>Test Cases</vt:lpstr>
      <vt:lpstr>Case 1</vt:lpstr>
      <vt:lpstr>Case 2</vt:lpstr>
      <vt:lpstr>Case 3</vt:lpstr>
      <vt:lpstr>Case 4</vt:lpstr>
      <vt:lpstr>Case 5</vt:lpstr>
      <vt:lpstr>Case 6</vt:lpstr>
      <vt:lpstr>Case 7</vt:lpstr>
      <vt:lpstr>Case 8</vt:lpstr>
      <vt:lpstr>Case 9</vt:lpstr>
      <vt:lpstr>Case 10</vt:lpstr>
      <vt:lpstr>Case 11</vt:lpstr>
      <vt:lpstr>What should be included?</vt:lpstr>
      <vt:lpstr>Plate-stripline Capacitance in the Antipad Region</vt:lpstr>
      <vt:lpstr>Q3D  Capacitance Simulation</vt:lpstr>
      <vt:lpstr>Add the additional capacitance to the via-stripline model</vt:lpstr>
      <vt:lpstr>PowerPoint Presentation</vt:lpstr>
      <vt:lpstr>Check the E-Field (@60GHz)</vt:lpstr>
      <vt:lpstr>Check the H-Field (@60GHz)</vt:lpstr>
      <vt:lpstr>Change Cavity Height</vt:lpstr>
      <vt:lpstr>Cavity height = 15mil</vt:lpstr>
      <vt:lpstr>Antipad r = 10 mil</vt:lpstr>
      <vt:lpstr>Antipad r = 20 mil</vt:lpstr>
      <vt:lpstr>Change via radius</vt:lpstr>
      <vt:lpstr>Via r = 5mil</vt:lpstr>
      <vt:lpstr>Via r = 2mil</vt:lpstr>
      <vt:lpstr>Via r = 10mil</vt:lpstr>
      <vt:lpstr>PowerPoint Presentation</vt:lpstr>
      <vt:lpstr>PowerPoint Presentation</vt:lpstr>
      <vt:lpstr>PowerPoint Presentation</vt:lpstr>
      <vt:lpstr>Outline </vt:lpstr>
      <vt:lpstr>Previous Results: Obtain L from Stripline RLGC</vt:lpstr>
      <vt:lpstr>RLGC Extraction – Q2D Simulation </vt:lpstr>
      <vt:lpstr>Change Cavity Height</vt:lpstr>
      <vt:lpstr>Cavity height = 12mil</vt:lpstr>
      <vt:lpstr>Cavity height = 8mil</vt:lpstr>
      <vt:lpstr>Cavity height = 20mil</vt:lpstr>
      <vt:lpstr>Try to Tune the Parameters</vt:lpstr>
      <vt:lpstr>PowerPoint Presentation</vt:lpstr>
      <vt:lpstr>Next Steps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Yifan</dc:creator>
  <cp:lastModifiedBy>Ding, Yifan (S&amp;T-Student)</cp:lastModifiedBy>
  <cp:revision>368</cp:revision>
  <dcterms:created xsi:type="dcterms:W3CDTF">2023-09-04T20:52:17Z</dcterms:created>
  <dcterms:modified xsi:type="dcterms:W3CDTF">2024-10-01T20:14:57Z</dcterms:modified>
</cp:coreProperties>
</file>