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787" r:id="rId2"/>
    <p:sldId id="5023" r:id="rId3"/>
    <p:sldId id="5039" r:id="rId4"/>
    <p:sldId id="5040" r:id="rId5"/>
    <p:sldId id="5041" r:id="rId6"/>
    <p:sldId id="5029" r:id="rId7"/>
    <p:sldId id="5035" r:id="rId8"/>
    <p:sldId id="5042" r:id="rId9"/>
    <p:sldId id="5033" r:id="rId10"/>
    <p:sldId id="5031" r:id="rId11"/>
    <p:sldId id="5037" r:id="rId12"/>
    <p:sldId id="5036" r:id="rId13"/>
    <p:sldId id="5032" r:id="rId14"/>
    <p:sldId id="50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F7F7F"/>
    <a:srgbClr val="FF7C80"/>
    <a:srgbClr val="E719E7"/>
    <a:srgbClr val="00FF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C0CE4-F610-4568-A6D7-7F3B37095AA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4286-4AA4-4C45-9F72-1E05A9BF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new_logo_final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2971800"/>
            <a:ext cx="10871200" cy="152400"/>
          </a:xfrm>
          <a:prstGeom prst="rect">
            <a:avLst/>
          </a:prstGeom>
          <a:gradFill rotWithShape="1">
            <a:gsLst>
              <a:gs pos="0">
                <a:srgbClr val="287F3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3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304800" y="6400800"/>
            <a:ext cx="314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C565503F-B516-497C-9B72-22D4C9CA10F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0"/>
            <a:ext cx="2844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3312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27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04800" y="762000"/>
            <a:ext cx="10058400" cy="152400"/>
          </a:xfrm>
          <a:prstGeom prst="rect">
            <a:avLst/>
          </a:prstGeom>
          <a:gradFill rotWithShape="0">
            <a:gsLst>
              <a:gs pos="0">
                <a:srgbClr val="297F3D">
                  <a:alpha val="99001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 New Roman" pitchFamily="18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7" Type="http://schemas.openxmlformats.org/officeDocument/2006/relationships/image" Target="../media/image8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AF3-9C1D-4696-B6CB-52ACC7C93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Via-</a:t>
            </a:r>
            <a:r>
              <a:rPr lang="en-US" dirty="0" err="1"/>
              <a:t>Stripline</a:t>
            </a:r>
            <a:r>
              <a:rPr lang="en-US" dirty="0"/>
              <a:t>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6B5E-3269-0CFF-056F-0104D3C4B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Yifan Ding, Hyunwook Park, and Chulsoon Hwang</a:t>
            </a:r>
          </a:p>
          <a:p>
            <a:endParaRPr lang="en-US" dirty="0"/>
          </a:p>
          <a:p>
            <a:r>
              <a:rPr lang="en-US" dirty="0"/>
              <a:t>10/16/2024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3B0-04B9-EE6B-544B-DF2900D1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9590F-8AA5-59DC-4266-81363BC4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928"/>
            <a:ext cx="12192000" cy="2729755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3AC7F1B6-C5C0-1FF3-BA5E-8387C9575332}"/>
              </a:ext>
            </a:extLst>
          </p:cNvPr>
          <p:cNvSpPr/>
          <p:nvPr/>
        </p:nvSpPr>
        <p:spPr>
          <a:xfrm>
            <a:off x="3176558" y="1750167"/>
            <a:ext cx="338433" cy="346953"/>
          </a:xfrm>
          <a:prstGeom prst="plus">
            <a:avLst>
              <a:gd name="adj" fmla="val 445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283BB5-9E8D-5AC3-859D-54070A742B17}"/>
              </a:ext>
            </a:extLst>
          </p:cNvPr>
          <p:cNvGrpSpPr/>
          <p:nvPr/>
        </p:nvGrpSpPr>
        <p:grpSpPr>
          <a:xfrm>
            <a:off x="352583" y="1196517"/>
            <a:ext cx="2591181" cy="1817407"/>
            <a:chOff x="274946" y="1196517"/>
            <a:chExt cx="2591181" cy="18174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E02209-4CE1-EF03-375C-0525DBB259F9}"/>
                </a:ext>
              </a:extLst>
            </p:cNvPr>
            <p:cNvGrpSpPr/>
            <p:nvPr/>
          </p:nvGrpSpPr>
          <p:grpSpPr>
            <a:xfrm>
              <a:off x="274946" y="1196517"/>
              <a:ext cx="2591181" cy="1440361"/>
              <a:chOff x="188533" y="4296205"/>
              <a:chExt cx="4323082" cy="144036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DEE0324-DFB1-C1A5-3A8F-D9B16EEA05F7}"/>
                  </a:ext>
                </a:extLst>
              </p:cNvPr>
              <p:cNvGrpSpPr/>
              <p:nvPr/>
            </p:nvGrpSpPr>
            <p:grpSpPr>
              <a:xfrm>
                <a:off x="188533" y="4296205"/>
                <a:ext cx="4323082" cy="1440361"/>
                <a:chOff x="188533" y="4296205"/>
                <a:chExt cx="4323082" cy="1440361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D29C251-A7FD-B1F7-CEF7-E73ED1D832C4}"/>
                    </a:ext>
                  </a:extLst>
                </p:cNvPr>
                <p:cNvSpPr/>
                <p:nvPr/>
              </p:nvSpPr>
              <p:spPr>
                <a:xfrm>
                  <a:off x="1420483" y="4673020"/>
                  <a:ext cx="2859658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7B3A0C-4CF7-CE5E-F02F-22EB8F3534D7}"/>
                    </a:ext>
                  </a:extLst>
                </p:cNvPr>
                <p:cNvSpPr txBox="1"/>
                <p:nvPr/>
              </p:nvSpPr>
              <p:spPr>
                <a:xfrm>
                  <a:off x="319451" y="5315753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F72D8D-2297-89CC-FA64-86AD43F8AB34}"/>
                    </a:ext>
                  </a:extLst>
                </p:cNvPr>
                <p:cNvSpPr txBox="1"/>
                <p:nvPr/>
              </p:nvSpPr>
              <p:spPr>
                <a:xfrm>
                  <a:off x="188533" y="4296205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Microstrip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A1BC75D-9E1E-1169-FAF8-C0AA7196C06F}"/>
                    </a:ext>
                  </a:extLst>
                </p:cNvPr>
                <p:cNvSpPr/>
                <p:nvPr/>
              </p:nvSpPr>
              <p:spPr>
                <a:xfrm>
                  <a:off x="1420483" y="5353935"/>
                  <a:ext cx="2859658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90E15A-BDB6-2EFE-EC5D-B54EE5B07B25}"/>
                    </a:ext>
                  </a:extLst>
                </p:cNvPr>
                <p:cNvSpPr/>
                <p:nvPr/>
              </p:nvSpPr>
              <p:spPr>
                <a:xfrm>
                  <a:off x="203200" y="4373592"/>
                  <a:ext cx="4308415" cy="1362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908B1E-36EB-138A-7EF8-21F09090ABEC}"/>
                  </a:ext>
                </a:extLst>
              </p:cNvPr>
              <p:cNvSpPr/>
              <p:nvPr/>
            </p:nvSpPr>
            <p:spPr>
              <a:xfrm>
                <a:off x="1362765" y="4656234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692C038-91B5-09E7-1E5A-846D04EED0BC}"/>
                  </a:ext>
                </a:extLst>
              </p:cNvPr>
              <p:cNvSpPr/>
              <p:nvPr/>
            </p:nvSpPr>
            <p:spPr>
              <a:xfrm>
                <a:off x="1361432" y="5315753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8E9347-4287-5817-892A-AF9527EE3339}"/>
                  </a:ext>
                </a:extLst>
              </p:cNvPr>
              <p:cNvSpPr/>
              <p:nvPr/>
            </p:nvSpPr>
            <p:spPr>
              <a:xfrm>
                <a:off x="4168200" y="4659910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D3BD6-D2EE-A492-BEF1-06573BB33649}"/>
                  </a:ext>
                </a:extLst>
              </p:cNvPr>
              <p:cNvSpPr/>
              <p:nvPr/>
            </p:nvSpPr>
            <p:spPr>
              <a:xfrm>
                <a:off x="4166867" y="5319429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A822B-4530-81D4-2B40-DE0561745049}"/>
                  </a:ext>
                </a:extLst>
              </p:cNvPr>
              <p:cNvSpPr txBox="1"/>
              <p:nvPr/>
            </p:nvSpPr>
            <p:spPr>
              <a:xfrm>
                <a:off x="1176130" y="4840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923FBC-30A6-994B-BA89-0229A4298E6B}"/>
                  </a:ext>
                </a:extLst>
              </p:cNvPr>
              <p:cNvSpPr txBox="1"/>
              <p:nvPr/>
            </p:nvSpPr>
            <p:spPr>
              <a:xfrm>
                <a:off x="3835621" y="4877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8C8A81-9DD5-E54C-9992-1DCE4DB20EDD}"/>
                </a:ext>
              </a:extLst>
            </p:cNvPr>
            <p:cNvSpPr txBox="1"/>
            <p:nvPr/>
          </p:nvSpPr>
          <p:spPr>
            <a:xfrm>
              <a:off x="1365104" y="264459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s2p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C5F809-739B-C4B7-9B32-CDC1FB185BCD}"/>
              </a:ext>
            </a:extLst>
          </p:cNvPr>
          <p:cNvGrpSpPr/>
          <p:nvPr/>
        </p:nvGrpSpPr>
        <p:grpSpPr>
          <a:xfrm>
            <a:off x="7455139" y="1263089"/>
            <a:ext cx="4308415" cy="1761103"/>
            <a:chOff x="7551894" y="1259876"/>
            <a:chExt cx="4308415" cy="17611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308077-9B93-56F1-3A01-6F74937B9F91}"/>
                </a:ext>
              </a:extLst>
            </p:cNvPr>
            <p:cNvGrpSpPr/>
            <p:nvPr/>
          </p:nvGrpSpPr>
          <p:grpSpPr>
            <a:xfrm>
              <a:off x="7551894" y="1259876"/>
              <a:ext cx="4308415" cy="1362974"/>
              <a:chOff x="7286442" y="4373592"/>
              <a:chExt cx="4308415" cy="136297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E22B28-808E-6D60-1CE4-7D45F8AB7004}"/>
                  </a:ext>
                </a:extLst>
              </p:cNvPr>
              <p:cNvGrpSpPr/>
              <p:nvPr/>
            </p:nvGrpSpPr>
            <p:grpSpPr>
              <a:xfrm>
                <a:off x="7286442" y="4373592"/>
                <a:ext cx="4308415" cy="1362974"/>
                <a:chOff x="6937590" y="4383640"/>
                <a:chExt cx="4308415" cy="136297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537662C-3474-49BD-2C3F-E2246D584358}"/>
                    </a:ext>
                  </a:extLst>
                </p:cNvPr>
                <p:cNvSpPr/>
                <p:nvPr/>
              </p:nvSpPr>
              <p:spPr>
                <a:xfrm>
                  <a:off x="7121003" y="4681646"/>
                  <a:ext cx="2859658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3A61472-A5F0-75A8-7CEB-5AA93636B29C}"/>
                    </a:ext>
                  </a:extLst>
                </p:cNvPr>
                <p:cNvSpPr/>
                <p:nvPr/>
              </p:nvSpPr>
              <p:spPr>
                <a:xfrm>
                  <a:off x="7121003" y="5353935"/>
                  <a:ext cx="2859658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418D3A4-4092-AE51-25A7-2A6F3316FE1D}"/>
                    </a:ext>
                  </a:extLst>
                </p:cNvPr>
                <p:cNvSpPr txBox="1"/>
                <p:nvPr/>
              </p:nvSpPr>
              <p:spPr>
                <a:xfrm>
                  <a:off x="10086714" y="516926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77C5BF5-DAE0-2D3D-8554-F1ED79C7418C}"/>
                    </a:ext>
                  </a:extLst>
                </p:cNvPr>
                <p:cNvSpPr txBox="1"/>
                <p:nvPr/>
              </p:nvSpPr>
              <p:spPr>
                <a:xfrm>
                  <a:off x="10086713" y="4451840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Microstrip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3A7105E-4CB9-E1BA-9AE8-EE137FFA3537}"/>
                    </a:ext>
                  </a:extLst>
                </p:cNvPr>
                <p:cNvSpPr/>
                <p:nvPr/>
              </p:nvSpPr>
              <p:spPr>
                <a:xfrm>
                  <a:off x="6937590" y="4383640"/>
                  <a:ext cx="4308415" cy="1362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C64DDD-AC87-FF78-BD10-B7FD6D490B63}"/>
                  </a:ext>
                </a:extLst>
              </p:cNvPr>
              <p:cNvSpPr/>
              <p:nvPr/>
            </p:nvSpPr>
            <p:spPr>
              <a:xfrm>
                <a:off x="7430597" y="4646186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364A72D-1B5A-7485-899F-09BE54A03216}"/>
                  </a:ext>
                </a:extLst>
              </p:cNvPr>
              <p:cNvSpPr/>
              <p:nvPr/>
            </p:nvSpPr>
            <p:spPr>
              <a:xfrm>
                <a:off x="7429264" y="5305705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9FA85F1-EF77-7FDB-F945-AF5708B64F47}"/>
                  </a:ext>
                </a:extLst>
              </p:cNvPr>
              <p:cNvSpPr/>
              <p:nvPr/>
            </p:nvSpPr>
            <p:spPr>
              <a:xfrm>
                <a:off x="10252002" y="4656234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2ECCE50-190E-F553-5876-16045359433D}"/>
                  </a:ext>
                </a:extLst>
              </p:cNvPr>
              <p:cNvSpPr/>
              <p:nvPr/>
            </p:nvSpPr>
            <p:spPr>
              <a:xfrm>
                <a:off x="10250669" y="5315753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BDBB33-59E6-E3D7-39E7-375D7E8712F6}"/>
                  </a:ext>
                </a:extLst>
              </p:cNvPr>
              <p:cNvSpPr txBox="1"/>
              <p:nvPr/>
            </p:nvSpPr>
            <p:spPr>
              <a:xfrm>
                <a:off x="7295680" y="483925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60E042-C974-6E0F-9D9E-32CDA0225167}"/>
                  </a:ext>
                </a:extLst>
              </p:cNvPr>
              <p:cNvSpPr txBox="1"/>
              <p:nvPr/>
            </p:nvSpPr>
            <p:spPr>
              <a:xfrm>
                <a:off x="10174727" y="488517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800286-F2EC-E6CA-0A14-6D03234498B8}"/>
                </a:ext>
              </a:extLst>
            </p:cNvPr>
            <p:cNvSpPr txBox="1"/>
            <p:nvPr/>
          </p:nvSpPr>
          <p:spPr>
            <a:xfrm>
              <a:off x="9497291" y="265164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s2p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C8E2F7-E468-8BD4-635A-4E5B74DC0544}"/>
              </a:ext>
            </a:extLst>
          </p:cNvPr>
          <p:cNvGrpSpPr/>
          <p:nvPr/>
        </p:nvGrpSpPr>
        <p:grpSpPr>
          <a:xfrm>
            <a:off x="3719292" y="1186170"/>
            <a:ext cx="2591181" cy="1817407"/>
            <a:chOff x="3564819" y="1182489"/>
            <a:chExt cx="2591181" cy="181740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303C32-4A17-1B29-3E1E-C7F69C83FEA3}"/>
                </a:ext>
              </a:extLst>
            </p:cNvPr>
            <p:cNvGrpSpPr/>
            <p:nvPr/>
          </p:nvGrpSpPr>
          <p:grpSpPr>
            <a:xfrm>
              <a:off x="3564819" y="1182489"/>
              <a:ext cx="2591181" cy="1440361"/>
              <a:chOff x="188533" y="4296205"/>
              <a:chExt cx="4323082" cy="144036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9285F68-B165-11AE-AD52-9CDF53703CD5}"/>
                  </a:ext>
                </a:extLst>
              </p:cNvPr>
              <p:cNvGrpSpPr/>
              <p:nvPr/>
            </p:nvGrpSpPr>
            <p:grpSpPr>
              <a:xfrm>
                <a:off x="188533" y="4296205"/>
                <a:ext cx="4323082" cy="1440361"/>
                <a:chOff x="188533" y="4296205"/>
                <a:chExt cx="4323082" cy="1440361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EE28D1-6373-0BD3-2137-30CF3E603946}"/>
                    </a:ext>
                  </a:extLst>
                </p:cNvPr>
                <p:cNvSpPr/>
                <p:nvPr/>
              </p:nvSpPr>
              <p:spPr>
                <a:xfrm>
                  <a:off x="1420483" y="4673020"/>
                  <a:ext cx="2859658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ACCABBE-FBCD-C61A-2B29-7FDBEE4F68BD}"/>
                    </a:ext>
                  </a:extLst>
                </p:cNvPr>
                <p:cNvSpPr txBox="1"/>
                <p:nvPr/>
              </p:nvSpPr>
              <p:spPr>
                <a:xfrm>
                  <a:off x="319451" y="5315753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4ABF31-0718-F3CA-B4C8-416B6268E15C}"/>
                    </a:ext>
                  </a:extLst>
                </p:cNvPr>
                <p:cNvSpPr txBox="1"/>
                <p:nvPr/>
              </p:nvSpPr>
              <p:spPr>
                <a:xfrm>
                  <a:off x="188533" y="4296205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Microstrip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C22BAA5-63B8-2847-4A8A-B4CDD4BE8C08}"/>
                    </a:ext>
                  </a:extLst>
                </p:cNvPr>
                <p:cNvSpPr/>
                <p:nvPr/>
              </p:nvSpPr>
              <p:spPr>
                <a:xfrm>
                  <a:off x="1420483" y="5353935"/>
                  <a:ext cx="2859658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E0FF3C-8BC2-83B7-51C5-B93595CB003C}"/>
                    </a:ext>
                  </a:extLst>
                </p:cNvPr>
                <p:cNvSpPr/>
                <p:nvPr/>
              </p:nvSpPr>
              <p:spPr>
                <a:xfrm>
                  <a:off x="203200" y="4373592"/>
                  <a:ext cx="4308415" cy="1362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DCA509B-666A-E53C-CD9F-E8CE37DF1A51}"/>
                  </a:ext>
                </a:extLst>
              </p:cNvPr>
              <p:cNvSpPr/>
              <p:nvPr/>
            </p:nvSpPr>
            <p:spPr>
              <a:xfrm>
                <a:off x="1362765" y="4656234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045DA61-3249-40BA-45DC-1CD55F336AE7}"/>
                  </a:ext>
                </a:extLst>
              </p:cNvPr>
              <p:cNvSpPr/>
              <p:nvPr/>
            </p:nvSpPr>
            <p:spPr>
              <a:xfrm>
                <a:off x="1361432" y="5315753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9BEF1FB-2675-D186-0CB7-8CF244129A2D}"/>
                  </a:ext>
                </a:extLst>
              </p:cNvPr>
              <p:cNvSpPr/>
              <p:nvPr/>
            </p:nvSpPr>
            <p:spPr>
              <a:xfrm>
                <a:off x="4168200" y="4659910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92A4680-9A1C-2C3C-DAC2-3D38534F8E03}"/>
                  </a:ext>
                </a:extLst>
              </p:cNvPr>
              <p:cNvSpPr/>
              <p:nvPr/>
            </p:nvSpPr>
            <p:spPr>
              <a:xfrm>
                <a:off x="4166867" y="5319429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A29239-1023-E52F-667A-46F4FCBE93A3}"/>
                  </a:ext>
                </a:extLst>
              </p:cNvPr>
              <p:cNvSpPr txBox="1"/>
              <p:nvPr/>
            </p:nvSpPr>
            <p:spPr>
              <a:xfrm>
                <a:off x="1176130" y="4840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CA5F8D-5802-F985-ED83-22B318357F61}"/>
                  </a:ext>
                </a:extLst>
              </p:cNvPr>
              <p:cNvSpPr txBox="1"/>
              <p:nvPr/>
            </p:nvSpPr>
            <p:spPr>
              <a:xfrm>
                <a:off x="3835621" y="4877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060D8F-1BBD-C837-2000-1F3847B82DED}"/>
                </a:ext>
              </a:extLst>
            </p:cNvPr>
            <p:cNvSpPr txBox="1"/>
            <p:nvPr/>
          </p:nvSpPr>
          <p:spPr>
            <a:xfrm>
              <a:off x="4654977" y="263056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s2p</a:t>
              </a:r>
            </a:p>
          </p:txBody>
        </p:sp>
      </p:grpSp>
      <p:sp>
        <p:nvSpPr>
          <p:cNvPr id="77" name="Equals 76">
            <a:extLst>
              <a:ext uri="{FF2B5EF4-FFF2-40B4-BE49-F238E27FC236}">
                <a16:creationId xmlns:a16="http://schemas.microsoft.com/office/drawing/2014/main" id="{B6D096B4-E507-6428-A15E-AA58EF0EB0AC}"/>
              </a:ext>
            </a:extLst>
          </p:cNvPr>
          <p:cNvSpPr/>
          <p:nvPr/>
        </p:nvSpPr>
        <p:spPr>
          <a:xfrm>
            <a:off x="6547055" y="1763300"/>
            <a:ext cx="556448" cy="465987"/>
          </a:xfrm>
          <a:prstGeom prst="mathEqual">
            <a:avLst>
              <a:gd name="adj1" fmla="val 10561"/>
              <a:gd name="adj2" fmla="val 302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819103-D76F-1CAD-4170-61EF4A18C18B}"/>
              </a:ext>
            </a:extLst>
          </p:cNvPr>
          <p:cNvSpPr/>
          <p:nvPr/>
        </p:nvSpPr>
        <p:spPr>
          <a:xfrm>
            <a:off x="284672" y="1121434"/>
            <a:ext cx="6098875" cy="190275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AE0E47-E924-F1DF-F2CF-E40EE1CC20E0}"/>
              </a:ext>
            </a:extLst>
          </p:cNvPr>
          <p:cNvSpPr/>
          <p:nvPr/>
        </p:nvSpPr>
        <p:spPr>
          <a:xfrm>
            <a:off x="7339157" y="1111166"/>
            <a:ext cx="4568172" cy="190275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4AEF74-7DD1-B607-2DBC-D6D3A7D2BBF5}"/>
              </a:ext>
            </a:extLst>
          </p:cNvPr>
          <p:cNvSpPr txBox="1"/>
          <p:nvPr/>
        </p:nvSpPr>
        <p:spPr>
          <a:xfrm>
            <a:off x="700013" y="5434325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ADADA6-89B2-E039-E907-A41E94E8E50F}"/>
              </a:ext>
            </a:extLst>
          </p:cNvPr>
          <p:cNvSpPr txBox="1"/>
          <p:nvPr/>
        </p:nvSpPr>
        <p:spPr>
          <a:xfrm>
            <a:off x="4836175" y="54097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0291BE-E0D0-8014-1332-6B1B25FCCFCD}"/>
              </a:ext>
            </a:extLst>
          </p:cNvPr>
          <p:cNvSpPr txBox="1"/>
          <p:nvPr/>
        </p:nvSpPr>
        <p:spPr>
          <a:xfrm>
            <a:off x="8917182" y="5377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S22</a:t>
            </a:r>
          </a:p>
        </p:txBody>
      </p:sp>
    </p:spTree>
    <p:extLst>
      <p:ext uri="{BB962C8B-B14F-4D97-AF65-F5344CB8AC3E}">
        <p14:creationId xmlns:p14="http://schemas.microsoft.com/office/powerpoint/2010/main" val="259334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BC-CB5A-5376-C79E-DA0596E6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D377-DF4C-7CBA-D4F3-53736083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845"/>
            <a:ext cx="12192000" cy="2588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2323A-1411-CCED-E7D0-99D75E72BB3E}"/>
              </a:ext>
            </a:extLst>
          </p:cNvPr>
          <p:cNvSpPr txBox="1"/>
          <p:nvPr/>
        </p:nvSpPr>
        <p:spPr>
          <a:xfrm>
            <a:off x="700013" y="5434325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13E56-A5D3-08EB-BF3B-6758D1975082}"/>
              </a:ext>
            </a:extLst>
          </p:cNvPr>
          <p:cNvSpPr txBox="1"/>
          <p:nvPr/>
        </p:nvSpPr>
        <p:spPr>
          <a:xfrm>
            <a:off x="4836175" y="54097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4561C-BC70-7B69-4378-5901C3EDB600}"/>
              </a:ext>
            </a:extLst>
          </p:cNvPr>
          <p:cNvSpPr txBox="1"/>
          <p:nvPr/>
        </p:nvSpPr>
        <p:spPr>
          <a:xfrm>
            <a:off x="8917182" y="5377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S22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DD612CEF-E23B-70FC-8E8B-21401DB59059}"/>
              </a:ext>
            </a:extLst>
          </p:cNvPr>
          <p:cNvSpPr/>
          <p:nvPr/>
        </p:nvSpPr>
        <p:spPr>
          <a:xfrm>
            <a:off x="2778752" y="1832959"/>
            <a:ext cx="211276" cy="201633"/>
          </a:xfrm>
          <a:prstGeom prst="plus">
            <a:avLst>
              <a:gd name="adj" fmla="val 445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8B65CD-7E63-AE6A-4087-18593848C64F}"/>
              </a:ext>
            </a:extLst>
          </p:cNvPr>
          <p:cNvGrpSpPr/>
          <p:nvPr/>
        </p:nvGrpSpPr>
        <p:grpSpPr>
          <a:xfrm>
            <a:off x="138007" y="1206785"/>
            <a:ext cx="2591181" cy="1817407"/>
            <a:chOff x="274946" y="1196517"/>
            <a:chExt cx="2591181" cy="18174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CD09D1-3896-A3EE-63E3-7E72B4256503}"/>
                </a:ext>
              </a:extLst>
            </p:cNvPr>
            <p:cNvGrpSpPr/>
            <p:nvPr/>
          </p:nvGrpSpPr>
          <p:grpSpPr>
            <a:xfrm>
              <a:off x="274946" y="1196517"/>
              <a:ext cx="2591181" cy="1440361"/>
              <a:chOff x="188533" y="4296205"/>
              <a:chExt cx="4323082" cy="144036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066E398-7475-7669-2752-61A1806009A1}"/>
                  </a:ext>
                </a:extLst>
              </p:cNvPr>
              <p:cNvGrpSpPr/>
              <p:nvPr/>
            </p:nvGrpSpPr>
            <p:grpSpPr>
              <a:xfrm>
                <a:off x="188533" y="4296205"/>
                <a:ext cx="4323082" cy="1440361"/>
                <a:chOff x="188533" y="4296205"/>
                <a:chExt cx="4323082" cy="144036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E8147BA-1293-788D-D292-E8BFD45F7127}"/>
                    </a:ext>
                  </a:extLst>
                </p:cNvPr>
                <p:cNvSpPr/>
                <p:nvPr/>
              </p:nvSpPr>
              <p:spPr>
                <a:xfrm>
                  <a:off x="1420483" y="4673020"/>
                  <a:ext cx="2859658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9478C2-865A-163D-CC70-19D03AA65CF8}"/>
                    </a:ext>
                  </a:extLst>
                </p:cNvPr>
                <p:cNvSpPr txBox="1"/>
                <p:nvPr/>
              </p:nvSpPr>
              <p:spPr>
                <a:xfrm>
                  <a:off x="319451" y="5315753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469E420-ADAB-41E8-1F2A-E4C31E8AFB8B}"/>
                    </a:ext>
                  </a:extLst>
                </p:cNvPr>
                <p:cNvSpPr txBox="1"/>
                <p:nvPr/>
              </p:nvSpPr>
              <p:spPr>
                <a:xfrm>
                  <a:off x="188533" y="4296205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Microstrip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B7DACEA-26DF-0EFA-46F2-D29B2B730FCC}"/>
                    </a:ext>
                  </a:extLst>
                </p:cNvPr>
                <p:cNvSpPr/>
                <p:nvPr/>
              </p:nvSpPr>
              <p:spPr>
                <a:xfrm>
                  <a:off x="1420483" y="5353935"/>
                  <a:ext cx="2859658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C3D4450-0C66-C9FA-E051-E7E0CCD8E24A}"/>
                    </a:ext>
                  </a:extLst>
                </p:cNvPr>
                <p:cNvSpPr/>
                <p:nvPr/>
              </p:nvSpPr>
              <p:spPr>
                <a:xfrm>
                  <a:off x="203200" y="4373592"/>
                  <a:ext cx="4308415" cy="1362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578247-756F-CF14-DB7C-16CD752EB825}"/>
                  </a:ext>
                </a:extLst>
              </p:cNvPr>
              <p:cNvSpPr/>
              <p:nvPr/>
            </p:nvSpPr>
            <p:spPr>
              <a:xfrm>
                <a:off x="1362765" y="4656234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9950EC4-DA74-D774-027C-FC9416E17893}"/>
                  </a:ext>
                </a:extLst>
              </p:cNvPr>
              <p:cNvSpPr/>
              <p:nvPr/>
            </p:nvSpPr>
            <p:spPr>
              <a:xfrm>
                <a:off x="1361432" y="5315753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B4FA507-A2D0-AEFF-6008-365BBAE80CED}"/>
                  </a:ext>
                </a:extLst>
              </p:cNvPr>
              <p:cNvSpPr/>
              <p:nvPr/>
            </p:nvSpPr>
            <p:spPr>
              <a:xfrm>
                <a:off x="4168200" y="4659910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18BF6D6-25D6-686F-90C5-B46D322955BC}"/>
                  </a:ext>
                </a:extLst>
              </p:cNvPr>
              <p:cNvSpPr/>
              <p:nvPr/>
            </p:nvSpPr>
            <p:spPr>
              <a:xfrm>
                <a:off x="4166867" y="5319429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D1C25-92D0-2DB0-E686-084FA15B3192}"/>
                  </a:ext>
                </a:extLst>
              </p:cNvPr>
              <p:cNvSpPr txBox="1"/>
              <p:nvPr/>
            </p:nvSpPr>
            <p:spPr>
              <a:xfrm>
                <a:off x="1176130" y="4840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13F7F3-1983-983D-AC93-956C699D00DE}"/>
                  </a:ext>
                </a:extLst>
              </p:cNvPr>
              <p:cNvSpPr txBox="1"/>
              <p:nvPr/>
            </p:nvSpPr>
            <p:spPr>
              <a:xfrm>
                <a:off x="3835621" y="4877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4DF7AA-A9DD-30D1-FB78-B7BFD72BF232}"/>
                </a:ext>
              </a:extLst>
            </p:cNvPr>
            <p:cNvSpPr txBox="1"/>
            <p:nvPr/>
          </p:nvSpPr>
          <p:spPr>
            <a:xfrm>
              <a:off x="1365104" y="264459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DD9BC3-5680-8907-ED4F-06C311ADA5D7}"/>
              </a:ext>
            </a:extLst>
          </p:cNvPr>
          <p:cNvGrpSpPr/>
          <p:nvPr/>
        </p:nvGrpSpPr>
        <p:grpSpPr>
          <a:xfrm>
            <a:off x="4261460" y="1163972"/>
            <a:ext cx="2591181" cy="1817407"/>
            <a:chOff x="3564819" y="1182489"/>
            <a:chExt cx="2591181" cy="18174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D821756-856C-0E0D-132A-FE0D5A06F920}"/>
                </a:ext>
              </a:extLst>
            </p:cNvPr>
            <p:cNvGrpSpPr/>
            <p:nvPr/>
          </p:nvGrpSpPr>
          <p:grpSpPr>
            <a:xfrm>
              <a:off x="3564819" y="1182489"/>
              <a:ext cx="2591181" cy="1440361"/>
              <a:chOff x="188533" y="4296205"/>
              <a:chExt cx="4323082" cy="144036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48C2769-DC70-C51C-09B6-AA2CD537E9FF}"/>
                  </a:ext>
                </a:extLst>
              </p:cNvPr>
              <p:cNvGrpSpPr/>
              <p:nvPr/>
            </p:nvGrpSpPr>
            <p:grpSpPr>
              <a:xfrm>
                <a:off x="188533" y="4296205"/>
                <a:ext cx="4323082" cy="1440361"/>
                <a:chOff x="188533" y="4296205"/>
                <a:chExt cx="4323082" cy="144036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A9E304-0D77-7938-4F1B-B20B90B30022}"/>
                    </a:ext>
                  </a:extLst>
                </p:cNvPr>
                <p:cNvSpPr/>
                <p:nvPr/>
              </p:nvSpPr>
              <p:spPr>
                <a:xfrm>
                  <a:off x="1420483" y="4673020"/>
                  <a:ext cx="2859658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E2B6F33-4722-61F3-8BC2-84B510FFBC8B}"/>
                    </a:ext>
                  </a:extLst>
                </p:cNvPr>
                <p:cNvSpPr txBox="1"/>
                <p:nvPr/>
              </p:nvSpPr>
              <p:spPr>
                <a:xfrm>
                  <a:off x="319451" y="5315753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D0CF560-E73E-0C0B-D32F-0982EF40B8EB}"/>
                    </a:ext>
                  </a:extLst>
                </p:cNvPr>
                <p:cNvSpPr txBox="1"/>
                <p:nvPr/>
              </p:nvSpPr>
              <p:spPr>
                <a:xfrm>
                  <a:off x="188533" y="4296205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Microstrip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EDCA827-44C7-7B91-A4A1-361DA9202B1C}"/>
                    </a:ext>
                  </a:extLst>
                </p:cNvPr>
                <p:cNvSpPr/>
                <p:nvPr/>
              </p:nvSpPr>
              <p:spPr>
                <a:xfrm>
                  <a:off x="1420483" y="5353935"/>
                  <a:ext cx="2859658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6E60A53-D44C-7352-EC47-67FDAE979C28}"/>
                    </a:ext>
                  </a:extLst>
                </p:cNvPr>
                <p:cNvSpPr/>
                <p:nvPr/>
              </p:nvSpPr>
              <p:spPr>
                <a:xfrm>
                  <a:off x="203200" y="4373592"/>
                  <a:ext cx="4308415" cy="1362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F0DA92-9B6F-1470-1869-5F65DDC85B21}"/>
                  </a:ext>
                </a:extLst>
              </p:cNvPr>
              <p:cNvSpPr/>
              <p:nvPr/>
            </p:nvSpPr>
            <p:spPr>
              <a:xfrm>
                <a:off x="1362765" y="4656234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C7DD8F-84AB-36C7-BD6F-0EECDEFC6F5D}"/>
                  </a:ext>
                </a:extLst>
              </p:cNvPr>
              <p:cNvSpPr/>
              <p:nvPr/>
            </p:nvSpPr>
            <p:spPr>
              <a:xfrm>
                <a:off x="1361432" y="5315753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04A1202-18E8-B4F7-0D44-C4732838D149}"/>
                  </a:ext>
                </a:extLst>
              </p:cNvPr>
              <p:cNvSpPr/>
              <p:nvPr/>
            </p:nvSpPr>
            <p:spPr>
              <a:xfrm>
                <a:off x="4168200" y="4659910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16F4CBF-47A7-34F9-7C8F-AC761F743ACD}"/>
                  </a:ext>
                </a:extLst>
              </p:cNvPr>
              <p:cNvSpPr/>
              <p:nvPr/>
            </p:nvSpPr>
            <p:spPr>
              <a:xfrm>
                <a:off x="4166867" y="5319429"/>
                <a:ext cx="118102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9AF8DC-2F38-265A-CEFC-5A662C1A02D0}"/>
                  </a:ext>
                </a:extLst>
              </p:cNvPr>
              <p:cNvSpPr txBox="1"/>
              <p:nvPr/>
            </p:nvSpPr>
            <p:spPr>
              <a:xfrm>
                <a:off x="1176130" y="4840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A1FF3D-1588-62B2-10B6-49F484D1628E}"/>
                  </a:ext>
                </a:extLst>
              </p:cNvPr>
              <p:cNvSpPr txBox="1"/>
              <p:nvPr/>
            </p:nvSpPr>
            <p:spPr>
              <a:xfrm>
                <a:off x="3835621" y="48779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71B1D1-0084-1992-4F64-75328CA7376D}"/>
                </a:ext>
              </a:extLst>
            </p:cNvPr>
            <p:cNvSpPr txBox="1"/>
            <p:nvPr/>
          </p:nvSpPr>
          <p:spPr>
            <a:xfrm>
              <a:off x="4654977" y="263056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s2p</a:t>
              </a:r>
            </a:p>
          </p:txBody>
        </p:sp>
      </p:grpSp>
      <p:sp>
        <p:nvSpPr>
          <p:cNvPr id="55" name="Equals 54">
            <a:extLst>
              <a:ext uri="{FF2B5EF4-FFF2-40B4-BE49-F238E27FC236}">
                <a16:creationId xmlns:a16="http://schemas.microsoft.com/office/drawing/2014/main" id="{36EA9048-4266-82D1-0938-F4964782CEDF}"/>
              </a:ext>
            </a:extLst>
          </p:cNvPr>
          <p:cNvSpPr/>
          <p:nvPr/>
        </p:nvSpPr>
        <p:spPr>
          <a:xfrm>
            <a:off x="6961106" y="1780685"/>
            <a:ext cx="556448" cy="465987"/>
          </a:xfrm>
          <a:prstGeom prst="mathEqual">
            <a:avLst>
              <a:gd name="adj1" fmla="val 10561"/>
              <a:gd name="adj2" fmla="val 302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1D09C5-532B-60C6-EC22-4EFC5F630AF6}"/>
              </a:ext>
            </a:extLst>
          </p:cNvPr>
          <p:cNvSpPr/>
          <p:nvPr/>
        </p:nvSpPr>
        <p:spPr>
          <a:xfrm>
            <a:off x="89748" y="1121434"/>
            <a:ext cx="6830768" cy="190275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2C412E-9C68-EA8A-C03C-03191B2CD93B}"/>
              </a:ext>
            </a:extLst>
          </p:cNvPr>
          <p:cNvGrpSpPr/>
          <p:nvPr/>
        </p:nvGrpSpPr>
        <p:grpSpPr>
          <a:xfrm>
            <a:off x="7534081" y="1097040"/>
            <a:ext cx="4568172" cy="1913026"/>
            <a:chOff x="7339157" y="1111166"/>
            <a:chExt cx="4568172" cy="191302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5880445-1408-D2BE-AB11-2B5BA50701FE}"/>
                </a:ext>
              </a:extLst>
            </p:cNvPr>
            <p:cNvSpPr/>
            <p:nvPr/>
          </p:nvSpPr>
          <p:spPr>
            <a:xfrm>
              <a:off x="7339157" y="1111166"/>
              <a:ext cx="4568172" cy="19027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5474C2-2F6F-6E26-C955-A8441188A431}"/>
                </a:ext>
              </a:extLst>
            </p:cNvPr>
            <p:cNvGrpSpPr/>
            <p:nvPr/>
          </p:nvGrpSpPr>
          <p:grpSpPr>
            <a:xfrm>
              <a:off x="7455139" y="1263089"/>
              <a:ext cx="4308415" cy="1761103"/>
              <a:chOff x="7455139" y="1263089"/>
              <a:chExt cx="4308415" cy="176110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923DC4D-FC88-6E8B-9913-B1686EBFAD76}"/>
                  </a:ext>
                </a:extLst>
              </p:cNvPr>
              <p:cNvGrpSpPr/>
              <p:nvPr/>
            </p:nvGrpSpPr>
            <p:grpSpPr>
              <a:xfrm>
                <a:off x="7455139" y="1263089"/>
                <a:ext cx="4308415" cy="1761103"/>
                <a:chOff x="7551894" y="1259876"/>
                <a:chExt cx="4308415" cy="1761103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532C23E-BBD0-B7E2-6A5E-5A8B3AF0664F}"/>
                    </a:ext>
                  </a:extLst>
                </p:cNvPr>
                <p:cNvGrpSpPr/>
                <p:nvPr/>
              </p:nvGrpSpPr>
              <p:grpSpPr>
                <a:xfrm>
                  <a:off x="7551894" y="1259876"/>
                  <a:ext cx="4308415" cy="1362974"/>
                  <a:chOff x="7286442" y="4373592"/>
                  <a:chExt cx="4308415" cy="1362974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D89C529-AB54-06F5-0AE8-7A47FC844AD8}"/>
                      </a:ext>
                    </a:extLst>
                  </p:cNvPr>
                  <p:cNvGrpSpPr/>
                  <p:nvPr/>
                </p:nvGrpSpPr>
                <p:grpSpPr>
                  <a:xfrm>
                    <a:off x="7286442" y="4373592"/>
                    <a:ext cx="4308415" cy="1362974"/>
                    <a:chOff x="6937590" y="4383640"/>
                    <a:chExt cx="4308415" cy="1362974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459DEF1-0280-BDAF-56B5-02ED2D30A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1003" y="4681646"/>
                      <a:ext cx="2859658" cy="77638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7A5A219E-C2DC-6034-2906-211D32D5A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1003" y="5353935"/>
                      <a:ext cx="2859658" cy="7763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820F1B0-50CA-52CD-2804-820343E348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6714" y="5169269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GND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6F3504D-DEEA-0FB0-2DE7-8525A1C021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6713" y="4451840"/>
                      <a:ext cx="11592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Microstrip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C1D09551-F52B-D95A-3E47-31B3BE05B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590" y="4383640"/>
                      <a:ext cx="4308415" cy="13629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D9F53FD-62AC-1BC1-CCB0-4E468AEE409E}"/>
                      </a:ext>
                    </a:extLst>
                  </p:cNvPr>
                  <p:cNvSpPr/>
                  <p:nvPr/>
                </p:nvSpPr>
                <p:spPr>
                  <a:xfrm>
                    <a:off x="7430597" y="4646186"/>
                    <a:ext cx="118102" cy="1158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69938B0-64E9-0762-4D57-77CDC575EE7F}"/>
                      </a:ext>
                    </a:extLst>
                  </p:cNvPr>
                  <p:cNvSpPr/>
                  <p:nvPr/>
                </p:nvSpPr>
                <p:spPr>
                  <a:xfrm>
                    <a:off x="7429264" y="5305705"/>
                    <a:ext cx="118102" cy="1158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71B87B2-714E-C6AA-E375-69DD290B8402}"/>
                      </a:ext>
                    </a:extLst>
                  </p:cNvPr>
                  <p:cNvSpPr/>
                  <p:nvPr/>
                </p:nvSpPr>
                <p:spPr>
                  <a:xfrm>
                    <a:off x="10252002" y="4656234"/>
                    <a:ext cx="118102" cy="1158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58B5C11-A8B6-CE5D-766C-93A30425553C}"/>
                      </a:ext>
                    </a:extLst>
                  </p:cNvPr>
                  <p:cNvSpPr/>
                  <p:nvPr/>
                </p:nvSpPr>
                <p:spPr>
                  <a:xfrm>
                    <a:off x="10250669" y="5315753"/>
                    <a:ext cx="118102" cy="1158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02F1B59-F64B-3E1E-48F3-8C7678897F98}"/>
                      </a:ext>
                    </a:extLst>
                  </p:cNvPr>
                  <p:cNvSpPr txBox="1"/>
                  <p:nvPr/>
                </p:nvSpPr>
                <p:spPr>
                  <a:xfrm>
                    <a:off x="7295680" y="483925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P1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E3B48A-8A8A-33F9-32CD-5B5729B632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4727" y="4885174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P2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3FCB622-2AE7-21DB-A58E-83A81F4880F3}"/>
                    </a:ext>
                  </a:extLst>
                </p:cNvPr>
                <p:cNvSpPr txBox="1"/>
                <p:nvPr/>
              </p:nvSpPr>
              <p:spPr>
                <a:xfrm>
                  <a:off x="9497291" y="2651647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s2p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3E92123-4991-E0CF-0184-554BFFE631A1}"/>
                  </a:ext>
                </a:extLst>
              </p:cNvPr>
              <p:cNvSpPr/>
              <p:nvPr/>
            </p:nvSpPr>
            <p:spPr>
              <a:xfrm rot="16200000">
                <a:off x="8770686" y="1884609"/>
                <a:ext cx="622345" cy="776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4FEB-05F3-4736-1644-4812F01A34ED}"/>
              </a:ext>
            </a:extLst>
          </p:cNvPr>
          <p:cNvGrpSpPr/>
          <p:nvPr/>
        </p:nvGrpSpPr>
        <p:grpSpPr>
          <a:xfrm>
            <a:off x="3070682" y="1277760"/>
            <a:ext cx="675311" cy="1362974"/>
            <a:chOff x="5422769" y="4373592"/>
            <a:chExt cx="898755" cy="136297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CE86C8-2503-841E-1A99-D28F7AE9663F}"/>
                </a:ext>
              </a:extLst>
            </p:cNvPr>
            <p:cNvSpPr/>
            <p:nvPr/>
          </p:nvSpPr>
          <p:spPr>
            <a:xfrm rot="16200000">
              <a:off x="5358437" y="5026308"/>
              <a:ext cx="622345" cy="776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29E68F-075A-8F9A-568D-988CDCD3D044}"/>
                </a:ext>
              </a:extLst>
            </p:cNvPr>
            <p:cNvSpPr txBox="1"/>
            <p:nvPr/>
          </p:nvSpPr>
          <p:spPr>
            <a:xfrm>
              <a:off x="5677760" y="4884312"/>
              <a:ext cx="5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F88BF3-8FCF-F972-63ED-55EA3E6BFBEC}"/>
                </a:ext>
              </a:extLst>
            </p:cNvPr>
            <p:cNvSpPr/>
            <p:nvPr/>
          </p:nvSpPr>
          <p:spPr>
            <a:xfrm>
              <a:off x="5422769" y="4373592"/>
              <a:ext cx="898755" cy="1362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Cross 64">
            <a:extLst>
              <a:ext uri="{FF2B5EF4-FFF2-40B4-BE49-F238E27FC236}">
                <a16:creationId xmlns:a16="http://schemas.microsoft.com/office/drawing/2014/main" id="{A0659C96-6981-580C-29F8-5CCBF2412B93}"/>
              </a:ext>
            </a:extLst>
          </p:cNvPr>
          <p:cNvSpPr/>
          <p:nvPr/>
        </p:nvSpPr>
        <p:spPr>
          <a:xfrm>
            <a:off x="3906381" y="1829516"/>
            <a:ext cx="211276" cy="201633"/>
          </a:xfrm>
          <a:prstGeom prst="plus">
            <a:avLst>
              <a:gd name="adj" fmla="val 445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538DD4-B176-46CE-36B2-480A4CDBA8B0}"/>
              </a:ext>
            </a:extLst>
          </p:cNvPr>
          <p:cNvSpPr txBox="1"/>
          <p:nvPr/>
        </p:nvSpPr>
        <p:spPr>
          <a:xfrm>
            <a:off x="2367314" y="2647521"/>
            <a:ext cx="20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L = 25.64 pH</a:t>
            </a:r>
          </a:p>
        </p:txBody>
      </p:sp>
    </p:spTree>
    <p:extLst>
      <p:ext uri="{BB962C8B-B14F-4D97-AF65-F5344CB8AC3E}">
        <p14:creationId xmlns:p14="http://schemas.microsoft.com/office/powerpoint/2010/main" val="358487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E964-0CF6-1BD6-D30D-D41EF4D9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T type circuit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5CDC6E9-51C4-A1CA-225C-6C46D617D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1" t="3794" r="7111" b="51902"/>
          <a:stretch/>
        </p:blipFill>
        <p:spPr>
          <a:xfrm>
            <a:off x="6637726" y="1007277"/>
            <a:ext cx="2940579" cy="1561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3F1B169-023B-3B0A-4A64-8DFD9B87728F}"/>
              </a:ext>
            </a:extLst>
          </p:cNvPr>
          <p:cNvGrpSpPr/>
          <p:nvPr/>
        </p:nvGrpSpPr>
        <p:grpSpPr>
          <a:xfrm>
            <a:off x="1047061" y="1225854"/>
            <a:ext cx="4190002" cy="1241593"/>
            <a:chOff x="805254" y="5478397"/>
            <a:chExt cx="4190002" cy="124159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8C49BC-E9A9-9FB7-82DE-07BA86D344AC}"/>
                </a:ext>
              </a:extLst>
            </p:cNvPr>
            <p:cNvGrpSpPr/>
            <p:nvPr/>
          </p:nvGrpSpPr>
          <p:grpSpPr>
            <a:xfrm>
              <a:off x="805254" y="5718194"/>
              <a:ext cx="4084598" cy="775339"/>
              <a:chOff x="2067590" y="2035432"/>
              <a:chExt cx="6444517" cy="775339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4064B09-78A6-4A07-1E70-E89154C501C0}"/>
                  </a:ext>
                </a:extLst>
              </p:cNvPr>
              <p:cNvGrpSpPr/>
              <p:nvPr/>
            </p:nvGrpSpPr>
            <p:grpSpPr>
              <a:xfrm>
                <a:off x="2510287" y="2054523"/>
                <a:ext cx="5572664" cy="756248"/>
                <a:chOff x="2510287" y="2054523"/>
                <a:chExt cx="5572664" cy="75624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84EE730-0F96-9AEB-17F4-C2A61496E6DD}"/>
                    </a:ext>
                  </a:extLst>
                </p:cNvPr>
                <p:cNvSpPr/>
                <p:nvPr/>
              </p:nvSpPr>
              <p:spPr>
                <a:xfrm>
                  <a:off x="2510287" y="2054523"/>
                  <a:ext cx="5572664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DDF02A2-DE41-BEC5-9253-6404924F8C4C}"/>
                    </a:ext>
                  </a:extLst>
                </p:cNvPr>
                <p:cNvSpPr/>
                <p:nvPr/>
              </p:nvSpPr>
              <p:spPr>
                <a:xfrm>
                  <a:off x="2510287" y="2733133"/>
                  <a:ext cx="5572664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F6485C5-4EEB-356F-FF09-10F414D87951}"/>
                    </a:ext>
                  </a:extLst>
                </p:cNvPr>
                <p:cNvSpPr/>
                <p:nvPr/>
              </p:nvSpPr>
              <p:spPr>
                <a:xfrm rot="16200000">
                  <a:off x="5077463" y="2359441"/>
                  <a:ext cx="622345" cy="1250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E7574AC-2475-777F-B815-66DE3B9B7E66}"/>
                    </a:ext>
                  </a:extLst>
                </p:cNvPr>
                <p:cNvSpPr txBox="1"/>
                <p:nvPr/>
              </p:nvSpPr>
              <p:spPr>
                <a:xfrm>
                  <a:off x="5487839" y="2247981"/>
                  <a:ext cx="56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Via </a:t>
                  </a:r>
                </a:p>
              </p:txBody>
            </p:sp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9577A19-8A56-A87D-6FF2-4AAF61681AFD}"/>
                  </a:ext>
                </a:extLst>
              </p:cNvPr>
              <p:cNvSpPr/>
              <p:nvPr/>
            </p:nvSpPr>
            <p:spPr>
              <a:xfrm>
                <a:off x="2364782" y="2035432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4AF015-6E89-C75B-17B9-C19528D0E14B}"/>
                  </a:ext>
                </a:extLst>
              </p:cNvPr>
              <p:cNvSpPr/>
              <p:nvPr/>
            </p:nvSpPr>
            <p:spPr>
              <a:xfrm>
                <a:off x="2363448" y="2694951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50BC2C-ADA7-09A8-F3EB-9465EEA8883F}"/>
                  </a:ext>
                </a:extLst>
              </p:cNvPr>
              <p:cNvSpPr txBox="1"/>
              <p:nvPr/>
            </p:nvSpPr>
            <p:spPr>
              <a:xfrm>
                <a:off x="2067590" y="22300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84FCDE-EC48-7D97-684D-028A3D4694E1}"/>
                  </a:ext>
                </a:extLst>
              </p:cNvPr>
              <p:cNvSpPr/>
              <p:nvPr/>
            </p:nvSpPr>
            <p:spPr>
              <a:xfrm>
                <a:off x="8056880" y="2035432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DF25122-7252-AD08-3A4E-24B1CCB1642E}"/>
                  </a:ext>
                </a:extLst>
              </p:cNvPr>
              <p:cNvSpPr/>
              <p:nvPr/>
            </p:nvSpPr>
            <p:spPr>
              <a:xfrm>
                <a:off x="8055547" y="2694951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1C2B34-6C40-E248-6107-709328DFF7D2}"/>
                  </a:ext>
                </a:extLst>
              </p:cNvPr>
              <p:cNvSpPr txBox="1"/>
              <p:nvPr/>
            </p:nvSpPr>
            <p:spPr>
              <a:xfrm>
                <a:off x="8083785" y="223460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BF78E54-1635-75C9-AC7F-C99A56F38940}"/>
                </a:ext>
              </a:extLst>
            </p:cNvPr>
            <p:cNvSpPr/>
            <p:nvPr/>
          </p:nvSpPr>
          <p:spPr>
            <a:xfrm>
              <a:off x="805254" y="5478397"/>
              <a:ext cx="4190002" cy="1241593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0778B8F7-9911-E097-5209-7603E095A672}"/>
              </a:ext>
            </a:extLst>
          </p:cNvPr>
          <p:cNvSpPr/>
          <p:nvPr/>
        </p:nvSpPr>
        <p:spPr>
          <a:xfrm>
            <a:off x="5709911" y="1719679"/>
            <a:ext cx="386089" cy="2080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CED04-CCA0-6B72-E27E-005660EFD2E6}"/>
              </a:ext>
            </a:extLst>
          </p:cNvPr>
          <p:cNvSpPr txBox="1"/>
          <p:nvPr/>
        </p:nvSpPr>
        <p:spPr>
          <a:xfrm>
            <a:off x="8147668" y="1957181"/>
            <a:ext cx="5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23C3-1F84-AFF5-C9E1-526F66C293FC}"/>
              </a:ext>
            </a:extLst>
          </p:cNvPr>
          <p:cNvSpPr txBox="1"/>
          <p:nvPr/>
        </p:nvSpPr>
        <p:spPr>
          <a:xfrm>
            <a:off x="6772818" y="141863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Microstrip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5A5B9-5CF7-4521-6161-40A10F38BA9A}"/>
              </a:ext>
            </a:extLst>
          </p:cNvPr>
          <p:cNvSpPr txBox="1"/>
          <p:nvPr/>
        </p:nvSpPr>
        <p:spPr>
          <a:xfrm>
            <a:off x="8248778" y="14363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Microstrip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0A9E5-5139-7647-1AD7-6DEC732F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18" y="3477925"/>
            <a:ext cx="7717164" cy="2471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D344FB-05FE-374C-E022-31499709F7E9}"/>
              </a:ext>
            </a:extLst>
          </p:cNvPr>
          <p:cNvSpPr txBox="1"/>
          <p:nvPr/>
        </p:nvSpPr>
        <p:spPr>
          <a:xfrm>
            <a:off x="6412696" y="2867527"/>
            <a:ext cx="32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extracted from Z12 = 10.79 pH</a:t>
            </a:r>
          </a:p>
        </p:txBody>
      </p:sp>
    </p:spTree>
    <p:extLst>
      <p:ext uri="{BB962C8B-B14F-4D97-AF65-F5344CB8AC3E}">
        <p14:creationId xmlns:p14="http://schemas.microsoft.com/office/powerpoint/2010/main" val="12043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5B54-A140-A77F-ACDD-BE3E46C1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B4753-961D-6419-769B-3B31584C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490"/>
            <a:ext cx="12192000" cy="26390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C979BB-DAE3-9F4C-BA4C-5B40E20B216C}"/>
              </a:ext>
            </a:extLst>
          </p:cNvPr>
          <p:cNvSpPr txBox="1">
            <a:spLocks/>
          </p:cNvSpPr>
          <p:nvPr/>
        </p:nvSpPr>
        <p:spPr bwMode="auto">
          <a:xfrm>
            <a:off x="208956" y="5758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kern="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073F5-9B44-1811-A2A9-E1496B48BA47}"/>
              </a:ext>
            </a:extLst>
          </p:cNvPr>
          <p:cNvSpPr txBox="1"/>
          <p:nvPr/>
        </p:nvSpPr>
        <p:spPr>
          <a:xfrm>
            <a:off x="9100868" y="1086929"/>
            <a:ext cx="2627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Simulation</a:t>
            </a:r>
          </a:p>
          <a:p>
            <a:r>
              <a:rPr lang="en-US" dirty="0">
                <a:solidFill>
                  <a:srgbClr val="0000FF"/>
                </a:solidFill>
              </a:rPr>
              <a:t>With partial L</a:t>
            </a:r>
          </a:p>
          <a:p>
            <a:r>
              <a:rPr lang="en-US" dirty="0"/>
              <a:t>With L from T type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D35F5-81C1-4A35-0999-B96FF643C3A0}"/>
              </a:ext>
            </a:extLst>
          </p:cNvPr>
          <p:cNvSpPr txBox="1"/>
          <p:nvPr/>
        </p:nvSpPr>
        <p:spPr>
          <a:xfrm>
            <a:off x="836763" y="3890514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C8013-CFD4-9903-6C73-0A28040916C4}"/>
              </a:ext>
            </a:extLst>
          </p:cNvPr>
          <p:cNvSpPr txBox="1"/>
          <p:nvPr/>
        </p:nvSpPr>
        <p:spPr>
          <a:xfrm>
            <a:off x="4991819" y="38905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EAB5D-D099-18A2-978F-E21EE5A976B9}"/>
              </a:ext>
            </a:extLst>
          </p:cNvPr>
          <p:cNvSpPr txBox="1"/>
          <p:nvPr/>
        </p:nvSpPr>
        <p:spPr>
          <a:xfrm>
            <a:off x="8959971" y="38905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S22</a:t>
            </a:r>
          </a:p>
        </p:txBody>
      </p:sp>
    </p:spTree>
    <p:extLst>
      <p:ext uri="{BB962C8B-B14F-4D97-AF65-F5344CB8AC3E}">
        <p14:creationId xmlns:p14="http://schemas.microsoft.com/office/powerpoint/2010/main" val="141470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65F-A80F-4ADC-0263-DEE58592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E8F423-35EC-8A76-4FDA-82A28DC0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465" y="2885391"/>
            <a:ext cx="6236892" cy="3897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C09DF-96D7-30C1-BE33-EDF3A8576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1" t="3794" r="7111" b="51902"/>
          <a:stretch/>
        </p:blipFill>
        <p:spPr>
          <a:xfrm>
            <a:off x="6637726" y="1007277"/>
            <a:ext cx="2940579" cy="1561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19197-FBE8-14AF-9340-D73F9A9AF2A8}"/>
              </a:ext>
            </a:extLst>
          </p:cNvPr>
          <p:cNvGrpSpPr/>
          <p:nvPr/>
        </p:nvGrpSpPr>
        <p:grpSpPr>
          <a:xfrm>
            <a:off x="1047061" y="1225854"/>
            <a:ext cx="4190002" cy="1241593"/>
            <a:chOff x="805254" y="5478397"/>
            <a:chExt cx="4190002" cy="12415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352D43-BCAC-9491-7986-A3A32734A9F1}"/>
                </a:ext>
              </a:extLst>
            </p:cNvPr>
            <p:cNvGrpSpPr/>
            <p:nvPr/>
          </p:nvGrpSpPr>
          <p:grpSpPr>
            <a:xfrm>
              <a:off x="805254" y="5718194"/>
              <a:ext cx="4084598" cy="775339"/>
              <a:chOff x="2067590" y="2035432"/>
              <a:chExt cx="6444517" cy="77533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6F58B14-F13C-1787-AEC1-F73A013B4E8E}"/>
                  </a:ext>
                </a:extLst>
              </p:cNvPr>
              <p:cNvGrpSpPr/>
              <p:nvPr/>
            </p:nvGrpSpPr>
            <p:grpSpPr>
              <a:xfrm>
                <a:off x="2510287" y="2054523"/>
                <a:ext cx="5572664" cy="756248"/>
                <a:chOff x="2510287" y="2054523"/>
                <a:chExt cx="5572664" cy="75624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289A6C6-88FD-33B3-BD81-A93592DE7C73}"/>
                    </a:ext>
                  </a:extLst>
                </p:cNvPr>
                <p:cNvSpPr/>
                <p:nvPr/>
              </p:nvSpPr>
              <p:spPr>
                <a:xfrm>
                  <a:off x="2510287" y="2054523"/>
                  <a:ext cx="5572664" cy="776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30CAC3-41FB-7B0B-ADED-F845E660BDF1}"/>
                    </a:ext>
                  </a:extLst>
                </p:cNvPr>
                <p:cNvSpPr/>
                <p:nvPr/>
              </p:nvSpPr>
              <p:spPr>
                <a:xfrm>
                  <a:off x="2510287" y="2733133"/>
                  <a:ext cx="5572664" cy="7763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DD5C85A-D403-0E23-FF08-31A8E65DF0EF}"/>
                    </a:ext>
                  </a:extLst>
                </p:cNvPr>
                <p:cNvSpPr/>
                <p:nvPr/>
              </p:nvSpPr>
              <p:spPr>
                <a:xfrm rot="16200000">
                  <a:off x="5077463" y="2359441"/>
                  <a:ext cx="622345" cy="12503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DFD5326-2973-CDA9-3FEA-A3367523F803}"/>
                    </a:ext>
                  </a:extLst>
                </p:cNvPr>
                <p:cNvSpPr txBox="1"/>
                <p:nvPr/>
              </p:nvSpPr>
              <p:spPr>
                <a:xfrm>
                  <a:off x="5487839" y="2247981"/>
                  <a:ext cx="56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Via </a:t>
                  </a: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E12FB1-97DA-1F4A-38C6-83D5626854CE}"/>
                  </a:ext>
                </a:extLst>
              </p:cNvPr>
              <p:cNvSpPr/>
              <p:nvPr/>
            </p:nvSpPr>
            <p:spPr>
              <a:xfrm>
                <a:off x="2364782" y="2035432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2931CA0-0F74-286C-8EFC-9217105D130A}"/>
                  </a:ext>
                </a:extLst>
              </p:cNvPr>
              <p:cNvSpPr/>
              <p:nvPr/>
            </p:nvSpPr>
            <p:spPr>
              <a:xfrm>
                <a:off x="2363448" y="2694951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2063E-D115-B427-AFF6-C125012C49C0}"/>
                  </a:ext>
                </a:extLst>
              </p:cNvPr>
              <p:cNvSpPr txBox="1"/>
              <p:nvPr/>
            </p:nvSpPr>
            <p:spPr>
              <a:xfrm>
                <a:off x="2067590" y="22300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109328C-4BDC-9847-19B2-DB6DDEDF73BC}"/>
                  </a:ext>
                </a:extLst>
              </p:cNvPr>
              <p:cNvSpPr/>
              <p:nvPr/>
            </p:nvSpPr>
            <p:spPr>
              <a:xfrm>
                <a:off x="8056880" y="2035432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7DB10D-D667-681E-AFB1-D68ECE298A74}"/>
                  </a:ext>
                </a:extLst>
              </p:cNvPr>
              <p:cNvSpPr/>
              <p:nvPr/>
            </p:nvSpPr>
            <p:spPr>
              <a:xfrm>
                <a:off x="8055547" y="2694951"/>
                <a:ext cx="172911" cy="1158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48F858-9953-2F2C-EC12-FCD793D2A691}"/>
                  </a:ext>
                </a:extLst>
              </p:cNvPr>
              <p:cNvSpPr txBox="1"/>
              <p:nvPr/>
            </p:nvSpPr>
            <p:spPr>
              <a:xfrm>
                <a:off x="8083785" y="223460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732636-11CC-7BD3-9550-907A4441680F}"/>
                </a:ext>
              </a:extLst>
            </p:cNvPr>
            <p:cNvSpPr/>
            <p:nvPr/>
          </p:nvSpPr>
          <p:spPr>
            <a:xfrm>
              <a:off x="805254" y="5478397"/>
              <a:ext cx="4190002" cy="1241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A3CF7C-9E54-ECDD-BFF4-5AFEF52F554E}"/>
              </a:ext>
            </a:extLst>
          </p:cNvPr>
          <p:cNvSpPr/>
          <p:nvPr/>
        </p:nvSpPr>
        <p:spPr>
          <a:xfrm>
            <a:off x="5709911" y="1719679"/>
            <a:ext cx="386089" cy="2080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4E39-7619-A1B3-3B56-87B49B8D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9A82-5434-E0E4-8303-7919A480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meeting: </a:t>
            </a:r>
          </a:p>
          <a:p>
            <a:pPr lvl="1"/>
            <a:r>
              <a:rPr lang="en-US" dirty="0"/>
              <a:t>Implement the partial inductance and the </a:t>
            </a:r>
            <a:r>
              <a:rPr lang="en-US" dirty="0" err="1"/>
              <a:t>tx</a:t>
            </a:r>
            <a:r>
              <a:rPr lang="en-US" dirty="0"/>
              <a:t>-line inductance in more cases (with larger </a:t>
            </a:r>
            <a:r>
              <a:rPr lang="en-US" dirty="0" err="1"/>
              <a:t>antipad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Tune L and R for different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/>
              <a:t>Check the G effect </a:t>
            </a:r>
            <a:r>
              <a:rPr lang="en-US" dirty="0">
                <a:sym typeface="Wingdings" panose="05000000000000000000" pitchFamily="2" charset="2"/>
              </a:rPr>
              <a:t> check E and H field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Equivalent circuit with extra C between </a:t>
            </a:r>
            <a:r>
              <a:rPr lang="en-US" dirty="0" err="1"/>
              <a:t>stripline</a:t>
            </a:r>
            <a:r>
              <a:rPr lang="en-US" dirty="0"/>
              <a:t> in </a:t>
            </a:r>
            <a:r>
              <a:rPr lang="en-US" dirty="0" err="1"/>
              <a:t>antipad</a:t>
            </a:r>
            <a:r>
              <a:rPr lang="en-US" dirty="0"/>
              <a:t> region and the reference plane</a:t>
            </a:r>
          </a:p>
          <a:p>
            <a:pPr lvl="1"/>
            <a:r>
              <a:rPr lang="en-US" dirty="0"/>
              <a:t>Validation for partial inductance using a simple case</a:t>
            </a:r>
          </a:p>
        </p:txBody>
      </p:sp>
    </p:spTree>
    <p:extLst>
      <p:ext uri="{BB962C8B-B14F-4D97-AF65-F5344CB8AC3E}">
        <p14:creationId xmlns:p14="http://schemas.microsoft.com/office/powerpoint/2010/main" val="377197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8B3A-6D07-ADC7-FF05-F8B862A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meeting: What should be included?</a:t>
            </a:r>
          </a:p>
        </p:txBody>
      </p:sp>
      <p:pic>
        <p:nvPicPr>
          <p:cNvPr id="4" name="Picture 2" descr="RLGC transmission line">
            <a:extLst>
              <a:ext uri="{FF2B5EF4-FFF2-40B4-BE49-F238E27FC236}">
                <a16:creationId xmlns:a16="http://schemas.microsoft.com/office/drawing/2014/main" id="{C3C4DE32-F2D4-389B-8108-E8C76D36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00" y="148973"/>
            <a:ext cx="2286769" cy="11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1CA7-D7E9-8557-9D1B-320B0DBA5D6D}"/>
              </a:ext>
            </a:extLst>
          </p:cNvPr>
          <p:cNvSpPr txBox="1"/>
          <p:nvPr/>
        </p:nvSpPr>
        <p:spPr>
          <a:xfrm>
            <a:off x="1990788" y="132393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E-field @ 60GHz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5DF8-8FFC-3FD2-29C2-756A74BEC8D2}"/>
              </a:ext>
            </a:extLst>
          </p:cNvPr>
          <p:cNvSpPr txBox="1"/>
          <p:nvPr/>
        </p:nvSpPr>
        <p:spPr>
          <a:xfrm>
            <a:off x="1990788" y="372042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H-field @ 60GHz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08734-9EE6-6ECF-7906-7A7334A42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7"/>
          <a:stretch/>
        </p:blipFill>
        <p:spPr>
          <a:xfrm>
            <a:off x="1990789" y="4123533"/>
            <a:ext cx="7362552" cy="224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88967-A014-235B-FEE4-D4DAA9CEC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6" r="7331"/>
          <a:stretch/>
        </p:blipFill>
        <p:spPr>
          <a:xfrm>
            <a:off x="2061909" y="1866381"/>
            <a:ext cx="7291432" cy="12222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685EDA-9A52-7268-958A-21AEA7826381}"/>
              </a:ext>
            </a:extLst>
          </p:cNvPr>
          <p:cNvCxnSpPr/>
          <p:nvPr/>
        </p:nvCxnSpPr>
        <p:spPr>
          <a:xfrm>
            <a:off x="4947920" y="1956471"/>
            <a:ext cx="0" cy="453073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D1B59-DDCC-3EF8-3E8A-5EA26113B03C}"/>
              </a:ext>
            </a:extLst>
          </p:cNvPr>
          <p:cNvSpPr txBox="1"/>
          <p:nvPr/>
        </p:nvSpPr>
        <p:spPr>
          <a:xfrm>
            <a:off x="4378431" y="5715758"/>
            <a:ext cx="499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in the </a:t>
            </a:r>
            <a:r>
              <a:rPr lang="en-US" dirty="0" err="1"/>
              <a:t>antipad</a:t>
            </a:r>
            <a:r>
              <a:rPr lang="en-US" dirty="0"/>
              <a:t> region is similar as the </a:t>
            </a:r>
            <a:r>
              <a:rPr lang="en-US" dirty="0" err="1"/>
              <a:t>tx</a:t>
            </a:r>
            <a:r>
              <a:rPr lang="en-US" dirty="0"/>
              <a:t>-line RL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99F2A-127B-D0A4-2FAD-43EF298AA3E0}"/>
              </a:ext>
            </a:extLst>
          </p:cNvPr>
          <p:cNvCxnSpPr/>
          <p:nvPr/>
        </p:nvCxnSpPr>
        <p:spPr>
          <a:xfrm>
            <a:off x="3972560" y="1919806"/>
            <a:ext cx="0" cy="453073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133E18-F0FE-4862-BA5E-F8AAC271E2E2}"/>
              </a:ext>
            </a:extLst>
          </p:cNvPr>
          <p:cNvSpPr txBox="1"/>
          <p:nvPr/>
        </p:nvSpPr>
        <p:spPr>
          <a:xfrm>
            <a:off x="4378431" y="1490030"/>
            <a:ext cx="547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 in the </a:t>
            </a:r>
            <a:r>
              <a:rPr lang="en-US" dirty="0" err="1"/>
              <a:t>antipad</a:t>
            </a:r>
            <a:r>
              <a:rPr lang="en-US" dirty="0"/>
              <a:t> region is different from the </a:t>
            </a:r>
            <a:r>
              <a:rPr lang="en-US" dirty="0" err="1"/>
              <a:t>tx</a:t>
            </a:r>
            <a:r>
              <a:rPr lang="en-US" dirty="0"/>
              <a:t>-line CG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78F54-904F-B862-5075-1AE38D312BFF}"/>
              </a:ext>
            </a:extLst>
          </p:cNvPr>
          <p:cNvSpPr txBox="1"/>
          <p:nvPr/>
        </p:nvSpPr>
        <p:spPr>
          <a:xfrm>
            <a:off x="9322861" y="230510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1F831-73F0-F9DB-6D80-C083067FF061}"/>
              </a:ext>
            </a:extLst>
          </p:cNvPr>
          <p:cNvSpPr txBox="1"/>
          <p:nvPr/>
        </p:nvSpPr>
        <p:spPr>
          <a:xfrm>
            <a:off x="9353341" y="5062974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257104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0275-86CF-27F6-5787-0A4535DC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meeting: Plate-</a:t>
            </a:r>
            <a:r>
              <a:rPr lang="en-US" dirty="0" err="1"/>
              <a:t>stripline</a:t>
            </a:r>
            <a:r>
              <a:rPr lang="en-US" dirty="0"/>
              <a:t> Capacitance in the </a:t>
            </a:r>
            <a:r>
              <a:rPr lang="en-US" dirty="0" err="1"/>
              <a:t>Antipad</a:t>
            </a:r>
            <a:r>
              <a:rPr lang="en-US" dirty="0"/>
              <a:t>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D77C8-EEC0-D7D3-16A0-0FBA3740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53" y="1798509"/>
            <a:ext cx="7544853" cy="183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EBDD5-1F85-4BE1-5E8F-656A6CBEFF91}"/>
              </a:ext>
            </a:extLst>
          </p:cNvPr>
          <p:cNvSpPr txBox="1"/>
          <p:nvPr/>
        </p:nvSpPr>
        <p:spPr>
          <a:xfrm>
            <a:off x="1990788" y="132393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E-field @ 60GHz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B6896-7EEC-A0C5-9A2F-B15832984E50}"/>
              </a:ext>
            </a:extLst>
          </p:cNvPr>
          <p:cNvSpPr/>
          <p:nvPr/>
        </p:nvSpPr>
        <p:spPr>
          <a:xfrm>
            <a:off x="4206240" y="1693270"/>
            <a:ext cx="3606800" cy="19438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D7DE5D-E576-5163-1E2B-575750D67F51}"/>
              </a:ext>
            </a:extLst>
          </p:cNvPr>
          <p:cNvGrpSpPr/>
          <p:nvPr/>
        </p:nvGrpSpPr>
        <p:grpSpPr>
          <a:xfrm>
            <a:off x="1744980" y="4188115"/>
            <a:ext cx="8529320" cy="2151725"/>
            <a:chOff x="4915955" y="4630451"/>
            <a:chExt cx="2174400" cy="1142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01F6A-C7B6-DEB5-1FBD-9C67E88D63CD}"/>
                </a:ext>
              </a:extLst>
            </p:cNvPr>
            <p:cNvSpPr/>
            <p:nvPr/>
          </p:nvSpPr>
          <p:spPr>
            <a:xfrm flipV="1">
              <a:off x="4915955" y="4640339"/>
              <a:ext cx="728844" cy="646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8AE02-9DB6-F9C4-E331-7C4E3F947692}"/>
                </a:ext>
              </a:extLst>
            </p:cNvPr>
            <p:cNvSpPr/>
            <p:nvPr/>
          </p:nvSpPr>
          <p:spPr>
            <a:xfrm flipV="1">
              <a:off x="6342462" y="4640339"/>
              <a:ext cx="747893" cy="646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27EE65-0CAE-F003-5E95-499D059EFCE9}"/>
                </a:ext>
              </a:extLst>
            </p:cNvPr>
            <p:cNvSpPr/>
            <p:nvPr/>
          </p:nvSpPr>
          <p:spPr>
            <a:xfrm flipV="1">
              <a:off x="4915955" y="5704130"/>
              <a:ext cx="728844" cy="646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000EE0-5588-9994-6B39-AACC3C04583C}"/>
                </a:ext>
              </a:extLst>
            </p:cNvPr>
            <p:cNvSpPr/>
            <p:nvPr/>
          </p:nvSpPr>
          <p:spPr>
            <a:xfrm flipV="1">
              <a:off x="6342462" y="5704131"/>
              <a:ext cx="747893" cy="646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9619F0-117D-B3F2-D976-9BE887BF94E2}"/>
                </a:ext>
              </a:extLst>
            </p:cNvPr>
            <p:cNvSpPr/>
            <p:nvPr/>
          </p:nvSpPr>
          <p:spPr>
            <a:xfrm>
              <a:off x="5919406" y="4630451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AFDD2A-FC76-3950-784E-7889905988C4}"/>
                </a:ext>
              </a:extLst>
            </p:cNvPr>
            <p:cNvSpPr/>
            <p:nvPr/>
          </p:nvSpPr>
          <p:spPr>
            <a:xfrm flipV="1">
              <a:off x="5952459" y="5172235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F8EA9F-3DE5-FF63-C0F5-4BA2741B3575}"/>
              </a:ext>
            </a:extLst>
          </p:cNvPr>
          <p:cNvGrpSpPr/>
          <p:nvPr/>
        </p:nvGrpSpPr>
        <p:grpSpPr>
          <a:xfrm>
            <a:off x="6262279" y="4299219"/>
            <a:ext cx="1068708" cy="547810"/>
            <a:chOff x="6262279" y="4299219"/>
            <a:chExt cx="1068708" cy="54781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E774FD-DEEF-357A-EFF8-4075A1C40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2279" y="4601585"/>
              <a:ext cx="467443" cy="24544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130191-55FD-AC5F-4DD8-4D8F2B53E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77" y="4299219"/>
              <a:ext cx="466710" cy="24680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6EC58B-D231-982F-A64D-2BBE0C0FE7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394" y="4526833"/>
              <a:ext cx="74978" cy="1704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965796-7C01-D160-7445-7E08D6D3B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047" y="4467167"/>
              <a:ext cx="75587" cy="16918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277571-FCEA-C37B-6A4A-5857E693F909}"/>
              </a:ext>
            </a:extLst>
          </p:cNvPr>
          <p:cNvGrpSpPr/>
          <p:nvPr/>
        </p:nvGrpSpPr>
        <p:grpSpPr>
          <a:xfrm>
            <a:off x="6278473" y="4169452"/>
            <a:ext cx="1062134" cy="173521"/>
            <a:chOff x="6608673" y="4354660"/>
            <a:chExt cx="479232" cy="1590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CA96CC-0627-A6EE-302F-828ACE093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8673" y="4434348"/>
              <a:ext cx="218006" cy="9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057C09-CE30-51EE-3B56-92035DC07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1" y="4434177"/>
              <a:ext cx="199504" cy="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7393E3-B358-5E7E-9777-BF70DF997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679" y="4354660"/>
              <a:ext cx="0" cy="15903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5EB394-30CB-6899-E59A-E5447379D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2" y="4354786"/>
              <a:ext cx="1" cy="15891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574669-849E-21DA-3BCD-A33EB5842D64}"/>
              </a:ext>
            </a:extLst>
          </p:cNvPr>
          <p:cNvGrpSpPr/>
          <p:nvPr/>
        </p:nvGrpSpPr>
        <p:grpSpPr>
          <a:xfrm>
            <a:off x="6549303" y="4371490"/>
            <a:ext cx="825914" cy="871980"/>
            <a:chOff x="6549303" y="4371490"/>
            <a:chExt cx="825914" cy="87198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3BFE9B-7D1A-09AA-F56D-85FC2CA81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265" y="4371490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44CBEE-05E5-F314-3776-D74EF1806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6256" y="4695566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820545-6F00-10D8-C846-DAB022CEE6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3311" y="4779092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9683F5-540D-7FDC-9AF9-2A6BDC7A1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303" y="4856174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B26475-4C71-7DCD-022E-B1FE09BE1A3E}"/>
              </a:ext>
            </a:extLst>
          </p:cNvPr>
          <p:cNvGrpSpPr/>
          <p:nvPr/>
        </p:nvGrpSpPr>
        <p:grpSpPr>
          <a:xfrm>
            <a:off x="6278473" y="6178781"/>
            <a:ext cx="1062134" cy="173521"/>
            <a:chOff x="6608673" y="4354660"/>
            <a:chExt cx="479232" cy="1590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098A88-AF80-973A-02EA-04CF3710F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8673" y="4434348"/>
              <a:ext cx="218006" cy="9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C94875-4408-D4EE-2DCD-DE31BC68E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1" y="4434177"/>
              <a:ext cx="199504" cy="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2672217-D99D-25AB-8D6E-9E9951898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679" y="4354660"/>
              <a:ext cx="0" cy="15903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64CBBB-3C5A-50FC-9D7E-4F5CA1A3C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2" y="4354786"/>
              <a:ext cx="1" cy="15891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42734A-7941-8F24-99B2-A7090C070CEE}"/>
              </a:ext>
            </a:extLst>
          </p:cNvPr>
          <p:cNvGrpSpPr/>
          <p:nvPr/>
        </p:nvGrpSpPr>
        <p:grpSpPr>
          <a:xfrm flipV="1">
            <a:off x="6544979" y="5314906"/>
            <a:ext cx="825914" cy="871980"/>
            <a:chOff x="6549303" y="4371490"/>
            <a:chExt cx="825914" cy="87198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2F25AB-7C03-DA69-7902-0F41DB5B1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265" y="4371490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A4B354-0DC2-2576-438C-CD77DCE49F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6256" y="4695566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7C6F33-450E-E5E1-282D-4F5C56EF7E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3311" y="4779092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F81DCB-E6D4-32A3-4BDE-0F66CE648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303" y="4856174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5B032BD-F070-06C8-5359-7ADB5EB611B9}"/>
              </a:ext>
            </a:extLst>
          </p:cNvPr>
          <p:cNvGrpSpPr/>
          <p:nvPr/>
        </p:nvGrpSpPr>
        <p:grpSpPr>
          <a:xfrm flipV="1">
            <a:off x="6262279" y="5702202"/>
            <a:ext cx="1068708" cy="547810"/>
            <a:chOff x="6262279" y="4299219"/>
            <a:chExt cx="1068708" cy="54781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641D9C-06AC-CF5F-41E5-1B0E1D09E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2279" y="4601585"/>
              <a:ext cx="467443" cy="24544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7251AE-115B-FB42-2049-56439988F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77" y="4299219"/>
              <a:ext cx="466710" cy="24680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0697DE-386B-0AF8-10FF-512557485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394" y="4526833"/>
              <a:ext cx="74978" cy="1704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CF2495-EF34-BB20-8F38-7246F88F3F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047" y="4467167"/>
              <a:ext cx="75587" cy="16918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359CBE-B957-0FF3-B099-8E15DD17F4D1}"/>
              </a:ext>
            </a:extLst>
          </p:cNvPr>
          <p:cNvSpPr txBox="1"/>
          <p:nvPr/>
        </p:nvSpPr>
        <p:spPr>
          <a:xfrm>
            <a:off x="6145261" y="38023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C_via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8CE51-D02D-832E-563D-0B377EF98CAF}"/>
              </a:ext>
            </a:extLst>
          </p:cNvPr>
          <p:cNvSpPr txBox="1"/>
          <p:nvPr/>
        </p:nvSpPr>
        <p:spPr>
          <a:xfrm>
            <a:off x="6331344" y="63645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C_via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CAAE35-8225-7D65-3FAF-E8B44C458A53}"/>
              </a:ext>
            </a:extLst>
          </p:cNvPr>
          <p:cNvSpPr txBox="1"/>
          <p:nvPr/>
        </p:nvSpPr>
        <p:spPr>
          <a:xfrm>
            <a:off x="7076941" y="47097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C_str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9A304F-4433-A50C-DC17-6A9332242FD8}"/>
              </a:ext>
            </a:extLst>
          </p:cNvPr>
          <p:cNvSpPr txBox="1"/>
          <p:nvPr/>
        </p:nvSpPr>
        <p:spPr>
          <a:xfrm>
            <a:off x="7076941" y="55157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C_str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0EB0B8-650B-A978-D276-FBC8EFB6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756931"/>
            <a:ext cx="8412480" cy="2777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F287-F0A0-9B7D-CC9A-D90DDE61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meeting: Q3D  Capacitance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4A509-EF43-D2D3-B51E-EFC932BB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935045"/>
            <a:ext cx="3466887" cy="1984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BBC5C-0697-6E8E-4AFA-9B94671C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098838"/>
            <a:ext cx="3489847" cy="1984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1779BC-D983-3423-1E9E-065F7233DC57}"/>
              </a:ext>
            </a:extLst>
          </p:cNvPr>
          <p:cNvSpPr txBox="1"/>
          <p:nvPr/>
        </p:nvSpPr>
        <p:spPr>
          <a:xfrm>
            <a:off x="1455039" y="31655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via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FC9B6-0987-36D2-5E17-E5C47F75D304}"/>
              </a:ext>
            </a:extLst>
          </p:cNvPr>
          <p:cNvSpPr txBox="1"/>
          <p:nvPr/>
        </p:nvSpPr>
        <p:spPr>
          <a:xfrm>
            <a:off x="1166209" y="6001708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+ </a:t>
            </a:r>
            <a:r>
              <a:rPr lang="en-US" dirty="0" err="1"/>
              <a:t>stripline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9B189-6664-402F-2BF3-A8D0605F130C}"/>
              </a:ext>
            </a:extLst>
          </p:cNvPr>
          <p:cNvSpPr txBox="1"/>
          <p:nvPr/>
        </p:nvSpPr>
        <p:spPr>
          <a:xfrm>
            <a:off x="5856993" y="1935609"/>
            <a:ext cx="6131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From the calculation in via model: </a:t>
            </a:r>
            <a:r>
              <a:rPr lang="en-US" dirty="0" err="1"/>
              <a:t>C_top</a:t>
            </a:r>
            <a:r>
              <a:rPr lang="en-US" dirty="0"/>
              <a:t> + </a:t>
            </a:r>
            <a:r>
              <a:rPr lang="en-US" dirty="0" err="1"/>
              <a:t>C_bottom</a:t>
            </a:r>
            <a:r>
              <a:rPr lang="en-US" dirty="0"/>
              <a:t> = 62.67 </a:t>
            </a:r>
            <a:r>
              <a:rPr lang="en-US" dirty="0" err="1"/>
              <a:t>fF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07B6F3-CB43-1579-FD19-C9E0A10E3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795" y="3623242"/>
            <a:ext cx="8331200" cy="2747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E9EEA6-3DB6-A404-8C8F-A801D9A71961}"/>
              </a:ext>
            </a:extLst>
          </p:cNvPr>
          <p:cNvSpPr txBox="1"/>
          <p:nvPr/>
        </p:nvSpPr>
        <p:spPr>
          <a:xfrm>
            <a:off x="9215120" y="499714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ΔC @ 60GHz = 23.33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445-C23A-912B-0388-3A04BAC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additional capacitance to the via-</a:t>
            </a:r>
            <a:r>
              <a:rPr lang="en-US" dirty="0" err="1"/>
              <a:t>stripline</a:t>
            </a:r>
            <a:r>
              <a:rPr lang="en-US" dirty="0"/>
              <a:t>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5FDE-F6FB-1BA2-4434-95492A5F9727}"/>
              </a:ext>
            </a:extLst>
          </p:cNvPr>
          <p:cNvSpPr txBox="1"/>
          <p:nvPr/>
        </p:nvSpPr>
        <p:spPr>
          <a:xfrm>
            <a:off x="9554459" y="383285"/>
            <a:ext cx="2644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HFSS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With </a:t>
            </a:r>
            <a:r>
              <a:rPr lang="en-US" sz="1400" dirty="0" err="1">
                <a:solidFill>
                  <a:srgbClr val="0000FF"/>
                </a:solidFill>
              </a:rPr>
              <a:t>tx</a:t>
            </a:r>
            <a:r>
              <a:rPr lang="en-US" sz="1400" dirty="0">
                <a:solidFill>
                  <a:srgbClr val="0000FF"/>
                </a:solidFill>
              </a:rPr>
              <a:t>-line RL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With </a:t>
            </a:r>
            <a:r>
              <a:rPr lang="en-US" sz="1400" dirty="0" err="1">
                <a:solidFill>
                  <a:srgbClr val="FF0000"/>
                </a:solidFill>
              </a:rPr>
              <a:t>tx</a:t>
            </a:r>
            <a:r>
              <a:rPr lang="en-US" sz="1400" dirty="0">
                <a:solidFill>
                  <a:srgbClr val="FF0000"/>
                </a:solidFill>
              </a:rPr>
              <a:t>-line RL + additional C (1)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With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-line RL + additional C (2)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9AA87B-1D4B-B971-770F-E02E24BDEAF8}"/>
              </a:ext>
            </a:extLst>
          </p:cNvPr>
          <p:cNvGrpSpPr/>
          <p:nvPr/>
        </p:nvGrpSpPr>
        <p:grpSpPr>
          <a:xfrm>
            <a:off x="6758612" y="4170317"/>
            <a:ext cx="4543476" cy="2277904"/>
            <a:chOff x="1441541" y="3903454"/>
            <a:chExt cx="5229755" cy="29315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41585E-C226-F98C-AA70-07A325E17DC4}"/>
                </a:ext>
              </a:extLst>
            </p:cNvPr>
            <p:cNvGrpSpPr/>
            <p:nvPr/>
          </p:nvGrpSpPr>
          <p:grpSpPr>
            <a:xfrm>
              <a:off x="1441541" y="4289237"/>
              <a:ext cx="5229755" cy="2151725"/>
              <a:chOff x="5346596" y="4630451"/>
              <a:chExt cx="1333232" cy="11428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1C185F-0F55-E160-2655-E50AA0CFCEB1}"/>
                  </a:ext>
                </a:extLst>
              </p:cNvPr>
              <p:cNvSpPr/>
              <p:nvPr/>
            </p:nvSpPr>
            <p:spPr>
              <a:xfrm flipV="1">
                <a:off x="5346596" y="4640339"/>
                <a:ext cx="281001" cy="646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F144EB-429C-9D60-C524-62B558FFDC65}"/>
                  </a:ext>
                </a:extLst>
              </p:cNvPr>
              <p:cNvSpPr/>
              <p:nvPr/>
            </p:nvSpPr>
            <p:spPr>
              <a:xfrm flipV="1">
                <a:off x="5347935" y="5704130"/>
                <a:ext cx="309101" cy="64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E94B3E-8738-8357-6197-AD1CD881FDD6}"/>
                  </a:ext>
                </a:extLst>
              </p:cNvPr>
              <p:cNvSpPr/>
              <p:nvPr/>
            </p:nvSpPr>
            <p:spPr>
              <a:xfrm flipV="1">
                <a:off x="6346702" y="5694968"/>
                <a:ext cx="317179" cy="64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E18730-0B3D-FAA0-6AD8-462C133255AA}"/>
                  </a:ext>
                </a:extLst>
              </p:cNvPr>
              <p:cNvSpPr/>
              <p:nvPr/>
            </p:nvSpPr>
            <p:spPr>
              <a:xfrm>
                <a:off x="5919406" y="4630451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DAE085-7B23-EA07-2290-378B494C31B8}"/>
                  </a:ext>
                </a:extLst>
              </p:cNvPr>
              <p:cNvSpPr/>
              <p:nvPr/>
            </p:nvSpPr>
            <p:spPr>
              <a:xfrm flipV="1">
                <a:off x="6037515" y="5172235"/>
                <a:ext cx="642313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5452B7-DDAE-A26F-ACD6-BC60F010DFCA}"/>
                </a:ext>
              </a:extLst>
            </p:cNvPr>
            <p:cNvGrpSpPr/>
            <p:nvPr/>
          </p:nvGrpSpPr>
          <p:grpSpPr>
            <a:xfrm>
              <a:off x="4269577" y="4400341"/>
              <a:ext cx="1068708" cy="547810"/>
              <a:chOff x="6262279" y="4299219"/>
              <a:chExt cx="1068708" cy="5478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103841-30D7-78CE-4BFA-7EA922EE6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79" y="4601585"/>
                <a:ext cx="467443" cy="24544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9E7D90A-B7F2-C5CE-B0C7-D63FC333C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4277" y="4299219"/>
                <a:ext cx="466710" cy="24680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C8F439F-9415-6FE4-E210-4D90D679E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9394" y="4526833"/>
                <a:ext cx="74978" cy="1704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BA7018E-C530-44E3-6886-BCF4FA47B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0047" y="4467167"/>
                <a:ext cx="75587" cy="169185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950614-903B-210F-57F1-8E8211114AED}"/>
                </a:ext>
              </a:extLst>
            </p:cNvPr>
            <p:cNvGrpSpPr/>
            <p:nvPr/>
          </p:nvGrpSpPr>
          <p:grpSpPr>
            <a:xfrm>
              <a:off x="4285771" y="4270574"/>
              <a:ext cx="1062134" cy="173521"/>
              <a:chOff x="6608673" y="4354660"/>
              <a:chExt cx="479232" cy="159037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8BBAC0-959B-3965-B351-B601AE09D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8673" y="4434348"/>
                <a:ext cx="218006" cy="95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D802DA-2F42-497D-7F8C-6391FA18ED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1" y="4434177"/>
                <a:ext cx="199504" cy="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8BF530D-25F7-3CCA-22E8-6D3665435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6679" y="4354660"/>
                <a:ext cx="0" cy="15903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B10E821-7E68-EC25-B91E-6BE291953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2" y="4354786"/>
                <a:ext cx="1" cy="15891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D0B785-6844-4B98-8BE0-6EB69CD3B625}"/>
                </a:ext>
              </a:extLst>
            </p:cNvPr>
            <p:cNvGrpSpPr/>
            <p:nvPr/>
          </p:nvGrpSpPr>
          <p:grpSpPr>
            <a:xfrm>
              <a:off x="4556601" y="4472612"/>
              <a:ext cx="825914" cy="871980"/>
              <a:chOff x="6549303" y="4371490"/>
              <a:chExt cx="825914" cy="87198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AD130BF-BC9E-AB14-D857-C0AB3DA3E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8265" y="4371490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0CCA13E-8E35-40D5-BE4E-1C4807AC7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6256" y="4695566"/>
                <a:ext cx="144017" cy="1455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52163B5-D5EB-3FF2-5B34-660AE0FDD1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3311" y="4779092"/>
                <a:ext cx="144017" cy="1455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6BAEA67-F4D1-2194-79CE-1D8D2C4D46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9303" y="4856174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B2C5133-D239-3C36-0640-E419CABBB800}"/>
                </a:ext>
              </a:extLst>
            </p:cNvPr>
            <p:cNvGrpSpPr/>
            <p:nvPr/>
          </p:nvGrpSpPr>
          <p:grpSpPr>
            <a:xfrm>
              <a:off x="4285771" y="6279903"/>
              <a:ext cx="1062134" cy="173521"/>
              <a:chOff x="6608673" y="4354660"/>
              <a:chExt cx="479232" cy="15903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AF69C58-A409-B8FC-F128-E8EB37824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8673" y="4434348"/>
                <a:ext cx="218006" cy="95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0C341E-E1B3-6870-C8A6-C6E2F55923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1" y="4434177"/>
                <a:ext cx="199504" cy="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85EB72E-0BC8-8D65-52C3-7E870053A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6679" y="4354660"/>
                <a:ext cx="0" cy="15903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9146681-4719-4D75-1230-36F1AFC49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2" y="4354786"/>
                <a:ext cx="1" cy="15891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EB1249A-5AAA-BCAD-E95A-87C6A37405AC}"/>
                </a:ext>
              </a:extLst>
            </p:cNvPr>
            <p:cNvGrpSpPr/>
            <p:nvPr/>
          </p:nvGrpSpPr>
          <p:grpSpPr>
            <a:xfrm flipV="1">
              <a:off x="4552278" y="5416027"/>
              <a:ext cx="825913" cy="871981"/>
              <a:chOff x="6549304" y="4371490"/>
              <a:chExt cx="825913" cy="871981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CD533D9-82F1-B5CF-E9B4-1F850607D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8265" y="4371490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4075BE4-3772-0D1A-AF4A-CA973CA20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6256" y="4695566"/>
                <a:ext cx="144017" cy="1455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1B2FB0-B04B-9715-D38F-E0620A999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3311" y="4779092"/>
                <a:ext cx="144017" cy="1455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41937DD-3062-454A-1B03-60D296D43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9303" y="4856174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5CF572-921B-B93B-129F-7F9076A038EE}"/>
                </a:ext>
              </a:extLst>
            </p:cNvPr>
            <p:cNvGrpSpPr/>
            <p:nvPr/>
          </p:nvGrpSpPr>
          <p:grpSpPr>
            <a:xfrm flipV="1">
              <a:off x="4269577" y="5803324"/>
              <a:ext cx="1068708" cy="547810"/>
              <a:chOff x="6262279" y="4299219"/>
              <a:chExt cx="1068708" cy="54781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C1D2816-8417-6561-EC56-3ADD3911BE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79" y="4601585"/>
                <a:ext cx="467443" cy="24544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B491AE-36C7-A61D-B279-7F43EC7C5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4277" y="4299219"/>
                <a:ext cx="466710" cy="24680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045E49-DD02-AB2D-3D57-568A0F6F0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9394" y="4526833"/>
                <a:ext cx="74978" cy="1704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4AC649-D150-9764-DC41-50CA0129A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0047" y="4467167"/>
                <a:ext cx="75587" cy="169185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49C795-6E86-28BC-7DCD-A6201E8DB64E}"/>
                </a:ext>
              </a:extLst>
            </p:cNvPr>
            <p:cNvSpPr txBox="1"/>
            <p:nvPr/>
          </p:nvSpPr>
          <p:spPr>
            <a:xfrm>
              <a:off x="4152559" y="390345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C_via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C74FB7-D955-5CAA-B965-123919CFB2A0}"/>
                </a:ext>
              </a:extLst>
            </p:cNvPr>
            <p:cNvSpPr txBox="1"/>
            <p:nvPr/>
          </p:nvSpPr>
          <p:spPr>
            <a:xfrm>
              <a:off x="4338642" y="646566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C_via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CD03DA-417E-A00E-D0E0-6D931B8792F0}"/>
                </a:ext>
              </a:extLst>
            </p:cNvPr>
            <p:cNvSpPr txBox="1"/>
            <p:nvPr/>
          </p:nvSpPr>
          <p:spPr>
            <a:xfrm>
              <a:off x="5084239" y="481087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C_str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D940183-6F5A-7A66-C875-04FFFF8223B6}"/>
                </a:ext>
              </a:extLst>
            </p:cNvPr>
            <p:cNvSpPr txBox="1"/>
            <p:nvPr/>
          </p:nvSpPr>
          <p:spPr>
            <a:xfrm>
              <a:off x="5084239" y="56169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C_str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4C904C-E613-1838-D168-C89D26BBA519}"/>
                </a:ext>
              </a:extLst>
            </p:cNvPr>
            <p:cNvSpPr/>
            <p:nvPr/>
          </p:nvSpPr>
          <p:spPr>
            <a:xfrm flipV="1">
              <a:off x="5364569" y="4339463"/>
              <a:ext cx="1244171" cy="1217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2060DA2-4BD2-C471-77FE-8DEF198FCC4D}"/>
              </a:ext>
            </a:extLst>
          </p:cNvPr>
          <p:cNvGrpSpPr/>
          <p:nvPr/>
        </p:nvGrpSpPr>
        <p:grpSpPr>
          <a:xfrm>
            <a:off x="717137" y="4146889"/>
            <a:ext cx="4543476" cy="2277904"/>
            <a:chOff x="1441541" y="3903454"/>
            <a:chExt cx="5229755" cy="293154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94FDE43-944E-5C8F-C7C3-27AABB01C06B}"/>
                </a:ext>
              </a:extLst>
            </p:cNvPr>
            <p:cNvGrpSpPr/>
            <p:nvPr/>
          </p:nvGrpSpPr>
          <p:grpSpPr>
            <a:xfrm>
              <a:off x="1441541" y="4289237"/>
              <a:ext cx="5229755" cy="2151725"/>
              <a:chOff x="5346596" y="4630451"/>
              <a:chExt cx="1333232" cy="114286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AF5E98C-4226-A919-F8C0-DA5527A46F5A}"/>
                  </a:ext>
                </a:extLst>
              </p:cNvPr>
              <p:cNvSpPr/>
              <p:nvPr/>
            </p:nvSpPr>
            <p:spPr>
              <a:xfrm flipV="1">
                <a:off x="5346596" y="4640339"/>
                <a:ext cx="281001" cy="646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3C223E4-7C76-75B8-92FF-D454B324A85D}"/>
                  </a:ext>
                </a:extLst>
              </p:cNvPr>
              <p:cNvSpPr/>
              <p:nvPr/>
            </p:nvSpPr>
            <p:spPr>
              <a:xfrm flipV="1">
                <a:off x="5347935" y="5704130"/>
                <a:ext cx="309101" cy="64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2EE380A-4FDB-29F6-81CA-EE37E6FB8869}"/>
                  </a:ext>
                </a:extLst>
              </p:cNvPr>
              <p:cNvSpPr/>
              <p:nvPr/>
            </p:nvSpPr>
            <p:spPr>
              <a:xfrm flipV="1">
                <a:off x="6346702" y="5694968"/>
                <a:ext cx="317179" cy="64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2FA4DC3-D886-5AED-DC52-8A47302ED024}"/>
                  </a:ext>
                </a:extLst>
              </p:cNvPr>
              <p:cNvSpPr/>
              <p:nvPr/>
            </p:nvSpPr>
            <p:spPr>
              <a:xfrm>
                <a:off x="5919406" y="4630451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BCC6E18-629C-1FE4-51FB-39D93978F92B}"/>
                  </a:ext>
                </a:extLst>
              </p:cNvPr>
              <p:cNvSpPr/>
              <p:nvPr/>
            </p:nvSpPr>
            <p:spPr>
              <a:xfrm flipV="1">
                <a:off x="6037515" y="5172235"/>
                <a:ext cx="642313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E4EC88C-A971-8AC9-6DCD-B9F0CC1BD7BA}"/>
                </a:ext>
              </a:extLst>
            </p:cNvPr>
            <p:cNvGrpSpPr/>
            <p:nvPr/>
          </p:nvGrpSpPr>
          <p:grpSpPr>
            <a:xfrm>
              <a:off x="4269577" y="4400341"/>
              <a:ext cx="1068708" cy="547810"/>
              <a:chOff x="6262279" y="4299219"/>
              <a:chExt cx="1068708" cy="54781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93AEC6-6EBA-1C2C-CCED-A781AC9C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79" y="4601585"/>
                <a:ext cx="467443" cy="24544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880F550-1E88-5F92-09E8-21B2A2073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4277" y="4299219"/>
                <a:ext cx="466710" cy="24680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7402EBB-EE7B-C378-129E-4AC2CB464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9394" y="4526833"/>
                <a:ext cx="74978" cy="1704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2E6EB8F-8E7F-93D2-A7BB-8A9807EC3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0047" y="4467167"/>
                <a:ext cx="75587" cy="169185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CB7CD76-37B5-91F6-8E71-3CD33A174BF6}"/>
                </a:ext>
              </a:extLst>
            </p:cNvPr>
            <p:cNvGrpSpPr/>
            <p:nvPr/>
          </p:nvGrpSpPr>
          <p:grpSpPr>
            <a:xfrm>
              <a:off x="4285771" y="4270574"/>
              <a:ext cx="1062134" cy="173521"/>
              <a:chOff x="6608673" y="4354660"/>
              <a:chExt cx="479232" cy="159037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F9B7D09-547C-2A8A-7698-D278C4030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8673" y="4434348"/>
                <a:ext cx="218006" cy="95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AC755AA-91FB-6A22-8E9A-6BD98DFE6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1" y="4434177"/>
                <a:ext cx="199504" cy="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96425F0-BB80-32E5-4AB0-24DD6C86F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6679" y="4354660"/>
                <a:ext cx="0" cy="15903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DA1704-6368-11BF-952D-DD9B60C4E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2" y="4354786"/>
                <a:ext cx="1" cy="15891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E91E140-B52E-D43F-38B3-CF22D4988A97}"/>
                </a:ext>
              </a:extLst>
            </p:cNvPr>
            <p:cNvGrpSpPr/>
            <p:nvPr/>
          </p:nvGrpSpPr>
          <p:grpSpPr>
            <a:xfrm>
              <a:off x="4285771" y="4472612"/>
              <a:ext cx="1096744" cy="795673"/>
              <a:chOff x="6278473" y="4371490"/>
              <a:chExt cx="1096744" cy="795673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4A16528-F9A0-FACD-88F5-9DFF19B30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8265" y="4371490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19C93CC-EE35-3FB3-8278-04ED269C8A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6256" y="4695566"/>
                <a:ext cx="95964" cy="1535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8438347-1A7F-FD9C-CDEA-7CA711887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3311" y="4779092"/>
                <a:ext cx="86277" cy="17112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A76FD25-ACC8-32B9-47CE-BF9CE9327E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473" y="4865672"/>
                <a:ext cx="582308" cy="30149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8779777-3263-EE88-2839-FE1906BA609E}"/>
                </a:ext>
              </a:extLst>
            </p:cNvPr>
            <p:cNvGrpSpPr/>
            <p:nvPr/>
          </p:nvGrpSpPr>
          <p:grpSpPr>
            <a:xfrm>
              <a:off x="4285771" y="6279903"/>
              <a:ext cx="1062134" cy="173521"/>
              <a:chOff x="6608673" y="4354660"/>
              <a:chExt cx="479232" cy="159037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7C68942-674A-6BF9-2944-D642188F65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8673" y="4434348"/>
                <a:ext cx="218006" cy="95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CE81F85-BB92-969A-CB2E-C48079312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1" y="4434177"/>
                <a:ext cx="199504" cy="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1F456DE-DFF1-6C67-FF1C-780FB14D7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6679" y="4354660"/>
                <a:ext cx="0" cy="15903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A040CD4-3260-649B-F0BF-44CDA1760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02" y="4354786"/>
                <a:ext cx="1" cy="15891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12C4C4E-48D3-6191-098F-55E89F1B08F6}"/>
                </a:ext>
              </a:extLst>
            </p:cNvPr>
            <p:cNvGrpSpPr/>
            <p:nvPr/>
          </p:nvGrpSpPr>
          <p:grpSpPr>
            <a:xfrm flipV="1">
              <a:off x="4315415" y="5463058"/>
              <a:ext cx="1062776" cy="824950"/>
              <a:chOff x="6312441" y="4371490"/>
              <a:chExt cx="1062776" cy="824950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CE116E2-5968-A829-4DC6-E135C5F580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8265" y="4371490"/>
                <a:ext cx="376952" cy="3872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43E96BD-0A2C-53D2-4C59-99CECBE25C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2054" y="4684104"/>
                <a:ext cx="108761" cy="17382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FF4B0C8-96C4-46CE-BF98-ABF3E990E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8602" y="4769164"/>
                <a:ext cx="108726" cy="1554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9ADAE9C-13CF-523A-22B8-440454F53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441" y="4856174"/>
                <a:ext cx="613814" cy="3402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75FC00B-6FBE-4FF4-9659-04737553781D}"/>
                </a:ext>
              </a:extLst>
            </p:cNvPr>
            <p:cNvGrpSpPr/>
            <p:nvPr/>
          </p:nvGrpSpPr>
          <p:grpSpPr>
            <a:xfrm flipV="1">
              <a:off x="4269577" y="5803324"/>
              <a:ext cx="1068708" cy="547810"/>
              <a:chOff x="6262279" y="4299219"/>
              <a:chExt cx="1068708" cy="54781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93FCBD-0254-53A6-6C9B-DA15163188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79" y="4601585"/>
                <a:ext cx="467443" cy="24544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DD4FAA-6297-9EF8-755A-2782FEA0B3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4277" y="4299219"/>
                <a:ext cx="466710" cy="24680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375181B-644E-1920-60BB-99F1DE1F81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9394" y="4526833"/>
                <a:ext cx="74978" cy="1704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77C3E00-1114-3A03-5593-947A9BEF8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0047" y="4467167"/>
                <a:ext cx="75587" cy="169185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AF8234A-5B81-7CAE-C29B-2AF753FE7B04}"/>
                </a:ext>
              </a:extLst>
            </p:cNvPr>
            <p:cNvSpPr txBox="1"/>
            <p:nvPr/>
          </p:nvSpPr>
          <p:spPr>
            <a:xfrm>
              <a:off x="4152559" y="390345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C_via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6F5465-6467-B097-7626-5FEE1F0EF966}"/>
                </a:ext>
              </a:extLst>
            </p:cNvPr>
            <p:cNvSpPr txBox="1"/>
            <p:nvPr/>
          </p:nvSpPr>
          <p:spPr>
            <a:xfrm>
              <a:off x="4338642" y="646566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C_via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FAD406-E2FA-5B52-F0E2-4C1BE06407A6}"/>
                </a:ext>
              </a:extLst>
            </p:cNvPr>
            <p:cNvSpPr txBox="1"/>
            <p:nvPr/>
          </p:nvSpPr>
          <p:spPr>
            <a:xfrm>
              <a:off x="5084239" y="481087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C_str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638E438-E95E-B6C8-FA37-01D297EB7DE9}"/>
                </a:ext>
              </a:extLst>
            </p:cNvPr>
            <p:cNvSpPr txBox="1"/>
            <p:nvPr/>
          </p:nvSpPr>
          <p:spPr>
            <a:xfrm>
              <a:off x="5084239" y="56169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C_str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C7E4C30-C4FB-7B44-53AA-6D19ADAE032C}"/>
                </a:ext>
              </a:extLst>
            </p:cNvPr>
            <p:cNvSpPr/>
            <p:nvPr/>
          </p:nvSpPr>
          <p:spPr>
            <a:xfrm flipV="1">
              <a:off x="5364569" y="4339463"/>
              <a:ext cx="1244171" cy="1217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430727B-BFF3-FC2E-95E3-3681A8A46AD6}"/>
              </a:ext>
            </a:extLst>
          </p:cNvPr>
          <p:cNvSpPr/>
          <p:nvPr/>
        </p:nvSpPr>
        <p:spPr>
          <a:xfrm>
            <a:off x="3535719" y="5188884"/>
            <a:ext cx="275805" cy="170803"/>
          </a:xfrm>
          <a:custGeom>
            <a:avLst/>
            <a:gdLst>
              <a:gd name="connsiteX0" fmla="*/ 19882 w 537467"/>
              <a:gd name="connsiteY0" fmla="*/ 103516 h 155275"/>
              <a:gd name="connsiteX1" fmla="*/ 11256 w 537467"/>
              <a:gd name="connsiteY1" fmla="*/ 17252 h 155275"/>
              <a:gd name="connsiteX2" fmla="*/ 71641 w 537467"/>
              <a:gd name="connsiteY2" fmla="*/ 8626 h 155275"/>
              <a:gd name="connsiteX3" fmla="*/ 166531 w 537467"/>
              <a:gd name="connsiteY3" fmla="*/ 34505 h 155275"/>
              <a:gd name="connsiteX4" fmla="*/ 192410 w 537467"/>
              <a:gd name="connsiteY4" fmla="*/ 60384 h 155275"/>
              <a:gd name="connsiteX5" fmla="*/ 175158 w 537467"/>
              <a:gd name="connsiteY5" fmla="*/ 155275 h 155275"/>
              <a:gd name="connsiteX6" fmla="*/ 123399 w 537467"/>
              <a:gd name="connsiteY6" fmla="*/ 112143 h 155275"/>
              <a:gd name="connsiteX7" fmla="*/ 209663 w 537467"/>
              <a:gd name="connsiteY7" fmla="*/ 8626 h 155275"/>
              <a:gd name="connsiteX8" fmla="*/ 244169 w 537467"/>
              <a:gd name="connsiteY8" fmla="*/ 0 h 155275"/>
              <a:gd name="connsiteX9" fmla="*/ 373565 w 537467"/>
              <a:gd name="connsiteY9" fmla="*/ 51758 h 155275"/>
              <a:gd name="connsiteX10" fmla="*/ 382192 w 537467"/>
              <a:gd name="connsiteY10" fmla="*/ 86264 h 155275"/>
              <a:gd name="connsiteX11" fmla="*/ 373565 w 537467"/>
              <a:gd name="connsiteY11" fmla="*/ 138022 h 155275"/>
              <a:gd name="connsiteX12" fmla="*/ 304554 w 537467"/>
              <a:gd name="connsiteY12" fmla="*/ 138022 h 155275"/>
              <a:gd name="connsiteX13" fmla="*/ 330433 w 537467"/>
              <a:gd name="connsiteY13" fmla="*/ 51758 h 155275"/>
              <a:gd name="connsiteX14" fmla="*/ 364939 w 537467"/>
              <a:gd name="connsiteY14" fmla="*/ 34505 h 155275"/>
              <a:gd name="connsiteX15" fmla="*/ 416697 w 537467"/>
              <a:gd name="connsiteY15" fmla="*/ 17252 h 155275"/>
              <a:gd name="connsiteX16" fmla="*/ 520214 w 537467"/>
              <a:gd name="connsiteY16" fmla="*/ 43132 h 155275"/>
              <a:gd name="connsiteX17" fmla="*/ 528841 w 537467"/>
              <a:gd name="connsiteY17" fmla="*/ 69011 h 155275"/>
              <a:gd name="connsiteX18" fmla="*/ 537467 w 537467"/>
              <a:gd name="connsiteY18" fmla="*/ 77637 h 15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67" h="155275">
                <a:moveTo>
                  <a:pt x="19882" y="103516"/>
                </a:moveTo>
                <a:cubicBezTo>
                  <a:pt x="13291" y="87040"/>
                  <a:pt x="-15660" y="37439"/>
                  <a:pt x="11256" y="17252"/>
                </a:cubicBezTo>
                <a:cubicBezTo>
                  <a:pt x="27522" y="5053"/>
                  <a:pt x="51513" y="11501"/>
                  <a:pt x="71641" y="8626"/>
                </a:cubicBezTo>
                <a:cubicBezTo>
                  <a:pt x="103271" y="17252"/>
                  <a:pt x="136397" y="21590"/>
                  <a:pt x="166531" y="34505"/>
                </a:cubicBezTo>
                <a:cubicBezTo>
                  <a:pt x="177744" y="39311"/>
                  <a:pt x="191541" y="48216"/>
                  <a:pt x="192410" y="60384"/>
                </a:cubicBezTo>
                <a:cubicBezTo>
                  <a:pt x="194701" y="92451"/>
                  <a:pt x="180909" y="123645"/>
                  <a:pt x="175158" y="155275"/>
                </a:cubicBezTo>
                <a:cubicBezTo>
                  <a:pt x="157905" y="140898"/>
                  <a:pt x="123399" y="134601"/>
                  <a:pt x="123399" y="112143"/>
                </a:cubicBezTo>
                <a:cubicBezTo>
                  <a:pt x="123399" y="104924"/>
                  <a:pt x="189626" y="21149"/>
                  <a:pt x="209663" y="8626"/>
                </a:cubicBezTo>
                <a:cubicBezTo>
                  <a:pt x="219717" y="2342"/>
                  <a:pt x="232667" y="2875"/>
                  <a:pt x="244169" y="0"/>
                </a:cubicBezTo>
                <a:cubicBezTo>
                  <a:pt x="327227" y="7550"/>
                  <a:pt x="336707" y="-14585"/>
                  <a:pt x="373565" y="51758"/>
                </a:cubicBezTo>
                <a:cubicBezTo>
                  <a:pt x="379323" y="62122"/>
                  <a:pt x="379316" y="74762"/>
                  <a:pt x="382192" y="86264"/>
                </a:cubicBezTo>
                <a:cubicBezTo>
                  <a:pt x="379316" y="103517"/>
                  <a:pt x="384948" y="124742"/>
                  <a:pt x="373565" y="138022"/>
                </a:cubicBezTo>
                <a:cubicBezTo>
                  <a:pt x="355058" y="159614"/>
                  <a:pt x="323541" y="144352"/>
                  <a:pt x="304554" y="138022"/>
                </a:cubicBezTo>
                <a:cubicBezTo>
                  <a:pt x="293247" y="92796"/>
                  <a:pt x="285242" y="96948"/>
                  <a:pt x="330433" y="51758"/>
                </a:cubicBezTo>
                <a:cubicBezTo>
                  <a:pt x="339526" y="42665"/>
                  <a:pt x="352999" y="39281"/>
                  <a:pt x="364939" y="34505"/>
                </a:cubicBezTo>
                <a:cubicBezTo>
                  <a:pt x="381824" y="27751"/>
                  <a:pt x="416697" y="17252"/>
                  <a:pt x="416697" y="17252"/>
                </a:cubicBezTo>
                <a:cubicBezTo>
                  <a:pt x="441562" y="20360"/>
                  <a:pt x="496539" y="19457"/>
                  <a:pt x="520214" y="43132"/>
                </a:cubicBezTo>
                <a:cubicBezTo>
                  <a:pt x="526644" y="49562"/>
                  <a:pt x="524774" y="60878"/>
                  <a:pt x="528841" y="69011"/>
                </a:cubicBezTo>
                <a:cubicBezTo>
                  <a:pt x="530660" y="72648"/>
                  <a:pt x="534592" y="74762"/>
                  <a:pt x="537467" y="776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42888A-F9D5-CE6C-7F08-4BC68A62EF63}"/>
              </a:ext>
            </a:extLst>
          </p:cNvPr>
          <p:cNvCxnSpPr/>
          <p:nvPr/>
        </p:nvCxnSpPr>
        <p:spPr>
          <a:xfrm>
            <a:off x="3147415" y="5259089"/>
            <a:ext cx="406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FAED68B-62B3-E37C-ED6C-C460609F3109}"/>
              </a:ext>
            </a:extLst>
          </p:cNvPr>
          <p:cNvCxnSpPr/>
          <p:nvPr/>
        </p:nvCxnSpPr>
        <p:spPr>
          <a:xfrm>
            <a:off x="3800476" y="5282635"/>
            <a:ext cx="2523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1B73B14D-AAD8-B164-6351-C714FC2446FC}"/>
              </a:ext>
            </a:extLst>
          </p:cNvPr>
          <p:cNvSpPr/>
          <p:nvPr/>
        </p:nvSpPr>
        <p:spPr>
          <a:xfrm>
            <a:off x="9276216" y="5245832"/>
            <a:ext cx="188378" cy="116660"/>
          </a:xfrm>
          <a:custGeom>
            <a:avLst/>
            <a:gdLst>
              <a:gd name="connsiteX0" fmla="*/ 19882 w 537467"/>
              <a:gd name="connsiteY0" fmla="*/ 103516 h 155275"/>
              <a:gd name="connsiteX1" fmla="*/ 11256 w 537467"/>
              <a:gd name="connsiteY1" fmla="*/ 17252 h 155275"/>
              <a:gd name="connsiteX2" fmla="*/ 71641 w 537467"/>
              <a:gd name="connsiteY2" fmla="*/ 8626 h 155275"/>
              <a:gd name="connsiteX3" fmla="*/ 166531 w 537467"/>
              <a:gd name="connsiteY3" fmla="*/ 34505 h 155275"/>
              <a:gd name="connsiteX4" fmla="*/ 192410 w 537467"/>
              <a:gd name="connsiteY4" fmla="*/ 60384 h 155275"/>
              <a:gd name="connsiteX5" fmla="*/ 175158 w 537467"/>
              <a:gd name="connsiteY5" fmla="*/ 155275 h 155275"/>
              <a:gd name="connsiteX6" fmla="*/ 123399 w 537467"/>
              <a:gd name="connsiteY6" fmla="*/ 112143 h 155275"/>
              <a:gd name="connsiteX7" fmla="*/ 209663 w 537467"/>
              <a:gd name="connsiteY7" fmla="*/ 8626 h 155275"/>
              <a:gd name="connsiteX8" fmla="*/ 244169 w 537467"/>
              <a:gd name="connsiteY8" fmla="*/ 0 h 155275"/>
              <a:gd name="connsiteX9" fmla="*/ 373565 w 537467"/>
              <a:gd name="connsiteY9" fmla="*/ 51758 h 155275"/>
              <a:gd name="connsiteX10" fmla="*/ 382192 w 537467"/>
              <a:gd name="connsiteY10" fmla="*/ 86264 h 155275"/>
              <a:gd name="connsiteX11" fmla="*/ 373565 w 537467"/>
              <a:gd name="connsiteY11" fmla="*/ 138022 h 155275"/>
              <a:gd name="connsiteX12" fmla="*/ 304554 w 537467"/>
              <a:gd name="connsiteY12" fmla="*/ 138022 h 155275"/>
              <a:gd name="connsiteX13" fmla="*/ 330433 w 537467"/>
              <a:gd name="connsiteY13" fmla="*/ 51758 h 155275"/>
              <a:gd name="connsiteX14" fmla="*/ 364939 w 537467"/>
              <a:gd name="connsiteY14" fmla="*/ 34505 h 155275"/>
              <a:gd name="connsiteX15" fmla="*/ 416697 w 537467"/>
              <a:gd name="connsiteY15" fmla="*/ 17252 h 155275"/>
              <a:gd name="connsiteX16" fmla="*/ 520214 w 537467"/>
              <a:gd name="connsiteY16" fmla="*/ 43132 h 155275"/>
              <a:gd name="connsiteX17" fmla="*/ 528841 w 537467"/>
              <a:gd name="connsiteY17" fmla="*/ 69011 h 155275"/>
              <a:gd name="connsiteX18" fmla="*/ 537467 w 537467"/>
              <a:gd name="connsiteY18" fmla="*/ 77637 h 15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67" h="155275">
                <a:moveTo>
                  <a:pt x="19882" y="103516"/>
                </a:moveTo>
                <a:cubicBezTo>
                  <a:pt x="13291" y="87040"/>
                  <a:pt x="-15660" y="37439"/>
                  <a:pt x="11256" y="17252"/>
                </a:cubicBezTo>
                <a:cubicBezTo>
                  <a:pt x="27522" y="5053"/>
                  <a:pt x="51513" y="11501"/>
                  <a:pt x="71641" y="8626"/>
                </a:cubicBezTo>
                <a:cubicBezTo>
                  <a:pt x="103271" y="17252"/>
                  <a:pt x="136397" y="21590"/>
                  <a:pt x="166531" y="34505"/>
                </a:cubicBezTo>
                <a:cubicBezTo>
                  <a:pt x="177744" y="39311"/>
                  <a:pt x="191541" y="48216"/>
                  <a:pt x="192410" y="60384"/>
                </a:cubicBezTo>
                <a:cubicBezTo>
                  <a:pt x="194701" y="92451"/>
                  <a:pt x="180909" y="123645"/>
                  <a:pt x="175158" y="155275"/>
                </a:cubicBezTo>
                <a:cubicBezTo>
                  <a:pt x="157905" y="140898"/>
                  <a:pt x="123399" y="134601"/>
                  <a:pt x="123399" y="112143"/>
                </a:cubicBezTo>
                <a:cubicBezTo>
                  <a:pt x="123399" y="104924"/>
                  <a:pt x="189626" y="21149"/>
                  <a:pt x="209663" y="8626"/>
                </a:cubicBezTo>
                <a:cubicBezTo>
                  <a:pt x="219717" y="2342"/>
                  <a:pt x="232667" y="2875"/>
                  <a:pt x="244169" y="0"/>
                </a:cubicBezTo>
                <a:cubicBezTo>
                  <a:pt x="327227" y="7550"/>
                  <a:pt x="336707" y="-14585"/>
                  <a:pt x="373565" y="51758"/>
                </a:cubicBezTo>
                <a:cubicBezTo>
                  <a:pt x="379323" y="62122"/>
                  <a:pt x="379316" y="74762"/>
                  <a:pt x="382192" y="86264"/>
                </a:cubicBezTo>
                <a:cubicBezTo>
                  <a:pt x="379316" y="103517"/>
                  <a:pt x="384948" y="124742"/>
                  <a:pt x="373565" y="138022"/>
                </a:cubicBezTo>
                <a:cubicBezTo>
                  <a:pt x="355058" y="159614"/>
                  <a:pt x="323541" y="144352"/>
                  <a:pt x="304554" y="138022"/>
                </a:cubicBezTo>
                <a:cubicBezTo>
                  <a:pt x="293247" y="92796"/>
                  <a:pt x="285242" y="96948"/>
                  <a:pt x="330433" y="51758"/>
                </a:cubicBezTo>
                <a:cubicBezTo>
                  <a:pt x="339526" y="42665"/>
                  <a:pt x="352999" y="39281"/>
                  <a:pt x="364939" y="34505"/>
                </a:cubicBezTo>
                <a:cubicBezTo>
                  <a:pt x="381824" y="27751"/>
                  <a:pt x="416697" y="17252"/>
                  <a:pt x="416697" y="17252"/>
                </a:cubicBezTo>
                <a:cubicBezTo>
                  <a:pt x="441562" y="20360"/>
                  <a:pt x="496539" y="19457"/>
                  <a:pt x="520214" y="43132"/>
                </a:cubicBezTo>
                <a:cubicBezTo>
                  <a:pt x="526644" y="49562"/>
                  <a:pt x="524774" y="60878"/>
                  <a:pt x="528841" y="69011"/>
                </a:cubicBezTo>
                <a:cubicBezTo>
                  <a:pt x="530660" y="72648"/>
                  <a:pt x="534592" y="74762"/>
                  <a:pt x="537467" y="776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084077E6-1844-0A89-271F-886280A96070}"/>
              </a:ext>
            </a:extLst>
          </p:cNvPr>
          <p:cNvSpPr/>
          <p:nvPr/>
        </p:nvSpPr>
        <p:spPr>
          <a:xfrm>
            <a:off x="9681174" y="5250939"/>
            <a:ext cx="188378" cy="116660"/>
          </a:xfrm>
          <a:custGeom>
            <a:avLst/>
            <a:gdLst>
              <a:gd name="connsiteX0" fmla="*/ 19882 w 537467"/>
              <a:gd name="connsiteY0" fmla="*/ 103516 h 155275"/>
              <a:gd name="connsiteX1" fmla="*/ 11256 w 537467"/>
              <a:gd name="connsiteY1" fmla="*/ 17252 h 155275"/>
              <a:gd name="connsiteX2" fmla="*/ 71641 w 537467"/>
              <a:gd name="connsiteY2" fmla="*/ 8626 h 155275"/>
              <a:gd name="connsiteX3" fmla="*/ 166531 w 537467"/>
              <a:gd name="connsiteY3" fmla="*/ 34505 h 155275"/>
              <a:gd name="connsiteX4" fmla="*/ 192410 w 537467"/>
              <a:gd name="connsiteY4" fmla="*/ 60384 h 155275"/>
              <a:gd name="connsiteX5" fmla="*/ 175158 w 537467"/>
              <a:gd name="connsiteY5" fmla="*/ 155275 h 155275"/>
              <a:gd name="connsiteX6" fmla="*/ 123399 w 537467"/>
              <a:gd name="connsiteY6" fmla="*/ 112143 h 155275"/>
              <a:gd name="connsiteX7" fmla="*/ 209663 w 537467"/>
              <a:gd name="connsiteY7" fmla="*/ 8626 h 155275"/>
              <a:gd name="connsiteX8" fmla="*/ 244169 w 537467"/>
              <a:gd name="connsiteY8" fmla="*/ 0 h 155275"/>
              <a:gd name="connsiteX9" fmla="*/ 373565 w 537467"/>
              <a:gd name="connsiteY9" fmla="*/ 51758 h 155275"/>
              <a:gd name="connsiteX10" fmla="*/ 382192 w 537467"/>
              <a:gd name="connsiteY10" fmla="*/ 86264 h 155275"/>
              <a:gd name="connsiteX11" fmla="*/ 373565 w 537467"/>
              <a:gd name="connsiteY11" fmla="*/ 138022 h 155275"/>
              <a:gd name="connsiteX12" fmla="*/ 304554 w 537467"/>
              <a:gd name="connsiteY12" fmla="*/ 138022 h 155275"/>
              <a:gd name="connsiteX13" fmla="*/ 330433 w 537467"/>
              <a:gd name="connsiteY13" fmla="*/ 51758 h 155275"/>
              <a:gd name="connsiteX14" fmla="*/ 364939 w 537467"/>
              <a:gd name="connsiteY14" fmla="*/ 34505 h 155275"/>
              <a:gd name="connsiteX15" fmla="*/ 416697 w 537467"/>
              <a:gd name="connsiteY15" fmla="*/ 17252 h 155275"/>
              <a:gd name="connsiteX16" fmla="*/ 520214 w 537467"/>
              <a:gd name="connsiteY16" fmla="*/ 43132 h 155275"/>
              <a:gd name="connsiteX17" fmla="*/ 528841 w 537467"/>
              <a:gd name="connsiteY17" fmla="*/ 69011 h 155275"/>
              <a:gd name="connsiteX18" fmla="*/ 537467 w 537467"/>
              <a:gd name="connsiteY18" fmla="*/ 77637 h 15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67" h="155275">
                <a:moveTo>
                  <a:pt x="19882" y="103516"/>
                </a:moveTo>
                <a:cubicBezTo>
                  <a:pt x="13291" y="87040"/>
                  <a:pt x="-15660" y="37439"/>
                  <a:pt x="11256" y="17252"/>
                </a:cubicBezTo>
                <a:cubicBezTo>
                  <a:pt x="27522" y="5053"/>
                  <a:pt x="51513" y="11501"/>
                  <a:pt x="71641" y="8626"/>
                </a:cubicBezTo>
                <a:cubicBezTo>
                  <a:pt x="103271" y="17252"/>
                  <a:pt x="136397" y="21590"/>
                  <a:pt x="166531" y="34505"/>
                </a:cubicBezTo>
                <a:cubicBezTo>
                  <a:pt x="177744" y="39311"/>
                  <a:pt x="191541" y="48216"/>
                  <a:pt x="192410" y="60384"/>
                </a:cubicBezTo>
                <a:cubicBezTo>
                  <a:pt x="194701" y="92451"/>
                  <a:pt x="180909" y="123645"/>
                  <a:pt x="175158" y="155275"/>
                </a:cubicBezTo>
                <a:cubicBezTo>
                  <a:pt x="157905" y="140898"/>
                  <a:pt x="123399" y="134601"/>
                  <a:pt x="123399" y="112143"/>
                </a:cubicBezTo>
                <a:cubicBezTo>
                  <a:pt x="123399" y="104924"/>
                  <a:pt x="189626" y="21149"/>
                  <a:pt x="209663" y="8626"/>
                </a:cubicBezTo>
                <a:cubicBezTo>
                  <a:pt x="219717" y="2342"/>
                  <a:pt x="232667" y="2875"/>
                  <a:pt x="244169" y="0"/>
                </a:cubicBezTo>
                <a:cubicBezTo>
                  <a:pt x="327227" y="7550"/>
                  <a:pt x="336707" y="-14585"/>
                  <a:pt x="373565" y="51758"/>
                </a:cubicBezTo>
                <a:cubicBezTo>
                  <a:pt x="379323" y="62122"/>
                  <a:pt x="379316" y="74762"/>
                  <a:pt x="382192" y="86264"/>
                </a:cubicBezTo>
                <a:cubicBezTo>
                  <a:pt x="379316" y="103517"/>
                  <a:pt x="384948" y="124742"/>
                  <a:pt x="373565" y="138022"/>
                </a:cubicBezTo>
                <a:cubicBezTo>
                  <a:pt x="355058" y="159614"/>
                  <a:pt x="323541" y="144352"/>
                  <a:pt x="304554" y="138022"/>
                </a:cubicBezTo>
                <a:cubicBezTo>
                  <a:pt x="293247" y="92796"/>
                  <a:pt x="285242" y="96948"/>
                  <a:pt x="330433" y="51758"/>
                </a:cubicBezTo>
                <a:cubicBezTo>
                  <a:pt x="339526" y="42665"/>
                  <a:pt x="352999" y="39281"/>
                  <a:pt x="364939" y="34505"/>
                </a:cubicBezTo>
                <a:cubicBezTo>
                  <a:pt x="381824" y="27751"/>
                  <a:pt x="416697" y="17252"/>
                  <a:pt x="416697" y="17252"/>
                </a:cubicBezTo>
                <a:cubicBezTo>
                  <a:pt x="441562" y="20360"/>
                  <a:pt x="496539" y="19457"/>
                  <a:pt x="520214" y="43132"/>
                </a:cubicBezTo>
                <a:cubicBezTo>
                  <a:pt x="526644" y="49562"/>
                  <a:pt x="524774" y="60878"/>
                  <a:pt x="528841" y="69011"/>
                </a:cubicBezTo>
                <a:cubicBezTo>
                  <a:pt x="530660" y="72648"/>
                  <a:pt x="534592" y="74762"/>
                  <a:pt x="537467" y="776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A8FB72B-D249-B242-73D0-94D55DD208AD}"/>
              </a:ext>
            </a:extLst>
          </p:cNvPr>
          <p:cNvCxnSpPr/>
          <p:nvPr/>
        </p:nvCxnSpPr>
        <p:spPr>
          <a:xfrm>
            <a:off x="9120315" y="5297964"/>
            <a:ext cx="1424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A8708BE-3025-4F10-AA15-E488533425AB}"/>
              </a:ext>
            </a:extLst>
          </p:cNvPr>
          <p:cNvCxnSpPr/>
          <p:nvPr/>
        </p:nvCxnSpPr>
        <p:spPr>
          <a:xfrm>
            <a:off x="9473879" y="5306063"/>
            <a:ext cx="20854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CF2E1E-17CC-B637-B08A-E8851EEE7780}"/>
              </a:ext>
            </a:extLst>
          </p:cNvPr>
          <p:cNvCxnSpPr/>
          <p:nvPr/>
        </p:nvCxnSpPr>
        <p:spPr>
          <a:xfrm>
            <a:off x="9875067" y="5309082"/>
            <a:ext cx="30533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27000C-6DE8-F74A-DEF8-4613714C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" y="1381889"/>
            <a:ext cx="12192000" cy="252319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4BF7328-B812-1481-9445-9358D15D1601}"/>
              </a:ext>
            </a:extLst>
          </p:cNvPr>
          <p:cNvSpPr txBox="1"/>
          <p:nvPr/>
        </p:nvSpPr>
        <p:spPr>
          <a:xfrm>
            <a:off x="1980940" y="648338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 Previous structure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3EC9C0-E73B-5A55-8A86-DB8764468733}"/>
              </a:ext>
            </a:extLst>
          </p:cNvPr>
          <p:cNvSpPr txBox="1"/>
          <p:nvPr/>
        </p:nvSpPr>
        <p:spPr>
          <a:xfrm>
            <a:off x="8277798" y="642720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(2) New structure</a:t>
            </a:r>
          </a:p>
        </p:txBody>
      </p:sp>
    </p:spTree>
    <p:extLst>
      <p:ext uri="{BB962C8B-B14F-4D97-AF65-F5344CB8AC3E}">
        <p14:creationId xmlns:p14="http://schemas.microsoft.com/office/powerpoint/2010/main" val="76724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61AE-EA77-DBE0-065F-910E159E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structure cascading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58E86-C558-6916-B9BA-B7AE0FB4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04" y="3867329"/>
            <a:ext cx="8612056" cy="283329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FA7D5-A5A4-5DC5-43DB-BF1CDD9E29BC}"/>
              </a:ext>
            </a:extLst>
          </p:cNvPr>
          <p:cNvGrpSpPr/>
          <p:nvPr/>
        </p:nvGrpSpPr>
        <p:grpSpPr>
          <a:xfrm>
            <a:off x="1249362" y="1042745"/>
            <a:ext cx="9693275" cy="2576756"/>
            <a:chOff x="203200" y="928444"/>
            <a:chExt cx="11959176" cy="35871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9ABBFA-8C02-3890-685B-591A84367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10" y="1297776"/>
              <a:ext cx="5317935" cy="1544387"/>
            </a:xfrm>
            <a:prstGeom prst="rect">
              <a:avLst/>
            </a:prstGeom>
          </p:spPr>
        </p:pic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3F4F16E5-7E67-2A25-9984-881730D6E772}"/>
                </a:ext>
              </a:extLst>
            </p:cNvPr>
            <p:cNvSpPr/>
            <p:nvPr/>
          </p:nvSpPr>
          <p:spPr>
            <a:xfrm>
              <a:off x="5990362" y="1964571"/>
              <a:ext cx="211276" cy="201633"/>
            </a:xfrm>
            <a:prstGeom prst="plus">
              <a:avLst>
                <a:gd name="adj" fmla="val 4450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B78E27-913E-5934-7D6A-047E29D0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7058" y="1297776"/>
              <a:ext cx="5246252" cy="1594716"/>
            </a:xfrm>
            <a:prstGeom prst="rect">
              <a:avLst/>
            </a:prstGeom>
          </p:spPr>
        </p:pic>
        <p:sp>
          <p:nvSpPr>
            <p:cNvPr id="9" name="Equals 8">
              <a:extLst>
                <a:ext uri="{FF2B5EF4-FFF2-40B4-BE49-F238E27FC236}">
                  <a16:creationId xmlns:a16="http://schemas.microsoft.com/office/drawing/2014/main" id="{385352D2-98C8-A8B5-596E-6E5F6D22A10F}"/>
                </a:ext>
              </a:extLst>
            </p:cNvPr>
            <p:cNvSpPr/>
            <p:nvPr/>
          </p:nvSpPr>
          <p:spPr>
            <a:xfrm>
              <a:off x="5772509" y="2842163"/>
              <a:ext cx="646981" cy="480209"/>
            </a:xfrm>
            <a:prstGeom prst="mathEqual">
              <a:avLst>
                <a:gd name="adj1" fmla="val 21723"/>
                <a:gd name="adj2" fmla="val 3859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9CD27-03F5-0D69-DE48-62FEA58A1004}"/>
                </a:ext>
              </a:extLst>
            </p:cNvPr>
            <p:cNvCxnSpPr/>
            <p:nvPr/>
          </p:nvCxnSpPr>
          <p:spPr>
            <a:xfrm>
              <a:off x="4527648" y="1182255"/>
              <a:ext cx="0" cy="171023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2FDE89-50BB-8511-8448-DBB784B2DC52}"/>
                </a:ext>
              </a:extLst>
            </p:cNvPr>
            <p:cNvSpPr txBox="1"/>
            <p:nvPr/>
          </p:nvSpPr>
          <p:spPr>
            <a:xfrm>
              <a:off x="2751816" y="92844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6F49D6-9746-5328-2B0C-B00584DB834C}"/>
                </a:ext>
              </a:extLst>
            </p:cNvPr>
            <p:cNvSpPr txBox="1"/>
            <p:nvPr/>
          </p:nvSpPr>
          <p:spPr>
            <a:xfrm>
              <a:off x="4030673" y="1997747"/>
              <a:ext cx="42832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A6FE9E-A453-8552-4C62-501F1533424B}"/>
                </a:ext>
              </a:extLst>
            </p:cNvPr>
            <p:cNvSpPr txBox="1"/>
            <p:nvPr/>
          </p:nvSpPr>
          <p:spPr>
            <a:xfrm>
              <a:off x="6423182" y="166804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89B92-CC44-6270-F446-2BCF831CFEFA}"/>
                </a:ext>
              </a:extLst>
            </p:cNvPr>
            <p:cNvSpPr txBox="1"/>
            <p:nvPr/>
          </p:nvSpPr>
          <p:spPr>
            <a:xfrm>
              <a:off x="11456668" y="17258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D14BEA-2D25-F947-F910-0931EB82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0" y="3350499"/>
              <a:ext cx="11959176" cy="116507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847870-76F3-8AB5-7AA6-5D979A89D4BD}"/>
                </a:ext>
              </a:extLst>
            </p:cNvPr>
            <p:cNvSpPr/>
            <p:nvPr/>
          </p:nvSpPr>
          <p:spPr>
            <a:xfrm>
              <a:off x="1028556" y="928444"/>
              <a:ext cx="3549343" cy="213860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5C121E-B14D-A720-0A9E-863167050070}"/>
                </a:ext>
              </a:extLst>
            </p:cNvPr>
            <p:cNvSpPr txBox="1"/>
            <p:nvPr/>
          </p:nvSpPr>
          <p:spPr>
            <a:xfrm>
              <a:off x="2384219" y="30596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3FDFD0-8C15-D03E-803D-8B414C4398BB}"/>
                </a:ext>
              </a:extLst>
            </p:cNvPr>
            <p:cNvSpPr txBox="1"/>
            <p:nvPr/>
          </p:nvSpPr>
          <p:spPr>
            <a:xfrm>
              <a:off x="11599149" y="37483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E7AA63-A97F-5FBC-9518-19422ABB9D4E}"/>
              </a:ext>
            </a:extLst>
          </p:cNvPr>
          <p:cNvSpPr txBox="1"/>
          <p:nvPr/>
        </p:nvSpPr>
        <p:spPr>
          <a:xfrm>
            <a:off x="2481998" y="5815255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A6620-910C-860F-8E2E-CA48561658F1}"/>
              </a:ext>
            </a:extLst>
          </p:cNvPr>
          <p:cNvSpPr txBox="1"/>
          <p:nvPr/>
        </p:nvSpPr>
        <p:spPr>
          <a:xfrm>
            <a:off x="6638014" y="58152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D7502-F6D8-1A28-DC93-8879B335AF30}"/>
              </a:ext>
            </a:extLst>
          </p:cNvPr>
          <p:cNvSpPr txBox="1"/>
          <p:nvPr/>
        </p:nvSpPr>
        <p:spPr>
          <a:xfrm>
            <a:off x="8417260" y="391643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Simulate with the whole structure</a:t>
            </a:r>
          </a:p>
          <a:p>
            <a:r>
              <a:rPr lang="en-US" dirty="0">
                <a:solidFill>
                  <a:srgbClr val="0000FF"/>
                </a:solidFill>
              </a:rPr>
              <a:t>Cascade the two parts</a:t>
            </a:r>
          </a:p>
        </p:txBody>
      </p:sp>
    </p:spTree>
    <p:extLst>
      <p:ext uri="{BB962C8B-B14F-4D97-AF65-F5344CB8AC3E}">
        <p14:creationId xmlns:p14="http://schemas.microsoft.com/office/powerpoint/2010/main" val="11592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D630-32AB-2A59-0F37-2ADCC9F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ia + </a:t>
            </a:r>
            <a:r>
              <a:rPr lang="en-US" altLang="zh-CN" dirty="0" err="1"/>
              <a:t>stripline</a:t>
            </a:r>
            <a:r>
              <a:rPr lang="en-US" altLang="zh-CN" dirty="0"/>
              <a:t> in </a:t>
            </a:r>
            <a:r>
              <a:rPr lang="en-US" altLang="zh-CN" dirty="0" err="1"/>
              <a:t>antipad</a:t>
            </a:r>
            <a:r>
              <a:rPr lang="en-US" altLang="zh-CN" dirty="0"/>
              <a:t> region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D57EBD-4955-7CA6-BFBD-82FD10E6F453}"/>
              </a:ext>
            </a:extLst>
          </p:cNvPr>
          <p:cNvGrpSpPr/>
          <p:nvPr/>
        </p:nvGrpSpPr>
        <p:grpSpPr>
          <a:xfrm>
            <a:off x="1237440" y="1317599"/>
            <a:ext cx="4310348" cy="1536232"/>
            <a:chOff x="1333503" y="1042745"/>
            <a:chExt cx="4310348" cy="15362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42675B-781B-B7CB-68CC-FE61BEC8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503" y="1308049"/>
              <a:ext cx="4310348" cy="110938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E51BCAA-E46C-3C8E-F0C7-11457D7200B3}"/>
                </a:ext>
              </a:extLst>
            </p:cNvPr>
            <p:cNvCxnSpPr/>
            <p:nvPr/>
          </p:nvCxnSpPr>
          <p:spPr>
            <a:xfrm>
              <a:off x="4754458" y="1225066"/>
              <a:ext cx="0" cy="122852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F2B14-2F82-1C5D-D254-BFA581400CA9}"/>
                </a:ext>
              </a:extLst>
            </p:cNvPr>
            <p:cNvSpPr txBox="1"/>
            <p:nvPr/>
          </p:nvSpPr>
          <p:spPr>
            <a:xfrm>
              <a:off x="3315093" y="1042745"/>
              <a:ext cx="347168" cy="26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2A5F76-7CA3-6023-3CF8-B369BC798CDF}"/>
                </a:ext>
              </a:extLst>
            </p:cNvPr>
            <p:cNvSpPr txBox="1"/>
            <p:nvPr/>
          </p:nvSpPr>
          <p:spPr>
            <a:xfrm>
              <a:off x="4351645" y="1810861"/>
              <a:ext cx="347168" cy="26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6D1264-6BCA-2C40-AC03-5E3BC669BC2A}"/>
                </a:ext>
              </a:extLst>
            </p:cNvPr>
            <p:cNvSpPr/>
            <p:nvPr/>
          </p:nvSpPr>
          <p:spPr>
            <a:xfrm>
              <a:off x="1918338" y="1042745"/>
              <a:ext cx="2876850" cy="15362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Equals 17">
            <a:extLst>
              <a:ext uri="{FF2B5EF4-FFF2-40B4-BE49-F238E27FC236}">
                <a16:creationId xmlns:a16="http://schemas.microsoft.com/office/drawing/2014/main" id="{F3B9D06B-8C53-CCD3-3AF0-A6261D6B8EE0}"/>
              </a:ext>
            </a:extLst>
          </p:cNvPr>
          <p:cNvSpPr/>
          <p:nvPr/>
        </p:nvSpPr>
        <p:spPr>
          <a:xfrm>
            <a:off x="6330744" y="1595956"/>
            <a:ext cx="646981" cy="480209"/>
          </a:xfrm>
          <a:prstGeom prst="mathEqual">
            <a:avLst>
              <a:gd name="adj1" fmla="val 21723"/>
              <a:gd name="adj2" fmla="val 385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DCA22-1698-95D4-A98D-D21CED25F523}"/>
              </a:ext>
            </a:extLst>
          </p:cNvPr>
          <p:cNvSpPr txBox="1"/>
          <p:nvPr/>
        </p:nvSpPr>
        <p:spPr>
          <a:xfrm>
            <a:off x="5791010" y="1490878"/>
            <a:ext cx="45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16A751-A5EF-8C9F-7707-63B4A54E65BC}"/>
              </a:ext>
            </a:extLst>
          </p:cNvPr>
          <p:cNvGrpSpPr/>
          <p:nvPr/>
        </p:nvGrpSpPr>
        <p:grpSpPr>
          <a:xfrm flipH="1">
            <a:off x="7339719" y="1497817"/>
            <a:ext cx="2335540" cy="1389841"/>
            <a:chOff x="5925105" y="1776113"/>
            <a:chExt cx="2335540" cy="138984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F8AFAF-F71D-6B54-11E8-657C58015FDF}"/>
                </a:ext>
              </a:extLst>
            </p:cNvPr>
            <p:cNvGrpSpPr/>
            <p:nvPr/>
          </p:nvGrpSpPr>
          <p:grpSpPr>
            <a:xfrm>
              <a:off x="5925105" y="1776113"/>
              <a:ext cx="2335540" cy="1389841"/>
              <a:chOff x="8833421" y="4309461"/>
              <a:chExt cx="2335540" cy="13898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296F0C5-5905-455C-9037-F13D269AC841}"/>
                  </a:ext>
                </a:extLst>
              </p:cNvPr>
              <p:cNvGrpSpPr/>
              <p:nvPr/>
            </p:nvGrpSpPr>
            <p:grpSpPr>
              <a:xfrm>
                <a:off x="8833421" y="4309461"/>
                <a:ext cx="2335540" cy="1389841"/>
                <a:chOff x="9708456" y="1551552"/>
                <a:chExt cx="2335540" cy="138984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FB03458-1D73-92E8-C006-3AC9026AB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5214" y="1685836"/>
                  <a:ext cx="479982" cy="6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281B4AB-4BCF-AFCD-A1A8-DFB9EF92BD2A}"/>
                    </a:ext>
                  </a:extLst>
                </p:cNvPr>
                <p:cNvCxnSpPr>
                  <a:cxnSpLocks/>
                  <a:stCxn id="48" idx="4"/>
                  <a:endCxn id="47" idx="0"/>
                </p:cNvCxnSpPr>
                <p:nvPr/>
              </p:nvCxnSpPr>
              <p:spPr>
                <a:xfrm>
                  <a:off x="9735213" y="1708696"/>
                  <a:ext cx="2331" cy="10760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31F21E1-9547-42D8-E99B-746698F01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15196" y="1551552"/>
                  <a:ext cx="0" cy="269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F241A7F-18FF-4A70-3ED0-076A6C938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67595" y="1552687"/>
                  <a:ext cx="0" cy="269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E45BBB-DA2F-69EC-94AF-D75715116D49}"/>
                    </a:ext>
                  </a:extLst>
                </p:cNvPr>
                <p:cNvCxnSpPr>
                  <a:cxnSpLocks/>
                  <a:stCxn id="47" idx="6"/>
                </p:cNvCxnSpPr>
                <p:nvPr/>
              </p:nvCxnSpPr>
              <p:spPr>
                <a:xfrm flipV="1">
                  <a:off x="9764300" y="2806985"/>
                  <a:ext cx="431337" cy="42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A0E14F2-C5C4-8D1B-C807-1D7612F61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94902" y="2665748"/>
                  <a:ext cx="0" cy="269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CECFDA9-31B0-E5D5-454C-F7DE938A2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65244" y="2671485"/>
                  <a:ext cx="0" cy="269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8926873-3855-51EF-4233-563B3798B5CB}"/>
                    </a:ext>
                  </a:extLst>
                </p:cNvPr>
                <p:cNvSpPr/>
                <p:nvPr/>
              </p:nvSpPr>
              <p:spPr>
                <a:xfrm>
                  <a:off x="9710787" y="2784795"/>
                  <a:ext cx="53513" cy="529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C144053-CE76-821E-E218-031BE00B4362}"/>
                    </a:ext>
                  </a:extLst>
                </p:cNvPr>
                <p:cNvSpPr/>
                <p:nvPr/>
              </p:nvSpPr>
              <p:spPr>
                <a:xfrm>
                  <a:off x="9708456" y="1662977"/>
                  <a:ext cx="53513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BEEE0FF-5BAC-D88B-E6F7-AD4085461276}"/>
                    </a:ext>
                  </a:extLst>
                </p:cNvPr>
                <p:cNvSpPr/>
                <p:nvPr/>
              </p:nvSpPr>
              <p:spPr>
                <a:xfrm>
                  <a:off x="10966309" y="1655237"/>
                  <a:ext cx="53513" cy="529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n-ea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F37D1E6E-34C8-A56D-A740-FABDCF32F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4366" y="2055548"/>
                      <a:ext cx="389630" cy="3806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b>
                                <m:r>
                                  <a:rPr lang="en-US" altLang="zh-C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aseline="-2500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27FA9E69-9849-1415-20E0-C486448C45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4366" y="2055548"/>
                      <a:ext cx="389630" cy="3806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D172AEA-CAE1-95A9-8E38-F04D3A3F1816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 flipH="1">
                  <a:off x="10992909" y="2434202"/>
                  <a:ext cx="157" cy="3700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177291-AEAB-E487-11BB-5353CD922CFD}"/>
                    </a:ext>
                  </a:extLst>
                </p:cNvPr>
                <p:cNvCxnSpPr>
                  <a:cxnSpLocks/>
                  <a:stCxn id="49" idx="4"/>
                  <a:endCxn id="54" idx="0"/>
                </p:cNvCxnSpPr>
                <p:nvPr/>
              </p:nvCxnSpPr>
              <p:spPr>
                <a:xfrm>
                  <a:off x="10993066" y="1708175"/>
                  <a:ext cx="0" cy="3453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49C23D7-9DFB-DA2B-75E7-E1FBA766C8B4}"/>
                    </a:ext>
                  </a:extLst>
                </p:cNvPr>
                <p:cNvSpPr/>
                <p:nvPr/>
              </p:nvSpPr>
              <p:spPr>
                <a:xfrm>
                  <a:off x="10966152" y="2804243"/>
                  <a:ext cx="53513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n-ea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02237C4-9BE6-D7E0-5B09-BAFA455B1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98251" y="2053503"/>
                      <a:ext cx="389630" cy="3806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p>
                                <m:r>
                                  <a:rPr lang="en-US" altLang="zh-C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600" baseline="-25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DD931076-A757-633E-CAD5-A1C86F792A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98251" y="2053503"/>
                      <a:ext cx="389630" cy="380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6A612D7-B544-A714-A7FA-0BBD0588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9374" y="2450411"/>
                  <a:ext cx="0" cy="3671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A2D760-0282-9101-C45D-9ABC0E6B5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46756" y="1691543"/>
                  <a:ext cx="0" cy="3732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92ACC8-3B28-85DB-C070-FFDFB70E754F}"/>
                  </a:ext>
                </a:extLst>
              </p:cNvPr>
              <p:cNvSpPr txBox="1"/>
              <p:nvPr/>
            </p:nvSpPr>
            <p:spPr>
              <a:xfrm>
                <a:off x="9168631" y="4506706"/>
                <a:ext cx="66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+mj-lt"/>
                  </a:rPr>
                  <a:t>C</a:t>
                </a:r>
                <a:r>
                  <a:rPr lang="en-US" altLang="zh-CN" baseline="-25000" dirty="0" err="1">
                    <a:latin typeface="+mj-lt"/>
                  </a:rPr>
                  <a:t>top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A55E1C-00A1-2929-2FA8-1A68916EBAF2}"/>
                  </a:ext>
                </a:extLst>
              </p:cNvPr>
              <p:cNvSpPr txBox="1"/>
              <p:nvPr/>
            </p:nvSpPr>
            <p:spPr>
              <a:xfrm>
                <a:off x="9181937" y="5069478"/>
                <a:ext cx="57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+mj-lt"/>
                  </a:rPr>
                  <a:t>C</a:t>
                </a:r>
                <a:r>
                  <a:rPr lang="en-US" baseline="-25000" dirty="0" err="1">
                    <a:latin typeface="+mj-lt"/>
                  </a:rPr>
                  <a:t>bot</a:t>
                </a:r>
                <a:endParaRPr lang="en-US" baseline="-25000" dirty="0">
                  <a:latin typeface="+mj-lt"/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A9F5DC-035D-EA9E-AFC6-64FF474D7BFC}"/>
                </a:ext>
              </a:extLst>
            </p:cNvPr>
            <p:cNvCxnSpPr>
              <a:cxnSpLocks/>
            </p:cNvCxnSpPr>
            <p:nvPr/>
          </p:nvCxnSpPr>
          <p:spPr>
            <a:xfrm>
              <a:off x="6601804" y="1904415"/>
              <a:ext cx="1468744" cy="11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1D99BF-B289-CE72-43CD-19FB00743E94}"/>
                </a:ext>
              </a:extLst>
            </p:cNvPr>
            <p:cNvCxnSpPr>
              <a:cxnSpLocks/>
            </p:cNvCxnSpPr>
            <p:nvPr/>
          </p:nvCxnSpPr>
          <p:spPr>
            <a:xfrm>
              <a:off x="6594422" y="3038422"/>
              <a:ext cx="1468744" cy="11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92E78D-4E55-3095-EB70-1C5F0EBFEA93}"/>
              </a:ext>
            </a:extLst>
          </p:cNvPr>
          <p:cNvGrpSpPr/>
          <p:nvPr/>
        </p:nvGrpSpPr>
        <p:grpSpPr>
          <a:xfrm flipH="1">
            <a:off x="8322656" y="987140"/>
            <a:ext cx="1394000" cy="636659"/>
            <a:chOff x="7813654" y="1536407"/>
            <a:chExt cx="1394000" cy="63665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766B5-EC20-C747-9EE1-F03A1978CE52}"/>
                </a:ext>
              </a:extLst>
            </p:cNvPr>
            <p:cNvCxnSpPr>
              <a:stCxn id="48" idx="0"/>
            </p:cNvCxnSpPr>
            <p:nvPr/>
          </p:nvCxnSpPr>
          <p:spPr>
            <a:xfrm flipH="1" flipV="1">
              <a:off x="7881807" y="1675490"/>
              <a:ext cx="1" cy="48301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C27987-3F5B-61D6-0C4A-AAF5374D55E7}"/>
                </a:ext>
              </a:extLst>
            </p:cNvPr>
            <p:cNvCxnSpPr/>
            <p:nvPr/>
          </p:nvCxnSpPr>
          <p:spPr>
            <a:xfrm flipH="1" flipV="1">
              <a:off x="9139502" y="1690047"/>
              <a:ext cx="1" cy="48301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0C3648-ABBF-5B2D-3DEE-F83377A17557}"/>
                </a:ext>
              </a:extLst>
            </p:cNvPr>
            <p:cNvSpPr/>
            <p:nvPr/>
          </p:nvSpPr>
          <p:spPr>
            <a:xfrm>
              <a:off x="7813654" y="1536407"/>
              <a:ext cx="136305" cy="138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89F3E28-F4AA-0408-CA9C-6F15EC403D6F}"/>
                </a:ext>
              </a:extLst>
            </p:cNvPr>
            <p:cNvSpPr/>
            <p:nvPr/>
          </p:nvSpPr>
          <p:spPr>
            <a:xfrm>
              <a:off x="9071349" y="1542298"/>
              <a:ext cx="136305" cy="138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29A109-BFF3-3119-943E-AA1D3903E228}"/>
              </a:ext>
            </a:extLst>
          </p:cNvPr>
          <p:cNvGrpSpPr/>
          <p:nvPr/>
        </p:nvGrpSpPr>
        <p:grpSpPr>
          <a:xfrm rot="16200000">
            <a:off x="10762519" y="1870862"/>
            <a:ext cx="136305" cy="622102"/>
            <a:chOff x="11125476" y="3572206"/>
            <a:chExt cx="136305" cy="6221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6DC54A-7416-C36C-421B-4698DE61A56E}"/>
                </a:ext>
              </a:extLst>
            </p:cNvPr>
            <p:cNvCxnSpPr/>
            <p:nvPr/>
          </p:nvCxnSpPr>
          <p:spPr>
            <a:xfrm>
              <a:off x="11193627" y="3572206"/>
              <a:ext cx="1" cy="48301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7FFC5F-8EFB-0864-40F9-995A00B8E960}"/>
                </a:ext>
              </a:extLst>
            </p:cNvPr>
            <p:cNvSpPr/>
            <p:nvPr/>
          </p:nvSpPr>
          <p:spPr>
            <a:xfrm flipH="1" flipV="1">
              <a:off x="11125476" y="4056177"/>
              <a:ext cx="136305" cy="138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B41-48A5-20E8-8D63-669056422D98}"/>
              </a:ext>
            </a:extLst>
          </p:cNvPr>
          <p:cNvSpPr txBox="1"/>
          <p:nvPr/>
        </p:nvSpPr>
        <p:spPr>
          <a:xfrm flipH="1">
            <a:off x="8541845" y="771155"/>
            <a:ext cx="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Port 1</a:t>
            </a:r>
            <a:endParaRPr lang="en-US" baseline="-250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98B38-B09C-F445-5F35-12ABFB03BD1A}"/>
              </a:ext>
            </a:extLst>
          </p:cNvPr>
          <p:cNvSpPr txBox="1"/>
          <p:nvPr/>
        </p:nvSpPr>
        <p:spPr>
          <a:xfrm flipH="1">
            <a:off x="11233466" y="1981687"/>
            <a:ext cx="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Port 2</a:t>
            </a:r>
            <a:endParaRPr lang="en-US" baseline="-25000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07648B-9DB9-8A98-3C5F-A790B55F4D9F}"/>
              </a:ext>
            </a:extLst>
          </p:cNvPr>
          <p:cNvCxnSpPr/>
          <p:nvPr/>
        </p:nvCxnSpPr>
        <p:spPr>
          <a:xfrm rot="16200000">
            <a:off x="9887680" y="1940405"/>
            <a:ext cx="1" cy="48301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ductors - Repair Basics - Repair Wiki">
            <a:extLst>
              <a:ext uri="{FF2B5EF4-FFF2-40B4-BE49-F238E27FC236}">
                <a16:creationId xmlns:a16="http://schemas.microsoft.com/office/drawing/2014/main" id="{2962CF10-664F-4D72-FECA-34A6510FC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27734" r="69660" b="66714"/>
          <a:stretch/>
        </p:blipFill>
        <p:spPr bwMode="auto">
          <a:xfrm>
            <a:off x="10105860" y="1986250"/>
            <a:ext cx="413760" cy="3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9AB8EF6-75FA-3FF9-E52E-BDD1E98ED0B6}"/>
              </a:ext>
            </a:extLst>
          </p:cNvPr>
          <p:cNvGrpSpPr/>
          <p:nvPr/>
        </p:nvGrpSpPr>
        <p:grpSpPr>
          <a:xfrm rot="16200000">
            <a:off x="10693240" y="1139199"/>
            <a:ext cx="136305" cy="622102"/>
            <a:chOff x="11125476" y="3572206"/>
            <a:chExt cx="136305" cy="62210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601AE0-6BA8-5E80-887E-6CB8AD036246}"/>
                </a:ext>
              </a:extLst>
            </p:cNvPr>
            <p:cNvCxnSpPr/>
            <p:nvPr/>
          </p:nvCxnSpPr>
          <p:spPr>
            <a:xfrm>
              <a:off x="11193627" y="3572206"/>
              <a:ext cx="1" cy="48301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4D0BFE3-D181-DD55-8492-6DB290985951}"/>
                </a:ext>
              </a:extLst>
            </p:cNvPr>
            <p:cNvSpPr/>
            <p:nvPr/>
          </p:nvSpPr>
          <p:spPr>
            <a:xfrm flipH="1" flipV="1">
              <a:off x="11125476" y="4056177"/>
              <a:ext cx="136305" cy="138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BC028FA-F075-FFE2-CD2D-BF864AE34B9F}"/>
              </a:ext>
            </a:extLst>
          </p:cNvPr>
          <p:cNvGrpSpPr/>
          <p:nvPr/>
        </p:nvGrpSpPr>
        <p:grpSpPr>
          <a:xfrm rot="16200000">
            <a:off x="10693241" y="2636810"/>
            <a:ext cx="136305" cy="622102"/>
            <a:chOff x="11125476" y="3572206"/>
            <a:chExt cx="136305" cy="622102"/>
          </a:xfrm>
        </p:grpSpPr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CFAAE71-612A-9E56-4B74-6FCE84AA5676}"/>
                </a:ext>
              </a:extLst>
            </p:cNvPr>
            <p:cNvCxnSpPr/>
            <p:nvPr/>
          </p:nvCxnSpPr>
          <p:spPr>
            <a:xfrm>
              <a:off x="11193627" y="3572206"/>
              <a:ext cx="1" cy="48301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9D31E317-78D6-B7E5-F002-F577E1AF6DDE}"/>
                </a:ext>
              </a:extLst>
            </p:cNvPr>
            <p:cNvSpPr/>
            <p:nvPr/>
          </p:nvSpPr>
          <p:spPr>
            <a:xfrm flipH="1" flipV="1">
              <a:off x="11125476" y="4056177"/>
              <a:ext cx="136305" cy="138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9351789B-5D3F-FF15-4D7B-E57FF0538FD3}"/>
              </a:ext>
            </a:extLst>
          </p:cNvPr>
          <p:cNvCxnSpPr/>
          <p:nvPr/>
        </p:nvCxnSpPr>
        <p:spPr>
          <a:xfrm rot="16200000">
            <a:off x="9413847" y="435204"/>
            <a:ext cx="1" cy="201769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4D885118-3737-12D0-110A-EFB5D66F922E}"/>
              </a:ext>
            </a:extLst>
          </p:cNvPr>
          <p:cNvCxnSpPr/>
          <p:nvPr/>
        </p:nvCxnSpPr>
        <p:spPr>
          <a:xfrm rot="16200000">
            <a:off x="9441495" y="1949051"/>
            <a:ext cx="1" cy="201769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6DB66A9B-F3DF-F86F-7302-45A5FC576BEE}"/>
              </a:ext>
            </a:extLst>
          </p:cNvPr>
          <p:cNvCxnSpPr>
            <a:cxnSpLocks/>
          </p:cNvCxnSpPr>
          <p:nvPr/>
        </p:nvCxnSpPr>
        <p:spPr>
          <a:xfrm flipV="1">
            <a:off x="8404539" y="2765970"/>
            <a:ext cx="417" cy="206188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AD5CFC26-C1E8-F4DC-059F-A3D2CE80F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86" y="3236353"/>
            <a:ext cx="5365939" cy="3488726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C2BEAD20-3081-22F6-F055-1F410DCE0D14}"/>
              </a:ext>
            </a:extLst>
          </p:cNvPr>
          <p:cNvSpPr txBox="1"/>
          <p:nvPr/>
        </p:nvSpPr>
        <p:spPr>
          <a:xfrm>
            <a:off x="3567872" y="3511925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Simulation C = 90.88 </a:t>
            </a:r>
            <a:r>
              <a:rPr lang="en-US" dirty="0" err="1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Equivalent circuit C = 62.69 </a:t>
            </a:r>
            <a:r>
              <a:rPr lang="en-US" dirty="0" err="1">
                <a:solidFill>
                  <a:srgbClr val="0000FF"/>
                </a:solidFill>
              </a:rPr>
              <a:t>fF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BD6B53F-57F6-D9E6-98F9-6691CE6DC5D9}"/>
              </a:ext>
            </a:extLst>
          </p:cNvPr>
          <p:cNvSpPr txBox="1"/>
          <p:nvPr/>
        </p:nvSpPr>
        <p:spPr>
          <a:xfrm>
            <a:off x="4136176" y="418067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ΔC = 28.20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12377B9F-3429-4C2B-7B3F-F8900F795E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696" y="3160610"/>
            <a:ext cx="5160763" cy="2358674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DE5C528-20AC-7786-5506-9F7F1650ED87}"/>
              </a:ext>
            </a:extLst>
          </p:cNvPr>
          <p:cNvSpPr/>
          <p:nvPr/>
        </p:nvSpPr>
        <p:spPr>
          <a:xfrm>
            <a:off x="10328329" y="4772275"/>
            <a:ext cx="1348621" cy="345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6AAF2B2-2EBF-0A03-37DC-59FCD27CCD08}"/>
              </a:ext>
            </a:extLst>
          </p:cNvPr>
          <p:cNvSpPr txBox="1"/>
          <p:nvPr/>
        </p:nvSpPr>
        <p:spPr>
          <a:xfrm>
            <a:off x="5854369" y="5616282"/>
            <a:ext cx="6303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Plate-</a:t>
            </a:r>
            <a:r>
              <a:rPr lang="en-US" dirty="0" err="1"/>
              <a:t>stripline</a:t>
            </a:r>
            <a:r>
              <a:rPr lang="en-US" dirty="0"/>
              <a:t> (or via-</a:t>
            </a:r>
            <a:r>
              <a:rPr lang="en-US" dirty="0" err="1"/>
              <a:t>stripline</a:t>
            </a:r>
            <a:r>
              <a:rPr lang="en-US" dirty="0"/>
              <a:t>) capacitance in the </a:t>
            </a:r>
            <a:r>
              <a:rPr lang="en-US" dirty="0" err="1"/>
              <a:t>antipad</a:t>
            </a:r>
            <a:r>
              <a:rPr lang="en-US" dirty="0"/>
              <a:t> region should be included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S-parameter cannot match well after adding the capacitance. Need to simulate to higher frequency to check the inductance.</a:t>
            </a:r>
          </a:p>
        </p:txBody>
      </p:sp>
    </p:spTree>
    <p:extLst>
      <p:ext uri="{BB962C8B-B14F-4D97-AF65-F5344CB8AC3E}">
        <p14:creationId xmlns:p14="http://schemas.microsoft.com/office/powerpoint/2010/main" val="15031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9925-E3DB-41A0-CA4E-291168F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alidation Case</a:t>
            </a:r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52B29666-9230-461E-031C-CE1C86165301}"/>
              </a:ext>
            </a:extLst>
          </p:cNvPr>
          <p:cNvSpPr/>
          <p:nvPr/>
        </p:nvSpPr>
        <p:spPr>
          <a:xfrm>
            <a:off x="4743826" y="3679963"/>
            <a:ext cx="456825" cy="440347"/>
          </a:xfrm>
          <a:prstGeom prst="plus">
            <a:avLst>
              <a:gd name="adj" fmla="val 445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5E19D4C-AD20-BC80-83F0-8A28B49643B3}"/>
              </a:ext>
            </a:extLst>
          </p:cNvPr>
          <p:cNvSpPr/>
          <p:nvPr/>
        </p:nvSpPr>
        <p:spPr>
          <a:xfrm>
            <a:off x="6880387" y="3679963"/>
            <a:ext cx="456825" cy="440347"/>
          </a:xfrm>
          <a:prstGeom prst="plus">
            <a:avLst>
              <a:gd name="adj" fmla="val 445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0AF97-E5AC-6252-7AEE-2C490FE8184B}"/>
              </a:ext>
            </a:extLst>
          </p:cNvPr>
          <p:cNvGrpSpPr/>
          <p:nvPr/>
        </p:nvGrpSpPr>
        <p:grpSpPr>
          <a:xfrm>
            <a:off x="5569416" y="3299601"/>
            <a:ext cx="907993" cy="1362974"/>
            <a:chOff x="5422769" y="4373592"/>
            <a:chExt cx="907993" cy="13629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26556D-B59B-E2D5-9A0C-82B058FBD04B}"/>
                </a:ext>
              </a:extLst>
            </p:cNvPr>
            <p:cNvSpPr/>
            <p:nvPr/>
          </p:nvSpPr>
          <p:spPr>
            <a:xfrm rot="16200000">
              <a:off x="5358437" y="5026308"/>
              <a:ext cx="622345" cy="776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A3976C-36A9-203A-6A90-E5BA9C633C27}"/>
                </a:ext>
              </a:extLst>
            </p:cNvPr>
            <p:cNvSpPr txBox="1"/>
            <p:nvPr/>
          </p:nvSpPr>
          <p:spPr>
            <a:xfrm>
              <a:off x="5768813" y="4891148"/>
              <a:ext cx="5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FB35C3-15A5-F739-38F3-96A80ECDFFF6}"/>
                </a:ext>
              </a:extLst>
            </p:cNvPr>
            <p:cNvSpPr/>
            <p:nvPr/>
          </p:nvSpPr>
          <p:spPr>
            <a:xfrm>
              <a:off x="5422769" y="4373592"/>
              <a:ext cx="898755" cy="1362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C75E13-DD30-9FE7-3AFF-2280475C15F7}"/>
              </a:ext>
            </a:extLst>
          </p:cNvPr>
          <p:cNvGrpSpPr/>
          <p:nvPr/>
        </p:nvGrpSpPr>
        <p:grpSpPr>
          <a:xfrm>
            <a:off x="2622144" y="1017285"/>
            <a:ext cx="7373060" cy="1086761"/>
            <a:chOff x="2067590" y="1869857"/>
            <a:chExt cx="7373060" cy="1086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5E84CB-46A6-CC85-1CB2-4F5A8D90988A}"/>
                </a:ext>
              </a:extLst>
            </p:cNvPr>
            <p:cNvGrpSpPr/>
            <p:nvPr/>
          </p:nvGrpSpPr>
          <p:grpSpPr>
            <a:xfrm>
              <a:off x="2510287" y="1869857"/>
              <a:ext cx="6930363" cy="1086761"/>
              <a:chOff x="2510287" y="1869857"/>
              <a:chExt cx="6930363" cy="10867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769633-ABA3-7869-6320-838123E295AB}"/>
                  </a:ext>
                </a:extLst>
              </p:cNvPr>
              <p:cNvSpPr/>
              <p:nvPr/>
            </p:nvSpPr>
            <p:spPr>
              <a:xfrm>
                <a:off x="2510287" y="2054523"/>
                <a:ext cx="5572664" cy="776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CD0D4-9525-A1B4-AAB0-7D45289BDFED}"/>
                  </a:ext>
                </a:extLst>
              </p:cNvPr>
              <p:cNvSpPr/>
              <p:nvPr/>
            </p:nvSpPr>
            <p:spPr>
              <a:xfrm>
                <a:off x="2510287" y="2733133"/>
                <a:ext cx="5572664" cy="7763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C6F54-C97A-7784-95A6-C269F51CF5BE}"/>
                  </a:ext>
                </a:extLst>
              </p:cNvPr>
              <p:cNvSpPr txBox="1"/>
              <p:nvPr/>
            </p:nvSpPr>
            <p:spPr>
              <a:xfrm>
                <a:off x="8281359" y="2587286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GND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46BB6-C6D0-2B58-4B3F-7BA9C7B76433}"/>
                  </a:ext>
                </a:extLst>
              </p:cNvPr>
              <p:cNvSpPr txBox="1"/>
              <p:nvPr/>
            </p:nvSpPr>
            <p:spPr>
              <a:xfrm>
                <a:off x="8281358" y="1869857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Microstrip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384380-FBF5-72BB-AB38-2A326B395BE3}"/>
                  </a:ext>
                </a:extLst>
              </p:cNvPr>
              <p:cNvSpPr/>
              <p:nvPr/>
            </p:nvSpPr>
            <p:spPr>
              <a:xfrm rot="16200000">
                <a:off x="5077463" y="2383141"/>
                <a:ext cx="622345" cy="776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12DC0-9F2A-CA55-E5CE-4F716F27C8FA}"/>
                  </a:ext>
                </a:extLst>
              </p:cNvPr>
              <p:cNvSpPr txBox="1"/>
              <p:nvPr/>
            </p:nvSpPr>
            <p:spPr>
              <a:xfrm>
                <a:off x="5487839" y="2247981"/>
                <a:ext cx="56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Via 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D3E2A2-B86B-144E-B334-42D687EA49BE}"/>
                </a:ext>
              </a:extLst>
            </p:cNvPr>
            <p:cNvSpPr/>
            <p:nvPr/>
          </p:nvSpPr>
          <p:spPr>
            <a:xfrm>
              <a:off x="2392185" y="2035432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0358A1-C8C7-06CC-6FC5-F0EC97B7DD72}"/>
                </a:ext>
              </a:extLst>
            </p:cNvPr>
            <p:cNvSpPr/>
            <p:nvPr/>
          </p:nvSpPr>
          <p:spPr>
            <a:xfrm>
              <a:off x="2390852" y="2694951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7371A-7836-0B05-2714-D5B8F1B194C6}"/>
                </a:ext>
              </a:extLst>
            </p:cNvPr>
            <p:cNvSpPr txBox="1"/>
            <p:nvPr/>
          </p:nvSpPr>
          <p:spPr>
            <a:xfrm>
              <a:off x="2067590" y="22300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6D0635-994A-D942-8E95-80F60BDBAAF1}"/>
                </a:ext>
              </a:extLst>
            </p:cNvPr>
            <p:cNvSpPr/>
            <p:nvPr/>
          </p:nvSpPr>
          <p:spPr>
            <a:xfrm>
              <a:off x="8084284" y="2035432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A8C6CF-756C-9E60-07BF-082FBC7063ED}"/>
                </a:ext>
              </a:extLst>
            </p:cNvPr>
            <p:cNvSpPr/>
            <p:nvPr/>
          </p:nvSpPr>
          <p:spPr>
            <a:xfrm>
              <a:off x="8082951" y="2694951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894CBF-9C02-8B11-742E-C4B8C02A725E}"/>
                </a:ext>
              </a:extLst>
            </p:cNvPr>
            <p:cNvSpPr txBox="1"/>
            <p:nvPr/>
          </p:nvSpPr>
          <p:spPr>
            <a:xfrm>
              <a:off x="8083785" y="223460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2A5548-DD34-9E8B-C851-7E7E6CD2C141}"/>
              </a:ext>
            </a:extLst>
          </p:cNvPr>
          <p:cNvGrpSpPr/>
          <p:nvPr/>
        </p:nvGrpSpPr>
        <p:grpSpPr>
          <a:xfrm>
            <a:off x="203200" y="3299601"/>
            <a:ext cx="4308415" cy="1362974"/>
            <a:chOff x="203200" y="4373592"/>
            <a:chExt cx="4308415" cy="13629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2D701E-F0A4-96E9-5C0E-50D3D8002ED7}"/>
                </a:ext>
              </a:extLst>
            </p:cNvPr>
            <p:cNvGrpSpPr/>
            <p:nvPr/>
          </p:nvGrpSpPr>
          <p:grpSpPr>
            <a:xfrm>
              <a:off x="203200" y="4373592"/>
              <a:ext cx="4308415" cy="1362974"/>
              <a:chOff x="203200" y="4373592"/>
              <a:chExt cx="4308415" cy="13629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2A719B-19BA-492F-12A6-48057FF20F9A}"/>
                  </a:ext>
                </a:extLst>
              </p:cNvPr>
              <p:cNvSpPr/>
              <p:nvPr/>
            </p:nvSpPr>
            <p:spPr>
              <a:xfrm>
                <a:off x="1420483" y="4673020"/>
                <a:ext cx="2859658" cy="776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49C8E0-CB11-DC10-F8B7-E6BC12F61F8F}"/>
                  </a:ext>
                </a:extLst>
              </p:cNvPr>
              <p:cNvSpPr txBox="1"/>
              <p:nvPr/>
            </p:nvSpPr>
            <p:spPr>
              <a:xfrm>
                <a:off x="675296" y="516926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GND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582791-1BB4-9405-8457-658EB9E351F9}"/>
                  </a:ext>
                </a:extLst>
              </p:cNvPr>
              <p:cNvSpPr txBox="1"/>
              <p:nvPr/>
            </p:nvSpPr>
            <p:spPr>
              <a:xfrm>
                <a:off x="261191" y="4451840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Microstrip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08E266-D1D1-1DE7-1071-CA54E4C328A8}"/>
                  </a:ext>
                </a:extLst>
              </p:cNvPr>
              <p:cNvSpPr/>
              <p:nvPr/>
            </p:nvSpPr>
            <p:spPr>
              <a:xfrm>
                <a:off x="1420483" y="5353935"/>
                <a:ext cx="2859658" cy="7763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ACC15E-37D2-1576-531D-CF6FD7D78C73}"/>
                  </a:ext>
                </a:extLst>
              </p:cNvPr>
              <p:cNvSpPr/>
              <p:nvPr/>
            </p:nvSpPr>
            <p:spPr>
              <a:xfrm>
                <a:off x="203200" y="4373592"/>
                <a:ext cx="4308415" cy="1362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114318-8583-198B-C1EB-6FD6630DAA96}"/>
                </a:ext>
              </a:extLst>
            </p:cNvPr>
            <p:cNvSpPr/>
            <p:nvPr/>
          </p:nvSpPr>
          <p:spPr>
            <a:xfrm>
              <a:off x="1362765" y="4656234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7CFA419-4047-9F15-F1E4-C50AD713C168}"/>
                </a:ext>
              </a:extLst>
            </p:cNvPr>
            <p:cNvSpPr/>
            <p:nvPr/>
          </p:nvSpPr>
          <p:spPr>
            <a:xfrm>
              <a:off x="1361432" y="5315753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F7C37E-DF8D-8BBE-5F7A-EA3DD19D525B}"/>
                </a:ext>
              </a:extLst>
            </p:cNvPr>
            <p:cNvSpPr/>
            <p:nvPr/>
          </p:nvSpPr>
          <p:spPr>
            <a:xfrm>
              <a:off x="4168200" y="4659910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E819BA-EBC1-285F-9F88-6AADCEA82360}"/>
                </a:ext>
              </a:extLst>
            </p:cNvPr>
            <p:cNvSpPr/>
            <p:nvPr/>
          </p:nvSpPr>
          <p:spPr>
            <a:xfrm>
              <a:off x="4166867" y="5319429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2BB8FC-6939-6612-1B00-A133F3D60D0D}"/>
                </a:ext>
              </a:extLst>
            </p:cNvPr>
            <p:cNvSpPr txBox="1"/>
            <p:nvPr/>
          </p:nvSpPr>
          <p:spPr>
            <a:xfrm>
              <a:off x="1176130" y="48409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891C00-C85A-0D2A-045C-352F32D62F23}"/>
                </a:ext>
              </a:extLst>
            </p:cNvPr>
            <p:cNvSpPr txBox="1"/>
            <p:nvPr/>
          </p:nvSpPr>
          <p:spPr>
            <a:xfrm>
              <a:off x="4055177" y="48868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53290E-3AE9-514F-2341-8EC463BA4D8E}"/>
              </a:ext>
            </a:extLst>
          </p:cNvPr>
          <p:cNvGrpSpPr/>
          <p:nvPr/>
        </p:nvGrpSpPr>
        <p:grpSpPr>
          <a:xfrm>
            <a:off x="7588364" y="3299601"/>
            <a:ext cx="4308415" cy="1362974"/>
            <a:chOff x="7286442" y="4373592"/>
            <a:chExt cx="4308415" cy="136297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0D377B-A073-BE79-F1FF-D5CAA9E6A658}"/>
                </a:ext>
              </a:extLst>
            </p:cNvPr>
            <p:cNvGrpSpPr/>
            <p:nvPr/>
          </p:nvGrpSpPr>
          <p:grpSpPr>
            <a:xfrm>
              <a:off x="7286442" y="4373592"/>
              <a:ext cx="4308415" cy="1362974"/>
              <a:chOff x="6937590" y="4383640"/>
              <a:chExt cx="4308415" cy="136297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42BEDD-6275-8289-E340-1537B355D0E1}"/>
                  </a:ext>
                </a:extLst>
              </p:cNvPr>
              <p:cNvSpPr/>
              <p:nvPr/>
            </p:nvSpPr>
            <p:spPr>
              <a:xfrm>
                <a:off x="7121003" y="4681646"/>
                <a:ext cx="2859658" cy="776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92D189-31E2-99C4-69A9-5AD562957590}"/>
                  </a:ext>
                </a:extLst>
              </p:cNvPr>
              <p:cNvSpPr/>
              <p:nvPr/>
            </p:nvSpPr>
            <p:spPr>
              <a:xfrm>
                <a:off x="7121003" y="5353935"/>
                <a:ext cx="2859658" cy="7763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850A1F-B3A5-D823-58EC-1A8B5CD47429}"/>
                  </a:ext>
                </a:extLst>
              </p:cNvPr>
              <p:cNvSpPr txBox="1"/>
              <p:nvPr/>
            </p:nvSpPr>
            <p:spPr>
              <a:xfrm>
                <a:off x="10086714" y="516926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GND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3E0519-37EE-0F50-33F7-AC07DC71491F}"/>
                  </a:ext>
                </a:extLst>
              </p:cNvPr>
              <p:cNvSpPr txBox="1"/>
              <p:nvPr/>
            </p:nvSpPr>
            <p:spPr>
              <a:xfrm>
                <a:off x="10086713" y="4451840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Microstrip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293A8B-C03C-5EDA-8627-5D87EDB34DD6}"/>
                  </a:ext>
                </a:extLst>
              </p:cNvPr>
              <p:cNvSpPr/>
              <p:nvPr/>
            </p:nvSpPr>
            <p:spPr>
              <a:xfrm>
                <a:off x="6937590" y="4383640"/>
                <a:ext cx="4308415" cy="1362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47068A-F3FE-68B6-EB30-9DF32149086C}"/>
                </a:ext>
              </a:extLst>
            </p:cNvPr>
            <p:cNvSpPr/>
            <p:nvPr/>
          </p:nvSpPr>
          <p:spPr>
            <a:xfrm>
              <a:off x="7430597" y="4646186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B36859-F854-710B-06F4-B70433E88D71}"/>
                </a:ext>
              </a:extLst>
            </p:cNvPr>
            <p:cNvSpPr/>
            <p:nvPr/>
          </p:nvSpPr>
          <p:spPr>
            <a:xfrm>
              <a:off x="7429264" y="5305705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740F1A-1FDD-3464-5ADF-92338E55FBAD}"/>
                </a:ext>
              </a:extLst>
            </p:cNvPr>
            <p:cNvSpPr/>
            <p:nvPr/>
          </p:nvSpPr>
          <p:spPr>
            <a:xfrm>
              <a:off x="10252002" y="4656234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A582CF4-672F-3CA3-F7BC-CC5D734529A7}"/>
                </a:ext>
              </a:extLst>
            </p:cNvPr>
            <p:cNvSpPr/>
            <p:nvPr/>
          </p:nvSpPr>
          <p:spPr>
            <a:xfrm>
              <a:off x="10250669" y="5315753"/>
              <a:ext cx="118102" cy="115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9AFA85-EA34-27C9-6B31-169381C1375A}"/>
                </a:ext>
              </a:extLst>
            </p:cNvPr>
            <p:cNvSpPr txBox="1"/>
            <p:nvPr/>
          </p:nvSpPr>
          <p:spPr>
            <a:xfrm>
              <a:off x="7295680" y="483925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013514-B87D-B736-B7FB-373D3F293732}"/>
                </a:ext>
              </a:extLst>
            </p:cNvPr>
            <p:cNvSpPr txBox="1"/>
            <p:nvPr/>
          </p:nvSpPr>
          <p:spPr>
            <a:xfrm>
              <a:off x="10174727" y="48851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9BF252-6BB7-757A-174C-4FC7B401CDF3}"/>
              </a:ext>
            </a:extLst>
          </p:cNvPr>
          <p:cNvSpPr txBox="1"/>
          <p:nvPr/>
        </p:nvSpPr>
        <p:spPr>
          <a:xfrm>
            <a:off x="2104773" y="46970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86CCFD-A41A-9258-F849-12A8C6C90864}"/>
              </a:ext>
            </a:extLst>
          </p:cNvPr>
          <p:cNvSpPr txBox="1"/>
          <p:nvPr/>
        </p:nvSpPr>
        <p:spPr>
          <a:xfrm>
            <a:off x="9742571" y="46970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A3617-FBFB-0C0D-2804-1423D51EBC77}"/>
              </a:ext>
            </a:extLst>
          </p:cNvPr>
          <p:cNvSpPr txBox="1"/>
          <p:nvPr/>
        </p:nvSpPr>
        <p:spPr>
          <a:xfrm>
            <a:off x="5549309" y="471595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L</a:t>
            </a:r>
          </a:p>
        </p:txBody>
      </p:sp>
      <p:sp>
        <p:nvSpPr>
          <p:cNvPr id="91" name="Equals 90">
            <a:extLst>
              <a:ext uri="{FF2B5EF4-FFF2-40B4-BE49-F238E27FC236}">
                <a16:creationId xmlns:a16="http://schemas.microsoft.com/office/drawing/2014/main" id="{8C6405D8-4D8B-23DD-4874-44362A1A8889}"/>
              </a:ext>
            </a:extLst>
          </p:cNvPr>
          <p:cNvSpPr/>
          <p:nvPr/>
        </p:nvSpPr>
        <p:spPr>
          <a:xfrm>
            <a:off x="5904370" y="2433681"/>
            <a:ext cx="646981" cy="480209"/>
          </a:xfrm>
          <a:prstGeom prst="mathEqual">
            <a:avLst>
              <a:gd name="adj1" fmla="val 21723"/>
              <a:gd name="adj2" fmla="val 385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64A2D7-88DC-0A29-2CBB-7708AC2986DE}"/>
              </a:ext>
            </a:extLst>
          </p:cNvPr>
          <p:cNvSpPr txBox="1"/>
          <p:nvPr/>
        </p:nvSpPr>
        <p:spPr>
          <a:xfrm>
            <a:off x="5364636" y="2328603"/>
            <a:ext cx="45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3862437"/>
      </p:ext>
    </p:extLst>
  </p:cSld>
  <p:clrMapOvr>
    <a:masterClrMapping/>
  </p:clrMapOvr>
</p:sld>
</file>

<file path=ppt/theme/theme1.xml><?xml version="1.0" encoding="utf-8"?>
<a:theme xmlns:a="http://schemas.openxmlformats.org/drawingml/2006/main" name="MST-EMC">
  <a:themeElements>
    <a:clrScheme name="Custom 4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70C0"/>
      </a:hlink>
      <a:folHlink>
        <a:srgbClr val="0070C0"/>
      </a:folHlink>
    </a:clrScheme>
    <a:fontScheme name="Leve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2022.12.03_IMLC_data_generation</Template>
  <TotalTime>56821</TotalTime>
  <Words>424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Verdana</vt:lpstr>
      <vt:lpstr>Wingdings</vt:lpstr>
      <vt:lpstr>MST-EMC</vt:lpstr>
      <vt:lpstr>Via-Stripline Modeling</vt:lpstr>
      <vt:lpstr>Outline</vt:lpstr>
      <vt:lpstr>Last meeting: What should be included?</vt:lpstr>
      <vt:lpstr>Last meeting: Plate-stripline Capacitance in the Antipad Region</vt:lpstr>
      <vt:lpstr>Last meeting: Q3D  Capacitance Simulation</vt:lpstr>
      <vt:lpstr>Add the additional capacitance to the via-stripline model</vt:lpstr>
      <vt:lpstr>Check structure cascading </vt:lpstr>
      <vt:lpstr>Via + stripline in antipad region</vt:lpstr>
      <vt:lpstr>Validation Case</vt:lpstr>
      <vt:lpstr>PowerPoint Presentation</vt:lpstr>
      <vt:lpstr>PowerPoint Presentation</vt:lpstr>
      <vt:lpstr>Equivalent T type circuit</vt:lpstr>
      <vt:lpstr>  </vt:lpstr>
      <vt:lpstr>Problem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Yifan</dc:creator>
  <cp:lastModifiedBy>Ding, Yifan (S&amp;T-Student)</cp:lastModifiedBy>
  <cp:revision>388</cp:revision>
  <dcterms:created xsi:type="dcterms:W3CDTF">2023-09-04T20:52:17Z</dcterms:created>
  <dcterms:modified xsi:type="dcterms:W3CDTF">2024-10-16T18:19:01Z</dcterms:modified>
</cp:coreProperties>
</file>