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318" r:id="rId4"/>
    <p:sldId id="320" r:id="rId5"/>
    <p:sldId id="322" r:id="rId6"/>
    <p:sldId id="323" r:id="rId7"/>
    <p:sldId id="321"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19ACFD-66CF-4964-ABDF-6A1735248E16}">
          <p14:sldIdLst>
            <p14:sldId id="256"/>
            <p14:sldId id="257"/>
            <p14:sldId id="318"/>
            <p14:sldId id="320"/>
            <p14:sldId id="322"/>
            <p14:sldId id="323"/>
            <p14:sldId id="321"/>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03A"/>
    <a:srgbClr val="0000FF"/>
    <a:srgbClr val="777777"/>
    <a:srgbClr val="808080"/>
    <a:srgbClr val="ABABAB"/>
    <a:srgbClr val="D9D9D9"/>
    <a:srgbClr val="159BFF"/>
    <a:srgbClr val="A6DA00"/>
    <a:srgbClr val="5E5E5E"/>
    <a:srgbClr val="8FB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3447" autoAdjust="0"/>
  </p:normalViewPr>
  <p:slideViewPr>
    <p:cSldViewPr snapToGrid="0">
      <p:cViewPr varScale="1">
        <p:scale>
          <a:sx n="111" d="100"/>
          <a:sy n="111" d="100"/>
        </p:scale>
        <p:origin x="82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8F73C-B1A8-4DDD-BF93-8BD64334C49B}"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81E28-1531-4C78-B3C4-5241DD17D115}" type="slidenum">
              <a:rPr lang="en-US" smtClean="0"/>
              <a:t>‹#›</a:t>
            </a:fld>
            <a:endParaRPr lang="en-US"/>
          </a:p>
        </p:txBody>
      </p:sp>
    </p:spTree>
    <p:extLst>
      <p:ext uri="{BB962C8B-B14F-4D97-AF65-F5344CB8AC3E}">
        <p14:creationId xmlns:p14="http://schemas.microsoft.com/office/powerpoint/2010/main" val="171143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8" descr="new_logo_final"/>
          <p:cNvPicPr>
            <a:picLocks noChangeAspect="1" noChangeArrowheads="1"/>
          </p:cNvPicPr>
          <p:nvPr/>
        </p:nvPicPr>
        <p:blipFill>
          <a:blip r:embed="rId2" cstate="print">
            <a:lum bright="80000" contrast="-70000"/>
          </a:blip>
          <a:srcRect/>
          <a:stretch>
            <a:fillRect/>
          </a:stretch>
        </p:blipFill>
        <p:spPr bwMode="auto">
          <a:xfrm>
            <a:off x="0" y="4572000"/>
            <a:ext cx="3048000" cy="2286000"/>
          </a:xfrm>
          <a:prstGeom prst="rect">
            <a:avLst/>
          </a:prstGeom>
          <a:noFill/>
          <a:ln w="9525">
            <a:noFill/>
            <a:miter lim="800000"/>
            <a:headEnd/>
            <a:tailEnd/>
          </a:ln>
        </p:spPr>
      </p:pic>
      <p:pic>
        <p:nvPicPr>
          <p:cNvPr id="5" name="Picture 17" descr="new_logo_final"/>
          <p:cNvPicPr>
            <a:picLocks noChangeAspect="1" noChangeArrowheads="1"/>
          </p:cNvPicPr>
          <p:nvPr/>
        </p:nvPicPr>
        <p:blipFill>
          <a:blip r:embed="rId2" cstate="print">
            <a:lum bright="80000" contrast="-70000"/>
          </a:blip>
          <a:srcRect/>
          <a:stretch>
            <a:fillRect/>
          </a:stretch>
        </p:blipFill>
        <p:spPr bwMode="auto">
          <a:xfrm>
            <a:off x="0" y="2286000"/>
            <a:ext cx="3048000" cy="2286000"/>
          </a:xfrm>
          <a:prstGeom prst="rect">
            <a:avLst/>
          </a:prstGeom>
          <a:noFill/>
          <a:ln w="9525">
            <a:noFill/>
            <a:miter lim="800000"/>
            <a:headEnd/>
            <a:tailEnd/>
          </a:ln>
        </p:spPr>
      </p:pic>
      <p:pic>
        <p:nvPicPr>
          <p:cNvPr id="6" name="Picture 16" descr="new_logo_final"/>
          <p:cNvPicPr>
            <a:picLocks noChangeAspect="1" noChangeArrowheads="1"/>
          </p:cNvPicPr>
          <p:nvPr/>
        </p:nvPicPr>
        <p:blipFill>
          <a:blip r:embed="rId3" cstate="print">
            <a:lum bright="80000" contrast="-70000"/>
          </a:blip>
          <a:srcRect/>
          <a:stretch>
            <a:fillRect/>
          </a:stretch>
        </p:blipFill>
        <p:spPr bwMode="auto">
          <a:xfrm>
            <a:off x="0" y="0"/>
            <a:ext cx="3048000" cy="2286000"/>
          </a:xfrm>
          <a:prstGeom prst="rect">
            <a:avLst/>
          </a:prstGeom>
          <a:noFill/>
          <a:ln w="9525">
            <a:noFill/>
            <a:miter lim="800000"/>
            <a:headEnd/>
            <a:tailEnd/>
          </a:ln>
        </p:spPr>
      </p:pic>
      <p:sp>
        <p:nvSpPr>
          <p:cNvPr id="7" name="Rectangle 11"/>
          <p:cNvSpPr>
            <a:spLocks noChangeArrowheads="1"/>
          </p:cNvSpPr>
          <p:nvPr/>
        </p:nvSpPr>
        <p:spPr bwMode="auto">
          <a:xfrm>
            <a:off x="609600" y="2971800"/>
            <a:ext cx="10871200" cy="152400"/>
          </a:xfrm>
          <a:prstGeom prst="rect">
            <a:avLst/>
          </a:prstGeom>
          <a:gradFill rotWithShape="1">
            <a:gsLst>
              <a:gs pos="0">
                <a:srgbClr val="287F3D"/>
              </a:gs>
              <a:gs pos="100000">
                <a:schemeClr val="bg1"/>
              </a:gs>
            </a:gsLst>
            <a:lin ang="0" scaled="1"/>
          </a:gradFill>
          <a:ln w="9525">
            <a:noFill/>
            <a:miter lim="800000"/>
            <a:headEnd/>
            <a:tailEnd/>
          </a:ln>
        </p:spPr>
        <p:txBody>
          <a:bodyPr wrap="none" anchor="ctr"/>
          <a:lstStyle/>
          <a:p>
            <a:pPr>
              <a:defRPr/>
            </a:pPr>
            <a:endParaRPr lang="en-US" sz="1350">
              <a:latin typeface="Times New Roman" pitchFamily="18" charset="0"/>
              <a:cs typeface="Arial" pitchFamily="34" charset="0"/>
            </a:endParaRPr>
          </a:p>
        </p:txBody>
      </p:sp>
      <p:sp>
        <p:nvSpPr>
          <p:cNvPr id="33794" name="Rectangle 2"/>
          <p:cNvSpPr>
            <a:spLocks noGrp="1" noChangeArrowheads="1"/>
          </p:cNvSpPr>
          <p:nvPr>
            <p:ph type="ctrTitle"/>
          </p:nvPr>
        </p:nvSpPr>
        <p:spPr>
          <a:xfrm>
            <a:off x="914400" y="685800"/>
            <a:ext cx="10363200" cy="2127250"/>
          </a:xfrm>
        </p:spPr>
        <p:txBody>
          <a:bodyPr/>
          <a:lstStyle>
            <a:lvl1pPr algn="ctr">
              <a:defRPr sz="3225"/>
            </a:lvl1pPr>
          </a:lstStyle>
          <a:p>
            <a:r>
              <a:rPr lang="en-US" altLang="zh-CN"/>
              <a:t>Click to edit Master title style</a:t>
            </a:r>
          </a:p>
        </p:txBody>
      </p:sp>
      <p:sp>
        <p:nvSpPr>
          <p:cNvPr id="33795" name="Rectangle 3"/>
          <p:cNvSpPr>
            <a:spLocks noGrp="1" noChangeArrowheads="1"/>
          </p:cNvSpPr>
          <p:nvPr>
            <p:ph type="subTitle" idx="1"/>
          </p:nvPr>
        </p:nvSpPr>
        <p:spPr>
          <a:xfrm>
            <a:off x="1828800" y="3270250"/>
            <a:ext cx="8534400" cy="2209800"/>
          </a:xfrm>
        </p:spPr>
        <p:txBody>
          <a:bodyPr/>
          <a:lstStyle>
            <a:lvl1pPr marL="0" indent="0" algn="ctr">
              <a:buFont typeface="Times New Roman" pitchFamily="18" charset="0"/>
              <a:buNone/>
              <a:defRPr sz="2250"/>
            </a:lvl1pPr>
          </a:lstStyle>
          <a:p>
            <a:r>
              <a:rPr lang="en-US" altLang="zh-CN"/>
              <a:t>Click to edit Master subtitle style</a:t>
            </a:r>
          </a:p>
        </p:txBody>
      </p:sp>
      <p:sp>
        <p:nvSpPr>
          <p:cNvPr id="8" name="Rectangle 5"/>
          <p:cNvSpPr>
            <a:spLocks noGrp="1" noChangeArrowheads="1"/>
          </p:cNvSpPr>
          <p:nvPr>
            <p:ph type="ftr" sz="quarter" idx="10"/>
          </p:nvPr>
        </p:nvSpPr>
        <p:spPr/>
        <p:txBody>
          <a:bodyPr/>
          <a:lstStyle>
            <a:lvl1pPr>
              <a:defRPr/>
            </a:lvl1pPr>
          </a:lstStyle>
          <a:p>
            <a:endParaRPr lang="en-US"/>
          </a:p>
        </p:txBody>
      </p:sp>
      <p:sp>
        <p:nvSpPr>
          <p:cNvPr id="9" name="Rectangle 19"/>
          <p:cNvSpPr>
            <a:spLocks noGrp="1" noChangeArrowheads="1"/>
          </p:cNvSpPr>
          <p:nvPr>
            <p:ph type="dt" sz="half" idx="11"/>
          </p:nvPr>
        </p:nvSpPr>
        <p:spPr bwMode="auto">
          <a:xfrm>
            <a:off x="304800" y="6400800"/>
            <a:ext cx="3149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750">
                <a:latin typeface="Times New Roman" pitchFamily="18" charset="0"/>
                <a:ea typeface="宋体" pitchFamily="2" charset="-122"/>
                <a:cs typeface="Arial" pitchFamily="34" charset="0"/>
              </a:defRPr>
            </a:lvl1pPr>
          </a:lstStyle>
          <a:p>
            <a:endParaRPr lang="en-US"/>
          </a:p>
        </p:txBody>
      </p:sp>
      <p:sp>
        <p:nvSpPr>
          <p:cNvPr id="10" name="Rectangle 20"/>
          <p:cNvSpPr>
            <a:spLocks noGrp="1" noChangeArrowheads="1"/>
          </p:cNvSpPr>
          <p:nvPr>
            <p:ph type="sldNum" sz="quarter" idx="12"/>
          </p:nvPr>
        </p:nvSpPr>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79784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63401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0"/>
            <a:ext cx="28448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0"/>
            <a:ext cx="83312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95299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lstStyle/>
          <a:p>
            <a:r>
              <a:rPr lang="en-US"/>
              <a:t>Click to edit Master title style</a:t>
            </a:r>
          </a:p>
        </p:txBody>
      </p:sp>
      <p:sp>
        <p:nvSpPr>
          <p:cNvPr id="3" name="Text Placeholder 2"/>
          <p:cNvSpPr>
            <a:spLocks noGrp="1"/>
          </p:cNvSpPr>
          <p:nvPr>
            <p:ph type="body" sz="half" idx="1"/>
          </p:nvPr>
        </p:nvSpPr>
        <p:spPr>
          <a:xfrm>
            <a:off x="304800" y="914400"/>
            <a:ext cx="55372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9144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7719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p>
        </p:txBody>
      </p:sp>
      <p:sp>
        <p:nvSpPr>
          <p:cNvPr id="7"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163135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0972800" cy="762000"/>
          </a:xfrm>
        </p:spPr>
        <p:txBody>
          <a:bodyPr/>
          <a:lstStyle/>
          <a:p>
            <a:r>
              <a:rPr lang="en-US"/>
              <a:t>Click to edit Master title style</a:t>
            </a:r>
          </a:p>
        </p:txBody>
      </p:sp>
      <p:sp>
        <p:nvSpPr>
          <p:cNvPr id="3" name="Content Placeholder 2"/>
          <p:cNvSpPr>
            <a:spLocks noGrp="1"/>
          </p:cNvSpPr>
          <p:nvPr>
            <p:ph sz="half" idx="1"/>
          </p:nvPr>
        </p:nvSpPr>
        <p:spPr>
          <a:xfrm>
            <a:off x="304800" y="914400"/>
            <a:ext cx="55372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9144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771900"/>
            <a:ext cx="55372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endParaRPr lang="en-US"/>
          </a:p>
        </p:txBody>
      </p:sp>
      <p:sp>
        <p:nvSpPr>
          <p:cNvPr id="7"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00250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7037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26473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914400"/>
            <a:ext cx="5537200" cy="5562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914400"/>
            <a:ext cx="5537200" cy="5562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89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
        <p:nvSpPr>
          <p:cNvPr id="8"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145196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endParaRPr lang="en-US"/>
          </a:p>
        </p:txBody>
      </p:sp>
      <p:sp>
        <p:nvSpPr>
          <p:cNvPr id="4"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5491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
        <p:nvSpPr>
          <p:cNvPr id="3"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212376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3957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17"/>
          <p:cNvSpPr>
            <a:spLocks noGrp="1" noChangeArrowheads="1"/>
          </p:cNvSpPr>
          <p:nvPr>
            <p:ph type="sldNum" sz="quarter" idx="11"/>
          </p:nvPr>
        </p:nvSpPr>
        <p:spPr>
          <a:ln/>
        </p:spPr>
        <p:txBody>
          <a:bodyPr/>
          <a:lstStyle>
            <a:lvl1pPr>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410644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0"/>
            <a:ext cx="10972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304800" y="914400"/>
            <a:ext cx="11277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2773"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750">
                <a:latin typeface="Verdana" pitchFamily="34" charset="0"/>
                <a:ea typeface="宋体" pitchFamily="2" charset="-122"/>
                <a:cs typeface="Arial" pitchFamily="34" charset="0"/>
              </a:defRPr>
            </a:lvl1pPr>
          </a:lstStyle>
          <a:p>
            <a:endParaRPr lang="en-US"/>
          </a:p>
        </p:txBody>
      </p:sp>
      <p:sp>
        <p:nvSpPr>
          <p:cNvPr id="1029" name="Rectangle 12"/>
          <p:cNvSpPr>
            <a:spLocks noChangeArrowheads="1"/>
          </p:cNvSpPr>
          <p:nvPr/>
        </p:nvSpPr>
        <p:spPr bwMode="auto">
          <a:xfrm>
            <a:off x="304800" y="762000"/>
            <a:ext cx="10058400" cy="152400"/>
          </a:xfrm>
          <a:prstGeom prst="rect">
            <a:avLst/>
          </a:prstGeom>
          <a:gradFill rotWithShape="0">
            <a:gsLst>
              <a:gs pos="0">
                <a:srgbClr val="297F3D">
                  <a:alpha val="99001"/>
                </a:srgbClr>
              </a:gs>
              <a:gs pos="100000">
                <a:srgbClr val="FFFFFF"/>
              </a:gs>
            </a:gsLst>
            <a:lin ang="0" scaled="1"/>
          </a:gradFill>
          <a:ln w="9525">
            <a:noFill/>
            <a:miter lim="800000"/>
            <a:headEnd/>
            <a:tailEnd/>
          </a:ln>
        </p:spPr>
        <p:txBody>
          <a:bodyPr wrap="none" anchor="ctr"/>
          <a:lstStyle/>
          <a:p>
            <a:pPr>
              <a:defRPr/>
            </a:pPr>
            <a:endParaRPr lang="en-US" sz="1350">
              <a:latin typeface="Times New Roman" pitchFamily="18" charset="0"/>
              <a:cs typeface="Arial" pitchFamily="34" charset="0"/>
            </a:endParaRPr>
          </a:p>
        </p:txBody>
      </p:sp>
      <p:sp>
        <p:nvSpPr>
          <p:cNvPr id="32785" name="Rectangle 17"/>
          <p:cNvSpPr>
            <a:spLocks noGrp="1" noChangeArrowheads="1"/>
          </p:cNvSpPr>
          <p:nvPr>
            <p:ph type="sldNum" sz="quarter" idx="4"/>
          </p:nvPr>
        </p:nvSpPr>
        <p:spPr bwMode="auto">
          <a:xfrm>
            <a:off x="8737600" y="6400800"/>
            <a:ext cx="2844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50">
                <a:latin typeface="Times New Roman" pitchFamily="18" charset="0"/>
                <a:ea typeface="宋体" pitchFamily="2" charset="-122"/>
                <a:cs typeface="Arial" pitchFamily="34" charset="0"/>
              </a:defRPr>
            </a:lvl1pPr>
          </a:lstStyle>
          <a:p>
            <a:fld id="{37A9D2A5-8439-4DF4-AA82-DF185A34E3F7}" type="slidenum">
              <a:rPr lang="en-US" smtClean="0"/>
              <a:t>‹#›</a:t>
            </a:fld>
            <a:endParaRPr lang="en-US"/>
          </a:p>
        </p:txBody>
      </p:sp>
    </p:spTree>
    <p:extLst>
      <p:ext uri="{BB962C8B-B14F-4D97-AF65-F5344CB8AC3E}">
        <p14:creationId xmlns:p14="http://schemas.microsoft.com/office/powerpoint/2010/main" val="3642944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Times New Roman" pitchFamily="18" charset="0"/>
          <a:cs typeface="Arial" charset="0"/>
        </a:defRPr>
      </a:lvl2pPr>
      <a:lvl3pPr algn="l" rtl="0" eaLnBrk="1" fontAlgn="base" hangingPunct="1">
        <a:spcBef>
          <a:spcPct val="0"/>
        </a:spcBef>
        <a:spcAft>
          <a:spcPct val="0"/>
        </a:spcAft>
        <a:defRPr sz="2400">
          <a:solidFill>
            <a:schemeClr val="tx1"/>
          </a:solidFill>
          <a:latin typeface="Times New Roman" pitchFamily="18" charset="0"/>
          <a:cs typeface="Arial" charset="0"/>
        </a:defRPr>
      </a:lvl3pPr>
      <a:lvl4pPr algn="l" rtl="0" eaLnBrk="1" fontAlgn="base" hangingPunct="1">
        <a:spcBef>
          <a:spcPct val="0"/>
        </a:spcBef>
        <a:spcAft>
          <a:spcPct val="0"/>
        </a:spcAft>
        <a:defRPr sz="2400">
          <a:solidFill>
            <a:schemeClr val="tx1"/>
          </a:solidFill>
          <a:latin typeface="Times New Roman" pitchFamily="18" charset="0"/>
          <a:cs typeface="Arial" charset="0"/>
        </a:defRPr>
      </a:lvl4pPr>
      <a:lvl5pPr algn="l" rtl="0" eaLnBrk="1" fontAlgn="base" hangingPunct="1">
        <a:spcBef>
          <a:spcPct val="0"/>
        </a:spcBef>
        <a:spcAft>
          <a:spcPct val="0"/>
        </a:spcAft>
        <a:defRPr sz="2400">
          <a:solidFill>
            <a:schemeClr val="tx1"/>
          </a:solidFill>
          <a:latin typeface="Times New Roman" pitchFamily="18" charset="0"/>
          <a:cs typeface="Arial" charset="0"/>
        </a:defRPr>
      </a:lvl5pPr>
      <a:lvl6pPr marL="342900" algn="l" rtl="0" eaLnBrk="1" fontAlgn="base" hangingPunct="1">
        <a:spcBef>
          <a:spcPct val="0"/>
        </a:spcBef>
        <a:spcAft>
          <a:spcPct val="0"/>
        </a:spcAft>
        <a:defRPr sz="2400">
          <a:solidFill>
            <a:schemeClr val="tx1"/>
          </a:solidFill>
          <a:latin typeface="Times New Roman" pitchFamily="18" charset="0"/>
          <a:cs typeface="Arial" charset="0"/>
        </a:defRPr>
      </a:lvl6pPr>
      <a:lvl7pPr marL="685800" algn="l" rtl="0" eaLnBrk="1" fontAlgn="base" hangingPunct="1">
        <a:spcBef>
          <a:spcPct val="0"/>
        </a:spcBef>
        <a:spcAft>
          <a:spcPct val="0"/>
        </a:spcAft>
        <a:defRPr sz="2400">
          <a:solidFill>
            <a:schemeClr val="tx1"/>
          </a:solidFill>
          <a:latin typeface="Times New Roman" pitchFamily="18" charset="0"/>
          <a:cs typeface="Arial" charset="0"/>
        </a:defRPr>
      </a:lvl7pPr>
      <a:lvl8pPr marL="1028700" algn="l" rtl="0" eaLnBrk="1" fontAlgn="base" hangingPunct="1">
        <a:spcBef>
          <a:spcPct val="0"/>
        </a:spcBef>
        <a:spcAft>
          <a:spcPct val="0"/>
        </a:spcAft>
        <a:defRPr sz="2400">
          <a:solidFill>
            <a:schemeClr val="tx1"/>
          </a:solidFill>
          <a:latin typeface="Times New Roman" pitchFamily="18" charset="0"/>
          <a:cs typeface="Arial" charset="0"/>
        </a:defRPr>
      </a:lvl8pPr>
      <a:lvl9pPr marL="1371600" algn="l" rtl="0" eaLnBrk="1" fontAlgn="base" hangingPunct="1">
        <a:spcBef>
          <a:spcPct val="0"/>
        </a:spcBef>
        <a:spcAft>
          <a:spcPct val="0"/>
        </a:spcAft>
        <a:defRPr sz="2400">
          <a:solidFill>
            <a:schemeClr val="tx1"/>
          </a:solidFill>
          <a:latin typeface="Times New Roman" pitchFamily="18" charset="0"/>
          <a:cs typeface="Arial" charset="0"/>
        </a:defRPr>
      </a:lvl9pPr>
    </p:titleStyle>
    <p:body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F425-05A6-7930-AAC8-B3ECA990F86A}"/>
              </a:ext>
            </a:extLst>
          </p:cNvPr>
          <p:cNvSpPr>
            <a:spLocks noGrp="1"/>
          </p:cNvSpPr>
          <p:nvPr>
            <p:ph type="ctrTitle"/>
          </p:nvPr>
        </p:nvSpPr>
        <p:spPr/>
        <p:txBody>
          <a:bodyPr/>
          <a:lstStyle/>
          <a:p>
            <a:r>
              <a:rPr lang="en-US" dirty="0"/>
              <a:t>Python Implementation of Efficient conversion of RLGC distributed parameters to S parameters for multi-port systems</a:t>
            </a:r>
          </a:p>
        </p:txBody>
      </p:sp>
      <p:sp>
        <p:nvSpPr>
          <p:cNvPr id="3" name="Subtitle 2">
            <a:extLst>
              <a:ext uri="{FF2B5EF4-FFF2-40B4-BE49-F238E27FC236}">
                <a16:creationId xmlns:a16="http://schemas.microsoft.com/office/drawing/2014/main" id="{82850FB8-A8A4-FE66-1435-A4BE141B7A5A}"/>
              </a:ext>
            </a:extLst>
          </p:cNvPr>
          <p:cNvSpPr>
            <a:spLocks noGrp="1"/>
          </p:cNvSpPr>
          <p:nvPr>
            <p:ph type="subTitle" idx="1"/>
          </p:nvPr>
        </p:nvSpPr>
        <p:spPr/>
        <p:txBody>
          <a:bodyPr/>
          <a:lstStyle/>
          <a:p>
            <a:r>
              <a:rPr lang="en-US" dirty="0"/>
              <a:t>Davit Kharshiladze</a:t>
            </a:r>
          </a:p>
          <a:p>
            <a:r>
              <a:rPr lang="en-US" dirty="0" err="1"/>
              <a:t>Yifan</a:t>
            </a:r>
            <a:r>
              <a:rPr lang="en-US" dirty="0"/>
              <a:t> Ding</a:t>
            </a:r>
          </a:p>
          <a:p>
            <a:r>
              <a:rPr lang="en-US" dirty="0"/>
              <a:t>Chulsoon Hwang</a:t>
            </a:r>
          </a:p>
          <a:p>
            <a:r>
              <a:rPr lang="nl-NL" dirty="0"/>
              <a:t>Hyunwook Park</a:t>
            </a:r>
            <a:endParaRPr lang="en-US" dirty="0"/>
          </a:p>
        </p:txBody>
      </p:sp>
    </p:spTree>
    <p:extLst>
      <p:ext uri="{BB962C8B-B14F-4D97-AF65-F5344CB8AC3E}">
        <p14:creationId xmlns:p14="http://schemas.microsoft.com/office/powerpoint/2010/main" val="161224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6E7E-B981-B462-6AC6-491F5926A9C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94C8FB0-27DB-1182-7570-A250C125FC4C}"/>
              </a:ext>
            </a:extLst>
          </p:cNvPr>
          <p:cNvSpPr>
            <a:spLocks noGrp="1"/>
          </p:cNvSpPr>
          <p:nvPr>
            <p:ph idx="1"/>
          </p:nvPr>
        </p:nvSpPr>
        <p:spPr/>
        <p:txBody>
          <a:bodyPr/>
          <a:lstStyle/>
          <a:p>
            <a:r>
              <a:rPr lang="en-US" dirty="0"/>
              <a:t>Implementing Algorithm in Python</a:t>
            </a:r>
          </a:p>
          <a:p>
            <a:r>
              <a:rPr lang="en-US" dirty="0"/>
              <a:t>Comparison of Calculation Times and Accuracy Between MATLAB And Python</a:t>
            </a:r>
          </a:p>
          <a:p>
            <a:r>
              <a:rPr lang="en-US" dirty="0"/>
              <a:t>Optimizing Python Code Using </a:t>
            </a:r>
            <a:r>
              <a:rPr lang="en-US" dirty="0" err="1"/>
              <a:t>Numba</a:t>
            </a:r>
            <a:r>
              <a:rPr lang="en-US" dirty="0"/>
              <a:t> Library</a:t>
            </a:r>
          </a:p>
          <a:p>
            <a:endParaRPr lang="en-US" i="1" dirty="0"/>
          </a:p>
        </p:txBody>
      </p:sp>
      <p:sp>
        <p:nvSpPr>
          <p:cNvPr id="4" name="Slide Number Placeholder 3">
            <a:extLst>
              <a:ext uri="{FF2B5EF4-FFF2-40B4-BE49-F238E27FC236}">
                <a16:creationId xmlns:a16="http://schemas.microsoft.com/office/drawing/2014/main" id="{E48E3A4B-05E0-77E7-02B1-C3BEE6A9F4CE}"/>
              </a:ext>
            </a:extLst>
          </p:cNvPr>
          <p:cNvSpPr>
            <a:spLocks noGrp="1"/>
          </p:cNvSpPr>
          <p:nvPr>
            <p:ph type="sldNum" sz="quarter" idx="11"/>
          </p:nvPr>
        </p:nvSpPr>
        <p:spPr/>
        <p:txBody>
          <a:bodyPr/>
          <a:lstStyle/>
          <a:p>
            <a:fld id="{37A9D2A5-8439-4DF4-AA82-DF185A34E3F7}" type="slidenum">
              <a:rPr lang="en-US" smtClean="0"/>
              <a:t>2</a:t>
            </a:fld>
            <a:endParaRPr lang="en-US"/>
          </a:p>
        </p:txBody>
      </p:sp>
    </p:spTree>
    <p:extLst>
      <p:ext uri="{BB962C8B-B14F-4D97-AF65-F5344CB8AC3E}">
        <p14:creationId xmlns:p14="http://schemas.microsoft.com/office/powerpoint/2010/main" val="239775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7333-878D-1E69-43C2-EC88FE82C54D}"/>
              </a:ext>
            </a:extLst>
          </p:cNvPr>
          <p:cNvSpPr>
            <a:spLocks noGrp="1"/>
          </p:cNvSpPr>
          <p:nvPr>
            <p:ph type="title"/>
          </p:nvPr>
        </p:nvSpPr>
        <p:spPr/>
        <p:txBody>
          <a:bodyPr/>
          <a:lstStyle/>
          <a:p>
            <a:r>
              <a:rPr lang="en-US" dirty="0"/>
              <a:t>Implementing Algorithm in Python</a:t>
            </a:r>
          </a:p>
        </p:txBody>
      </p:sp>
      <p:sp>
        <p:nvSpPr>
          <p:cNvPr id="4" name="Slide Number Placeholder 3">
            <a:extLst>
              <a:ext uri="{FF2B5EF4-FFF2-40B4-BE49-F238E27FC236}">
                <a16:creationId xmlns:a16="http://schemas.microsoft.com/office/drawing/2014/main" id="{201C2083-2E5C-A215-7B69-7DCDE9FCC878}"/>
              </a:ext>
            </a:extLst>
          </p:cNvPr>
          <p:cNvSpPr>
            <a:spLocks noGrp="1"/>
          </p:cNvSpPr>
          <p:nvPr>
            <p:ph type="sldNum" sz="quarter" idx="11"/>
          </p:nvPr>
        </p:nvSpPr>
        <p:spPr/>
        <p:txBody>
          <a:bodyPr/>
          <a:lstStyle/>
          <a:p>
            <a:fld id="{37A9D2A5-8439-4DF4-AA82-DF185A34E3F7}" type="slidenum">
              <a:rPr lang="en-US" smtClean="0"/>
              <a:t>3</a:t>
            </a:fld>
            <a:endParaRPr lang="en-US"/>
          </a:p>
        </p:txBody>
      </p:sp>
      <p:sp>
        <p:nvSpPr>
          <p:cNvPr id="5" name="TextBox 4">
            <a:extLst>
              <a:ext uri="{FF2B5EF4-FFF2-40B4-BE49-F238E27FC236}">
                <a16:creationId xmlns:a16="http://schemas.microsoft.com/office/drawing/2014/main" id="{300879B5-6113-6F40-3952-EC69CC37F7AA}"/>
              </a:ext>
            </a:extLst>
          </p:cNvPr>
          <p:cNvSpPr txBox="1"/>
          <p:nvPr/>
        </p:nvSpPr>
        <p:spPr>
          <a:xfrm>
            <a:off x="400050" y="934131"/>
            <a:ext cx="11480519" cy="523220"/>
          </a:xfrm>
          <a:prstGeom prst="rect">
            <a:avLst/>
          </a:prstGeom>
          <a:noFill/>
        </p:spPr>
        <p:txBody>
          <a:bodyPr wrap="square" rtlCol="0">
            <a:spAutoFit/>
          </a:bodyPr>
          <a:lstStyle/>
          <a:p>
            <a:r>
              <a:rPr lang="en-US" sz="1400" i="1" dirty="0"/>
              <a:t>By converting code from MATLAB to python, many problems may arise. MATLAB is optimized for matrix operations, such as matrix multiplication, matrix inversion, etc. Python struggles to keep up the calculations under the same conditions as MATLAB</a:t>
            </a:r>
            <a:endParaRPr lang="en-US" sz="1400" dirty="0"/>
          </a:p>
        </p:txBody>
      </p:sp>
      <p:sp>
        <p:nvSpPr>
          <p:cNvPr id="7" name="Content Placeholder 13">
            <a:extLst>
              <a:ext uri="{FF2B5EF4-FFF2-40B4-BE49-F238E27FC236}">
                <a16:creationId xmlns:a16="http://schemas.microsoft.com/office/drawing/2014/main" id="{EB5C5FB6-A2C9-627D-3C5B-19F97CD053D2}"/>
              </a:ext>
            </a:extLst>
          </p:cNvPr>
          <p:cNvSpPr txBox="1">
            <a:spLocks/>
          </p:cNvSpPr>
          <p:nvPr/>
        </p:nvSpPr>
        <p:spPr bwMode="auto">
          <a:xfrm>
            <a:off x="882186" y="1579436"/>
            <a:ext cx="10293813" cy="576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Font typeface="Times New Roman" pitchFamily="18" charset="0"/>
              <a:buNone/>
            </a:pPr>
            <a:r>
              <a:rPr lang="en-US" sz="1400" kern="0" dirty="0"/>
              <a:t>Python has many functions that can do the same thing. For example, matrix multiplication can be done by several different methods.</a:t>
            </a:r>
          </a:p>
          <a:p>
            <a:pPr marL="0" indent="0">
              <a:buFont typeface="Times New Roman" pitchFamily="18" charset="0"/>
              <a:buNone/>
            </a:pPr>
            <a:r>
              <a:rPr lang="en-US" sz="1400" kern="0" dirty="0"/>
              <a:t>4x4 matrices with random values were multiplied together 100,000 times, by different functions. The time needed for calculation was noted</a:t>
            </a:r>
          </a:p>
        </p:txBody>
      </p:sp>
      <p:sp>
        <p:nvSpPr>
          <p:cNvPr id="8" name="Rectangle 7">
            <a:extLst>
              <a:ext uri="{FF2B5EF4-FFF2-40B4-BE49-F238E27FC236}">
                <a16:creationId xmlns:a16="http://schemas.microsoft.com/office/drawing/2014/main" id="{2A5B216B-22A7-9DCA-DCA5-7BB8E682AD06}"/>
              </a:ext>
            </a:extLst>
          </p:cNvPr>
          <p:cNvSpPr/>
          <p:nvPr/>
        </p:nvSpPr>
        <p:spPr>
          <a:xfrm>
            <a:off x="4809703" y="2669618"/>
            <a:ext cx="1286297" cy="609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8">
            <a:extLst>
              <a:ext uri="{FF2B5EF4-FFF2-40B4-BE49-F238E27FC236}">
                <a16:creationId xmlns:a16="http://schemas.microsoft.com/office/drawing/2014/main" id="{63E9EE00-4FD8-D6E2-C3FF-E5153C33C4B1}"/>
              </a:ext>
            </a:extLst>
          </p:cNvPr>
          <p:cNvSpPr/>
          <p:nvPr/>
        </p:nvSpPr>
        <p:spPr>
          <a:xfrm>
            <a:off x="4512571" y="2273200"/>
            <a:ext cx="1880559" cy="301924"/>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77777"/>
                </a:solidFill>
                <a:latin typeface="Calibri" panose="020F0502020204030204" pitchFamily="34" charset="0"/>
                <a:cs typeface="Calibri" panose="020F0502020204030204" pitchFamily="34" charset="0"/>
              </a:rPr>
              <a:t>MATLAB</a:t>
            </a:r>
          </a:p>
        </p:txBody>
      </p:sp>
      <p:sp>
        <p:nvSpPr>
          <p:cNvPr id="10" name="TextBox 9">
            <a:extLst>
              <a:ext uri="{FF2B5EF4-FFF2-40B4-BE49-F238E27FC236}">
                <a16:creationId xmlns:a16="http://schemas.microsoft.com/office/drawing/2014/main" id="{23B95C5A-D2E5-454C-4209-AA3CC27E8567}"/>
              </a:ext>
            </a:extLst>
          </p:cNvPr>
          <p:cNvSpPr txBox="1"/>
          <p:nvPr/>
        </p:nvSpPr>
        <p:spPr>
          <a:xfrm>
            <a:off x="4905074" y="2743307"/>
            <a:ext cx="1095554" cy="461665"/>
          </a:xfrm>
          <a:prstGeom prst="rect">
            <a:avLst/>
          </a:prstGeom>
          <a:noFill/>
        </p:spPr>
        <p:txBody>
          <a:bodyPr wrap="square" rtlCol="0">
            <a:spAutoFit/>
          </a:bodyPr>
          <a:lstStyle/>
          <a:p>
            <a:pPr algn="ctr"/>
            <a:r>
              <a:rPr lang="en-US" sz="2400" b="1" dirty="0"/>
              <a:t>A * B</a:t>
            </a:r>
          </a:p>
        </p:txBody>
      </p:sp>
      <p:cxnSp>
        <p:nvCxnSpPr>
          <p:cNvPr id="12" name="Straight Arrow Connector 11">
            <a:extLst>
              <a:ext uri="{FF2B5EF4-FFF2-40B4-BE49-F238E27FC236}">
                <a16:creationId xmlns:a16="http://schemas.microsoft.com/office/drawing/2014/main" id="{FD421C2A-A943-F546-E1B8-A15E62A0EF4A}"/>
              </a:ext>
            </a:extLst>
          </p:cNvPr>
          <p:cNvCxnSpPr>
            <a:cxnSpLocks/>
          </p:cNvCxnSpPr>
          <p:nvPr/>
        </p:nvCxnSpPr>
        <p:spPr>
          <a:xfrm flipH="1">
            <a:off x="2702463" y="3278662"/>
            <a:ext cx="1886790" cy="1009727"/>
          </a:xfrm>
          <a:prstGeom prst="straightConnector1">
            <a:avLst/>
          </a:prstGeom>
          <a:ln w="28575">
            <a:solidFill>
              <a:srgbClr val="56803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08AE25-7A5E-D712-4A2F-6BF4F072268B}"/>
              </a:ext>
            </a:extLst>
          </p:cNvPr>
          <p:cNvCxnSpPr>
            <a:cxnSpLocks/>
          </p:cNvCxnSpPr>
          <p:nvPr/>
        </p:nvCxnSpPr>
        <p:spPr>
          <a:xfrm flipH="1">
            <a:off x="4589253" y="3411360"/>
            <a:ext cx="737079" cy="1158398"/>
          </a:xfrm>
          <a:prstGeom prst="straightConnector1">
            <a:avLst/>
          </a:prstGeom>
          <a:ln w="28575">
            <a:solidFill>
              <a:srgbClr val="56803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D4E15F9-09E4-F267-90D4-FC93D362A0D6}"/>
              </a:ext>
            </a:extLst>
          </p:cNvPr>
          <p:cNvCxnSpPr>
            <a:cxnSpLocks/>
          </p:cNvCxnSpPr>
          <p:nvPr/>
        </p:nvCxnSpPr>
        <p:spPr>
          <a:xfrm>
            <a:off x="5777901" y="3437161"/>
            <a:ext cx="615229" cy="1128227"/>
          </a:xfrm>
          <a:prstGeom prst="straightConnector1">
            <a:avLst/>
          </a:prstGeom>
          <a:ln w="28575">
            <a:solidFill>
              <a:srgbClr val="56803A"/>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B166766-D3AA-DC64-303E-E9F4E476BC2F}"/>
              </a:ext>
            </a:extLst>
          </p:cNvPr>
          <p:cNvSpPr/>
          <p:nvPr/>
        </p:nvSpPr>
        <p:spPr>
          <a:xfrm>
            <a:off x="1436284" y="4425458"/>
            <a:ext cx="12862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EB33D52-3B00-7915-25D3-AECC3819B749}"/>
              </a:ext>
            </a:extLst>
          </p:cNvPr>
          <p:cNvSpPr txBox="1"/>
          <p:nvPr/>
        </p:nvSpPr>
        <p:spPr>
          <a:xfrm>
            <a:off x="1436283" y="4425458"/>
            <a:ext cx="1286297" cy="276999"/>
          </a:xfrm>
          <a:prstGeom prst="rect">
            <a:avLst/>
          </a:prstGeom>
          <a:noFill/>
        </p:spPr>
        <p:txBody>
          <a:bodyPr wrap="square" rtlCol="0">
            <a:spAutoFit/>
          </a:bodyPr>
          <a:lstStyle/>
          <a:p>
            <a:pPr algn="ctr"/>
            <a:r>
              <a:rPr lang="en-US" sz="1200" b="1" dirty="0" err="1">
                <a:solidFill>
                  <a:srgbClr val="56803A"/>
                </a:solidFill>
              </a:rPr>
              <a:t>numpy.matmul</a:t>
            </a:r>
            <a:endParaRPr lang="en-US" sz="1200" b="1" dirty="0">
              <a:solidFill>
                <a:srgbClr val="56803A"/>
              </a:solidFill>
            </a:endParaRPr>
          </a:p>
        </p:txBody>
      </p:sp>
      <p:sp>
        <p:nvSpPr>
          <p:cNvPr id="19" name="Rectangle 18">
            <a:extLst>
              <a:ext uri="{FF2B5EF4-FFF2-40B4-BE49-F238E27FC236}">
                <a16:creationId xmlns:a16="http://schemas.microsoft.com/office/drawing/2014/main" id="{51C319FB-36B2-D366-CDB4-1724F4D6594F}"/>
              </a:ext>
            </a:extLst>
          </p:cNvPr>
          <p:cNvSpPr/>
          <p:nvPr/>
        </p:nvSpPr>
        <p:spPr>
          <a:xfrm>
            <a:off x="3523407" y="4702457"/>
            <a:ext cx="12862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869E04-6D75-5E75-F7D3-794BBF8A8E80}"/>
              </a:ext>
            </a:extLst>
          </p:cNvPr>
          <p:cNvSpPr txBox="1"/>
          <p:nvPr/>
        </p:nvSpPr>
        <p:spPr>
          <a:xfrm>
            <a:off x="3523406" y="4702457"/>
            <a:ext cx="1286297" cy="276999"/>
          </a:xfrm>
          <a:prstGeom prst="rect">
            <a:avLst/>
          </a:prstGeom>
          <a:noFill/>
        </p:spPr>
        <p:txBody>
          <a:bodyPr wrap="square" rtlCol="0">
            <a:spAutoFit/>
          </a:bodyPr>
          <a:lstStyle/>
          <a:p>
            <a:pPr algn="ctr"/>
            <a:r>
              <a:rPr lang="en-US" sz="1200" b="1" dirty="0">
                <a:solidFill>
                  <a:srgbClr val="56803A"/>
                </a:solidFill>
              </a:rPr>
              <a:t>numpy.dot</a:t>
            </a:r>
          </a:p>
        </p:txBody>
      </p:sp>
      <p:sp>
        <p:nvSpPr>
          <p:cNvPr id="25" name="Rectangle 24">
            <a:extLst>
              <a:ext uri="{FF2B5EF4-FFF2-40B4-BE49-F238E27FC236}">
                <a16:creationId xmlns:a16="http://schemas.microsoft.com/office/drawing/2014/main" id="{34B4C0F3-A349-C039-F28A-4DA5C1972F29}"/>
              </a:ext>
            </a:extLst>
          </p:cNvPr>
          <p:cNvSpPr/>
          <p:nvPr/>
        </p:nvSpPr>
        <p:spPr>
          <a:xfrm>
            <a:off x="6488021" y="4702457"/>
            <a:ext cx="621102"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273D86-B2ED-4CAC-9653-66C826CAB0EA}"/>
              </a:ext>
            </a:extLst>
          </p:cNvPr>
          <p:cNvSpPr txBox="1"/>
          <p:nvPr/>
        </p:nvSpPr>
        <p:spPr>
          <a:xfrm>
            <a:off x="6393130" y="4702457"/>
            <a:ext cx="821424" cy="276999"/>
          </a:xfrm>
          <a:prstGeom prst="rect">
            <a:avLst/>
          </a:prstGeom>
          <a:noFill/>
        </p:spPr>
        <p:txBody>
          <a:bodyPr wrap="square" rtlCol="0">
            <a:spAutoFit/>
          </a:bodyPr>
          <a:lstStyle/>
          <a:p>
            <a:pPr algn="ctr"/>
            <a:r>
              <a:rPr lang="en-US" sz="1200" b="1" dirty="0">
                <a:solidFill>
                  <a:srgbClr val="56803A"/>
                </a:solidFill>
              </a:rPr>
              <a:t>dot</a:t>
            </a:r>
          </a:p>
        </p:txBody>
      </p:sp>
      <p:cxnSp>
        <p:nvCxnSpPr>
          <p:cNvPr id="27" name="Straight Arrow Connector 26">
            <a:extLst>
              <a:ext uri="{FF2B5EF4-FFF2-40B4-BE49-F238E27FC236}">
                <a16:creationId xmlns:a16="http://schemas.microsoft.com/office/drawing/2014/main" id="{567800C3-535E-FF3F-BC8D-A73C5FD51922}"/>
              </a:ext>
            </a:extLst>
          </p:cNvPr>
          <p:cNvCxnSpPr>
            <a:cxnSpLocks/>
          </p:cNvCxnSpPr>
          <p:nvPr/>
        </p:nvCxnSpPr>
        <p:spPr>
          <a:xfrm>
            <a:off x="6294529" y="3219050"/>
            <a:ext cx="2294990" cy="1137233"/>
          </a:xfrm>
          <a:prstGeom prst="straightConnector1">
            <a:avLst/>
          </a:prstGeom>
          <a:ln w="28575">
            <a:solidFill>
              <a:srgbClr val="56803A"/>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4D430D9-A7A2-3D37-EF05-F0FE197A2610}"/>
              </a:ext>
            </a:extLst>
          </p:cNvPr>
          <p:cNvSpPr/>
          <p:nvPr/>
        </p:nvSpPr>
        <p:spPr>
          <a:xfrm>
            <a:off x="8789841" y="4288389"/>
            <a:ext cx="621102"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BE1F753-3CFC-F4AD-A89E-5EEAEEAFB739}"/>
              </a:ext>
            </a:extLst>
          </p:cNvPr>
          <p:cNvSpPr txBox="1"/>
          <p:nvPr/>
        </p:nvSpPr>
        <p:spPr>
          <a:xfrm>
            <a:off x="8694950" y="4288389"/>
            <a:ext cx="821424" cy="276999"/>
          </a:xfrm>
          <a:prstGeom prst="rect">
            <a:avLst/>
          </a:prstGeom>
          <a:noFill/>
        </p:spPr>
        <p:txBody>
          <a:bodyPr wrap="square" rtlCol="0">
            <a:spAutoFit/>
          </a:bodyPr>
          <a:lstStyle/>
          <a:p>
            <a:pPr algn="ctr"/>
            <a:r>
              <a:rPr lang="en-US" sz="1200" b="1" dirty="0">
                <a:solidFill>
                  <a:srgbClr val="56803A"/>
                </a:solidFill>
              </a:rPr>
              <a:t>@</a:t>
            </a:r>
          </a:p>
        </p:txBody>
      </p:sp>
      <p:sp>
        <p:nvSpPr>
          <p:cNvPr id="31" name="Rounded Rectangle 28">
            <a:extLst>
              <a:ext uri="{FF2B5EF4-FFF2-40B4-BE49-F238E27FC236}">
                <a16:creationId xmlns:a16="http://schemas.microsoft.com/office/drawing/2014/main" id="{5FAFF064-983F-4912-7E36-8A47F758299C}"/>
              </a:ext>
            </a:extLst>
          </p:cNvPr>
          <p:cNvSpPr/>
          <p:nvPr/>
        </p:nvSpPr>
        <p:spPr>
          <a:xfrm>
            <a:off x="1710891" y="4148039"/>
            <a:ext cx="737080" cy="208244"/>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77777"/>
                </a:solidFill>
                <a:latin typeface="Calibri" panose="020F0502020204030204" pitchFamily="34" charset="0"/>
                <a:cs typeface="Calibri" panose="020F0502020204030204" pitchFamily="34" charset="0"/>
              </a:rPr>
              <a:t>Python</a:t>
            </a:r>
          </a:p>
        </p:txBody>
      </p:sp>
      <p:sp>
        <p:nvSpPr>
          <p:cNvPr id="32" name="Rounded Rectangle 28">
            <a:extLst>
              <a:ext uri="{FF2B5EF4-FFF2-40B4-BE49-F238E27FC236}">
                <a16:creationId xmlns:a16="http://schemas.microsoft.com/office/drawing/2014/main" id="{F33B1E65-A241-CEBC-A0F4-00AD08D9FF38}"/>
              </a:ext>
            </a:extLst>
          </p:cNvPr>
          <p:cNvSpPr/>
          <p:nvPr/>
        </p:nvSpPr>
        <p:spPr>
          <a:xfrm>
            <a:off x="3820774" y="4427864"/>
            <a:ext cx="737080" cy="208244"/>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77777"/>
                </a:solidFill>
                <a:latin typeface="Calibri" panose="020F0502020204030204" pitchFamily="34" charset="0"/>
                <a:cs typeface="Calibri" panose="020F0502020204030204" pitchFamily="34" charset="0"/>
              </a:rPr>
              <a:t>Python</a:t>
            </a:r>
          </a:p>
        </p:txBody>
      </p:sp>
      <p:sp>
        <p:nvSpPr>
          <p:cNvPr id="33" name="Rounded Rectangle 28">
            <a:extLst>
              <a:ext uri="{FF2B5EF4-FFF2-40B4-BE49-F238E27FC236}">
                <a16:creationId xmlns:a16="http://schemas.microsoft.com/office/drawing/2014/main" id="{B6377650-5B14-685A-B4AA-B839B25A26E4}"/>
              </a:ext>
            </a:extLst>
          </p:cNvPr>
          <p:cNvSpPr/>
          <p:nvPr/>
        </p:nvSpPr>
        <p:spPr>
          <a:xfrm>
            <a:off x="8752457" y="4017931"/>
            <a:ext cx="737080" cy="208244"/>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77777"/>
                </a:solidFill>
                <a:latin typeface="Calibri" panose="020F0502020204030204" pitchFamily="34" charset="0"/>
                <a:cs typeface="Calibri" panose="020F0502020204030204" pitchFamily="34" charset="0"/>
              </a:rPr>
              <a:t>Python</a:t>
            </a:r>
          </a:p>
        </p:txBody>
      </p:sp>
      <p:sp>
        <p:nvSpPr>
          <p:cNvPr id="38" name="Rounded Rectangle 28">
            <a:extLst>
              <a:ext uri="{FF2B5EF4-FFF2-40B4-BE49-F238E27FC236}">
                <a16:creationId xmlns:a16="http://schemas.microsoft.com/office/drawing/2014/main" id="{27945416-8578-C1AD-6018-C2E2099BD31A}"/>
              </a:ext>
            </a:extLst>
          </p:cNvPr>
          <p:cNvSpPr/>
          <p:nvPr/>
        </p:nvSpPr>
        <p:spPr>
          <a:xfrm>
            <a:off x="6430032" y="4427864"/>
            <a:ext cx="737080" cy="208244"/>
          </a:xfrm>
          <a:prstGeom prst="roundRect">
            <a:avLst>
              <a:gd name="adj" fmla="val 22382"/>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77777"/>
                </a:solidFill>
                <a:latin typeface="Calibri" panose="020F0502020204030204" pitchFamily="34" charset="0"/>
                <a:cs typeface="Calibri" panose="020F0502020204030204" pitchFamily="34" charset="0"/>
              </a:rPr>
              <a:t>Python</a:t>
            </a:r>
          </a:p>
        </p:txBody>
      </p:sp>
      <p:sp>
        <p:nvSpPr>
          <p:cNvPr id="43" name="TextBox 42">
            <a:extLst>
              <a:ext uri="{FF2B5EF4-FFF2-40B4-BE49-F238E27FC236}">
                <a16:creationId xmlns:a16="http://schemas.microsoft.com/office/drawing/2014/main" id="{D58AAA05-9F0D-0CB3-719C-B5538A413337}"/>
              </a:ext>
            </a:extLst>
          </p:cNvPr>
          <p:cNvSpPr txBox="1"/>
          <p:nvPr/>
        </p:nvSpPr>
        <p:spPr>
          <a:xfrm>
            <a:off x="830043" y="4761872"/>
            <a:ext cx="2219873" cy="307777"/>
          </a:xfrm>
          <a:prstGeom prst="rect">
            <a:avLst/>
          </a:prstGeom>
          <a:noFill/>
        </p:spPr>
        <p:txBody>
          <a:bodyPr wrap="square">
            <a:spAutoFit/>
          </a:bodyPr>
          <a:lstStyle/>
          <a:p>
            <a:r>
              <a:rPr lang="en-US" sz="1400" dirty="0"/>
              <a:t>0.1545870304107666 s</a:t>
            </a:r>
          </a:p>
        </p:txBody>
      </p:sp>
      <p:sp>
        <p:nvSpPr>
          <p:cNvPr id="45" name="TextBox 44">
            <a:extLst>
              <a:ext uri="{FF2B5EF4-FFF2-40B4-BE49-F238E27FC236}">
                <a16:creationId xmlns:a16="http://schemas.microsoft.com/office/drawing/2014/main" id="{B893A222-7A33-4D96-9361-6D2EA726B305}"/>
              </a:ext>
            </a:extLst>
          </p:cNvPr>
          <p:cNvSpPr txBox="1"/>
          <p:nvPr/>
        </p:nvSpPr>
        <p:spPr>
          <a:xfrm>
            <a:off x="3260122" y="5045805"/>
            <a:ext cx="2595464" cy="307777"/>
          </a:xfrm>
          <a:prstGeom prst="rect">
            <a:avLst/>
          </a:prstGeom>
          <a:noFill/>
        </p:spPr>
        <p:txBody>
          <a:bodyPr wrap="square">
            <a:spAutoFit/>
          </a:bodyPr>
          <a:lstStyle/>
          <a:p>
            <a:r>
              <a:rPr lang="en-US" sz="1400" dirty="0"/>
              <a:t>0.10571694374084473 s</a:t>
            </a:r>
          </a:p>
        </p:txBody>
      </p:sp>
      <p:sp>
        <p:nvSpPr>
          <p:cNvPr id="47" name="TextBox 46">
            <a:extLst>
              <a:ext uri="{FF2B5EF4-FFF2-40B4-BE49-F238E27FC236}">
                <a16:creationId xmlns:a16="http://schemas.microsoft.com/office/drawing/2014/main" id="{4250DA3C-E054-4515-2B51-DCCBCAF57826}"/>
              </a:ext>
            </a:extLst>
          </p:cNvPr>
          <p:cNvSpPr txBox="1"/>
          <p:nvPr/>
        </p:nvSpPr>
        <p:spPr>
          <a:xfrm>
            <a:off x="6038490" y="5096675"/>
            <a:ext cx="2361481" cy="307777"/>
          </a:xfrm>
          <a:prstGeom prst="rect">
            <a:avLst/>
          </a:prstGeom>
          <a:noFill/>
        </p:spPr>
        <p:txBody>
          <a:bodyPr wrap="square">
            <a:spAutoFit/>
          </a:bodyPr>
          <a:lstStyle/>
          <a:p>
            <a:r>
              <a:rPr lang="en-US" sz="1400" dirty="0"/>
              <a:t>0.10073018074035645 s</a:t>
            </a:r>
          </a:p>
        </p:txBody>
      </p:sp>
      <p:sp>
        <p:nvSpPr>
          <p:cNvPr id="49" name="TextBox 48">
            <a:extLst>
              <a:ext uri="{FF2B5EF4-FFF2-40B4-BE49-F238E27FC236}">
                <a16:creationId xmlns:a16="http://schemas.microsoft.com/office/drawing/2014/main" id="{B7B65AF3-57C7-28C7-C4B0-FA24A776006A}"/>
              </a:ext>
            </a:extLst>
          </p:cNvPr>
          <p:cNvSpPr txBox="1"/>
          <p:nvPr/>
        </p:nvSpPr>
        <p:spPr>
          <a:xfrm>
            <a:off x="9562816" y="4271720"/>
            <a:ext cx="2317753" cy="307777"/>
          </a:xfrm>
          <a:prstGeom prst="rect">
            <a:avLst/>
          </a:prstGeom>
          <a:noFill/>
        </p:spPr>
        <p:txBody>
          <a:bodyPr wrap="square">
            <a:spAutoFit/>
          </a:bodyPr>
          <a:lstStyle/>
          <a:p>
            <a:r>
              <a:rPr lang="en-US" sz="1400" dirty="0"/>
              <a:t>0.17464923858642578 s</a:t>
            </a:r>
          </a:p>
        </p:txBody>
      </p:sp>
      <p:sp>
        <p:nvSpPr>
          <p:cNvPr id="52" name="TextBox 51">
            <a:extLst>
              <a:ext uri="{FF2B5EF4-FFF2-40B4-BE49-F238E27FC236}">
                <a16:creationId xmlns:a16="http://schemas.microsoft.com/office/drawing/2014/main" id="{3543F203-B15F-669B-6B8B-5A12CDBBCBA1}"/>
              </a:ext>
            </a:extLst>
          </p:cNvPr>
          <p:cNvSpPr txBox="1"/>
          <p:nvPr/>
        </p:nvSpPr>
        <p:spPr>
          <a:xfrm>
            <a:off x="6294529" y="2828835"/>
            <a:ext cx="1286297" cy="307777"/>
          </a:xfrm>
          <a:prstGeom prst="rect">
            <a:avLst/>
          </a:prstGeom>
          <a:noFill/>
        </p:spPr>
        <p:txBody>
          <a:bodyPr wrap="square">
            <a:spAutoFit/>
          </a:bodyPr>
          <a:lstStyle/>
          <a:p>
            <a:r>
              <a:rPr lang="en-US" sz="1400" dirty="0"/>
              <a:t>0.013776 s</a:t>
            </a:r>
          </a:p>
        </p:txBody>
      </p:sp>
      <p:sp>
        <p:nvSpPr>
          <p:cNvPr id="54" name="Content Placeholder 13">
            <a:extLst>
              <a:ext uri="{FF2B5EF4-FFF2-40B4-BE49-F238E27FC236}">
                <a16:creationId xmlns:a16="http://schemas.microsoft.com/office/drawing/2014/main" id="{E622EB1A-C5D2-A8E4-A4C3-4E1812F6A229}"/>
              </a:ext>
            </a:extLst>
          </p:cNvPr>
          <p:cNvSpPr txBox="1">
            <a:spLocks/>
          </p:cNvSpPr>
          <p:nvPr/>
        </p:nvSpPr>
        <p:spPr bwMode="auto">
          <a:xfrm>
            <a:off x="708679" y="5635815"/>
            <a:ext cx="10293813" cy="8736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Font typeface="Times New Roman" pitchFamily="18" charset="0"/>
              <a:buNone/>
            </a:pPr>
            <a:r>
              <a:rPr lang="en-US" sz="1400" kern="0" dirty="0"/>
              <a:t>MATALB multiplication is 10 times faster!</a:t>
            </a:r>
          </a:p>
          <a:p>
            <a:pPr marL="0" indent="0">
              <a:buFont typeface="Times New Roman" pitchFamily="18" charset="0"/>
              <a:buNone/>
            </a:pPr>
            <a:r>
              <a:rPr lang="en-US" sz="1400" kern="0" dirty="0"/>
              <a:t>This means that algorithms, based on matrix multiplication will not be as effective in python.</a:t>
            </a:r>
          </a:p>
          <a:p>
            <a:pPr marL="0" indent="0">
              <a:buFont typeface="Times New Roman" pitchFamily="18" charset="0"/>
              <a:buNone/>
            </a:pPr>
            <a:r>
              <a:rPr lang="en-US" sz="1400" kern="0" dirty="0"/>
              <a:t>Choosing right simple operations scales well when the problem size increases.</a:t>
            </a:r>
          </a:p>
        </p:txBody>
      </p:sp>
    </p:spTree>
    <p:extLst>
      <p:ext uri="{BB962C8B-B14F-4D97-AF65-F5344CB8AC3E}">
        <p14:creationId xmlns:p14="http://schemas.microsoft.com/office/powerpoint/2010/main" val="318515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1471-443B-E225-C0E9-6618DB2DF738}"/>
              </a:ext>
            </a:extLst>
          </p:cNvPr>
          <p:cNvSpPr>
            <a:spLocks noGrp="1"/>
          </p:cNvSpPr>
          <p:nvPr>
            <p:ph type="title"/>
          </p:nvPr>
        </p:nvSpPr>
        <p:spPr/>
        <p:txBody>
          <a:bodyPr/>
          <a:lstStyle/>
          <a:p>
            <a:r>
              <a:rPr lang="en-US" dirty="0"/>
              <a:t>Accuracy Between MATLAB And Python – 1x1 RLGC (Frequency Independent)</a:t>
            </a:r>
          </a:p>
        </p:txBody>
      </p:sp>
      <p:pic>
        <p:nvPicPr>
          <p:cNvPr id="6" name="Content Placeholder 5" descr="A graph of a graph of a function&#10;&#10;Description automatically generated with medium confidence">
            <a:extLst>
              <a:ext uri="{FF2B5EF4-FFF2-40B4-BE49-F238E27FC236}">
                <a16:creationId xmlns:a16="http://schemas.microsoft.com/office/drawing/2014/main" id="{E43BBDD9-8068-9B3C-5CAE-030D8CBFE6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255" y="914400"/>
            <a:ext cx="10730689" cy="5562600"/>
          </a:xfrm>
        </p:spPr>
      </p:pic>
      <p:sp>
        <p:nvSpPr>
          <p:cNvPr id="4" name="Slide Number Placeholder 3">
            <a:extLst>
              <a:ext uri="{FF2B5EF4-FFF2-40B4-BE49-F238E27FC236}">
                <a16:creationId xmlns:a16="http://schemas.microsoft.com/office/drawing/2014/main" id="{D153D4EF-E894-8245-2A64-A2FD22252131}"/>
              </a:ext>
            </a:extLst>
          </p:cNvPr>
          <p:cNvSpPr>
            <a:spLocks noGrp="1"/>
          </p:cNvSpPr>
          <p:nvPr>
            <p:ph type="sldNum" sz="quarter" idx="11"/>
          </p:nvPr>
        </p:nvSpPr>
        <p:spPr/>
        <p:txBody>
          <a:bodyPr/>
          <a:lstStyle/>
          <a:p>
            <a:fld id="{37A9D2A5-8439-4DF4-AA82-DF185A34E3F7}" type="slidenum">
              <a:rPr lang="en-US" smtClean="0"/>
              <a:t>4</a:t>
            </a:fld>
            <a:endParaRPr lang="en-US"/>
          </a:p>
        </p:txBody>
      </p:sp>
    </p:spTree>
    <p:extLst>
      <p:ext uri="{BB962C8B-B14F-4D97-AF65-F5344CB8AC3E}">
        <p14:creationId xmlns:p14="http://schemas.microsoft.com/office/powerpoint/2010/main" val="42902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1471-443B-E225-C0E9-6618DB2DF738}"/>
              </a:ext>
            </a:extLst>
          </p:cNvPr>
          <p:cNvSpPr>
            <a:spLocks noGrp="1"/>
          </p:cNvSpPr>
          <p:nvPr>
            <p:ph type="title"/>
          </p:nvPr>
        </p:nvSpPr>
        <p:spPr/>
        <p:txBody>
          <a:bodyPr/>
          <a:lstStyle/>
          <a:p>
            <a:r>
              <a:rPr lang="en-US" dirty="0"/>
              <a:t>Accuracy Between MATLAB And Python – 4x4 RLGC (Frequency Dependent, IMLC)</a:t>
            </a:r>
          </a:p>
        </p:txBody>
      </p:sp>
      <p:sp>
        <p:nvSpPr>
          <p:cNvPr id="4" name="Slide Number Placeholder 3">
            <a:extLst>
              <a:ext uri="{FF2B5EF4-FFF2-40B4-BE49-F238E27FC236}">
                <a16:creationId xmlns:a16="http://schemas.microsoft.com/office/drawing/2014/main" id="{D153D4EF-E894-8245-2A64-A2FD22252131}"/>
              </a:ext>
            </a:extLst>
          </p:cNvPr>
          <p:cNvSpPr>
            <a:spLocks noGrp="1"/>
          </p:cNvSpPr>
          <p:nvPr>
            <p:ph type="sldNum" sz="quarter" idx="11"/>
          </p:nvPr>
        </p:nvSpPr>
        <p:spPr/>
        <p:txBody>
          <a:bodyPr/>
          <a:lstStyle/>
          <a:p>
            <a:fld id="{37A9D2A5-8439-4DF4-AA82-DF185A34E3F7}" type="slidenum">
              <a:rPr lang="en-US" smtClean="0"/>
              <a:t>5</a:t>
            </a:fld>
            <a:endParaRPr lang="en-US"/>
          </a:p>
        </p:txBody>
      </p:sp>
      <p:pic>
        <p:nvPicPr>
          <p:cNvPr id="8" name="Picture 7" descr="A graph of a graph of a graph&#10;&#10;Description automatically generated with medium confidence">
            <a:extLst>
              <a:ext uri="{FF2B5EF4-FFF2-40B4-BE49-F238E27FC236}">
                <a16:creationId xmlns:a16="http://schemas.microsoft.com/office/drawing/2014/main" id="{1A18557C-3ED3-5DA2-F692-7102ECF38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87" y="1036691"/>
            <a:ext cx="5291847" cy="2743200"/>
          </a:xfrm>
          <a:prstGeom prst="rect">
            <a:avLst/>
          </a:prstGeom>
        </p:spPr>
      </p:pic>
      <p:pic>
        <p:nvPicPr>
          <p:cNvPr id="10" name="Picture 9" descr="A diagram of a graph&#10;&#10;Description automatically generated with medium confidence">
            <a:extLst>
              <a:ext uri="{FF2B5EF4-FFF2-40B4-BE49-F238E27FC236}">
                <a16:creationId xmlns:a16="http://schemas.microsoft.com/office/drawing/2014/main" id="{AFE6BCA6-B89A-A236-EE2A-B3089A111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53" y="1036691"/>
            <a:ext cx="5291847" cy="2743200"/>
          </a:xfrm>
          <a:prstGeom prst="rect">
            <a:avLst/>
          </a:prstGeom>
        </p:spPr>
      </p:pic>
      <p:pic>
        <p:nvPicPr>
          <p:cNvPr id="14" name="Picture 13" descr="A graph of a function&#10;&#10;Description automatically generated with medium confidence">
            <a:extLst>
              <a:ext uri="{FF2B5EF4-FFF2-40B4-BE49-F238E27FC236}">
                <a16:creationId xmlns:a16="http://schemas.microsoft.com/office/drawing/2014/main" id="{35C1BE34-098B-5969-E2F0-C69F86726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486" y="3779891"/>
            <a:ext cx="5291847" cy="2743200"/>
          </a:xfrm>
          <a:prstGeom prst="rect">
            <a:avLst/>
          </a:prstGeom>
        </p:spPr>
      </p:pic>
      <p:pic>
        <p:nvPicPr>
          <p:cNvPr id="16" name="Picture 15" descr="A graph of a graph of a graph&#10;&#10;Description automatically generated with medium confidence">
            <a:extLst>
              <a:ext uri="{FF2B5EF4-FFF2-40B4-BE49-F238E27FC236}">
                <a16:creationId xmlns:a16="http://schemas.microsoft.com/office/drawing/2014/main" id="{0C75FA55-992E-D272-C0CF-8894AC6045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382" y="3779891"/>
            <a:ext cx="5291847" cy="2743200"/>
          </a:xfrm>
          <a:prstGeom prst="rect">
            <a:avLst/>
          </a:prstGeom>
        </p:spPr>
      </p:pic>
    </p:spTree>
    <p:extLst>
      <p:ext uri="{BB962C8B-B14F-4D97-AF65-F5344CB8AC3E}">
        <p14:creationId xmlns:p14="http://schemas.microsoft.com/office/powerpoint/2010/main" val="249878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42BA-6006-A51C-7307-DA85F4ABB7C2}"/>
              </a:ext>
            </a:extLst>
          </p:cNvPr>
          <p:cNvSpPr>
            <a:spLocks noGrp="1"/>
          </p:cNvSpPr>
          <p:nvPr>
            <p:ph type="title"/>
          </p:nvPr>
        </p:nvSpPr>
        <p:spPr/>
        <p:txBody>
          <a:bodyPr/>
          <a:lstStyle/>
          <a:p>
            <a:r>
              <a:rPr lang="en-US" dirty="0"/>
              <a:t>Calculation Times Between MATLAB And Python </a:t>
            </a:r>
          </a:p>
        </p:txBody>
      </p:sp>
      <p:sp>
        <p:nvSpPr>
          <p:cNvPr id="4" name="Slide Number Placeholder 3">
            <a:extLst>
              <a:ext uri="{FF2B5EF4-FFF2-40B4-BE49-F238E27FC236}">
                <a16:creationId xmlns:a16="http://schemas.microsoft.com/office/drawing/2014/main" id="{B8C49BFD-DE94-31BA-0817-6B8C073B0F65}"/>
              </a:ext>
            </a:extLst>
          </p:cNvPr>
          <p:cNvSpPr>
            <a:spLocks noGrp="1"/>
          </p:cNvSpPr>
          <p:nvPr>
            <p:ph type="sldNum" sz="quarter" idx="11"/>
          </p:nvPr>
        </p:nvSpPr>
        <p:spPr/>
        <p:txBody>
          <a:bodyPr/>
          <a:lstStyle/>
          <a:p>
            <a:fld id="{37A9D2A5-8439-4DF4-AA82-DF185A34E3F7}" type="slidenum">
              <a:rPr lang="en-US" smtClean="0"/>
              <a:t>6</a:t>
            </a:fld>
            <a:endParaRPr lang="en-US"/>
          </a:p>
        </p:txBody>
      </p:sp>
      <p:sp>
        <p:nvSpPr>
          <p:cNvPr id="11" name="Rounded Rectangle 28">
            <a:extLst>
              <a:ext uri="{FF2B5EF4-FFF2-40B4-BE49-F238E27FC236}">
                <a16:creationId xmlns:a16="http://schemas.microsoft.com/office/drawing/2014/main" id="{6605D763-331D-E131-B73E-6EC301F44FC9}"/>
              </a:ext>
            </a:extLst>
          </p:cNvPr>
          <p:cNvSpPr/>
          <p:nvPr/>
        </p:nvSpPr>
        <p:spPr>
          <a:xfrm>
            <a:off x="1934233" y="1285337"/>
            <a:ext cx="2529642" cy="573656"/>
          </a:xfrm>
          <a:prstGeom prst="roundRect">
            <a:avLst>
              <a:gd name="adj" fmla="val 12548"/>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77777"/>
                </a:solidFill>
                <a:latin typeface="Calibri" panose="020F0502020204030204" pitchFamily="34" charset="0"/>
                <a:cs typeface="Calibri" panose="020F0502020204030204" pitchFamily="34" charset="0"/>
              </a:rPr>
              <a:t>1x1 RLGC Matrix</a:t>
            </a:r>
          </a:p>
          <a:p>
            <a:pPr algn="ctr"/>
            <a:r>
              <a:rPr lang="en-US" sz="1600" b="1" dirty="0">
                <a:solidFill>
                  <a:srgbClr val="777777"/>
                </a:solidFill>
                <a:latin typeface="Calibri" panose="020F0502020204030204" pitchFamily="34" charset="0"/>
                <a:cs typeface="Calibri" panose="020F0502020204030204" pitchFamily="34" charset="0"/>
              </a:rPr>
              <a:t>Frequency Independent</a:t>
            </a:r>
          </a:p>
        </p:txBody>
      </p:sp>
      <p:sp>
        <p:nvSpPr>
          <p:cNvPr id="15" name="Rounded Rectangle 28">
            <a:extLst>
              <a:ext uri="{FF2B5EF4-FFF2-40B4-BE49-F238E27FC236}">
                <a16:creationId xmlns:a16="http://schemas.microsoft.com/office/drawing/2014/main" id="{4C10D084-A0A6-668A-FBAA-B51F120BC74F}"/>
              </a:ext>
            </a:extLst>
          </p:cNvPr>
          <p:cNvSpPr/>
          <p:nvPr/>
        </p:nvSpPr>
        <p:spPr>
          <a:xfrm>
            <a:off x="7548113" y="1285337"/>
            <a:ext cx="2795918" cy="573656"/>
          </a:xfrm>
          <a:prstGeom prst="roundRect">
            <a:avLst>
              <a:gd name="adj" fmla="val 12548"/>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77777"/>
                </a:solidFill>
                <a:latin typeface="Calibri" panose="020F0502020204030204" pitchFamily="34" charset="0"/>
                <a:cs typeface="Calibri" panose="020F0502020204030204" pitchFamily="34" charset="0"/>
              </a:rPr>
              <a:t>4x4 RLGC Matrix</a:t>
            </a:r>
          </a:p>
          <a:p>
            <a:pPr algn="ctr"/>
            <a:r>
              <a:rPr lang="en-US" sz="1600" b="1" dirty="0">
                <a:solidFill>
                  <a:srgbClr val="777777"/>
                </a:solidFill>
                <a:latin typeface="Calibri" panose="020F0502020204030204" pitchFamily="34" charset="0"/>
                <a:cs typeface="Calibri" panose="020F0502020204030204" pitchFamily="34" charset="0"/>
              </a:rPr>
              <a:t>Frequency Dependent (IMLC)</a:t>
            </a:r>
          </a:p>
        </p:txBody>
      </p:sp>
      <p:sp>
        <p:nvSpPr>
          <p:cNvPr id="16" name="Content Placeholder 13">
            <a:extLst>
              <a:ext uri="{FF2B5EF4-FFF2-40B4-BE49-F238E27FC236}">
                <a16:creationId xmlns:a16="http://schemas.microsoft.com/office/drawing/2014/main" id="{83FA7787-B648-6234-8576-9852E1BEB9B8}"/>
              </a:ext>
            </a:extLst>
          </p:cNvPr>
          <p:cNvSpPr txBox="1">
            <a:spLocks/>
          </p:cNvSpPr>
          <p:nvPr/>
        </p:nvSpPr>
        <p:spPr bwMode="auto">
          <a:xfrm>
            <a:off x="708679" y="5572663"/>
            <a:ext cx="10293813" cy="576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Font typeface="Times New Roman" pitchFamily="18" charset="0"/>
              <a:buNone/>
            </a:pPr>
            <a:r>
              <a:rPr lang="en-US" sz="1400" kern="0" dirty="0"/>
              <a:t>Directly converting MATLAB code to python has undesired results. In 1x1 case, double-angle algorithm barely achieves same calculation time as MATLAB’s built-in </a:t>
            </a:r>
            <a:r>
              <a:rPr lang="en-US" sz="1400" i="1" kern="0" dirty="0"/>
              <a:t>rlgc2s()</a:t>
            </a:r>
          </a:p>
        </p:txBody>
      </p:sp>
      <p:pic>
        <p:nvPicPr>
          <p:cNvPr id="18" name="Picture 17" descr="A graph showing a number of red and blue lines&#10;&#10;Description automatically generated">
            <a:extLst>
              <a:ext uri="{FF2B5EF4-FFF2-40B4-BE49-F238E27FC236}">
                <a16:creationId xmlns:a16="http://schemas.microsoft.com/office/drawing/2014/main" id="{343DE027-ED56-E0A0-CF51-28610B0A4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0" y="1976168"/>
            <a:ext cx="6173821" cy="3200400"/>
          </a:xfrm>
          <a:prstGeom prst="rect">
            <a:avLst/>
          </a:prstGeom>
        </p:spPr>
      </p:pic>
      <p:pic>
        <p:nvPicPr>
          <p:cNvPr id="22" name="Content Placeholder 21" descr="A graph showing a number of red and blue lines&#10;&#10;Description automatically generated">
            <a:extLst>
              <a:ext uri="{FF2B5EF4-FFF2-40B4-BE49-F238E27FC236}">
                <a16:creationId xmlns:a16="http://schemas.microsoft.com/office/drawing/2014/main" id="{7A258E01-3D5D-1AE4-BAFC-945FF7003D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76168"/>
            <a:ext cx="6173821" cy="3200400"/>
          </a:xfrm>
        </p:spPr>
      </p:pic>
      <p:sp>
        <p:nvSpPr>
          <p:cNvPr id="23" name="TextBox 22">
            <a:extLst>
              <a:ext uri="{FF2B5EF4-FFF2-40B4-BE49-F238E27FC236}">
                <a16:creationId xmlns:a16="http://schemas.microsoft.com/office/drawing/2014/main" id="{BFFF36FA-459D-479D-3923-57C8A93386CC}"/>
              </a:ext>
            </a:extLst>
          </p:cNvPr>
          <p:cNvSpPr txBox="1"/>
          <p:nvPr/>
        </p:nvSpPr>
        <p:spPr>
          <a:xfrm>
            <a:off x="281021" y="6263044"/>
            <a:ext cx="10516681" cy="523220"/>
          </a:xfrm>
          <a:prstGeom prst="rect">
            <a:avLst/>
          </a:prstGeom>
          <a:noFill/>
        </p:spPr>
        <p:txBody>
          <a:bodyPr wrap="square" rtlCol="0">
            <a:spAutoFit/>
          </a:bodyPr>
          <a:lstStyle/>
          <a:p>
            <a:r>
              <a:rPr lang="en-US" sz="1400" dirty="0">
                <a:solidFill>
                  <a:srgbClr val="808080"/>
                </a:solidFill>
              </a:rPr>
              <a:t>Calculations were done for frequencies 40MHz to 100GHz with 1000 frequency points</a:t>
            </a:r>
          </a:p>
          <a:p>
            <a:r>
              <a:rPr lang="en-US" sz="1400" dirty="0">
                <a:solidFill>
                  <a:srgbClr val="808080"/>
                </a:solidFill>
              </a:rPr>
              <a:t>All calculations were done on Intel® Core i5-10500 Processor : Base Speed – 3.1GHz, Cores – 6, RAM – 16GB</a:t>
            </a:r>
          </a:p>
        </p:txBody>
      </p:sp>
    </p:spTree>
    <p:extLst>
      <p:ext uri="{BB962C8B-B14F-4D97-AF65-F5344CB8AC3E}">
        <p14:creationId xmlns:p14="http://schemas.microsoft.com/office/powerpoint/2010/main" val="68236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graph showing a graph of a person's body&#10;&#10;Description automatically generated with medium confidence">
            <a:extLst>
              <a:ext uri="{FF2B5EF4-FFF2-40B4-BE49-F238E27FC236}">
                <a16:creationId xmlns:a16="http://schemas.microsoft.com/office/drawing/2014/main" id="{55E8629A-2912-9DC4-7720-96DBA6CD741F}"/>
              </a:ext>
            </a:extLst>
          </p:cNvPr>
          <p:cNvPicPr>
            <a:picLocks noChangeAspect="1"/>
          </p:cNvPicPr>
          <p:nvPr/>
        </p:nvPicPr>
        <p:blipFill rotWithShape="1">
          <a:blip r:embed="rId2">
            <a:extLst>
              <a:ext uri="{28A0092B-C50C-407E-A947-70E740481C1C}">
                <a14:useLocalDpi xmlns:a14="http://schemas.microsoft.com/office/drawing/2010/main" val="0"/>
              </a:ext>
            </a:extLst>
          </a:blip>
          <a:srcRect r="5779"/>
          <a:stretch/>
        </p:blipFill>
        <p:spPr>
          <a:xfrm>
            <a:off x="5810969" y="1982976"/>
            <a:ext cx="5980981" cy="3200400"/>
          </a:xfrm>
          <a:prstGeom prst="rect">
            <a:avLst/>
          </a:prstGeom>
        </p:spPr>
      </p:pic>
      <p:sp>
        <p:nvSpPr>
          <p:cNvPr id="2" name="Title 1">
            <a:extLst>
              <a:ext uri="{FF2B5EF4-FFF2-40B4-BE49-F238E27FC236}">
                <a16:creationId xmlns:a16="http://schemas.microsoft.com/office/drawing/2014/main" id="{B778DD21-1787-DFFD-7A2F-50FA3D276652}"/>
              </a:ext>
            </a:extLst>
          </p:cNvPr>
          <p:cNvSpPr>
            <a:spLocks noGrp="1"/>
          </p:cNvSpPr>
          <p:nvPr>
            <p:ph type="title"/>
          </p:nvPr>
        </p:nvSpPr>
        <p:spPr/>
        <p:txBody>
          <a:bodyPr/>
          <a:lstStyle/>
          <a:p>
            <a:r>
              <a:rPr lang="en-US" dirty="0"/>
              <a:t>Optimizing Python Code Using </a:t>
            </a:r>
            <a:r>
              <a:rPr lang="en-US" dirty="0" err="1"/>
              <a:t>Numba</a:t>
            </a:r>
            <a:r>
              <a:rPr lang="en-US" dirty="0"/>
              <a:t> Library</a:t>
            </a:r>
          </a:p>
        </p:txBody>
      </p:sp>
      <p:sp>
        <p:nvSpPr>
          <p:cNvPr id="4" name="Slide Number Placeholder 3">
            <a:extLst>
              <a:ext uri="{FF2B5EF4-FFF2-40B4-BE49-F238E27FC236}">
                <a16:creationId xmlns:a16="http://schemas.microsoft.com/office/drawing/2014/main" id="{C37EB707-F7ED-FDEB-6064-F95D68EE7D73}"/>
              </a:ext>
            </a:extLst>
          </p:cNvPr>
          <p:cNvSpPr>
            <a:spLocks noGrp="1"/>
          </p:cNvSpPr>
          <p:nvPr>
            <p:ph type="sldNum" sz="quarter" idx="11"/>
          </p:nvPr>
        </p:nvSpPr>
        <p:spPr/>
        <p:txBody>
          <a:bodyPr/>
          <a:lstStyle/>
          <a:p>
            <a:fld id="{37A9D2A5-8439-4DF4-AA82-DF185A34E3F7}" type="slidenum">
              <a:rPr lang="en-US" smtClean="0"/>
              <a:t>7</a:t>
            </a:fld>
            <a:endParaRPr lang="en-US"/>
          </a:p>
        </p:txBody>
      </p:sp>
      <p:sp>
        <p:nvSpPr>
          <p:cNvPr id="5" name="TextBox 4">
            <a:extLst>
              <a:ext uri="{FF2B5EF4-FFF2-40B4-BE49-F238E27FC236}">
                <a16:creationId xmlns:a16="http://schemas.microsoft.com/office/drawing/2014/main" id="{07908993-AADC-F01C-FF03-8200D0EABC20}"/>
              </a:ext>
            </a:extLst>
          </p:cNvPr>
          <p:cNvSpPr txBox="1"/>
          <p:nvPr/>
        </p:nvSpPr>
        <p:spPr>
          <a:xfrm>
            <a:off x="400050" y="934131"/>
            <a:ext cx="11480519" cy="307777"/>
          </a:xfrm>
          <a:prstGeom prst="rect">
            <a:avLst/>
          </a:prstGeom>
          <a:noFill/>
        </p:spPr>
        <p:txBody>
          <a:bodyPr wrap="square" rtlCol="0">
            <a:spAutoFit/>
          </a:bodyPr>
          <a:lstStyle/>
          <a:p>
            <a:r>
              <a:rPr lang="en-US" sz="1400" i="1" dirty="0"/>
              <a:t>By using </a:t>
            </a:r>
            <a:r>
              <a:rPr lang="en-US" sz="1400" b="1" i="1" dirty="0" err="1"/>
              <a:t>Numba</a:t>
            </a:r>
            <a:r>
              <a:rPr lang="en-US" sz="1400" b="1" i="1" dirty="0"/>
              <a:t> </a:t>
            </a:r>
            <a:r>
              <a:rPr lang="en-US" sz="1400" i="1" dirty="0"/>
              <a:t>Python library, certain improvement can be made to calculation speed, without harming the accuracy</a:t>
            </a:r>
            <a:endParaRPr lang="en-US" sz="1400" b="1" dirty="0"/>
          </a:p>
        </p:txBody>
      </p:sp>
      <p:pic>
        <p:nvPicPr>
          <p:cNvPr id="7" name="Picture 6" descr="A graph showing a red line&#10;&#10;Description automatically generated">
            <a:extLst>
              <a:ext uri="{FF2B5EF4-FFF2-40B4-BE49-F238E27FC236}">
                <a16:creationId xmlns:a16="http://schemas.microsoft.com/office/drawing/2014/main" id="{93FC30C5-9F96-7E48-BD55-1FAC99CCC3BC}"/>
              </a:ext>
            </a:extLst>
          </p:cNvPr>
          <p:cNvPicPr>
            <a:picLocks noChangeAspect="1"/>
          </p:cNvPicPr>
          <p:nvPr/>
        </p:nvPicPr>
        <p:blipFill rotWithShape="1">
          <a:blip r:embed="rId3">
            <a:extLst>
              <a:ext uri="{28A0092B-C50C-407E-A947-70E740481C1C}">
                <a14:useLocalDpi xmlns:a14="http://schemas.microsoft.com/office/drawing/2010/main" val="0"/>
              </a:ext>
            </a:extLst>
          </a:blip>
          <a:srcRect l="6296" r="8424"/>
          <a:stretch/>
        </p:blipFill>
        <p:spPr>
          <a:xfrm>
            <a:off x="400050" y="1982976"/>
            <a:ext cx="5419047" cy="3200400"/>
          </a:xfrm>
          <a:prstGeom prst="rect">
            <a:avLst/>
          </a:prstGeom>
        </p:spPr>
      </p:pic>
      <p:sp>
        <p:nvSpPr>
          <p:cNvPr id="11" name="Rounded Rectangle 28">
            <a:extLst>
              <a:ext uri="{FF2B5EF4-FFF2-40B4-BE49-F238E27FC236}">
                <a16:creationId xmlns:a16="http://schemas.microsoft.com/office/drawing/2014/main" id="{36D15979-AC11-A7A5-E3E8-AAC938AC0588}"/>
              </a:ext>
            </a:extLst>
          </p:cNvPr>
          <p:cNvSpPr/>
          <p:nvPr/>
        </p:nvSpPr>
        <p:spPr>
          <a:xfrm>
            <a:off x="4597041" y="1444118"/>
            <a:ext cx="2795918" cy="573656"/>
          </a:xfrm>
          <a:prstGeom prst="roundRect">
            <a:avLst>
              <a:gd name="adj" fmla="val 12548"/>
            </a:avLst>
          </a:prstGeom>
          <a:solidFill>
            <a:srgbClr val="A6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777777"/>
                </a:solidFill>
                <a:latin typeface="Calibri" panose="020F0502020204030204" pitchFamily="34" charset="0"/>
                <a:cs typeface="Calibri" panose="020F0502020204030204" pitchFamily="34" charset="0"/>
              </a:rPr>
              <a:t>4x4 RLGC Matrix</a:t>
            </a:r>
          </a:p>
          <a:p>
            <a:pPr algn="ctr"/>
            <a:r>
              <a:rPr lang="en-US" sz="1600" b="1" dirty="0">
                <a:solidFill>
                  <a:srgbClr val="777777"/>
                </a:solidFill>
                <a:latin typeface="Calibri" panose="020F0502020204030204" pitchFamily="34" charset="0"/>
                <a:cs typeface="Calibri" panose="020F0502020204030204" pitchFamily="34" charset="0"/>
              </a:rPr>
              <a:t>Frequency Dependent (IMLC)</a:t>
            </a:r>
          </a:p>
        </p:txBody>
      </p:sp>
      <p:sp>
        <p:nvSpPr>
          <p:cNvPr id="12" name="Content Placeholder 13">
            <a:extLst>
              <a:ext uri="{FF2B5EF4-FFF2-40B4-BE49-F238E27FC236}">
                <a16:creationId xmlns:a16="http://schemas.microsoft.com/office/drawing/2014/main" id="{8C3AD56D-53A3-5961-61A4-288861FCBE56}"/>
              </a:ext>
            </a:extLst>
          </p:cNvPr>
          <p:cNvSpPr txBox="1">
            <a:spLocks/>
          </p:cNvSpPr>
          <p:nvPr/>
        </p:nvSpPr>
        <p:spPr bwMode="auto">
          <a:xfrm>
            <a:off x="708679" y="5321132"/>
            <a:ext cx="10293813" cy="828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Font typeface="Times New Roman" pitchFamily="18" charset="0"/>
              <a:buNone/>
            </a:pPr>
            <a:r>
              <a:rPr lang="en-US" sz="1400" b="1" kern="0" dirty="0" err="1"/>
              <a:t>Numba</a:t>
            </a:r>
            <a:r>
              <a:rPr lang="en-US" sz="1400" b="1" kern="0" dirty="0"/>
              <a:t> </a:t>
            </a:r>
            <a:r>
              <a:rPr lang="en-US" sz="1400" kern="0" dirty="0"/>
              <a:t>library compiles code instead of interpreting it like python. After compilation, certain function can be especially optimized. Optimized double-angle function is </a:t>
            </a:r>
            <a:r>
              <a:rPr lang="en-US" sz="1400" b="1" kern="0" dirty="0"/>
              <a:t>42 times faster </a:t>
            </a:r>
            <a:r>
              <a:rPr lang="en-US" sz="1400" kern="0" dirty="0"/>
              <a:t>than unoptimized double-angle algorithm implemented in python.</a:t>
            </a:r>
          </a:p>
          <a:p>
            <a:pPr marL="0" indent="0">
              <a:buFont typeface="Times New Roman" pitchFamily="18" charset="0"/>
              <a:buNone/>
            </a:pPr>
            <a:r>
              <a:rPr lang="en-US" sz="1400" kern="0" dirty="0"/>
              <a:t>Optimized double-angle algorithm is </a:t>
            </a:r>
            <a:r>
              <a:rPr lang="en-US" sz="1400" b="1" kern="0" dirty="0"/>
              <a:t>10 times faster </a:t>
            </a:r>
            <a:r>
              <a:rPr lang="en-US" sz="1400" kern="0" dirty="0"/>
              <a:t>than its MATLAB equivalent </a:t>
            </a:r>
            <a:endParaRPr lang="en-US" sz="1400" b="1" i="1" kern="0" dirty="0"/>
          </a:p>
        </p:txBody>
      </p:sp>
      <p:sp>
        <p:nvSpPr>
          <p:cNvPr id="18" name="TextBox 17">
            <a:extLst>
              <a:ext uri="{FF2B5EF4-FFF2-40B4-BE49-F238E27FC236}">
                <a16:creationId xmlns:a16="http://schemas.microsoft.com/office/drawing/2014/main" id="{23B85329-F480-2A50-C7F3-2CFB5A6A251B}"/>
              </a:ext>
            </a:extLst>
          </p:cNvPr>
          <p:cNvSpPr txBox="1"/>
          <p:nvPr/>
        </p:nvSpPr>
        <p:spPr>
          <a:xfrm>
            <a:off x="9154783" y="4444982"/>
            <a:ext cx="1749006" cy="276999"/>
          </a:xfrm>
          <a:prstGeom prst="rect">
            <a:avLst/>
          </a:prstGeom>
          <a:noFill/>
        </p:spPr>
        <p:txBody>
          <a:bodyPr wrap="square">
            <a:spAutoFit/>
          </a:bodyPr>
          <a:lstStyle/>
          <a:p>
            <a:r>
              <a:rPr lang="en-US" sz="1200" b="1" dirty="0"/>
              <a:t>0.0045198 s</a:t>
            </a:r>
          </a:p>
        </p:txBody>
      </p:sp>
      <p:sp>
        <p:nvSpPr>
          <p:cNvPr id="21" name="TextBox 20">
            <a:extLst>
              <a:ext uri="{FF2B5EF4-FFF2-40B4-BE49-F238E27FC236}">
                <a16:creationId xmlns:a16="http://schemas.microsoft.com/office/drawing/2014/main" id="{AD6A3DF0-0C5F-62F4-FFE9-C070B94C450F}"/>
              </a:ext>
            </a:extLst>
          </p:cNvPr>
          <p:cNvSpPr txBox="1"/>
          <p:nvPr/>
        </p:nvSpPr>
        <p:spPr>
          <a:xfrm>
            <a:off x="9154783" y="3224006"/>
            <a:ext cx="1749006" cy="276999"/>
          </a:xfrm>
          <a:prstGeom prst="rect">
            <a:avLst/>
          </a:prstGeom>
          <a:noFill/>
        </p:spPr>
        <p:txBody>
          <a:bodyPr wrap="square">
            <a:spAutoFit/>
          </a:bodyPr>
          <a:lstStyle/>
          <a:p>
            <a:r>
              <a:rPr lang="en-US" sz="1200" b="1" dirty="0">
                <a:solidFill>
                  <a:srgbClr val="0000FF"/>
                </a:solidFill>
              </a:rPr>
              <a:t>0.1935112 s</a:t>
            </a:r>
          </a:p>
        </p:txBody>
      </p:sp>
      <p:sp>
        <p:nvSpPr>
          <p:cNvPr id="23" name="TextBox 22">
            <a:extLst>
              <a:ext uri="{FF2B5EF4-FFF2-40B4-BE49-F238E27FC236}">
                <a16:creationId xmlns:a16="http://schemas.microsoft.com/office/drawing/2014/main" id="{FABE350F-28FF-8755-7661-84FF86C56C5D}"/>
              </a:ext>
            </a:extLst>
          </p:cNvPr>
          <p:cNvSpPr txBox="1"/>
          <p:nvPr/>
        </p:nvSpPr>
        <p:spPr>
          <a:xfrm>
            <a:off x="4140919" y="2801313"/>
            <a:ext cx="912244" cy="307777"/>
          </a:xfrm>
          <a:prstGeom prst="rect">
            <a:avLst/>
          </a:prstGeom>
          <a:noFill/>
        </p:spPr>
        <p:txBody>
          <a:bodyPr wrap="square">
            <a:spAutoFit/>
          </a:bodyPr>
          <a:lstStyle/>
          <a:p>
            <a:r>
              <a:rPr lang="en-US" sz="1400" b="1" dirty="0">
                <a:solidFill>
                  <a:srgbClr val="FF0000"/>
                </a:solidFill>
              </a:rPr>
              <a:t>1.72439 s</a:t>
            </a:r>
          </a:p>
        </p:txBody>
      </p:sp>
      <p:sp>
        <p:nvSpPr>
          <p:cNvPr id="25" name="TextBox 24">
            <a:extLst>
              <a:ext uri="{FF2B5EF4-FFF2-40B4-BE49-F238E27FC236}">
                <a16:creationId xmlns:a16="http://schemas.microsoft.com/office/drawing/2014/main" id="{8B369683-0751-4C20-BD7C-ACC09F874ABA}"/>
              </a:ext>
            </a:extLst>
          </p:cNvPr>
          <p:cNvSpPr txBox="1"/>
          <p:nvPr/>
        </p:nvSpPr>
        <p:spPr>
          <a:xfrm>
            <a:off x="7697420" y="1815323"/>
            <a:ext cx="845267" cy="276999"/>
          </a:xfrm>
          <a:prstGeom prst="rect">
            <a:avLst/>
          </a:prstGeom>
          <a:noFill/>
        </p:spPr>
        <p:txBody>
          <a:bodyPr wrap="square">
            <a:spAutoFit/>
          </a:bodyPr>
          <a:lstStyle/>
          <a:p>
            <a:r>
              <a:rPr lang="en-US" sz="1200" b="1" dirty="0"/>
              <a:t>0.41863 s</a:t>
            </a:r>
          </a:p>
        </p:txBody>
      </p:sp>
      <p:cxnSp>
        <p:nvCxnSpPr>
          <p:cNvPr id="26" name="Straight Arrow Connector 25">
            <a:extLst>
              <a:ext uri="{FF2B5EF4-FFF2-40B4-BE49-F238E27FC236}">
                <a16:creationId xmlns:a16="http://schemas.microsoft.com/office/drawing/2014/main" id="{2B9C8C64-184C-7412-73EE-51FF9196000F}"/>
              </a:ext>
            </a:extLst>
          </p:cNvPr>
          <p:cNvCxnSpPr>
            <a:cxnSpLocks/>
          </p:cNvCxnSpPr>
          <p:nvPr/>
        </p:nvCxnSpPr>
        <p:spPr>
          <a:xfrm flipH="1">
            <a:off x="6754483" y="2024175"/>
            <a:ext cx="1035170" cy="5736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13">
            <a:extLst>
              <a:ext uri="{FF2B5EF4-FFF2-40B4-BE49-F238E27FC236}">
                <a16:creationId xmlns:a16="http://schemas.microsoft.com/office/drawing/2014/main" id="{41FDB683-F167-AD0C-B310-648F12206FDB}"/>
              </a:ext>
            </a:extLst>
          </p:cNvPr>
          <p:cNvSpPr txBox="1">
            <a:spLocks/>
          </p:cNvSpPr>
          <p:nvPr/>
        </p:nvSpPr>
        <p:spPr bwMode="auto">
          <a:xfrm>
            <a:off x="8369211" y="1572894"/>
            <a:ext cx="3596215" cy="576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5000"/>
              <a:buFont typeface="Times New Roman" pitchFamily="18" charset="0"/>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lr>
                <a:schemeClr val="tx1"/>
              </a:buClr>
              <a:buSzPct val="75000"/>
              <a:buFont typeface="Arial" charset="0"/>
              <a:buChar char="–"/>
              <a:defRPr sz="1800">
                <a:solidFill>
                  <a:schemeClr val="tx1"/>
                </a:solidFill>
                <a:latin typeface="+mn-lt"/>
                <a:cs typeface="+mn-cs"/>
              </a:defRPr>
            </a:lvl2pPr>
            <a:lvl3pPr marL="857250" indent="-171450" algn="l" rtl="0" eaLnBrk="1" fontAlgn="base" hangingPunct="1">
              <a:spcBef>
                <a:spcPct val="20000"/>
              </a:spcBef>
              <a:spcAft>
                <a:spcPct val="0"/>
              </a:spcAft>
              <a:buClr>
                <a:schemeClr val="tx1"/>
              </a:buClr>
              <a:buSzPct val="65000"/>
              <a:buFont typeface="Wingdings" pitchFamily="2" charset="2"/>
              <a:buChar char="§"/>
              <a:defRPr sz="1500">
                <a:solidFill>
                  <a:schemeClr val="tx1"/>
                </a:solidFill>
                <a:latin typeface="+mn-lt"/>
                <a:cs typeface="+mn-cs"/>
              </a:defRPr>
            </a:lvl3pPr>
            <a:lvl4pPr marL="1200150" indent="-171450" algn="l" rtl="0" eaLnBrk="1" fontAlgn="base" hangingPunct="1">
              <a:spcBef>
                <a:spcPct val="20000"/>
              </a:spcBef>
              <a:spcAft>
                <a:spcPct val="0"/>
              </a:spcAft>
              <a:buClr>
                <a:schemeClr val="bg2"/>
              </a:buClr>
              <a:buFont typeface="Wingdings" pitchFamily="2" charset="2"/>
              <a:buChar char="§"/>
              <a:defRPr sz="1500">
                <a:solidFill>
                  <a:schemeClr val="tx1"/>
                </a:solidFill>
                <a:latin typeface="+mn-lt"/>
                <a:cs typeface="+mn-cs"/>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Font typeface="Times New Roman" pitchFamily="18" charset="0"/>
              <a:buNone/>
            </a:pPr>
            <a:r>
              <a:rPr lang="en-US" sz="1200" kern="0" dirty="0"/>
              <a:t>First time the function is called, it takes large amount of time to cache/</a:t>
            </a:r>
            <a:r>
              <a:rPr lang="en-US" sz="1200" kern="0" dirty="0" err="1"/>
              <a:t>decache</a:t>
            </a:r>
            <a:r>
              <a:rPr lang="en-US" sz="1200" kern="0" dirty="0"/>
              <a:t> it for compilation purposes</a:t>
            </a:r>
          </a:p>
        </p:txBody>
      </p:sp>
      <p:sp>
        <p:nvSpPr>
          <p:cNvPr id="31" name="Rectangle 30">
            <a:extLst>
              <a:ext uri="{FF2B5EF4-FFF2-40B4-BE49-F238E27FC236}">
                <a16:creationId xmlns:a16="http://schemas.microsoft.com/office/drawing/2014/main" id="{0CA82143-CEE1-3EA7-6AE3-E6B182D811BC}"/>
              </a:ext>
            </a:extLst>
          </p:cNvPr>
          <p:cNvSpPr/>
          <p:nvPr/>
        </p:nvSpPr>
        <p:spPr>
          <a:xfrm>
            <a:off x="936443" y="4278958"/>
            <a:ext cx="4701050" cy="8183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7306C1FD-491D-5B5B-0735-F6E657739E00}"/>
              </a:ext>
            </a:extLst>
          </p:cNvPr>
          <p:cNvCxnSpPr>
            <a:cxnSpLocks/>
          </p:cNvCxnSpPr>
          <p:nvPr/>
        </p:nvCxnSpPr>
        <p:spPr>
          <a:xfrm flipH="1">
            <a:off x="5629934" y="2320176"/>
            <a:ext cx="637157" cy="1958782"/>
          </a:xfrm>
          <a:prstGeom prst="straightConnector1">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211083E-4A2A-8133-AFC0-C980E3151BD8}"/>
              </a:ext>
            </a:extLst>
          </p:cNvPr>
          <p:cNvCxnSpPr>
            <a:cxnSpLocks/>
          </p:cNvCxnSpPr>
          <p:nvPr/>
        </p:nvCxnSpPr>
        <p:spPr>
          <a:xfrm flipH="1">
            <a:off x="5637493" y="5020025"/>
            <a:ext cx="629598" cy="77270"/>
          </a:xfrm>
          <a:prstGeom prst="straightConnector1">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BDD2ACD-B02C-4117-BA47-EC54E3C680C8}"/>
              </a:ext>
            </a:extLst>
          </p:cNvPr>
          <p:cNvSpPr/>
          <p:nvPr/>
        </p:nvSpPr>
        <p:spPr>
          <a:xfrm>
            <a:off x="6267092" y="2311002"/>
            <a:ext cx="5387196" cy="270902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6933714-C1A3-9AB6-45C2-4A4166D02137}"/>
              </a:ext>
            </a:extLst>
          </p:cNvPr>
          <p:cNvSpPr txBox="1"/>
          <p:nvPr/>
        </p:nvSpPr>
        <p:spPr>
          <a:xfrm>
            <a:off x="281021" y="6263044"/>
            <a:ext cx="10516681" cy="523220"/>
          </a:xfrm>
          <a:prstGeom prst="rect">
            <a:avLst/>
          </a:prstGeom>
          <a:noFill/>
        </p:spPr>
        <p:txBody>
          <a:bodyPr wrap="square" rtlCol="0">
            <a:spAutoFit/>
          </a:bodyPr>
          <a:lstStyle/>
          <a:p>
            <a:r>
              <a:rPr lang="en-US" sz="1400" dirty="0">
                <a:solidFill>
                  <a:srgbClr val="808080"/>
                </a:solidFill>
              </a:rPr>
              <a:t>Calculations were done for frequencies 40MHz to 100GHz with 1000 frequency points</a:t>
            </a:r>
          </a:p>
          <a:p>
            <a:r>
              <a:rPr lang="en-US" sz="1400" dirty="0">
                <a:solidFill>
                  <a:srgbClr val="808080"/>
                </a:solidFill>
              </a:rPr>
              <a:t>All calculations were done on Intel® Core i5-10500 Processor : Base Speed – 3.1GHz, Cores – 6, RAM – 16GB</a:t>
            </a:r>
          </a:p>
        </p:txBody>
      </p:sp>
    </p:spTree>
    <p:extLst>
      <p:ext uri="{BB962C8B-B14F-4D97-AF65-F5344CB8AC3E}">
        <p14:creationId xmlns:p14="http://schemas.microsoft.com/office/powerpoint/2010/main" val="260429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fld id="{37A9D2A5-8439-4DF4-AA82-DF185A34E3F7}" type="slidenum">
              <a:rPr lang="en-US" smtClean="0"/>
              <a:t>8</a:t>
            </a:fld>
            <a:endParaRPr lang="en-US"/>
          </a:p>
        </p:txBody>
      </p:sp>
      <p:sp>
        <p:nvSpPr>
          <p:cNvPr id="5" name="TextBox 4"/>
          <p:cNvSpPr txBox="1"/>
          <p:nvPr/>
        </p:nvSpPr>
        <p:spPr>
          <a:xfrm>
            <a:off x="3105271" y="2823110"/>
            <a:ext cx="5168658" cy="1323439"/>
          </a:xfrm>
          <a:prstGeom prst="rect">
            <a:avLst/>
          </a:prstGeom>
          <a:noFill/>
        </p:spPr>
        <p:txBody>
          <a:bodyPr wrap="square" rtlCol="0">
            <a:spAutoFit/>
          </a:bodyPr>
          <a:lstStyle/>
          <a:p>
            <a:pPr algn="ctr"/>
            <a:r>
              <a:rPr lang="en-US" sz="4000" b="1" dirty="0">
                <a:solidFill>
                  <a:srgbClr val="56803A"/>
                </a:solidFill>
              </a:rPr>
              <a:t>Thank you for attention!</a:t>
            </a:r>
          </a:p>
        </p:txBody>
      </p:sp>
    </p:spTree>
    <p:extLst>
      <p:ext uri="{BB962C8B-B14F-4D97-AF65-F5344CB8AC3E}">
        <p14:creationId xmlns:p14="http://schemas.microsoft.com/office/powerpoint/2010/main" val="1442267753"/>
      </p:ext>
    </p:extLst>
  </p:cSld>
  <p:clrMapOvr>
    <a:masterClrMapping/>
  </p:clrMapOvr>
</p:sld>
</file>

<file path=ppt/theme/theme1.xml><?xml version="1.0" encoding="utf-8"?>
<a:theme xmlns:a="http://schemas.openxmlformats.org/drawingml/2006/main" name="EMCLab">
  <a:themeElements>
    <a:clrScheme name="Custom 4">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70C0"/>
      </a:hlink>
      <a:folHlink>
        <a:srgbClr val="0070C0"/>
      </a:folHlink>
    </a:clrScheme>
    <a:fontScheme name="Level">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MCLab" id="{1956A1E2-2C2F-49F7-883B-BB08F6C0DD70}" vid="{4F2E73A4-59F3-4EA3-9896-34AE9F06B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IBIS_Summit</Template>
  <TotalTime>81263</TotalTime>
  <Words>463</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Times New Roman</vt:lpstr>
      <vt:lpstr>Verdana</vt:lpstr>
      <vt:lpstr>Wingdings</vt:lpstr>
      <vt:lpstr>EMCLab</vt:lpstr>
      <vt:lpstr>Python Implementation of Efficient conversion of RLGC distributed parameters to S parameters for multi-port systems</vt:lpstr>
      <vt:lpstr>Table of Contents</vt:lpstr>
      <vt:lpstr>Implementing Algorithm in Python</vt:lpstr>
      <vt:lpstr>Accuracy Between MATLAB And Python – 1x1 RLGC (Frequency Independent)</vt:lpstr>
      <vt:lpstr>Accuracy Between MATLAB And Python – 4x4 RLGC (Frequency Dependent, IMLC)</vt:lpstr>
      <vt:lpstr>Calculation Times Between MATLAB And Python </vt:lpstr>
      <vt:lpstr>Optimizing Python Code Using Numba Library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Yifan</dc:creator>
  <cp:lastModifiedBy>Kharshiladze, Davit</cp:lastModifiedBy>
  <cp:revision>756</cp:revision>
  <dcterms:created xsi:type="dcterms:W3CDTF">2021-11-09T21:10:21Z</dcterms:created>
  <dcterms:modified xsi:type="dcterms:W3CDTF">2024-10-18T14:18:45Z</dcterms:modified>
</cp:coreProperties>
</file>