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03A"/>
    <a:srgbClr val="5E5E5E"/>
    <a:srgbClr val="8FBC00"/>
    <a:srgbClr val="0000FF"/>
    <a:srgbClr val="FF9999"/>
    <a:srgbClr val="777777"/>
    <a:srgbClr val="D9D9D9"/>
    <a:srgbClr val="6BFE6B"/>
    <a:srgbClr val="99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3447" autoAdjust="0"/>
  </p:normalViewPr>
  <p:slideViewPr>
    <p:cSldViewPr snapToGrid="0">
      <p:cViewPr varScale="1">
        <p:scale>
          <a:sx n="100" d="100"/>
          <a:sy n="100" d="100"/>
        </p:scale>
        <p:origin x="60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F73C-B1A8-4DDD-BF93-8BD64334C49B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1E28-1531-4C78-B3C4-5241DD17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new_logo_final"/>
          <p:cNvPicPr>
            <a:picLocks noChangeAspect="1" noChangeArrowheads="1"/>
          </p:cNvPicPr>
          <p:nvPr/>
        </p:nvPicPr>
        <p:blipFill>
          <a:blip r:embed="rId2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2286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new_logo_final"/>
          <p:cNvPicPr>
            <a:picLocks noChangeAspect="1" noChangeArrowheads="1"/>
          </p:cNvPicPr>
          <p:nvPr/>
        </p:nvPicPr>
        <p:blipFill>
          <a:blip r:embed="rId3" cstate="print">
            <a:lum bright="80000" contrast="-70000"/>
          </a:blip>
          <a:srcRect/>
          <a:stretch>
            <a:fillRect/>
          </a:stretch>
        </p:blipFill>
        <p:spPr bwMode="auto">
          <a:xfrm>
            <a:off x="0" y="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09600" y="2971800"/>
            <a:ext cx="10871200" cy="152400"/>
          </a:xfrm>
          <a:prstGeom prst="rect">
            <a:avLst/>
          </a:prstGeom>
          <a:gradFill rotWithShape="1">
            <a:gsLst>
              <a:gs pos="0">
                <a:srgbClr val="287F3D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3225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225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304800" y="6400800"/>
            <a:ext cx="3149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0"/>
            <a:ext cx="2844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3312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9144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771900"/>
            <a:ext cx="55372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537200" cy="5562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14400"/>
            <a:ext cx="5537200" cy="5562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277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>
                <a:latin typeface="Verdana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304800" y="762000"/>
            <a:ext cx="10058400" cy="152400"/>
          </a:xfrm>
          <a:prstGeom prst="rect">
            <a:avLst/>
          </a:prstGeom>
          <a:gradFill rotWithShape="0">
            <a:gsLst>
              <a:gs pos="0">
                <a:srgbClr val="297F3D">
                  <a:alpha val="99001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35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27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latin typeface="Times New Roman" pitchFamily="18" charset="0"/>
                <a:ea typeface="宋体" pitchFamily="2" charset="-122"/>
                <a:cs typeface="Arial" pitchFamily="34" charset="0"/>
              </a:defRPr>
            </a:lvl1pPr>
          </a:lstStyle>
          <a:p>
            <a:fld id="{37A9D2A5-8439-4DF4-AA82-DF185A34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Times New Roman" pitchFamily="18" charset="0"/>
        <a:buChar char="●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www.mathworks.com/help/rf/ref/rlgc2s.html#mw_500d035a-0a3b-4b1d-944f-15cc0a0ebccb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425-05A6-7930-AAC8-B3ECA990F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of </a:t>
            </a:r>
            <a:r>
              <a:rPr lang="en-US" i="1" dirty="0"/>
              <a:t>rlgc2s()</a:t>
            </a:r>
            <a:r>
              <a:rPr lang="en-US" dirty="0"/>
              <a:t> Function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50FB8-A8A4-FE66-1435-A4BE141B7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Davit Kharshiladze</a:t>
            </a:r>
          </a:p>
          <a:p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Ding</a:t>
            </a:r>
            <a:endParaRPr lang="en-US" dirty="0"/>
          </a:p>
          <a:p>
            <a:r>
              <a:rPr lang="en-US" dirty="0"/>
              <a:t>Chulsoon Hwang</a:t>
            </a:r>
          </a:p>
        </p:txBody>
      </p:sp>
    </p:spTree>
    <p:extLst>
      <p:ext uri="{BB962C8B-B14F-4D97-AF65-F5344CB8AC3E}">
        <p14:creationId xmlns:p14="http://schemas.microsoft.com/office/powerpoint/2010/main" val="16122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Differential Pair of </a:t>
            </a:r>
            <a:r>
              <a:rPr lang="en-US" dirty="0" err="1"/>
              <a:t>Stripline</a:t>
            </a:r>
            <a:r>
              <a:rPr lang="en-US" dirty="0"/>
              <a:t> -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0" y="914400"/>
            <a:ext cx="10785239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Differential Pair of </a:t>
            </a:r>
            <a:r>
              <a:rPr lang="en-US" dirty="0" err="1"/>
              <a:t>Stripline</a:t>
            </a:r>
            <a:r>
              <a:rPr lang="en-US" dirty="0"/>
              <a:t>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2556"/>
            <a:ext cx="11277600" cy="5546288"/>
          </a:xfrm>
        </p:spPr>
      </p:pic>
    </p:spTree>
    <p:extLst>
      <p:ext uri="{BB962C8B-B14F-4D97-AF65-F5344CB8AC3E}">
        <p14:creationId xmlns:p14="http://schemas.microsoft.com/office/powerpoint/2010/main" val="427701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IMLC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050" y="934131"/>
            <a:ext cx="1148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further verify the function, we checked and compared IMLC simulation results to </a:t>
            </a:r>
            <a:r>
              <a:rPr lang="en-US" sz="1400" i="1" dirty="0" smtClean="0"/>
              <a:t>rlgc2s()</a:t>
            </a:r>
            <a:r>
              <a:rPr lang="en-US" sz="1400" dirty="0" smtClean="0"/>
              <a:t> converted results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2769027"/>
            <a:ext cx="4635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Get RLGC and S parameter data from IMLC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Import RLGC parameters to </a:t>
            </a:r>
            <a:r>
              <a:rPr lang="en-US" sz="1600" dirty="0" err="1" smtClean="0"/>
              <a:t>Matlab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i="1" dirty="0" smtClean="0"/>
              <a:t>rlgc2s() </a:t>
            </a:r>
            <a:r>
              <a:rPr lang="en-US" sz="1600" dirty="0" smtClean="0"/>
              <a:t>to convert RLGC to S</a:t>
            </a:r>
            <a:endParaRPr lang="en-US" sz="16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Compare S parameters obtained from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to S parameters obtained from IMLC Q2D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647973"/>
                  </p:ext>
                </p:extLst>
              </p:nvPr>
            </p:nvGraphicFramePr>
            <p:xfrm>
              <a:off x="5954342" y="2595139"/>
              <a:ext cx="5282130" cy="1691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6426">
                      <a:extLst>
                        <a:ext uri="{9D8B030D-6E8A-4147-A177-3AD203B41FA5}">
                          <a16:colId xmlns:a16="http://schemas.microsoft.com/office/drawing/2014/main" val="2365771268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608457954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4069615362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362897971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460397890"/>
                        </a:ext>
                      </a:extLst>
                    </a:gridCol>
                  </a:tblGrid>
                  <a:tr h="28595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756158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r>
                            <a:rPr lang="en-US" baseline="0" dirty="0" smtClean="0"/>
                            <a:t> Dependent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86809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40 MHz – 60 GHz (40MHz</a:t>
                          </a:r>
                          <a:r>
                            <a:rPr lang="en-US" i="0" baseline="0" dirty="0" smtClean="0"/>
                            <a:t> Step</a:t>
                          </a:r>
                          <a:r>
                            <a:rPr lang="en-US" i="0" dirty="0" smtClean="0"/>
                            <a:t>)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149052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35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1852.925 mil</a:t>
                          </a:r>
                          <a:endParaRPr lang="en-US" sz="135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499979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 Impedance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50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i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881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647973"/>
                  </p:ext>
                </p:extLst>
              </p:nvPr>
            </p:nvGraphicFramePr>
            <p:xfrm>
              <a:off x="5954342" y="2595139"/>
              <a:ext cx="5282130" cy="1691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6426">
                      <a:extLst>
                        <a:ext uri="{9D8B030D-6E8A-4147-A177-3AD203B41FA5}">
                          <a16:colId xmlns:a16="http://schemas.microsoft.com/office/drawing/2014/main" val="2365771268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608457954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4069615362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362897971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46039789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756158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r>
                            <a:rPr lang="en-US" baseline="0" dirty="0" smtClean="0"/>
                            <a:t> Dependent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8680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40 MHz – 60 GHz (40MHz</a:t>
                          </a:r>
                          <a:r>
                            <a:rPr lang="en-US" i="0" baseline="0" dirty="0" smtClean="0"/>
                            <a:t> Step</a:t>
                          </a:r>
                          <a:r>
                            <a:rPr lang="en-US" i="0" dirty="0" smtClean="0"/>
                            <a:t>)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14905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35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1852.925 mil</a:t>
                          </a:r>
                          <a:endParaRPr lang="en-US" sz="135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49997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 Impedance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16" t="-237349" r="-576" b="-12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881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82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IMLC </a:t>
            </a:r>
            <a:r>
              <a:rPr lang="en-US" dirty="0" smtClean="0"/>
              <a:t>Simulations -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0" y="914400"/>
            <a:ext cx="10785239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IMLC </a:t>
            </a:r>
            <a:r>
              <a:rPr lang="en-US" dirty="0" smtClean="0"/>
              <a:t>Simulations -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0" y="914400"/>
            <a:ext cx="10785239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E7E-B981-B462-6AC6-491F5926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8FB0-27DB-1182-7570-A250C125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RLGC Matrixes</a:t>
            </a:r>
          </a:p>
          <a:p>
            <a:r>
              <a:rPr lang="en-US" i="1" dirty="0"/>
              <a:t>rlgc2s() F</a:t>
            </a:r>
            <a:r>
              <a:rPr lang="en-US" dirty="0"/>
              <a:t>unction Overview</a:t>
            </a:r>
          </a:p>
          <a:p>
            <a:r>
              <a:rPr lang="en-US" dirty="0"/>
              <a:t>Verification of the Function by Simple Transmission Line Simulation</a:t>
            </a:r>
          </a:p>
          <a:p>
            <a:r>
              <a:rPr lang="en-US" dirty="0"/>
              <a:t>Verification of the Function by Differential Pair of </a:t>
            </a:r>
            <a:r>
              <a:rPr lang="en-US" dirty="0" err="1"/>
              <a:t>Stripline</a:t>
            </a:r>
            <a:endParaRPr lang="en-US" dirty="0"/>
          </a:p>
          <a:p>
            <a:r>
              <a:rPr lang="en-US" dirty="0" smtClean="0"/>
              <a:t>Verification </a:t>
            </a:r>
            <a:r>
              <a:rPr lang="en-US" dirty="0"/>
              <a:t>of the Function by IMLC Simulations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E3A4B-05E0-77E7-02B1-C3BEE6A9F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6544-1818-0962-2080-3DD28516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RLGC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D83CA-6AAA-E8B4-0400-DAAB59E72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1797050"/>
                <a:ext cx="2260600" cy="365881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D83CA-6AAA-E8B4-0400-DAAB59E72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797050"/>
                <a:ext cx="2260600" cy="36588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E2542-4E99-D777-ABA7-AA02FF386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76450" y="1762420"/>
                <a:ext cx="400050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200" dirty="0" smtClean="0"/>
                  <a:t> describe self-resistance of each conductor and return path</a:t>
                </a:r>
                <a:endParaRPr lang="en-US" sz="1200" b="0" dirty="0" smtClean="0"/>
              </a:p>
              <a:p>
                <a:r>
                  <a:rPr lang="en-US" sz="1200" dirty="0" smtClean="0"/>
                  <a:t>Non-diagonal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200" dirty="0" smtClean="0"/>
                  <a:t> describe losses</a:t>
                </a:r>
                <a:r>
                  <a:rPr lang="en-US" sz="1200" b="1" dirty="0" smtClean="0"/>
                  <a:t> between conductors</a:t>
                </a:r>
                <a:r>
                  <a:rPr lang="en-US" sz="1200" dirty="0" smtClean="0"/>
                  <a:t> by effects such as </a:t>
                </a:r>
                <a:r>
                  <a:rPr lang="en-US" sz="1200" b="1" dirty="0" smtClean="0"/>
                  <a:t>proximity effect</a:t>
                </a:r>
                <a:endParaRPr lang="en-US" sz="1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1762420"/>
                <a:ext cx="4000500" cy="860748"/>
              </a:xfrm>
              <a:prstGeom prst="rect">
                <a:avLst/>
              </a:prstGeom>
              <a:blipFill>
                <a:blip r:embed="rId3"/>
                <a:stretch>
                  <a:fillRect l="-152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76450" y="2727692"/>
                <a:ext cx="427355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describe </a:t>
                </a:r>
                <a:r>
                  <a:rPr lang="en-US" sz="1200" b="1" dirty="0" smtClean="0"/>
                  <a:t>self-inductance</a:t>
                </a:r>
                <a:r>
                  <a:rPr lang="en-US" sz="1200" dirty="0" smtClean="0"/>
                  <a:t> (loop inductance) of each conductor</a:t>
                </a:r>
                <a:endParaRPr lang="en-US" sz="1200" b="0" dirty="0" smtClean="0"/>
              </a:p>
              <a:p>
                <a:r>
                  <a:rPr lang="en-US" sz="1200" dirty="0" smtClean="0"/>
                  <a:t>Non-diagonal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b="1" dirty="0" smtClean="0"/>
                  <a:t>describe magnetic coupling </a:t>
                </a:r>
                <a:r>
                  <a:rPr lang="en-US" sz="1200" dirty="0" smtClean="0"/>
                  <a:t>between different conductors (mutual inductance)</a:t>
                </a:r>
                <a:endParaRPr lang="en-US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2727692"/>
                <a:ext cx="4273550" cy="860748"/>
              </a:xfrm>
              <a:prstGeom prst="rect">
                <a:avLst/>
              </a:prstGeom>
              <a:blipFill>
                <a:blip r:embed="rId4"/>
                <a:stretch>
                  <a:fillRect l="-14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76450" y="3629840"/>
                <a:ext cx="422910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b="0" dirty="0" smtClean="0"/>
                  <a:t> describe </a:t>
                </a:r>
                <a:r>
                  <a:rPr lang="en-US" sz="1200" b="1" dirty="0" smtClean="0"/>
                  <a:t>dielectric leakage losses </a:t>
                </a:r>
                <a:r>
                  <a:rPr lang="en-US" sz="1200" b="0" dirty="0" smtClean="0"/>
                  <a:t>from a conductor and its return path</a:t>
                </a:r>
              </a:p>
              <a:p>
                <a:r>
                  <a:rPr lang="en-US" sz="1200" dirty="0" smtClean="0"/>
                  <a:t>Non-diagonal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b="1" dirty="0" smtClean="0"/>
                  <a:t>describe dielectric leakage </a:t>
                </a:r>
                <a:r>
                  <a:rPr lang="en-US" sz="1200" dirty="0" smtClean="0"/>
                  <a:t>losses between different conductors</a:t>
                </a:r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3629840"/>
                <a:ext cx="4229100" cy="860748"/>
              </a:xfrm>
              <a:prstGeom prst="rect">
                <a:avLst/>
              </a:prstGeom>
              <a:blipFill>
                <a:blip r:embed="rId5"/>
                <a:stretch>
                  <a:fillRect l="-14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76450" y="4595112"/>
                <a:ext cx="427355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describe </a:t>
                </a:r>
                <a:r>
                  <a:rPr lang="en-US" sz="1200" b="1" dirty="0" smtClean="0"/>
                  <a:t>capacitance of each conductor-return path pair</a:t>
                </a:r>
                <a:endParaRPr lang="en-US" sz="1200" b="0" dirty="0" smtClean="0"/>
              </a:p>
              <a:p>
                <a:r>
                  <a:rPr lang="en-US" sz="1200" dirty="0" smtClean="0"/>
                  <a:t>Non-diagonal elements </a:t>
                </a:r>
                <a:r>
                  <a:rPr lang="en-US" sz="12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b="1" dirty="0" smtClean="0"/>
                  <a:t>describe electric coupling between different conductors</a:t>
                </a:r>
                <a:endParaRPr lang="en-US" sz="1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4595112"/>
                <a:ext cx="4273550" cy="860748"/>
              </a:xfrm>
              <a:prstGeom prst="rect">
                <a:avLst/>
              </a:prstGeom>
              <a:blipFill>
                <a:blip r:embed="rId6"/>
                <a:stretch>
                  <a:fillRect l="-143" t="-709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950355"/>
            <a:ext cx="5467069" cy="167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97463" y="1080181"/>
            <a:ext cx="488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RLGC matrices fully describe behavior of transmission line groups. Giving large amounts of information, other important characteristics of the system can be derived from them.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705" y="3694852"/>
            <a:ext cx="3195352" cy="23965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77662" y="5700449"/>
                <a:ext cx="5121488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In each matrix, conjugate indexed values are the same </a:t>
                </a:r>
                <a:r>
                  <a:rPr lang="en-US" sz="1400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62" y="5700449"/>
                <a:ext cx="5121488" cy="325089"/>
              </a:xfrm>
              <a:prstGeom prst="rect">
                <a:avLst/>
              </a:prstGeom>
              <a:blipFill>
                <a:blip r:embed="rId9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1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249-0D46-D35E-EEE4-FE911CE1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25400"/>
            <a:ext cx="10972800" cy="762000"/>
          </a:xfrm>
        </p:spPr>
        <p:txBody>
          <a:bodyPr/>
          <a:lstStyle/>
          <a:p>
            <a:r>
              <a:rPr lang="en-US" i="1" dirty="0"/>
              <a:t>rlgc2s()</a:t>
            </a:r>
            <a:r>
              <a:rPr lang="en-US" dirty="0"/>
              <a:t> Function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EC860-55ED-AF68-342C-EB87DFAD8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934131"/>
            <a:ext cx="1148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rlgc2s()</a:t>
            </a:r>
            <a:r>
              <a:rPr lang="en-US" sz="1400" dirty="0" smtClean="0"/>
              <a:t> function allows conversion between distributed parameters to s-parameters of the system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725" r="28128"/>
          <a:stretch/>
        </p:blipFill>
        <p:spPr>
          <a:xfrm>
            <a:off x="817323" y="1443030"/>
            <a:ext cx="1301750" cy="8634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89D83CA-6AAA-E8B4-0400-DAAB59E72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579" y="2413000"/>
                <a:ext cx="1536700" cy="26035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89D83CA-6AAA-E8B4-0400-DAAB59E72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579" y="2413000"/>
                <a:ext cx="1536700" cy="2603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340965" y="2782653"/>
            <a:ext cx="1379777" cy="736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89D83CA-6AAA-E8B4-0400-DAAB59E72E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658908" y="3150953"/>
                <a:ext cx="2438400" cy="1001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Times New Roman" pitchFamily="18" charset="0"/>
                  <a:buChar char="●"/>
                  <a:defRPr sz="2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charset="0"/>
                  <a:buChar char="–"/>
                  <a:defRPr sz="1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8572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5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1" i="0" kern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1400" kern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kern="0" dirty="0" smtClean="0"/>
                  <a:t>(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400" b="0" i="1" kern="0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400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1400" kern="0" dirty="0" smtClean="0"/>
                  <a:t> )	</a:t>
                </a:r>
                <a:endParaRPr lang="en-US" sz="1400" kern="0" dirty="0" smtClean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89D83CA-6AAA-E8B4-0400-DAAB59E72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8908" y="3150953"/>
                <a:ext cx="2438400" cy="1001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24932" y="1534917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2" y="1534917"/>
                <a:ext cx="48026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061645" y="1516410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45" y="1516410"/>
                <a:ext cx="48026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24932" y="1921793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2" y="1921793"/>
                <a:ext cx="48026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61645" y="1907963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45" y="1907963"/>
                <a:ext cx="4802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4725" r="28128"/>
          <a:stretch/>
        </p:blipFill>
        <p:spPr>
          <a:xfrm>
            <a:off x="4205664" y="2043046"/>
            <a:ext cx="1301750" cy="8634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813273" y="2134933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273" y="2134933"/>
                <a:ext cx="4802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449986" y="2116426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86" y="2116426"/>
                <a:ext cx="48026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813273" y="2521809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273" y="2521809"/>
                <a:ext cx="480260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449986" y="2507979"/>
                <a:ext cx="4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86" y="2507979"/>
                <a:ext cx="480260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868528" y="1831218"/>
            <a:ext cx="197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*order of ports are changed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00050" y="6123801"/>
            <a:ext cx="8743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13"/>
              </a:rPr>
              <a:t>For detailed information see this URL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25457" y="5629733"/>
            <a:ext cx="668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R,L,G,C matrices can be 3 dimensional (</a:t>
            </a:r>
            <a:r>
              <a:rPr lang="en-US" sz="1400" dirty="0" err="1" smtClean="0"/>
              <a:t>NxNxM</a:t>
            </a:r>
            <a:r>
              <a:rPr lang="en-US" sz="1400" dirty="0" smtClean="0"/>
              <a:t>) where M is number of frequency points. This allows frequency dependent RLGC parameter conversion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171446" y="4303760"/>
            <a:ext cx="341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 parameters are in </a:t>
            </a:r>
            <a:r>
              <a:rPr lang="en-US" sz="1400" b="1" dirty="0" smtClean="0"/>
              <a:t>Real Imaginary </a:t>
            </a:r>
            <a:r>
              <a:rPr lang="en-US" sz="1400" dirty="0" smtClean="0"/>
              <a:t>format</a:t>
            </a:r>
            <a:endParaRPr lang="en-US" sz="1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8079" y="1850055"/>
            <a:ext cx="4198630" cy="3593861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8544564" y="1397271"/>
            <a:ext cx="2299617" cy="345243"/>
          </a:xfrm>
          <a:prstGeom prst="roundRect">
            <a:avLst/>
          </a:prstGeom>
          <a:solidFill>
            <a:srgbClr val="8F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Snippet</a:t>
            </a:r>
            <a:endParaRPr lang="en-US" sz="1600" b="1" dirty="0">
              <a:solidFill>
                <a:srgbClr val="5E5E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2365" y="1885742"/>
            <a:ext cx="4061635" cy="3558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10937" y="1404644"/>
            <a:ext cx="2135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Length of the transmission line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440733" y="1420849"/>
            <a:ext cx="2054579" cy="25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69606" y="1709844"/>
            <a:ext cx="368300" cy="230056"/>
          </a:xfrm>
          <a:prstGeom prst="straightConnector1">
            <a:avLst/>
          </a:prstGeom>
          <a:ln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06833" y="3219009"/>
            <a:ext cx="190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56803A"/>
                </a:solidFill>
              </a:rPr>
              <a:t>Per meter </a:t>
            </a:r>
          </a:p>
          <a:p>
            <a:r>
              <a:rPr lang="en-US" sz="1200" b="1" dirty="0" smtClean="0">
                <a:solidFill>
                  <a:srgbClr val="56803A"/>
                </a:solidFill>
              </a:rPr>
              <a:t>distributed parameters</a:t>
            </a:r>
            <a:endParaRPr lang="en-US" sz="1200" b="1" dirty="0">
              <a:solidFill>
                <a:srgbClr val="56803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30247" y="3245887"/>
            <a:ext cx="1625354" cy="42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160617" y="2691574"/>
            <a:ext cx="487462" cy="584005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388031" y="3312965"/>
            <a:ext cx="274747" cy="93352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322014" y="3618204"/>
            <a:ext cx="340764" cy="258885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176075" y="3624368"/>
            <a:ext cx="472004" cy="833280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Simple Transmission Line </a:t>
            </a:r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25633" r="51924" b="19994"/>
          <a:stretch/>
        </p:blipFill>
        <p:spPr>
          <a:xfrm>
            <a:off x="739774" y="4325567"/>
            <a:ext cx="4083051" cy="14640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63140" y="3913484"/>
            <a:ext cx="3829510" cy="347237"/>
          </a:xfrm>
          <a:prstGeom prst="roundRect">
            <a:avLst/>
          </a:prstGeom>
          <a:solidFill>
            <a:srgbClr val="8F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Model in </a:t>
            </a:r>
            <a:r>
              <a:rPr lang="en-US" sz="1600" b="1" dirty="0" err="1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Keysight</a:t>
            </a:r>
            <a:r>
              <a:rPr lang="en-US" sz="1600" b="1" dirty="0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ADS</a:t>
            </a:r>
            <a:endParaRPr lang="en-US" sz="1600" b="1" dirty="0">
              <a:solidFill>
                <a:srgbClr val="5E5E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50" y="1438614"/>
            <a:ext cx="463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Simulate simple circuit: Two-Ports connected by TL with frequency-independent RLGC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Obtain S parameters from circuit simulator (In this case </a:t>
            </a:r>
            <a:r>
              <a:rPr lang="en-US" sz="1600" dirty="0" err="1" smtClean="0"/>
              <a:t>keysight</a:t>
            </a:r>
            <a:r>
              <a:rPr lang="en-US" sz="1600" dirty="0" smtClean="0"/>
              <a:t> ADS)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script which converts same RLGC parameters to S parameters using </a:t>
            </a:r>
            <a:r>
              <a:rPr lang="en-US" sz="1600" i="1" dirty="0" smtClean="0"/>
              <a:t>rlgc2s()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Compare Obtained S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0" y="934131"/>
            <a:ext cx="1148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verify </a:t>
            </a:r>
            <a:r>
              <a:rPr lang="en-US" sz="1400" i="1" dirty="0" smtClean="0"/>
              <a:t>rlgc2s()</a:t>
            </a:r>
            <a:r>
              <a:rPr lang="en-US" sz="1400" dirty="0" smtClean="0"/>
              <a:t> function, series of tests were conducted. Simplest test was created using a single transmission line and two ports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7700" y="5341410"/>
            <a:ext cx="167779" cy="654875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123829" y="5341410"/>
            <a:ext cx="391021" cy="654875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77895" y="5637099"/>
            <a:ext cx="63235" cy="287451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929" y="5996285"/>
            <a:ext cx="93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Input Port</a:t>
            </a:r>
            <a:endParaRPr lang="en-US" sz="1200" b="1" dirty="0">
              <a:solidFill>
                <a:srgbClr val="56803A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7868" y="5996285"/>
            <a:ext cx="93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Output Port</a:t>
            </a:r>
            <a:endParaRPr lang="en-US" sz="1200" b="1" dirty="0">
              <a:solidFill>
                <a:srgbClr val="5680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8617" y="5996285"/>
            <a:ext cx="299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Transmission Line (W-Element in ADS)</a:t>
            </a:r>
            <a:endParaRPr lang="en-US" sz="1200" b="1" dirty="0">
              <a:solidFill>
                <a:srgbClr val="56803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111840"/>
                  </p:ext>
                </p:extLst>
              </p:nvPr>
            </p:nvGraphicFramePr>
            <p:xfrm>
              <a:off x="5954342" y="1662307"/>
              <a:ext cx="5282130" cy="1691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6426">
                      <a:extLst>
                        <a:ext uri="{9D8B030D-6E8A-4147-A177-3AD203B41FA5}">
                          <a16:colId xmlns:a16="http://schemas.microsoft.com/office/drawing/2014/main" val="2365771268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608457954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4069615362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362897971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460397890"/>
                        </a:ext>
                      </a:extLst>
                    </a:gridCol>
                  </a:tblGrid>
                  <a:tr h="28595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756158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oMath>
                          </a14:m>
                          <a:r>
                            <a:rPr lang="en-US" i="0" dirty="0" smtClean="0"/>
                            <a:t>m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en-US" dirty="0" err="1" smtClean="0"/>
                            <a:t>nH</a:t>
                          </a:r>
                          <a:r>
                            <a:rPr lang="en-US" dirty="0" smtClean="0"/>
                            <a:t>/m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0.01 S/m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pF/m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86809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40 MHz – 60 GHz (40MHz</a:t>
                          </a:r>
                          <a:r>
                            <a:rPr lang="en-US" i="0" baseline="0" dirty="0" smtClean="0"/>
                            <a:t> Step</a:t>
                          </a:r>
                          <a:r>
                            <a:rPr lang="en-US" i="0" dirty="0" smtClean="0"/>
                            <a:t>)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149052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1m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499979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 Impedance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50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i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881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111840"/>
                  </p:ext>
                </p:extLst>
              </p:nvPr>
            </p:nvGraphicFramePr>
            <p:xfrm>
              <a:off x="5954342" y="1662307"/>
              <a:ext cx="5282130" cy="1691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6426">
                      <a:extLst>
                        <a:ext uri="{9D8B030D-6E8A-4147-A177-3AD203B41FA5}">
                          <a16:colId xmlns:a16="http://schemas.microsoft.com/office/drawing/2014/main" val="2365771268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608457954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4069615362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362897971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46039789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756158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56" t="-102041" r="-303468" b="-389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</a:t>
                          </a:r>
                          <a:r>
                            <a:rPr lang="en-US" dirty="0" err="1" smtClean="0"/>
                            <a:t>nH</a:t>
                          </a:r>
                          <a:r>
                            <a:rPr lang="en-US" dirty="0" smtClean="0"/>
                            <a:t>/m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0.01 S/m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pF/m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8680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40 MHz – 60 GHz (40MHz</a:t>
                          </a:r>
                          <a:r>
                            <a:rPr lang="en-US" i="0" baseline="0" dirty="0" smtClean="0"/>
                            <a:t> Step</a:t>
                          </a:r>
                          <a:r>
                            <a:rPr lang="en-US" i="0" dirty="0" smtClean="0"/>
                            <a:t>)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14905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1m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49997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 Impedance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16" t="-237349" r="-576" b="-12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8813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07" y="4204895"/>
            <a:ext cx="5486400" cy="181393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636202" y="3739865"/>
            <a:ext cx="3829510" cy="347237"/>
          </a:xfrm>
          <a:prstGeom prst="roundRect">
            <a:avLst/>
          </a:prstGeom>
          <a:solidFill>
            <a:srgbClr val="8F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lang="en-US" sz="1600" b="1" dirty="0" err="1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600" b="1" dirty="0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  <a:endParaRPr lang="en-US" sz="1600" b="1" dirty="0">
              <a:solidFill>
                <a:srgbClr val="5E5E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60381" y="4158012"/>
            <a:ext cx="5768725" cy="1947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Simple Transmission Line </a:t>
            </a:r>
            <a:r>
              <a:rPr lang="en-US" dirty="0" smtClean="0"/>
              <a:t>Simulation -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5" y="913910"/>
            <a:ext cx="10198450" cy="56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405017" y="6262300"/>
                <a:ext cx="648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56803A"/>
                    </a:solidFill>
                  </a:rPr>
                  <a:t>70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rgbClr val="5680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1200" b="1" dirty="0" smtClean="0">
                    <a:solidFill>
                      <a:srgbClr val="56803A"/>
                    </a:solidFill>
                  </a:rPr>
                  <a:t>m</a:t>
                </a:r>
                <a:endParaRPr lang="en-US" sz="1200" b="1" dirty="0">
                  <a:solidFill>
                    <a:srgbClr val="56803A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17" y="6262300"/>
                <a:ext cx="648857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Differential Pair of </a:t>
            </a:r>
            <a:r>
              <a:rPr lang="en-US" dirty="0" err="1"/>
              <a:t>Stripline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050" y="934131"/>
            <a:ext cx="1148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 step in verifying was to use it in more complicated case. This time, RLGC parameters would be frequency-dependent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 t="15634" r="6187" b="17889"/>
          <a:stretch/>
        </p:blipFill>
        <p:spPr>
          <a:xfrm>
            <a:off x="400050" y="4222751"/>
            <a:ext cx="4775200" cy="2076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50" y="1438614"/>
            <a:ext cx="463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a differential pair of </a:t>
            </a:r>
            <a:r>
              <a:rPr lang="en-US" sz="1600" dirty="0" err="1" smtClean="0"/>
              <a:t>stripline</a:t>
            </a:r>
            <a:r>
              <a:rPr lang="en-US" sz="1600" dirty="0" smtClean="0"/>
              <a:t> in </a:t>
            </a:r>
            <a:r>
              <a:rPr lang="en-US" sz="1600" dirty="0" err="1" smtClean="0"/>
              <a:t>Ansys</a:t>
            </a:r>
            <a:r>
              <a:rPr lang="en-US" sz="1600" dirty="0" smtClean="0"/>
              <a:t> Q2D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Obtain distributed RLGC values for this configuration and S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Feed RLGC values to </a:t>
            </a:r>
            <a:r>
              <a:rPr lang="en-US" sz="1600" i="1" dirty="0" smtClean="0"/>
              <a:t>rlgc2s() </a:t>
            </a:r>
            <a:r>
              <a:rPr lang="en-US" sz="1600" dirty="0" smtClean="0"/>
              <a:t>function to obtain S parameters using </a:t>
            </a:r>
            <a:r>
              <a:rPr lang="en-US" sz="1600" dirty="0" err="1" smtClean="0"/>
              <a:t>Matlab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Compare S parameters obtained from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to S parameters obtained from </a:t>
            </a:r>
            <a:r>
              <a:rPr lang="en-US" sz="1600" dirty="0" err="1" smtClean="0"/>
              <a:t>Ansys</a:t>
            </a:r>
            <a:r>
              <a:rPr lang="en-US" sz="1600" dirty="0" smtClean="0"/>
              <a:t> Q2D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97000" y="5403025"/>
            <a:ext cx="199529" cy="3564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88879" y="5403025"/>
            <a:ext cx="264021" cy="356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316" y="5759449"/>
            <a:ext cx="122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Positive Pair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3716" y="5759449"/>
            <a:ext cx="122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Negative Pair</a:t>
            </a:r>
            <a:endParaRPr lang="en-US" sz="12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8830" y="4342576"/>
            <a:ext cx="227170" cy="369124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266" y="4680991"/>
            <a:ext cx="122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Ground</a:t>
            </a:r>
            <a:endParaRPr lang="en-US" sz="1200" b="1" dirty="0">
              <a:solidFill>
                <a:srgbClr val="56803A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68876" y="5885247"/>
            <a:ext cx="53922" cy="293303"/>
          </a:xfrm>
          <a:prstGeom prst="straightConnector1">
            <a:avLst/>
          </a:prstGeom>
          <a:ln w="19050">
            <a:solidFill>
              <a:srgbClr val="5680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5721" y="5608248"/>
            <a:ext cx="122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Ground</a:t>
            </a:r>
            <a:endParaRPr lang="en-US" sz="1200" b="1" dirty="0">
              <a:solidFill>
                <a:srgbClr val="56803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1602" y="4542423"/>
            <a:ext cx="172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56803A"/>
                </a:solidFill>
              </a:rPr>
              <a:t>FR-4 Substrate</a:t>
            </a:r>
            <a:endParaRPr lang="en-US" sz="1600" b="1" dirty="0">
              <a:solidFill>
                <a:srgbClr val="56803A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0050" y="4126678"/>
            <a:ext cx="4775201" cy="0"/>
          </a:xfrm>
          <a:prstGeom prst="straightConnector1">
            <a:avLst/>
          </a:prstGeom>
          <a:ln w="19050">
            <a:solidFill>
              <a:srgbClr val="56803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66852" y="4515381"/>
            <a:ext cx="648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1.6mm</a:t>
            </a:r>
            <a:endParaRPr lang="en-US" sz="1200" b="1" dirty="0">
              <a:solidFill>
                <a:srgbClr val="56803A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219700" y="4292600"/>
            <a:ext cx="9220" cy="1921933"/>
          </a:xfrm>
          <a:prstGeom prst="straightConnector1">
            <a:avLst/>
          </a:prstGeom>
          <a:ln w="19050">
            <a:solidFill>
              <a:srgbClr val="56803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94332" y="3857662"/>
            <a:ext cx="122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4mm</a:t>
            </a:r>
            <a:endParaRPr lang="en-US" sz="1200" b="1" dirty="0">
              <a:solidFill>
                <a:srgbClr val="56803A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019865" y="6299201"/>
            <a:ext cx="0" cy="180329"/>
          </a:xfrm>
          <a:prstGeom prst="straightConnector1">
            <a:avLst/>
          </a:prstGeom>
          <a:ln w="19050">
            <a:solidFill>
              <a:srgbClr val="56803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180227" y="5288739"/>
                <a:ext cx="648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56803A"/>
                    </a:solidFill>
                  </a:rPr>
                  <a:t>70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rgbClr val="5680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sz="1200" b="1" dirty="0" smtClean="0">
                    <a:solidFill>
                      <a:srgbClr val="56803A"/>
                    </a:solidFill>
                  </a:rPr>
                  <a:t>m</a:t>
                </a:r>
                <a:endParaRPr lang="en-US" sz="1200" b="1" dirty="0">
                  <a:solidFill>
                    <a:srgbClr val="56803A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27" y="5288739"/>
                <a:ext cx="648857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V="1">
            <a:off x="4197894" y="5312860"/>
            <a:ext cx="0" cy="180329"/>
          </a:xfrm>
          <a:prstGeom prst="straightConnector1">
            <a:avLst/>
          </a:prstGeom>
          <a:ln w="19050">
            <a:solidFill>
              <a:srgbClr val="56803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365109" y="5173158"/>
            <a:ext cx="712611" cy="0"/>
          </a:xfrm>
          <a:prstGeom prst="straightConnector1">
            <a:avLst/>
          </a:prstGeom>
          <a:ln w="19050">
            <a:solidFill>
              <a:srgbClr val="56803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08067" y="4872594"/>
            <a:ext cx="65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56803A"/>
                </a:solidFill>
              </a:rPr>
              <a:t>0.6mm</a:t>
            </a:r>
            <a:endParaRPr lang="en-US" sz="1200" b="1" dirty="0">
              <a:solidFill>
                <a:srgbClr val="56803A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740" y="4499955"/>
            <a:ext cx="5810820" cy="1522042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7473950" y="3947533"/>
            <a:ext cx="2273300" cy="347237"/>
          </a:xfrm>
          <a:prstGeom prst="roundRect">
            <a:avLst/>
          </a:prstGeom>
          <a:solidFill>
            <a:srgbClr val="8F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1600" b="1" dirty="0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  <a:endParaRPr lang="en-US" sz="1600" b="1" dirty="0">
              <a:solidFill>
                <a:srgbClr val="5E5E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77326" y="4449709"/>
            <a:ext cx="5720547" cy="1622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496764" y="3712724"/>
            <a:ext cx="2273300" cy="347237"/>
          </a:xfrm>
          <a:prstGeom prst="roundRect">
            <a:avLst/>
          </a:prstGeom>
          <a:solidFill>
            <a:srgbClr val="8F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E5E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Q2D Model</a:t>
            </a:r>
            <a:endParaRPr lang="en-US" sz="1600" b="1" dirty="0">
              <a:solidFill>
                <a:srgbClr val="5E5E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193798"/>
                  </p:ext>
                </p:extLst>
              </p:nvPr>
            </p:nvGraphicFramePr>
            <p:xfrm>
              <a:off x="5954342" y="1662307"/>
              <a:ext cx="5282130" cy="1691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6426">
                      <a:extLst>
                        <a:ext uri="{9D8B030D-6E8A-4147-A177-3AD203B41FA5}">
                          <a16:colId xmlns:a16="http://schemas.microsoft.com/office/drawing/2014/main" val="2365771268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608457954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4069615362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362897971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460397890"/>
                        </a:ext>
                      </a:extLst>
                    </a:gridCol>
                  </a:tblGrid>
                  <a:tr h="28595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756158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r>
                            <a:rPr lang="en-US" baseline="0" dirty="0" smtClean="0"/>
                            <a:t> Dependent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86809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40 MHz – 60 GHz (40MHz</a:t>
                          </a:r>
                          <a:r>
                            <a:rPr lang="en-US" i="0" baseline="0" dirty="0" smtClean="0"/>
                            <a:t> Step</a:t>
                          </a:r>
                          <a:r>
                            <a:rPr lang="en-US" i="0" dirty="0" smtClean="0"/>
                            <a:t>)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149052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1m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499979"/>
                      </a:ext>
                    </a:extLst>
                  </a:tr>
                  <a:tr h="28595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 Impedance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50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i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881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193798"/>
                  </p:ext>
                </p:extLst>
              </p:nvPr>
            </p:nvGraphicFramePr>
            <p:xfrm>
              <a:off x="5954342" y="1662307"/>
              <a:ext cx="5282130" cy="1691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56426">
                      <a:extLst>
                        <a:ext uri="{9D8B030D-6E8A-4147-A177-3AD203B41FA5}">
                          <a16:colId xmlns:a16="http://schemas.microsoft.com/office/drawing/2014/main" val="2365771268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608457954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4069615362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362897971"/>
                        </a:ext>
                      </a:extLst>
                    </a:gridCol>
                    <a:gridCol w="1056426">
                      <a:extLst>
                        <a:ext uri="{9D8B030D-6E8A-4147-A177-3AD203B41FA5}">
                          <a16:colId xmlns:a16="http://schemas.microsoft.com/office/drawing/2014/main" val="246039789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756158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Values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r>
                            <a:rPr lang="en-US" baseline="0" dirty="0" smtClean="0"/>
                            <a:t> Dependent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28680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40 MHz – 60 GHz (40MHz</a:t>
                          </a:r>
                          <a:r>
                            <a:rPr lang="en-US" i="0" baseline="0" dirty="0" smtClean="0"/>
                            <a:t> Step</a:t>
                          </a:r>
                          <a:r>
                            <a:rPr lang="en-US" i="0" dirty="0" smtClean="0"/>
                            <a:t>)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314905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1m</a:t>
                          </a:r>
                          <a:endParaRPr 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49997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 Impedance</a:t>
                          </a:r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5216" t="-237349" r="-576" b="-120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881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81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Differential Pair of </a:t>
            </a:r>
            <a:r>
              <a:rPr lang="en-US" dirty="0" err="1" smtClean="0"/>
              <a:t>Stripline</a:t>
            </a:r>
            <a:r>
              <a:rPr lang="en-US" dirty="0" smtClean="0"/>
              <a:t> -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0" y="914400"/>
            <a:ext cx="10785239" cy="5562600"/>
          </a:xfrm>
        </p:spPr>
      </p:pic>
    </p:spTree>
    <p:extLst>
      <p:ext uri="{BB962C8B-B14F-4D97-AF65-F5344CB8AC3E}">
        <p14:creationId xmlns:p14="http://schemas.microsoft.com/office/powerpoint/2010/main" val="38638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the Function by Differential Pair of </a:t>
            </a:r>
            <a:r>
              <a:rPr lang="en-US" dirty="0" err="1"/>
              <a:t>Stripline</a:t>
            </a:r>
            <a:r>
              <a:rPr lang="en-US" dirty="0"/>
              <a:t> -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9D2A5-8439-4DF4-AA82-DF185A34E3F7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0" y="914400"/>
            <a:ext cx="10785239" cy="5562600"/>
          </a:xfrm>
        </p:spPr>
      </p:pic>
    </p:spTree>
    <p:extLst>
      <p:ext uri="{BB962C8B-B14F-4D97-AF65-F5344CB8AC3E}">
        <p14:creationId xmlns:p14="http://schemas.microsoft.com/office/powerpoint/2010/main" val="428318205"/>
      </p:ext>
    </p:extLst>
  </p:cSld>
  <p:clrMapOvr>
    <a:masterClrMapping/>
  </p:clrMapOvr>
</p:sld>
</file>

<file path=ppt/theme/theme1.xml><?xml version="1.0" encoding="utf-8"?>
<a:theme xmlns:a="http://schemas.openxmlformats.org/drawingml/2006/main" name="EMCLab">
  <a:themeElements>
    <a:clrScheme name="Custom 4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70C0"/>
      </a:hlink>
      <a:folHlink>
        <a:srgbClr val="0070C0"/>
      </a:folHlink>
    </a:clrScheme>
    <a:fontScheme name="Level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MCLab" id="{1956A1E2-2C2F-49F7-883B-BB08F6C0DD70}" vid="{4F2E73A4-59F3-4EA3-9896-34AE9F06B8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IBIS_Summit</Template>
  <TotalTime>76364</TotalTime>
  <Words>1178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Aptos</vt:lpstr>
      <vt:lpstr>Arial</vt:lpstr>
      <vt:lpstr>Cambria Math</vt:lpstr>
      <vt:lpstr>Times New Roman</vt:lpstr>
      <vt:lpstr>Verdana</vt:lpstr>
      <vt:lpstr>Wingdings</vt:lpstr>
      <vt:lpstr>EMCLab</vt:lpstr>
      <vt:lpstr>Verification of rlgc2s() Function in Matlab</vt:lpstr>
      <vt:lpstr>Table of Contents</vt:lpstr>
      <vt:lpstr>RLGC Matrices</vt:lpstr>
      <vt:lpstr>rlgc2s() Function in Matlab</vt:lpstr>
      <vt:lpstr>Verification of the Function by Simple Transmission Line Simulation</vt:lpstr>
      <vt:lpstr>Verification of the Function by Simple Transmission Line Simulation - Results</vt:lpstr>
      <vt:lpstr>Verification of the Function by Differential Pair of Stripline</vt:lpstr>
      <vt:lpstr>Verification of the Function by Differential Pair of Stripline - Results</vt:lpstr>
      <vt:lpstr>Verification of the Function by Differential Pair of Stripline - Results</vt:lpstr>
      <vt:lpstr>Verification of the Function by Differential Pair of Stripline - Results</vt:lpstr>
      <vt:lpstr>Verification of the Function by Differential Pair of Stripline - Results</vt:lpstr>
      <vt:lpstr>Verification of the Function by IMLC Simulations</vt:lpstr>
      <vt:lpstr>Verification of the Function by IMLC Simulations - Results</vt:lpstr>
      <vt:lpstr>Verification of the Function by IMLC Simulations -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Yifan</dc:creator>
  <cp:lastModifiedBy>Davit Kharshiladze</cp:lastModifiedBy>
  <cp:revision>665</cp:revision>
  <dcterms:created xsi:type="dcterms:W3CDTF">2021-11-09T21:10:21Z</dcterms:created>
  <dcterms:modified xsi:type="dcterms:W3CDTF">2024-10-07T03:58:06Z</dcterms:modified>
</cp:coreProperties>
</file>