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D4799-EBD7-4BCA-8F32-D61FF987CB76}"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05BA2-D306-42B3-8EFE-94F1AAFD7F1B}" type="slidenum">
              <a:rPr lang="en-US" smtClean="0"/>
              <a:t>‹#›</a:t>
            </a:fld>
            <a:endParaRPr lang="en-US"/>
          </a:p>
        </p:txBody>
      </p:sp>
    </p:spTree>
    <p:extLst>
      <p:ext uri="{BB962C8B-B14F-4D97-AF65-F5344CB8AC3E}">
        <p14:creationId xmlns:p14="http://schemas.microsoft.com/office/powerpoint/2010/main" val="164739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05BA2-D306-42B3-8EFE-94F1AAFD7F1B}" type="slidenum">
              <a:rPr lang="en-US" smtClean="0"/>
              <a:t>2</a:t>
            </a:fld>
            <a:endParaRPr lang="en-US"/>
          </a:p>
        </p:txBody>
      </p:sp>
    </p:spTree>
    <p:extLst>
      <p:ext uri="{BB962C8B-B14F-4D97-AF65-F5344CB8AC3E}">
        <p14:creationId xmlns:p14="http://schemas.microsoft.com/office/powerpoint/2010/main" val="385813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80D5-EDDD-BE1A-17E2-1A7EF6BCC5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FB237E-88CB-3ADC-3B95-C04B3A797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370B74-E4D8-E6B4-E82E-4BC89D91E1FC}"/>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5" name="Footer Placeholder 4">
            <a:extLst>
              <a:ext uri="{FF2B5EF4-FFF2-40B4-BE49-F238E27FC236}">
                <a16:creationId xmlns:a16="http://schemas.microsoft.com/office/drawing/2014/main" id="{818BC23D-F11A-9D3B-1A26-F0BDC7958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5E2EA-4E82-93EE-7C96-1F24C870B2A3}"/>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402651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0B0B-5EEF-6C5C-AA0C-3B00880B0E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24F0BB-09CA-BB02-5DB5-6F114D6DB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275FD-B57C-0BAC-9916-C3D0D2282E02}"/>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5" name="Footer Placeholder 4">
            <a:extLst>
              <a:ext uri="{FF2B5EF4-FFF2-40B4-BE49-F238E27FC236}">
                <a16:creationId xmlns:a16="http://schemas.microsoft.com/office/drawing/2014/main" id="{9448824F-46E6-5EA4-5ACD-0E7C7B29B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2D825-FF62-D374-7F5C-AA012DBAB7EF}"/>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154313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6DBC4-DE3D-A895-4BA0-7BD93B375E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67A629-53C6-9472-A444-AA0E9769E8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E007C-73EE-5544-F06F-15A4016CABFF}"/>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5" name="Footer Placeholder 4">
            <a:extLst>
              <a:ext uri="{FF2B5EF4-FFF2-40B4-BE49-F238E27FC236}">
                <a16:creationId xmlns:a16="http://schemas.microsoft.com/office/drawing/2014/main" id="{A769B8A5-8479-79E0-CC20-FFE3C3D66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50036-324B-0B9F-D125-102894CE85A9}"/>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168817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EF9E-9CB3-BB30-1126-BADCCFE43E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5A9A2-0222-0159-3D01-6D86AF6964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359E4-8962-525D-6EDB-B35DB733C86A}"/>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5" name="Footer Placeholder 4">
            <a:extLst>
              <a:ext uri="{FF2B5EF4-FFF2-40B4-BE49-F238E27FC236}">
                <a16:creationId xmlns:a16="http://schemas.microsoft.com/office/drawing/2014/main" id="{674A9DAD-608D-7668-8F39-03B10C68A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ECAF2-15B7-50D9-F338-175097C85472}"/>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92423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B164-DA2F-8235-258A-6C1668BF2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7578F2-54B9-0153-CB44-7A0447F59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04DB7-51F1-E874-BD12-F430AFC682F9}"/>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5" name="Footer Placeholder 4">
            <a:extLst>
              <a:ext uri="{FF2B5EF4-FFF2-40B4-BE49-F238E27FC236}">
                <a16:creationId xmlns:a16="http://schemas.microsoft.com/office/drawing/2014/main" id="{04CCACAE-FF90-CAC9-57A0-D25830368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9E11C-38CC-E391-B6FA-D433D53C5BAA}"/>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36091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02BB-E4BF-8459-B8EA-1A3D1E830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4431A3-EA81-9F5E-0680-5903CC4D33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2FE8A-8105-15BB-ED23-BD368BE6D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F39983-F4A8-64EC-91B1-ED5C82720925}"/>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6" name="Footer Placeholder 5">
            <a:extLst>
              <a:ext uri="{FF2B5EF4-FFF2-40B4-BE49-F238E27FC236}">
                <a16:creationId xmlns:a16="http://schemas.microsoft.com/office/drawing/2014/main" id="{3CB37C35-F276-626C-0202-5F6499079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47D60-BC08-0CF8-5EFE-5AC050B10040}"/>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80075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5A07-32EF-4A56-BBE1-328D4AC3F2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06866-5CAC-FC1F-79AD-9A5B545ED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BE6094-9C40-5A9E-2A01-D1A98D6B82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48FC69-74DC-8A1F-8AF2-2C61CF30E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4B126-EF9C-7B40-C6D5-BF945D6648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2393CC-7095-E414-FA62-92FF5A001CAA}"/>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8" name="Footer Placeholder 7">
            <a:extLst>
              <a:ext uri="{FF2B5EF4-FFF2-40B4-BE49-F238E27FC236}">
                <a16:creationId xmlns:a16="http://schemas.microsoft.com/office/drawing/2014/main" id="{C44C7F7D-E71D-021C-A6AF-E1B8D6AD8F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6CEF2B-6E14-2E9B-EF36-573D28B0BB9E}"/>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269018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3A5E-6C19-34D2-16E9-42732F0707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B42E10-2A5F-EC9C-4C65-59B8ED2E4030}"/>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4" name="Footer Placeholder 3">
            <a:extLst>
              <a:ext uri="{FF2B5EF4-FFF2-40B4-BE49-F238E27FC236}">
                <a16:creationId xmlns:a16="http://schemas.microsoft.com/office/drawing/2014/main" id="{5E9F07FB-601D-7DD9-2E57-1E3C2FF4D9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9469F-D910-9870-C893-192664A07A69}"/>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161415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D192B-C642-5514-1563-46DC468BE9D6}"/>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3" name="Footer Placeholder 2">
            <a:extLst>
              <a:ext uri="{FF2B5EF4-FFF2-40B4-BE49-F238E27FC236}">
                <a16:creationId xmlns:a16="http://schemas.microsoft.com/office/drawing/2014/main" id="{3A23E71D-FE86-6BA6-E059-01BF7C40A7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5A100F-94FE-6F43-846D-4BE71400E131}"/>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201239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E4E4-5EE8-8308-6A8D-9E6038651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A2618-A72E-2E3E-726F-BAD4CE003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967701-541F-E77A-FC1F-85B402C31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057C4-8678-29D8-57E0-66EF0CA391CE}"/>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6" name="Footer Placeholder 5">
            <a:extLst>
              <a:ext uri="{FF2B5EF4-FFF2-40B4-BE49-F238E27FC236}">
                <a16:creationId xmlns:a16="http://schemas.microsoft.com/office/drawing/2014/main" id="{2478A3CE-D922-898E-6F07-987974538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9AAF1-D826-4AFC-BC13-BA6F01125ED5}"/>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91462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545-80D7-E424-CBCF-F6D0FCC7D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DF9A7-D907-03B0-EFA3-8F3002421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1B130-77E5-76D0-E938-2379240B4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B76F0-CFC3-08B4-EFBB-0F355960E8B9}"/>
              </a:ext>
            </a:extLst>
          </p:cNvPr>
          <p:cNvSpPr>
            <a:spLocks noGrp="1"/>
          </p:cNvSpPr>
          <p:nvPr>
            <p:ph type="dt" sz="half" idx="10"/>
          </p:nvPr>
        </p:nvSpPr>
        <p:spPr/>
        <p:txBody>
          <a:bodyPr/>
          <a:lstStyle/>
          <a:p>
            <a:fld id="{C59AAA31-F988-46A1-A6D2-85093CC2087B}" type="datetimeFigureOut">
              <a:rPr lang="en-US" smtClean="0"/>
              <a:t>3/21/2024</a:t>
            </a:fld>
            <a:endParaRPr lang="en-US"/>
          </a:p>
        </p:txBody>
      </p:sp>
      <p:sp>
        <p:nvSpPr>
          <p:cNvPr id="6" name="Footer Placeholder 5">
            <a:extLst>
              <a:ext uri="{FF2B5EF4-FFF2-40B4-BE49-F238E27FC236}">
                <a16:creationId xmlns:a16="http://schemas.microsoft.com/office/drawing/2014/main" id="{4E53D570-FBB2-9C2F-89AA-48EB0A208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DFD4E-021F-4E16-B4B6-DFC1CF6F84C7}"/>
              </a:ext>
            </a:extLst>
          </p:cNvPr>
          <p:cNvSpPr>
            <a:spLocks noGrp="1"/>
          </p:cNvSpPr>
          <p:nvPr>
            <p:ph type="sldNum" sz="quarter" idx="12"/>
          </p:nvPr>
        </p:nvSpPr>
        <p:spPr/>
        <p:txBody>
          <a:bodyPr/>
          <a:lstStyle/>
          <a:p>
            <a:fld id="{74F49FF8-907C-47F2-93AB-648BC20D02C3}" type="slidenum">
              <a:rPr lang="en-US" smtClean="0"/>
              <a:t>‹#›</a:t>
            </a:fld>
            <a:endParaRPr lang="en-US"/>
          </a:p>
        </p:txBody>
      </p:sp>
    </p:spTree>
    <p:extLst>
      <p:ext uri="{BB962C8B-B14F-4D97-AF65-F5344CB8AC3E}">
        <p14:creationId xmlns:p14="http://schemas.microsoft.com/office/powerpoint/2010/main" val="200146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A7B9A9-F188-CB78-641D-A070FD859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33289B-1448-5B22-C85B-7A9F1D9561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9137E-996B-61BF-933B-2FA6229EE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AAA31-F988-46A1-A6D2-85093CC2087B}" type="datetimeFigureOut">
              <a:rPr lang="en-US" smtClean="0"/>
              <a:t>3/21/2024</a:t>
            </a:fld>
            <a:endParaRPr lang="en-US"/>
          </a:p>
        </p:txBody>
      </p:sp>
      <p:sp>
        <p:nvSpPr>
          <p:cNvPr id="5" name="Footer Placeholder 4">
            <a:extLst>
              <a:ext uri="{FF2B5EF4-FFF2-40B4-BE49-F238E27FC236}">
                <a16:creationId xmlns:a16="http://schemas.microsoft.com/office/drawing/2014/main" id="{DFA6BEAB-0A35-436C-9AB7-2E1AC1D38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4394B6-78D3-B328-02E5-6FA990A4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49FF8-907C-47F2-93AB-648BC20D02C3}" type="slidenum">
              <a:rPr lang="en-US" smtClean="0"/>
              <a:t>‹#›</a:t>
            </a:fld>
            <a:endParaRPr lang="en-US"/>
          </a:p>
        </p:txBody>
      </p:sp>
    </p:spTree>
    <p:extLst>
      <p:ext uri="{BB962C8B-B14F-4D97-AF65-F5344CB8AC3E}">
        <p14:creationId xmlns:p14="http://schemas.microsoft.com/office/powerpoint/2010/main" val="370932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B1-671C-3BD0-61F5-7E3B2A44DC6C}"/>
              </a:ext>
            </a:extLst>
          </p:cNvPr>
          <p:cNvSpPr>
            <a:spLocks noGrp="1"/>
          </p:cNvSpPr>
          <p:nvPr>
            <p:ph type="ctrTitle"/>
          </p:nvPr>
        </p:nvSpPr>
        <p:spPr>
          <a:xfrm>
            <a:off x="1524000" y="1838632"/>
            <a:ext cx="9144000" cy="2654557"/>
          </a:xfrm>
        </p:spPr>
        <p:txBody>
          <a:bodyPr>
            <a:normAutofit/>
          </a:bodyPr>
          <a:lstStyle/>
          <a:p>
            <a:r>
              <a:rPr lang="ka-GE" dirty="0"/>
              <a:t>გეოგრაფია - კითხვებზე პასუხები აზიის ქვეყნებზე</a:t>
            </a:r>
            <a:endParaRPr lang="en-US" dirty="0"/>
          </a:p>
        </p:txBody>
      </p:sp>
      <p:sp>
        <p:nvSpPr>
          <p:cNvPr id="3" name="Subtitle 2">
            <a:extLst>
              <a:ext uri="{FF2B5EF4-FFF2-40B4-BE49-F238E27FC236}">
                <a16:creationId xmlns:a16="http://schemas.microsoft.com/office/drawing/2014/main" id="{356C0BD5-12A2-8950-14B0-73DC011357C3}"/>
              </a:ext>
            </a:extLst>
          </p:cNvPr>
          <p:cNvSpPr>
            <a:spLocks noGrp="1"/>
          </p:cNvSpPr>
          <p:nvPr>
            <p:ph type="subTitle" idx="1"/>
          </p:nvPr>
        </p:nvSpPr>
        <p:spPr>
          <a:xfrm>
            <a:off x="1524000" y="5202238"/>
            <a:ext cx="9144000" cy="1655762"/>
          </a:xfrm>
        </p:spPr>
        <p:txBody>
          <a:bodyPr/>
          <a:lstStyle/>
          <a:p>
            <a:r>
              <a:rPr lang="ka-GE" dirty="0"/>
              <a:t>დავითი ჩხიკვაძე</a:t>
            </a:r>
            <a:endParaRPr lang="en-US" dirty="0"/>
          </a:p>
        </p:txBody>
      </p:sp>
    </p:spTree>
    <p:extLst>
      <p:ext uri="{BB962C8B-B14F-4D97-AF65-F5344CB8AC3E}">
        <p14:creationId xmlns:p14="http://schemas.microsoft.com/office/powerpoint/2010/main" val="97678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330C-E043-46DA-C617-5C80480EAD6D}"/>
              </a:ext>
            </a:extLst>
          </p:cNvPr>
          <p:cNvSpPr>
            <a:spLocks noGrp="1"/>
          </p:cNvSpPr>
          <p:nvPr>
            <p:ph type="title"/>
          </p:nvPr>
        </p:nvSpPr>
        <p:spPr>
          <a:xfrm>
            <a:off x="0" y="136243"/>
            <a:ext cx="11992897" cy="571680"/>
          </a:xfrm>
        </p:spPr>
        <p:txBody>
          <a:bodyPr>
            <a:noAutofit/>
          </a:bodyPr>
          <a:lstStyle/>
          <a:p>
            <a:pPr algn="ctr"/>
            <a:r>
              <a:rPr lang="ka-GE" sz="4000" dirty="0"/>
              <a:t>პირველი და მეორე კითხვების გაერთიანება</a:t>
            </a:r>
            <a:endParaRPr lang="en-US" sz="4000" dirty="0"/>
          </a:p>
        </p:txBody>
      </p:sp>
      <p:sp>
        <p:nvSpPr>
          <p:cNvPr id="3" name="Content Placeholder 2">
            <a:extLst>
              <a:ext uri="{FF2B5EF4-FFF2-40B4-BE49-F238E27FC236}">
                <a16:creationId xmlns:a16="http://schemas.microsoft.com/office/drawing/2014/main" id="{FD5B33EC-8387-A480-D23A-04845359D0DA}"/>
              </a:ext>
            </a:extLst>
          </p:cNvPr>
          <p:cNvSpPr>
            <a:spLocks noGrp="1"/>
          </p:cNvSpPr>
          <p:nvPr>
            <p:ph idx="1"/>
          </p:nvPr>
        </p:nvSpPr>
        <p:spPr>
          <a:xfrm>
            <a:off x="71283" y="1022555"/>
            <a:ext cx="11992896" cy="5555226"/>
          </a:xfrm>
        </p:spPr>
        <p:txBody>
          <a:bodyPr wrap="square" anchor="t" anchorCtr="0">
            <a:noAutofit/>
          </a:bodyPr>
          <a:lstStyle/>
          <a:p>
            <a:r>
              <a:rPr lang="ka-GE" sz="3200" dirty="0"/>
              <a:t>ასეთი ქვეყნებია: ომანი, იემენი, ტაილანდი, პაკისტანი, ჩრდილო და სამრეთ კორეა და ბაღდადი.</a:t>
            </a:r>
          </a:p>
          <a:p>
            <a:pPr algn="ctr"/>
            <a:r>
              <a:rPr lang="ka-GE" sz="3200" dirty="0"/>
              <a:t>რაც შეეხება აზიის კუნძულოვან და ნახევარკუნძულოვან ქვეყნებს აზიაში, ესენია: იაპონია, ჩრდილო და სამხრეთ კორეა, ვიეტნამი, ფილიპინები, ინდონეზია, იემენი და ომენი.</a:t>
            </a:r>
          </a:p>
          <a:p>
            <a:r>
              <a:rPr lang="ka-GE" sz="3200" dirty="0"/>
              <a:t>აზია სუბრეგიონებად, ჩემი აზრით, სიძლიერის, ეროვნების, მდებარეობის და სიდიდის მიხედვით დააჯგუფეს. ასე ვფიქრობ, რადგან ჯერ არის მარტო რუსეთი, შემდეგ ჩინეთი და ჩრდილო და სამხრეთ კორეა, შენდეგ პაკისტანი, ავღანეთი, ირანი და ინდოეთი, და ა.შ.</a:t>
            </a:r>
          </a:p>
          <a:p>
            <a:pPr marL="0" indent="0">
              <a:buNone/>
            </a:pPr>
            <a:br>
              <a:rPr lang="ka-GE" sz="2400" dirty="0"/>
            </a:br>
            <a:endParaRPr lang="ka-GE" sz="2400" dirty="0"/>
          </a:p>
          <a:p>
            <a:endParaRPr lang="ka-GE" sz="2400" dirty="0"/>
          </a:p>
          <a:p>
            <a:endParaRPr lang="en-US" sz="2400" dirty="0"/>
          </a:p>
        </p:txBody>
      </p:sp>
    </p:spTree>
    <p:extLst>
      <p:ext uri="{BB962C8B-B14F-4D97-AF65-F5344CB8AC3E}">
        <p14:creationId xmlns:p14="http://schemas.microsoft.com/office/powerpoint/2010/main" val="225448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E06332-FED0-AECA-5688-C06A723A20F9}"/>
              </a:ext>
            </a:extLst>
          </p:cNvPr>
          <p:cNvGraphicFramePr>
            <a:graphicFrameLocks noGrp="1"/>
          </p:cNvGraphicFramePr>
          <p:nvPr>
            <p:extLst>
              <p:ext uri="{D42A27DB-BD31-4B8C-83A1-F6EECF244321}">
                <p14:modId xmlns:p14="http://schemas.microsoft.com/office/powerpoint/2010/main" val="2073597436"/>
              </p:ext>
            </p:extLst>
          </p:nvPr>
        </p:nvGraphicFramePr>
        <p:xfrm>
          <a:off x="78658" y="491613"/>
          <a:ext cx="12015018" cy="6122450"/>
        </p:xfrm>
        <a:graphic>
          <a:graphicData uri="http://schemas.openxmlformats.org/drawingml/2006/table">
            <a:tbl>
              <a:tblPr firstRow="1" bandRow="1">
                <a:tableStyleId>{5C22544A-7EE6-4342-B048-85BDC9FD1C3A}</a:tableStyleId>
              </a:tblPr>
              <a:tblGrid>
                <a:gridCol w="2002503">
                  <a:extLst>
                    <a:ext uri="{9D8B030D-6E8A-4147-A177-3AD203B41FA5}">
                      <a16:colId xmlns:a16="http://schemas.microsoft.com/office/drawing/2014/main" val="235799790"/>
                    </a:ext>
                  </a:extLst>
                </a:gridCol>
                <a:gridCol w="2235200">
                  <a:extLst>
                    <a:ext uri="{9D8B030D-6E8A-4147-A177-3AD203B41FA5}">
                      <a16:colId xmlns:a16="http://schemas.microsoft.com/office/drawing/2014/main" val="4262445411"/>
                    </a:ext>
                  </a:extLst>
                </a:gridCol>
                <a:gridCol w="1769806">
                  <a:extLst>
                    <a:ext uri="{9D8B030D-6E8A-4147-A177-3AD203B41FA5}">
                      <a16:colId xmlns:a16="http://schemas.microsoft.com/office/drawing/2014/main" val="4117413141"/>
                    </a:ext>
                  </a:extLst>
                </a:gridCol>
                <a:gridCol w="2002503">
                  <a:extLst>
                    <a:ext uri="{9D8B030D-6E8A-4147-A177-3AD203B41FA5}">
                      <a16:colId xmlns:a16="http://schemas.microsoft.com/office/drawing/2014/main" val="1950501807"/>
                    </a:ext>
                  </a:extLst>
                </a:gridCol>
                <a:gridCol w="2002503">
                  <a:extLst>
                    <a:ext uri="{9D8B030D-6E8A-4147-A177-3AD203B41FA5}">
                      <a16:colId xmlns:a16="http://schemas.microsoft.com/office/drawing/2014/main" val="1799654708"/>
                    </a:ext>
                  </a:extLst>
                </a:gridCol>
                <a:gridCol w="2002503">
                  <a:extLst>
                    <a:ext uri="{9D8B030D-6E8A-4147-A177-3AD203B41FA5}">
                      <a16:colId xmlns:a16="http://schemas.microsoft.com/office/drawing/2014/main" val="2112096557"/>
                    </a:ext>
                  </a:extLst>
                </a:gridCol>
              </a:tblGrid>
              <a:tr h="1763810">
                <a:tc>
                  <a:txBody>
                    <a:bodyPr/>
                    <a:lstStyle/>
                    <a:p>
                      <a:pPr algn="ctr"/>
                      <a:r>
                        <a:rPr lang="ka-GE" sz="2400" dirty="0">
                          <a:solidFill>
                            <a:schemeClr val="tx1"/>
                          </a:solidFill>
                        </a:rPr>
                        <a:t>ჩრდილოეთ აზია</a:t>
                      </a:r>
                      <a:endParaRPr lang="en-US" sz="2400" dirty="0">
                        <a:solidFill>
                          <a:schemeClr val="tx1"/>
                        </a:solidFill>
                      </a:endParaRPr>
                    </a:p>
                  </a:txBody>
                  <a:tcPr anchor="ctr">
                    <a:lnB w="38100" cmpd="sng">
                      <a:noFill/>
                    </a:lnB>
                    <a:solidFill>
                      <a:schemeClr val="bg1">
                        <a:lumMod val="95000"/>
                      </a:schemeClr>
                    </a:solidFill>
                  </a:tcPr>
                </a:tc>
                <a:tc>
                  <a:txBody>
                    <a:bodyPr/>
                    <a:lstStyle/>
                    <a:p>
                      <a:pPr algn="ctr"/>
                      <a:r>
                        <a:rPr lang="ka-GE" sz="2400" dirty="0">
                          <a:solidFill>
                            <a:schemeClr val="tx1"/>
                          </a:solidFill>
                        </a:rPr>
                        <a:t>ცენტრალური აზია</a:t>
                      </a:r>
                      <a:endParaRPr lang="en-US" sz="2400" dirty="0">
                        <a:solidFill>
                          <a:schemeClr val="tx1"/>
                        </a:solidFill>
                      </a:endParaRPr>
                    </a:p>
                  </a:txBody>
                  <a:tcPr anchor="ctr">
                    <a:lnB w="38100" cmpd="sng">
                      <a:noFill/>
                    </a:lnB>
                    <a:solidFill>
                      <a:schemeClr val="bg1">
                        <a:lumMod val="95000"/>
                      </a:schemeClr>
                    </a:solidFill>
                  </a:tcPr>
                </a:tc>
                <a:tc>
                  <a:txBody>
                    <a:bodyPr/>
                    <a:lstStyle/>
                    <a:p>
                      <a:pPr algn="ctr"/>
                      <a:r>
                        <a:rPr lang="ka-GE" sz="2400" dirty="0">
                          <a:solidFill>
                            <a:schemeClr val="tx1"/>
                          </a:solidFill>
                        </a:rPr>
                        <a:t>სამხრეთ-დასავლეთი აზია</a:t>
                      </a:r>
                      <a:endParaRPr lang="en-US" sz="2400" dirty="0">
                        <a:solidFill>
                          <a:schemeClr val="tx1"/>
                        </a:solidFill>
                      </a:endParaRPr>
                    </a:p>
                  </a:txBody>
                  <a:tcPr anchor="ctr">
                    <a:lnB w="38100" cmpd="sng">
                      <a:noFill/>
                    </a:lnB>
                    <a:solidFill>
                      <a:schemeClr val="bg1">
                        <a:lumMod val="95000"/>
                      </a:schemeClr>
                    </a:solidFill>
                  </a:tcPr>
                </a:tc>
                <a:tc>
                  <a:txBody>
                    <a:bodyPr/>
                    <a:lstStyle/>
                    <a:p>
                      <a:pPr algn="ctr"/>
                      <a:r>
                        <a:rPr lang="ka-GE" sz="2400" dirty="0">
                          <a:solidFill>
                            <a:schemeClr val="tx1"/>
                          </a:solidFill>
                        </a:rPr>
                        <a:t>სამხრეთი აზია</a:t>
                      </a:r>
                      <a:endParaRPr lang="en-US" sz="2400" dirty="0">
                        <a:solidFill>
                          <a:schemeClr val="tx1"/>
                        </a:solidFill>
                      </a:endParaRPr>
                    </a:p>
                  </a:txBody>
                  <a:tcPr anchor="ctr">
                    <a:lnB w="38100" cmpd="sng">
                      <a:noFill/>
                    </a:lnB>
                    <a:solidFill>
                      <a:schemeClr val="bg1">
                        <a:lumMod val="95000"/>
                      </a:schemeClr>
                    </a:solidFill>
                  </a:tcPr>
                </a:tc>
                <a:tc>
                  <a:txBody>
                    <a:bodyPr/>
                    <a:lstStyle/>
                    <a:p>
                      <a:pPr algn="ctr"/>
                      <a:r>
                        <a:rPr lang="ka-GE" sz="2400" dirty="0">
                          <a:solidFill>
                            <a:schemeClr val="tx1"/>
                          </a:solidFill>
                        </a:rPr>
                        <a:t>აღმოსავლეთი აზია</a:t>
                      </a:r>
                      <a:endParaRPr lang="en-US" sz="2400" dirty="0">
                        <a:solidFill>
                          <a:schemeClr val="tx1"/>
                        </a:solidFill>
                      </a:endParaRPr>
                    </a:p>
                  </a:txBody>
                  <a:tcPr anchor="ctr">
                    <a:lnB w="38100" cmpd="sng">
                      <a:noFill/>
                    </a:lnB>
                    <a:solidFill>
                      <a:schemeClr val="bg1">
                        <a:lumMod val="95000"/>
                      </a:schemeClr>
                    </a:solidFill>
                  </a:tcPr>
                </a:tc>
                <a:tc>
                  <a:txBody>
                    <a:bodyPr/>
                    <a:lstStyle/>
                    <a:p>
                      <a:pPr algn="ctr"/>
                      <a:r>
                        <a:rPr lang="ka-GE" sz="2400" dirty="0">
                          <a:solidFill>
                            <a:schemeClr val="tx1"/>
                          </a:solidFill>
                        </a:rPr>
                        <a:t>სამხრეთ აღმოსავლეთი აზია</a:t>
                      </a:r>
                      <a:endParaRPr lang="en-US" sz="2400" dirty="0">
                        <a:solidFill>
                          <a:schemeClr val="tx1"/>
                        </a:solidFill>
                      </a:endParaRPr>
                    </a:p>
                  </a:txBody>
                  <a:tcPr anchor="ctr">
                    <a:lnB w="38100" cmpd="sng">
                      <a:noFill/>
                    </a:lnB>
                    <a:solidFill>
                      <a:schemeClr val="bg1">
                        <a:lumMod val="95000"/>
                      </a:schemeClr>
                    </a:solidFill>
                  </a:tcPr>
                </a:tc>
                <a:extLst>
                  <a:ext uri="{0D108BD9-81ED-4DB2-BD59-A6C34878D82A}">
                    <a16:rowId xmlns:a16="http://schemas.microsoft.com/office/drawing/2014/main" val="2754142309"/>
                  </a:ext>
                </a:extLst>
              </a:tr>
              <a:tr h="4086383">
                <a:tc>
                  <a:txBody>
                    <a:bodyPr/>
                    <a:lstStyle/>
                    <a:p>
                      <a:pPr algn="ctr"/>
                      <a:r>
                        <a:rPr lang="ka-GE" sz="2400" dirty="0">
                          <a:solidFill>
                            <a:schemeClr val="tx1"/>
                          </a:solidFill>
                        </a:rPr>
                        <a:t>რუსეთის ფედერაცია</a:t>
                      </a:r>
                      <a:endParaRPr lang="en-US" sz="24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ka-GE" sz="2400" dirty="0">
                          <a:solidFill>
                            <a:schemeClr val="tx1"/>
                          </a:solidFill>
                        </a:rPr>
                        <a:t>ყაზახეთი, უზბეკეთი, ყირგიზეთი თურქმანეთი ტაჯიკეთი</a:t>
                      </a:r>
                      <a:endParaRPr lang="en-US" sz="24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ka-GE" sz="2000" dirty="0">
                          <a:solidFill>
                            <a:schemeClr val="tx1"/>
                          </a:solidFill>
                        </a:rPr>
                        <a:t>თურქეთი, ლიბანი, პალესტინა ისრაელი, იორდანია, ქუვეითი ერაყი, საუდის არაბეთი იემენი ომანი არაბთა გაერთიანებული საამიროები</a:t>
                      </a:r>
                      <a:endParaRPr lang="en-US" sz="20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ka-GE" sz="2400" dirty="0">
                          <a:solidFill>
                            <a:schemeClr val="tx1"/>
                          </a:solidFill>
                        </a:rPr>
                        <a:t>ირანი, ავღანეთი, პაკისტანი, ინდოეთი, ბანგლედეში ნეპალი</a:t>
                      </a:r>
                      <a:endParaRPr lang="en-US" sz="24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ka-GE" sz="2400" dirty="0">
                          <a:solidFill>
                            <a:schemeClr val="tx1"/>
                          </a:solidFill>
                        </a:rPr>
                        <a:t>ჩინეთი, ჩრდილოეთი და სამხრეთი კორეა, იაპონია</a:t>
                      </a:r>
                      <a:endParaRPr lang="en-US" sz="24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ka-GE" sz="2400" dirty="0">
                          <a:solidFill>
                            <a:schemeClr val="tx1"/>
                          </a:solidFill>
                        </a:rPr>
                        <a:t>მიანმარი, ტაილანდი, ვიეტნამი, კამბოჯა, მალაიზია, ინდონეზია, ფილიპინები</a:t>
                      </a:r>
                      <a:endParaRPr lang="en-US" sz="240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80883976"/>
                  </a:ext>
                </a:extLst>
              </a:tr>
            </a:tbl>
          </a:graphicData>
        </a:graphic>
      </p:graphicFrame>
    </p:spTree>
    <p:extLst>
      <p:ext uri="{BB962C8B-B14F-4D97-AF65-F5344CB8AC3E}">
        <p14:creationId xmlns:p14="http://schemas.microsoft.com/office/powerpoint/2010/main" val="195206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180</Words>
  <Application>Microsoft Office PowerPoint</Application>
  <PresentationFormat>Widescreen</PresentationFormat>
  <Paragraphs>20</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გეოგრაფია - კითხვებზე პასუხები აზიის ქვეყნებზე</vt:lpstr>
      <vt:lpstr>პირველი და მეორე კითხვების გაერთიანება</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გეოგრაფია - კითხვებზე პასუხები აზიის ქვეყნებზე</dc:title>
  <dc:creator>Daviti Chkhikvadze</dc:creator>
  <cp:lastModifiedBy>Daviti Chkhikvadze</cp:lastModifiedBy>
  <cp:revision>1</cp:revision>
  <dcterms:created xsi:type="dcterms:W3CDTF">2024-03-21T19:21:05Z</dcterms:created>
  <dcterms:modified xsi:type="dcterms:W3CDTF">2024-03-21T20:06:55Z</dcterms:modified>
</cp:coreProperties>
</file>