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71" r:id="rId3"/>
    <p:sldId id="313" r:id="rId4"/>
    <p:sldId id="359" r:id="rId5"/>
    <p:sldId id="361" r:id="rId6"/>
    <p:sldId id="360" r:id="rId7"/>
    <p:sldId id="341" r:id="rId8"/>
    <p:sldId id="362" r:id="rId9"/>
    <p:sldId id="367" r:id="rId10"/>
    <p:sldId id="370" r:id="rId11"/>
    <p:sldId id="368" r:id="rId12"/>
    <p:sldId id="369" r:id="rId13"/>
    <p:sldId id="358" r:id="rId14"/>
    <p:sldId id="363" r:id="rId15"/>
    <p:sldId id="365" r:id="rId16"/>
    <p:sldId id="364" r:id="rId17"/>
    <p:sldId id="366" r:id="rId18"/>
    <p:sldId id="37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Work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Work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g895\Dropbox\Virtualizaci&#243;n\Work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Work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aseline="0" dirty="0"/>
              <a:t>Nativo vs LXC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Jbb!$C$66</c:f>
              <c:strCache>
                <c:ptCount val="1"/>
                <c:pt idx="0">
                  <c:v>jdk 1.7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Jbb!$C$67:$C$72</c:f>
              <c:numCache>
                <c:formatCode>General</c:formatCode>
                <c:ptCount val="6"/>
                <c:pt idx="0">
                  <c:v>67369</c:v>
                </c:pt>
                <c:pt idx="1">
                  <c:v>140749</c:v>
                </c:pt>
                <c:pt idx="2">
                  <c:v>188739</c:v>
                </c:pt>
                <c:pt idx="3">
                  <c:v>218448</c:v>
                </c:pt>
                <c:pt idx="4">
                  <c:v>212553</c:v>
                </c:pt>
                <c:pt idx="5">
                  <c:v>204490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E-453F-9405-7BD303270744}"/>
            </c:ext>
          </c:extLst>
        </c:ser>
        <c:ser>
          <c:idx val="2"/>
          <c:order val="2"/>
          <c:tx>
            <c:strRef>
              <c:f>Jbb!$D$66</c:f>
              <c:strCache>
                <c:ptCount val="1"/>
                <c:pt idx="0">
                  <c:v>HVMx2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Jbb!$D$67:$D$72</c:f>
            </c:numRef>
          </c:val>
          <c:extLst>
            <c:ext xmlns:c16="http://schemas.microsoft.com/office/drawing/2014/chart" uri="{C3380CC4-5D6E-409C-BE32-E72D297353CC}">
              <c16:uniqueId val="{00000001-73FE-453F-9405-7BD303270744}"/>
            </c:ext>
          </c:extLst>
        </c:ser>
        <c:ser>
          <c:idx val="3"/>
          <c:order val="3"/>
          <c:tx>
            <c:strRef>
              <c:f>Jbb!$E$66</c:f>
              <c:strCache>
                <c:ptCount val="1"/>
                <c:pt idx="0">
                  <c:v>Dockerx2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Jbb!$E$67:$E$72</c:f>
              <c:numCache>
                <c:formatCode>General</c:formatCode>
                <c:ptCount val="6"/>
                <c:pt idx="0">
                  <c:v>65581</c:v>
                </c:pt>
                <c:pt idx="1">
                  <c:v>124740</c:v>
                </c:pt>
                <c:pt idx="2">
                  <c:v>165832</c:v>
                </c:pt>
                <c:pt idx="3">
                  <c:v>157123</c:v>
                </c:pt>
                <c:pt idx="4">
                  <c:v>147377</c:v>
                </c:pt>
                <c:pt idx="5">
                  <c:v>143157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FE-453F-9405-7BD303270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506480"/>
        <c:axId val="3495077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Jbb!$B$66</c15:sqref>
                        </c15:formulaRef>
                      </c:ext>
                    </c:extLst>
                    <c:strCache>
                      <c:ptCount val="1"/>
                      <c:pt idx="0">
                        <c:v>Warehouses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Jbb!$B$67:$B$72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3FE-453F-9405-7BD303270744}"/>
                  </c:ext>
                </c:extLst>
              </c15:ser>
            </c15:filteredBarSeries>
          </c:ext>
        </c:extLst>
      </c:barChart>
      <c:catAx>
        <c:axId val="349506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9507792"/>
        <c:crosses val="autoZero"/>
        <c:auto val="1"/>
        <c:lblAlgn val="ctr"/>
        <c:lblOffset val="100"/>
        <c:noMultiLvlLbl val="0"/>
      </c:catAx>
      <c:valAx>
        <c:axId val="3495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95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[Workbook1.xlsx]Jbb!$C$31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[Workbook1.xlsx]Jbb!$C$32:$C$36</c:f>
              <c:numCache>
                <c:formatCode>General</c:formatCode>
                <c:ptCount val="5"/>
                <c:pt idx="0">
                  <c:v>40188</c:v>
                </c:pt>
                <c:pt idx="1">
                  <c:v>74171</c:v>
                </c:pt>
                <c:pt idx="2">
                  <c:v>98217</c:v>
                </c:pt>
                <c:pt idx="3">
                  <c:v>116004</c:v>
                </c:pt>
                <c:pt idx="4">
                  <c:v>112595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B-4653-B222-0BE95D840DFD}"/>
            </c:ext>
          </c:extLst>
        </c:ser>
        <c:ser>
          <c:idx val="1"/>
          <c:order val="1"/>
          <c:tx>
            <c:strRef>
              <c:f>[Workbook1.xlsx]Jbb!$D$31</c:f>
              <c:strCache>
                <c:ptCount val="1"/>
                <c:pt idx="0">
                  <c:v>Nativo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[Workbook1.xlsx]Jbb!$D$32:$D$36</c:f>
              <c:numCache>
                <c:formatCode>General</c:formatCode>
                <c:ptCount val="5"/>
                <c:pt idx="0">
                  <c:v>40666</c:v>
                </c:pt>
                <c:pt idx="1">
                  <c:v>74441</c:v>
                </c:pt>
                <c:pt idx="2">
                  <c:v>98844</c:v>
                </c:pt>
                <c:pt idx="3">
                  <c:v>115844</c:v>
                </c:pt>
                <c:pt idx="4">
                  <c:v>112397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B-4653-B222-0BE95D840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3734624"/>
        <c:axId val="363734952"/>
      </c:barChart>
      <c:catAx>
        <c:axId val="363734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734952"/>
        <c:crosses val="autoZero"/>
        <c:auto val="1"/>
        <c:lblAlgn val="ctr"/>
        <c:lblOffset val="100"/>
        <c:noMultiLvlLbl val="0"/>
      </c:catAx>
      <c:valAx>
        <c:axId val="363734952"/>
        <c:scaling>
          <c:orientation val="minMax"/>
          <c:min val="4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73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Nativa vs HVM vs 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Jbb!$C$75</c:f>
              <c:strCache>
                <c:ptCount val="1"/>
                <c:pt idx="0">
                  <c:v>Nativa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Jbb!$C$76:$C$81</c:f>
              <c:numCache>
                <c:formatCode>General</c:formatCode>
                <c:ptCount val="6"/>
                <c:pt idx="0">
                  <c:v>67369</c:v>
                </c:pt>
                <c:pt idx="1">
                  <c:v>140749</c:v>
                </c:pt>
                <c:pt idx="2">
                  <c:v>188739</c:v>
                </c:pt>
                <c:pt idx="3">
                  <c:v>218448</c:v>
                </c:pt>
                <c:pt idx="4">
                  <c:v>212553</c:v>
                </c:pt>
                <c:pt idx="5">
                  <c:v>204490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6-417B-90B1-B93A529F1C3B}"/>
            </c:ext>
          </c:extLst>
        </c:ser>
        <c:ser>
          <c:idx val="2"/>
          <c:order val="2"/>
          <c:tx>
            <c:strRef>
              <c:f>Jbb!$D$75</c:f>
              <c:strCache>
                <c:ptCount val="1"/>
                <c:pt idx="0">
                  <c:v>HVM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Jbb!$D$76:$D$81</c:f>
              <c:numCache>
                <c:formatCode>General</c:formatCode>
                <c:ptCount val="6"/>
                <c:pt idx="0">
                  <c:v>59002</c:v>
                </c:pt>
                <c:pt idx="1">
                  <c:v>117802</c:v>
                </c:pt>
                <c:pt idx="2">
                  <c:v>165047</c:v>
                </c:pt>
                <c:pt idx="3">
                  <c:v>191935</c:v>
                </c:pt>
                <c:pt idx="4">
                  <c:v>184317</c:v>
                </c:pt>
                <c:pt idx="5">
                  <c:v>177593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86-417B-90B1-B93A529F1C3B}"/>
            </c:ext>
          </c:extLst>
        </c:ser>
        <c:ser>
          <c:idx val="3"/>
          <c:order val="3"/>
          <c:tx>
            <c:strRef>
              <c:f>Jbb!$E$75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Jbb!$E$76:$E$81</c:f>
              <c:numCache>
                <c:formatCode>General</c:formatCode>
                <c:ptCount val="6"/>
                <c:pt idx="0">
                  <c:v>54211</c:v>
                </c:pt>
                <c:pt idx="1">
                  <c:v>109170</c:v>
                </c:pt>
                <c:pt idx="2">
                  <c:v>151526</c:v>
                </c:pt>
                <c:pt idx="3">
                  <c:v>184005</c:v>
                </c:pt>
                <c:pt idx="4">
                  <c:v>177647</c:v>
                </c:pt>
                <c:pt idx="5">
                  <c:v>172575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86-417B-90B1-B93A529F1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509864"/>
        <c:axId val="3645101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Jbb!$B$75</c15:sqref>
                        </c15:formulaRef>
                      </c:ext>
                    </c:extLst>
                    <c:strCache>
                      <c:ptCount val="1"/>
                      <c:pt idx="0">
                        <c:v>Warehouses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Jbb!$B$76:$B$81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086-417B-90B1-B93A529F1C3B}"/>
                  </c:ext>
                </c:extLst>
              </c15:ser>
            </c15:filteredBarSeries>
          </c:ext>
        </c:extLst>
      </c:barChart>
      <c:catAx>
        <c:axId val="364509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510192"/>
        <c:crosses val="autoZero"/>
        <c:auto val="1"/>
        <c:lblAlgn val="ctr"/>
        <c:lblOffset val="100"/>
        <c:noMultiLvlLbl val="0"/>
      </c:catAx>
      <c:valAx>
        <c:axId val="36451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509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Docker</a:t>
            </a:r>
            <a:r>
              <a:rPr lang="es-ES" baseline="0"/>
              <a:t> x2 vs HVM x2 vs Nativo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Jbb!$C$66</c:f>
              <c:strCache>
                <c:ptCount val="1"/>
                <c:pt idx="0">
                  <c:v>jdk 1.7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Jbb!$C$67:$C$72</c:f>
              <c:numCache>
                <c:formatCode>General</c:formatCode>
                <c:ptCount val="6"/>
                <c:pt idx="0">
                  <c:v>67369</c:v>
                </c:pt>
                <c:pt idx="1">
                  <c:v>140749</c:v>
                </c:pt>
                <c:pt idx="2">
                  <c:v>188739</c:v>
                </c:pt>
                <c:pt idx="3">
                  <c:v>218448</c:v>
                </c:pt>
                <c:pt idx="4">
                  <c:v>212553</c:v>
                </c:pt>
                <c:pt idx="5">
                  <c:v>204490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F-4244-ACEE-7BFCBB71083B}"/>
            </c:ext>
          </c:extLst>
        </c:ser>
        <c:ser>
          <c:idx val="2"/>
          <c:order val="2"/>
          <c:tx>
            <c:strRef>
              <c:f>Jbb!$D$66</c:f>
              <c:strCache>
                <c:ptCount val="1"/>
                <c:pt idx="0">
                  <c:v>HVMx2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Jbb!$D$67:$D$72</c:f>
              <c:numCache>
                <c:formatCode>General</c:formatCode>
                <c:ptCount val="6"/>
                <c:pt idx="0">
                  <c:v>52270</c:v>
                </c:pt>
                <c:pt idx="1">
                  <c:v>105437</c:v>
                </c:pt>
                <c:pt idx="2">
                  <c:v>145574</c:v>
                </c:pt>
                <c:pt idx="3">
                  <c:v>171015</c:v>
                </c:pt>
                <c:pt idx="4">
                  <c:v>159772</c:v>
                </c:pt>
                <c:pt idx="5">
                  <c:v>152463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CF-4244-ACEE-7BFCBB71083B}"/>
            </c:ext>
          </c:extLst>
        </c:ser>
        <c:ser>
          <c:idx val="3"/>
          <c:order val="3"/>
          <c:tx>
            <c:strRef>
              <c:f>Jbb!$E$66</c:f>
              <c:strCache>
                <c:ptCount val="1"/>
                <c:pt idx="0">
                  <c:v>Dockerx2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Jbb!$E$67:$E$72</c:f>
              <c:numCache>
                <c:formatCode>General</c:formatCode>
                <c:ptCount val="6"/>
                <c:pt idx="0">
                  <c:v>65581</c:v>
                </c:pt>
                <c:pt idx="1">
                  <c:v>124740</c:v>
                </c:pt>
                <c:pt idx="2">
                  <c:v>165832</c:v>
                </c:pt>
                <c:pt idx="3">
                  <c:v>157123</c:v>
                </c:pt>
                <c:pt idx="4">
                  <c:v>147377</c:v>
                </c:pt>
                <c:pt idx="5">
                  <c:v>143157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CF-4244-ACEE-7BFCBB710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506480"/>
        <c:axId val="3495077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Jbb!$B$66</c15:sqref>
                        </c15:formulaRef>
                      </c:ext>
                    </c:extLst>
                    <c:strCache>
                      <c:ptCount val="1"/>
                      <c:pt idx="0">
                        <c:v>Warehouses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Jbb!$B$67:$B$72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ECF-4244-ACEE-7BFCBB71083B}"/>
                  </c:ext>
                </c:extLst>
              </c15:ser>
            </c15:filteredBarSeries>
          </c:ext>
        </c:extLst>
      </c:barChart>
      <c:catAx>
        <c:axId val="349506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9507792"/>
        <c:crosses val="autoZero"/>
        <c:auto val="1"/>
        <c:lblAlgn val="ctr"/>
        <c:lblOffset val="100"/>
        <c:noMultiLvlLbl val="0"/>
      </c:catAx>
      <c:valAx>
        <c:axId val="3495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950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SPECWeb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Conexiones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11-4611-9AB6-A90CBE468CAC}"/>
                </c:ext>
              </c:extLst>
            </c:dLbl>
            <c:dLbl>
              <c:idx val="1"/>
              <c:layout>
                <c:manualLayout>
                  <c:x val="0"/>
                  <c:y val="0.263888888888888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11-4611-9AB6-A90CBE468C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Sheet1!$C$6:$C$7</c:f>
              <c:strCache>
                <c:ptCount val="2"/>
                <c:pt idx="0">
                  <c:v>Nativo</c:v>
                </c:pt>
                <c:pt idx="1">
                  <c:v>Cloud</c:v>
                </c:pt>
              </c:strCache>
            </c:strRef>
          </c:cat>
          <c:val>
            <c:numRef>
              <c:f>Sheet1!$D$6:$D$7</c:f>
              <c:numCache>
                <c:formatCode>General</c:formatCode>
                <c:ptCount val="2"/>
                <c:pt idx="0">
                  <c:v>146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1-4611-9AB6-A90CBE468CAC}"/>
            </c:ext>
          </c:extLst>
        </c:ser>
        <c:ser>
          <c:idx val="1"/>
          <c:order val="1"/>
          <c:tx>
            <c:strRef>
              <c:f>Sheet1!$E$5</c:f>
              <c:strCache>
                <c:ptCount val="1"/>
                <c:pt idx="0">
                  <c:v>%Tolerable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7777777777777779E-3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11-4611-9AB6-A90CBE468CAC}"/>
                </c:ext>
              </c:extLst>
            </c:dLbl>
            <c:dLbl>
              <c:idx val="1"/>
              <c:layout>
                <c:manualLayout>
                  <c:x val="0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11-4611-9AB6-A90CBE468C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Sheet1!$C$6:$C$7</c:f>
              <c:strCache>
                <c:ptCount val="2"/>
                <c:pt idx="0">
                  <c:v>Nativo</c:v>
                </c:pt>
                <c:pt idx="1">
                  <c:v>Cloud</c:v>
                </c:pt>
              </c:strCache>
            </c:strRef>
          </c:cat>
          <c:val>
            <c:numRef>
              <c:f>Sheet1!$E$6:$E$7</c:f>
              <c:numCache>
                <c:formatCode>General</c:formatCode>
                <c:ptCount val="2"/>
                <c:pt idx="0">
                  <c:v>80.599999999999994</c:v>
                </c:pt>
                <c:pt idx="1">
                  <c:v>97.9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11-4611-9AB6-A90CBE468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0738040"/>
        <c:axId val="360738368"/>
        <c:axId val="0"/>
      </c:bar3DChart>
      <c:catAx>
        <c:axId val="36073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368"/>
        <c:crosses val="autoZero"/>
        <c:auto val="1"/>
        <c:lblAlgn val="ctr"/>
        <c:lblOffset val="100"/>
        <c:noMultiLvlLbl val="0"/>
      </c:catAx>
      <c:valAx>
        <c:axId val="3607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SPECWeb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Conexiones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1F-421F-AC2E-26222AC6EBF8}"/>
                </c:ext>
              </c:extLst>
            </c:dLbl>
            <c:dLbl>
              <c:idx val="1"/>
              <c:layout>
                <c:manualLayout>
                  <c:x val="-5.0925337632079971E-17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1F-421F-AC2E-26222AC6EBF8}"/>
                </c:ext>
              </c:extLst>
            </c:dLbl>
            <c:dLbl>
              <c:idx val="2"/>
              <c:layout>
                <c:manualLayout>
                  <c:x val="0"/>
                  <c:y val="0.249999999999999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1F-421F-AC2E-26222AC6EBF8}"/>
                </c:ext>
              </c:extLst>
            </c:dLbl>
            <c:dLbl>
              <c:idx val="3"/>
              <c:layout>
                <c:manualLayout>
                  <c:x val="-1.0185067526415994E-16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1F-421F-AC2E-26222AC6EB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Sheet1!$C$6:$C$9</c:f>
              <c:strCache>
                <c:ptCount val="4"/>
                <c:pt idx="0">
                  <c:v>Nativo</c:v>
                </c:pt>
                <c:pt idx="1">
                  <c:v>Cloud</c:v>
                </c:pt>
                <c:pt idx="2">
                  <c:v>Cloud x2</c:v>
                </c:pt>
                <c:pt idx="3">
                  <c:v>Cloud x3</c:v>
                </c:pt>
              </c:strCache>
            </c:strRef>
          </c:cat>
          <c:val>
            <c:numRef>
              <c:f>Sheet1!$D$6:$D$9</c:f>
              <c:numCache>
                <c:formatCode>General</c:formatCode>
                <c:ptCount val="4"/>
                <c:pt idx="0">
                  <c:v>146</c:v>
                </c:pt>
                <c:pt idx="1">
                  <c:v>150</c:v>
                </c:pt>
                <c:pt idx="2">
                  <c:v>149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F-421F-AC2E-26222AC6EBF8}"/>
            </c:ext>
          </c:extLst>
        </c:ser>
        <c:ser>
          <c:idx val="1"/>
          <c:order val="1"/>
          <c:tx>
            <c:strRef>
              <c:f>Sheet1!$E$5</c:f>
              <c:strCache>
                <c:ptCount val="1"/>
                <c:pt idx="0">
                  <c:v>%Tolerable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7777777777777779E-3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1F-421F-AC2E-26222AC6EBF8}"/>
                </c:ext>
              </c:extLst>
            </c:dLbl>
            <c:dLbl>
              <c:idx val="1"/>
              <c:layout>
                <c:manualLayout>
                  <c:x val="0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1F-421F-AC2E-26222AC6EBF8}"/>
                </c:ext>
              </c:extLst>
            </c:dLbl>
            <c:dLbl>
              <c:idx val="2"/>
              <c:layout>
                <c:manualLayout>
                  <c:x val="-1.0185067526415994E-16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1F-421F-AC2E-26222AC6EBF8}"/>
                </c:ext>
              </c:extLst>
            </c:dLbl>
            <c:dLbl>
              <c:idx val="3"/>
              <c:layout>
                <c:manualLayout>
                  <c:x val="-1.0185067526415994E-16"/>
                  <c:y val="0.19444444444444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1F-421F-AC2E-26222AC6EB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Sheet1!$C$6:$C$9</c:f>
              <c:strCache>
                <c:ptCount val="4"/>
                <c:pt idx="0">
                  <c:v>Nativo</c:v>
                </c:pt>
                <c:pt idx="1">
                  <c:v>Cloud</c:v>
                </c:pt>
                <c:pt idx="2">
                  <c:v>Cloud x2</c:v>
                </c:pt>
                <c:pt idx="3">
                  <c:v>Cloud x3</c:v>
                </c:pt>
              </c:strCache>
            </c:strRef>
          </c:cat>
          <c:val>
            <c:numRef>
              <c:f>Sheet1!$E$6:$E$9</c:f>
              <c:numCache>
                <c:formatCode>General</c:formatCode>
                <c:ptCount val="4"/>
                <c:pt idx="0">
                  <c:v>80.599999999999994</c:v>
                </c:pt>
                <c:pt idx="1">
                  <c:v>97.9</c:v>
                </c:pt>
                <c:pt idx="2">
                  <c:v>95.2</c:v>
                </c:pt>
                <c:pt idx="3">
                  <c:v>94.1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1F-421F-AC2E-26222AC6E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0738040"/>
        <c:axId val="360738368"/>
        <c:axId val="0"/>
      </c:bar3DChart>
      <c:catAx>
        <c:axId val="36073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368"/>
        <c:crosses val="autoZero"/>
        <c:auto val="1"/>
        <c:lblAlgn val="ctr"/>
        <c:lblOffset val="100"/>
        <c:noMultiLvlLbl val="0"/>
      </c:catAx>
      <c:valAx>
        <c:axId val="3607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SPECWeb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Nativo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E8-4166-89E7-A91EF0F8575E}"/>
                </c:ext>
              </c:extLst>
            </c:dLbl>
            <c:dLbl>
              <c:idx val="1"/>
              <c:layout>
                <c:manualLayout>
                  <c:x val="-2.7777383313962126E-3"/>
                  <c:y val="7.9207373015901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146</c:v>
                </c:pt>
                <c:pt idx="1">
                  <c:v>80.599999999999994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E8-4166-89E7-A91EF0F8575E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Cloud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925337632079971E-17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E8-4166-89E7-A91EF0F8575E}"/>
                </c:ext>
              </c:extLst>
            </c:dLbl>
            <c:dLbl>
              <c:idx val="1"/>
              <c:layout>
                <c:manualLayout>
                  <c:x val="0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150</c:v>
                </c:pt>
                <c:pt idx="1">
                  <c:v>97.9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E8-4166-89E7-A91EF0F8575E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  <c:pt idx="0">
                  <c:v>Cloud 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49999999999999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E8-4166-89E7-A91EF0F8575E}"/>
                </c:ext>
              </c:extLst>
            </c:dLbl>
            <c:dLbl>
              <c:idx val="1"/>
              <c:layout>
                <c:manualLayout>
                  <c:x val="-1.0185067526415994E-16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Sheet1!$D$8:$E$8</c:f>
              <c:numCache>
                <c:formatCode>General</c:formatCode>
                <c:ptCount val="2"/>
                <c:pt idx="0">
                  <c:v>149</c:v>
                </c:pt>
                <c:pt idx="1">
                  <c:v>95.2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E8-4166-89E7-A91EF0F8575E}"/>
            </c:ext>
          </c:extLst>
        </c:ser>
        <c:ser>
          <c:idx val="3"/>
          <c:order val="3"/>
          <c:tx>
            <c:strRef>
              <c:f>Sheet1!$C$9</c:f>
              <c:strCache>
                <c:ptCount val="1"/>
                <c:pt idx="0">
                  <c:v>Cloud 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185067526415994E-16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E8-4166-89E7-A91EF0F8575E}"/>
                </c:ext>
              </c:extLst>
            </c:dLbl>
            <c:dLbl>
              <c:idx val="1"/>
              <c:layout>
                <c:manualLayout>
                  <c:x val="-1.0185067526415994E-16"/>
                  <c:y val="0.19444444444444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Sheet1!$D$9:$E$9</c:f>
              <c:numCache>
                <c:formatCode>General</c:formatCode>
                <c:ptCount val="2"/>
                <c:pt idx="0">
                  <c:v>150</c:v>
                </c:pt>
                <c:pt idx="1">
                  <c:v>94.1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0E8-4166-89E7-A91EF0F85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738040"/>
        <c:axId val="360738368"/>
      </c:barChart>
      <c:catAx>
        <c:axId val="36073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368"/>
        <c:crosses val="autoZero"/>
        <c:auto val="1"/>
        <c:lblAlgn val="ctr"/>
        <c:lblOffset val="100"/>
        <c:noMultiLvlLbl val="0"/>
      </c:catAx>
      <c:valAx>
        <c:axId val="360738368"/>
        <c:scaling>
          <c:orientation val="minMax"/>
          <c:max val="155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1C72F-2151-425B-AF9B-9E6482B4EE63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79AA-6D85-415B-8B6B-BBB153970C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13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3D600E-47DC-496F-BE1F-CBA9CFDB76F9}" type="datetimeFigureOut">
              <a:rPr lang="es-ES" smtClean="0"/>
              <a:pPr/>
              <a:t>02/02/2017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476672"/>
            <a:ext cx="7416824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ES" sz="6000" cap="all" dirty="0"/>
              <a:t>Prácticas de </a:t>
            </a:r>
            <a:br>
              <a:rPr lang="es-ES" sz="6000" cap="all" dirty="0"/>
            </a:br>
            <a:r>
              <a:rPr lang="es-ES" sz="6000" cap="all" dirty="0"/>
              <a:t>virtualización:</a:t>
            </a:r>
            <a:br>
              <a:rPr lang="es-ES" sz="6000" cap="all" dirty="0"/>
            </a:br>
            <a:br>
              <a:rPr lang="es-ES" sz="2000" cap="all" dirty="0"/>
            </a:br>
            <a:r>
              <a:rPr lang="es-ES" sz="5400" b="1" dirty="0"/>
              <a:t>Práctica 4: </a:t>
            </a:r>
            <a:br>
              <a:rPr lang="es-ES" sz="5400" b="1" dirty="0"/>
            </a:br>
            <a:r>
              <a:rPr lang="es-ES" sz="5400" b="1" dirty="0" err="1"/>
              <a:t>Containers</a:t>
            </a:r>
            <a:r>
              <a:rPr lang="es-ES" sz="5400" b="1" dirty="0"/>
              <a:t> &amp; Cloud</a:t>
            </a:r>
            <a:br>
              <a:rPr lang="es-ES" sz="5400" cap="all" dirty="0"/>
            </a:br>
            <a:br>
              <a:rPr lang="es-ES" sz="5400" cap="all" dirty="0"/>
            </a:br>
            <a:br>
              <a:rPr lang="es-ES" sz="1600" cap="all" dirty="0"/>
            </a:br>
            <a:endParaRPr lang="es-ES" sz="1600" dirty="0"/>
          </a:p>
        </p:txBody>
      </p:sp>
      <p:sp>
        <p:nvSpPr>
          <p:cNvPr id="3" name="Rectangle 2"/>
          <p:cNvSpPr/>
          <p:nvPr/>
        </p:nvSpPr>
        <p:spPr>
          <a:xfrm>
            <a:off x="1619672" y="566124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ES" sz="1200" cap="all" dirty="0"/>
            </a:br>
            <a:r>
              <a:rPr lang="es-ES" cap="all" dirty="0"/>
              <a:t> Israel Rubio </a:t>
            </a:r>
            <a:r>
              <a:rPr lang="es-ES" cap="all" dirty="0" err="1"/>
              <a:t>Llarena</a:t>
            </a:r>
            <a:br>
              <a:rPr lang="es-ES" cap="all" dirty="0"/>
            </a:br>
            <a:r>
              <a:rPr lang="es-ES" cap="all" dirty="0"/>
              <a:t> David Martínez Gómez                                                    2/2/2017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516332"/>
            <a:ext cx="5710333" cy="231103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Comparamos las dos opciones de </a:t>
            </a:r>
            <a:r>
              <a:rPr lang="es-ES" sz="2400" dirty="0" err="1"/>
              <a:t>Xen</a:t>
            </a:r>
            <a:r>
              <a:rPr lang="es-ES" sz="2400" dirty="0"/>
              <a:t> para Saber el mejor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604024-699C-4872-81C1-FC092AA74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6546"/>
              </p:ext>
            </p:extLst>
          </p:nvPr>
        </p:nvGraphicFramePr>
        <p:xfrm>
          <a:off x="1331640" y="1700808"/>
          <a:ext cx="746760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86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Creamos un clonado del contenedor y ejecutamos los dos.</a:t>
            </a:r>
          </a:p>
          <a:p>
            <a:pPr marL="82296" indent="0" algn="just">
              <a:buNone/>
            </a:pPr>
            <a:r>
              <a:rPr lang="es-ES" sz="1400" dirty="0"/>
              <a:t>Planificamos 	Contenedor A: 1-3 </a:t>
            </a:r>
            <a:r>
              <a:rPr lang="es-ES" sz="1400" dirty="0" err="1"/>
              <a:t>Cpus</a:t>
            </a:r>
            <a:r>
              <a:rPr lang="es-ES" sz="1400" dirty="0"/>
              <a:t>  Contenedor B: 1Cpu  (74,49%)</a:t>
            </a:r>
          </a:p>
          <a:p>
            <a:pPr marL="82296" indent="0" algn="just">
              <a:buNone/>
            </a:pPr>
            <a:r>
              <a:rPr lang="es-ES" sz="1400" dirty="0"/>
              <a:t>		HVM A 768		 HVM B:  128              (78,29%)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6A774E-D5E6-4B91-A912-894BF4EEA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594485"/>
              </p:ext>
            </p:extLst>
          </p:nvPr>
        </p:nvGraphicFramePr>
        <p:xfrm>
          <a:off x="1307090" y="2348880"/>
          <a:ext cx="749215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33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Creamos un clonado del contenedor y ejecutamos los dos.</a:t>
            </a:r>
          </a:p>
          <a:p>
            <a:pPr marL="82296" indent="0" algn="just">
              <a:buNone/>
            </a:pPr>
            <a:r>
              <a:rPr lang="es-ES" sz="1400" dirty="0"/>
              <a:t>Planificamos 	Contenedor A: 1-3 </a:t>
            </a:r>
            <a:r>
              <a:rPr lang="es-ES" sz="1400" dirty="0" err="1"/>
              <a:t>Cpus</a:t>
            </a:r>
            <a:r>
              <a:rPr lang="es-ES" sz="1400" dirty="0"/>
              <a:t>  Contenedor B: 1Cpu  (74,49%)</a:t>
            </a:r>
          </a:p>
          <a:p>
            <a:pPr marL="82296" indent="0" algn="just">
              <a:buNone/>
            </a:pPr>
            <a:r>
              <a:rPr lang="es-ES" sz="1400" dirty="0"/>
              <a:t>		HVM A 768		 HVM B:  128              (78,29%)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727125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8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una Instancia de máquina virtual</a:t>
            </a:r>
          </a:p>
          <a:p>
            <a:r>
              <a:rPr lang="es-ES" dirty="0"/>
              <a:t>Instalamos y configuramos </a:t>
            </a:r>
            <a:r>
              <a:rPr lang="es-ES" dirty="0" err="1"/>
              <a:t>SPECWeb</a:t>
            </a:r>
            <a:r>
              <a:rPr lang="es-ES" dirty="0"/>
              <a:t> </a:t>
            </a:r>
          </a:p>
          <a:p>
            <a:r>
              <a:rPr lang="es-ES" dirty="0"/>
              <a:t>Probamos en local y obtenemos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6742B1-4987-4150-9D61-ED650A444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842198"/>
              </p:ext>
            </p:extLst>
          </p:nvPr>
        </p:nvGraphicFramePr>
        <p:xfrm>
          <a:off x="1835696" y="3140968"/>
          <a:ext cx="66967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97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que funciona creamos una captura (</a:t>
            </a:r>
            <a:r>
              <a:rPr lang="es-ES" dirty="0" err="1"/>
              <a:t>snapshot</a:t>
            </a:r>
            <a:r>
              <a:rPr lang="es-ES" dirty="0"/>
              <a:t>) de la VM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82296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7553230" cy="220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09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55" y="3429000"/>
            <a:ext cx="771525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s-ES" dirty="0"/>
              <a:t>Creamos Otras dos Máquinas desde el </a:t>
            </a:r>
            <a:r>
              <a:rPr lang="es-ES" dirty="0" err="1"/>
              <a:t>SnapShot</a:t>
            </a:r>
            <a:r>
              <a:rPr lang="es-ES" dirty="0"/>
              <a:t> creado y las reconfiguramos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81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s-ES" dirty="0"/>
              <a:t>Creamos Otras dos Máquinas desde el </a:t>
            </a:r>
            <a:r>
              <a:rPr lang="es-ES" dirty="0" err="1"/>
              <a:t>SnapShot</a:t>
            </a:r>
            <a:r>
              <a:rPr lang="es-ES" dirty="0"/>
              <a:t> creado y las reconfiguramos</a:t>
            </a:r>
          </a:p>
          <a:p>
            <a:endParaRPr lang="es-E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6742B1-4987-4150-9D61-ED650A444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15283"/>
              </p:ext>
            </p:extLst>
          </p:nvPr>
        </p:nvGraphicFramePr>
        <p:xfrm>
          <a:off x="1475656" y="2441476"/>
          <a:ext cx="7323584" cy="408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30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s-ES" dirty="0"/>
              <a:t>Comparación más fina</a:t>
            </a:r>
          </a:p>
          <a:p>
            <a:endParaRPr lang="es-E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6742B1-4987-4150-9D61-ED650A444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16771"/>
              </p:ext>
            </p:extLst>
          </p:nvPr>
        </p:nvGraphicFramePr>
        <p:xfrm>
          <a:off x="1475656" y="2060848"/>
          <a:ext cx="732358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25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Fin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34" y="822722"/>
            <a:ext cx="5331518" cy="60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1484784"/>
            <a:ext cx="7323584" cy="4608512"/>
          </a:xfrm>
        </p:spPr>
        <p:txBody>
          <a:bodyPr>
            <a:normAutofit/>
          </a:bodyPr>
          <a:lstStyle/>
          <a:p>
            <a:pPr marL="128016" indent="0" algn="just">
              <a:buNone/>
            </a:pPr>
            <a:r>
              <a:rPr lang="es-ES" sz="4800" b="1" dirty="0"/>
              <a:t>Práctica 4: </a:t>
            </a:r>
            <a:endParaRPr lang="es-ES" sz="4800" dirty="0"/>
          </a:p>
          <a:p>
            <a:pPr marL="1316736" lvl="1" indent="-914400" algn="just">
              <a:buFont typeface="+mj-lt"/>
              <a:buAutoNum type="arabicPeriod"/>
            </a:pPr>
            <a:r>
              <a:rPr lang="es-ES" sz="4400" dirty="0"/>
              <a:t>LCX vs </a:t>
            </a:r>
            <a:r>
              <a:rPr lang="es-ES" sz="4400" dirty="0" err="1"/>
              <a:t>Xen</a:t>
            </a:r>
            <a:endParaRPr lang="es-ES" sz="4400" dirty="0"/>
          </a:p>
          <a:p>
            <a:pPr marL="1316736" lvl="1" indent="-914400" algn="just">
              <a:buFont typeface="+mj-lt"/>
              <a:buAutoNum type="arabicPeriod"/>
            </a:pPr>
            <a:endParaRPr lang="es-ES" sz="2000" dirty="0"/>
          </a:p>
          <a:p>
            <a:pPr marL="1316736" lvl="1" indent="-914400" algn="just">
              <a:buFont typeface="+mj-lt"/>
              <a:buAutoNum type="arabicPeriod"/>
            </a:pPr>
            <a:r>
              <a:rPr lang="es-ES" sz="4400" dirty="0" err="1"/>
              <a:t>Docker</a:t>
            </a:r>
            <a:endParaRPr lang="es-ES" sz="4400" dirty="0"/>
          </a:p>
          <a:p>
            <a:pPr marL="1316736" lvl="1" indent="-914400" algn="just">
              <a:buFont typeface="+mj-lt"/>
              <a:buAutoNum type="arabicPeriod"/>
            </a:pPr>
            <a:endParaRPr lang="es-ES" sz="2000" dirty="0"/>
          </a:p>
          <a:p>
            <a:pPr marL="1316736" lvl="1" indent="-914400" algn="just">
              <a:buFont typeface="+mj-lt"/>
              <a:buAutoNum type="arabicPeriod"/>
            </a:pPr>
            <a:r>
              <a:rPr lang="es-ES" sz="4400" dirty="0"/>
              <a:t>Google Cloud</a:t>
            </a:r>
            <a:endParaRPr lang="es-ES" sz="4800" dirty="0"/>
          </a:p>
          <a:p>
            <a:pPr marL="1042416" indent="-914400" algn="just">
              <a:buAutoNum type="arabicPeriod" startAt="3"/>
            </a:pPr>
            <a:endParaRPr lang="es-ES" sz="13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59632" y="260648"/>
            <a:ext cx="74676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s-ES" sz="3600" b="1" dirty="0">
                <a:effectLst/>
              </a:rPr>
              <a:t>ÍNDICE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7464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Descargamos el </a:t>
            </a:r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backports</a:t>
            </a:r>
            <a:endParaRPr lang="es-ES" dirty="0"/>
          </a:p>
          <a:p>
            <a:pPr algn="just"/>
            <a:r>
              <a:rPr lang="es-ES" dirty="0"/>
              <a:t>Configurar </a:t>
            </a:r>
            <a:r>
              <a:rPr lang="es-ES" dirty="0" err="1"/>
              <a:t>cgroups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fstab</a:t>
            </a:r>
            <a:endParaRPr lang="es-ES" dirty="0"/>
          </a:p>
          <a:p>
            <a:pPr algn="just"/>
            <a:r>
              <a:rPr lang="es-ES" dirty="0"/>
              <a:t>Crear </a:t>
            </a:r>
            <a:r>
              <a:rPr lang="es-ES" dirty="0" err="1"/>
              <a:t>container</a:t>
            </a:r>
            <a:r>
              <a:rPr lang="es-ES" dirty="0"/>
              <a:t> con </a:t>
            </a:r>
            <a:r>
              <a:rPr lang="es-ES" dirty="0" err="1"/>
              <a:t>lxc</a:t>
            </a:r>
            <a:r>
              <a:rPr lang="es-ES" dirty="0"/>
              <a:t>-créate</a:t>
            </a:r>
          </a:p>
          <a:p>
            <a:pPr algn="just"/>
            <a:r>
              <a:rPr lang="es-ES" dirty="0"/>
              <a:t>Arrancarlo con </a:t>
            </a:r>
            <a:r>
              <a:rPr lang="es-ES" dirty="0" err="1"/>
              <a:t>lxc-start</a:t>
            </a:r>
            <a:endParaRPr lang="es-ES" dirty="0"/>
          </a:p>
          <a:p>
            <a:pPr algn="just"/>
            <a:r>
              <a:rPr lang="es-ES" dirty="0"/>
              <a:t>Entrar con </a:t>
            </a:r>
            <a:r>
              <a:rPr lang="es-ES" dirty="0" err="1"/>
              <a:t>lxc-attach</a:t>
            </a:r>
            <a:endParaRPr lang="es-ES" dirty="0"/>
          </a:p>
          <a:p>
            <a:pPr algn="just"/>
            <a:r>
              <a:rPr lang="es-ES" dirty="0"/>
              <a:t>Crear red virtual (</a:t>
            </a:r>
            <a:r>
              <a:rPr lang="es-ES" dirty="0" err="1"/>
              <a:t>virsh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Cambiar configuración /</a:t>
            </a:r>
            <a:r>
              <a:rPr lang="es-ES" dirty="0" err="1"/>
              <a:t>var</a:t>
            </a:r>
            <a:r>
              <a:rPr lang="es-ES" dirty="0"/>
              <a:t>/</a:t>
            </a:r>
            <a:r>
              <a:rPr lang="es-ES" dirty="0" err="1"/>
              <a:t>lib</a:t>
            </a:r>
            <a:r>
              <a:rPr lang="es-ES" dirty="0"/>
              <a:t>/</a:t>
            </a:r>
            <a:r>
              <a:rPr lang="es-ES" dirty="0" err="1"/>
              <a:t>lxc</a:t>
            </a:r>
            <a:endParaRPr lang="es-ES" dirty="0"/>
          </a:p>
          <a:p>
            <a:pPr algn="just"/>
            <a:r>
              <a:rPr lang="es-ES" dirty="0"/>
              <a:t>Instalar SPECJBB en el </a:t>
            </a:r>
            <a:r>
              <a:rPr lang="es-ES" dirty="0" err="1"/>
              <a:t>container</a:t>
            </a:r>
            <a:endParaRPr lang="es-ES" dirty="0"/>
          </a:p>
          <a:p>
            <a:pPr marL="82296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1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Clonamos el </a:t>
            </a:r>
            <a:r>
              <a:rPr lang="es-ES" dirty="0" err="1"/>
              <a:t>container</a:t>
            </a:r>
            <a:r>
              <a:rPr lang="es-ES" dirty="0"/>
              <a:t> creado, que se queda como base, en otros dos  que se utilizarán para el test</a:t>
            </a:r>
          </a:p>
          <a:p>
            <a:pPr marL="82296" indent="0" algn="just">
              <a:buNone/>
            </a:pPr>
            <a:endParaRPr lang="es-ES" dirty="0"/>
          </a:p>
          <a:p>
            <a:pPr algn="just"/>
            <a:r>
              <a:rPr lang="es-ES" b="1" dirty="0" err="1"/>
              <a:t>lxc</a:t>
            </a:r>
            <a:r>
              <a:rPr lang="es-ES" b="1" dirty="0"/>
              <a:t>-clone -B </a:t>
            </a:r>
            <a:r>
              <a:rPr lang="es-ES" b="1" dirty="0" err="1"/>
              <a:t>aufs</a:t>
            </a:r>
            <a:r>
              <a:rPr lang="es-ES" b="1" dirty="0"/>
              <a:t> -s base </a:t>
            </a:r>
            <a:r>
              <a:rPr lang="es-ES" b="1" dirty="0" err="1"/>
              <a:t>my_clon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46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Política de planificación:</a:t>
            </a:r>
          </a:p>
          <a:p>
            <a:pPr marL="82296" indent="0" algn="just">
              <a:buNone/>
            </a:pPr>
            <a:r>
              <a:rPr lang="es-ES" sz="2400" dirty="0"/>
              <a:t>Utilizando </a:t>
            </a:r>
            <a:r>
              <a:rPr lang="es-ES" sz="2400" dirty="0" err="1"/>
              <a:t>cgroups</a:t>
            </a:r>
            <a:r>
              <a:rPr lang="es-ES" sz="2400" dirty="0"/>
              <a:t> podemos planificar un conjunto de procesos, en nuestro caso la configuración para nuestro contenedor estará en:</a:t>
            </a:r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r>
              <a:rPr lang="en-US" b="1" dirty="0"/>
              <a:t>/sys/fs/</a:t>
            </a:r>
            <a:r>
              <a:rPr lang="en-US" b="1" dirty="0" err="1"/>
              <a:t>cgroup</a:t>
            </a:r>
            <a:r>
              <a:rPr lang="en-US" b="1" dirty="0"/>
              <a:t>/</a:t>
            </a:r>
            <a:r>
              <a:rPr lang="en-US" b="1" dirty="0" err="1"/>
              <a:t>lxc</a:t>
            </a:r>
            <a:r>
              <a:rPr lang="en-US" b="1" dirty="0"/>
              <a:t>/</a:t>
            </a:r>
            <a:r>
              <a:rPr lang="en-US" b="1" dirty="0" err="1"/>
              <a:t>my_contenedor</a:t>
            </a:r>
            <a:r>
              <a:rPr lang="en-US" b="1" dirty="0"/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2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217102" y="1052736"/>
            <a:ext cx="7926898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just">
              <a:buFont typeface="Wingdings 2"/>
              <a:buNone/>
            </a:pPr>
            <a:r>
              <a:rPr lang="es-ES" sz="2400" dirty="0"/>
              <a:t>Arrancamos el clonado del contenedor y ejecutamos los dos.</a:t>
            </a:r>
          </a:p>
          <a:p>
            <a:pPr marL="82296" indent="0" algn="just">
              <a:buFont typeface="Wingdings 2"/>
              <a:buNone/>
            </a:pPr>
            <a:r>
              <a:rPr lang="es-ES" sz="1400" dirty="0"/>
              <a:t>Planificamos 	Contenedor A: 1-3 </a:t>
            </a:r>
            <a:r>
              <a:rPr lang="es-ES" sz="1400" dirty="0" err="1"/>
              <a:t>Cpus</a:t>
            </a:r>
            <a:r>
              <a:rPr lang="es-ES" sz="1400" dirty="0"/>
              <a:t>  Contenedor B: 1Cpu  (74,5%)</a:t>
            </a:r>
            <a:endParaRPr lang="es-ES" sz="2400" dirty="0"/>
          </a:p>
          <a:p>
            <a:pPr marL="82296" indent="0" algn="just">
              <a:buFont typeface="Wingdings 2"/>
              <a:buNone/>
            </a:pPr>
            <a:endParaRPr lang="es-ES" sz="2400" dirty="0"/>
          </a:p>
        </p:txBody>
      </p:sp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40761"/>
              </p:ext>
            </p:extLst>
          </p:nvPr>
        </p:nvGraphicFramePr>
        <p:xfrm>
          <a:off x="1422201" y="2348880"/>
          <a:ext cx="749215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8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648"/>
            <a:ext cx="7394714" cy="65973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.</a:t>
            </a:r>
          </a:p>
          <a:p>
            <a:pPr marL="82296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00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 err="1"/>
              <a:t>Docker</a:t>
            </a:r>
            <a:r>
              <a:rPr lang="es-ES" sz="2400" dirty="0"/>
              <a:t> es un proyecto de código abierto que automatiza el despliegue de aplicaciones dentro de contenedores de software, proporcionando una capa adicional de abstracción y automatización.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40" y="2852936"/>
            <a:ext cx="3810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Creamos un contenedor con </a:t>
            </a:r>
            <a:r>
              <a:rPr lang="es-ES" sz="2400" dirty="0" err="1"/>
              <a:t>Docker</a:t>
            </a:r>
            <a:r>
              <a:rPr lang="es-ES" sz="2400" dirty="0"/>
              <a:t> y lanzamos un SPECJBB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2513FE1-0BBF-497E-BA7F-7CAA4740C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462018"/>
              </p:ext>
            </p:extLst>
          </p:nvPr>
        </p:nvGraphicFramePr>
        <p:xfrm>
          <a:off x="1331640" y="3212976"/>
          <a:ext cx="746760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484266"/>
            <a:ext cx="3888432" cy="17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4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1489</TotalTime>
  <Words>335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Gill Sans MT</vt:lpstr>
      <vt:lpstr>Verdana</vt:lpstr>
      <vt:lpstr>Wingdings 2</vt:lpstr>
      <vt:lpstr>Solsticio</vt:lpstr>
      <vt:lpstr>Prácticas de  virtualización:  Práctica 4:  Containers &amp; Cloud   </vt:lpstr>
      <vt:lpstr>PowerPoint Presentation</vt:lpstr>
      <vt:lpstr>4.1 Xen vs LXC</vt:lpstr>
      <vt:lpstr>4.1 Xen vs LXC</vt:lpstr>
      <vt:lpstr>4.1 Xen vs LXC</vt:lpstr>
      <vt:lpstr>4.1 Xen vs LXC</vt:lpstr>
      <vt:lpstr>4.2 Docker</vt:lpstr>
      <vt:lpstr>4.2 Docker</vt:lpstr>
      <vt:lpstr>4.2 Docker</vt:lpstr>
      <vt:lpstr>4.2 Docker</vt:lpstr>
      <vt:lpstr>4.2 Docker</vt:lpstr>
      <vt:lpstr>4.2 Docker</vt:lpstr>
      <vt:lpstr>4.3 Google Cloud</vt:lpstr>
      <vt:lpstr>4.3 Google Cloud</vt:lpstr>
      <vt:lpstr>4.3 Google Cloud</vt:lpstr>
      <vt:lpstr>4.3 Google Cloud</vt:lpstr>
      <vt:lpstr>4.3 Google Cloud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Israel Rubio LLarena</dc:creator>
  <cp:lastModifiedBy>David</cp:lastModifiedBy>
  <cp:revision>184</cp:revision>
  <dcterms:created xsi:type="dcterms:W3CDTF">2015-11-10T21:54:16Z</dcterms:created>
  <dcterms:modified xsi:type="dcterms:W3CDTF">2017-02-01T23:15:27Z</dcterms:modified>
</cp:coreProperties>
</file>