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256" r:id="rId2"/>
    <p:sldId id="309" r:id="rId3"/>
    <p:sldId id="271" r:id="rId4"/>
    <p:sldId id="302" r:id="rId5"/>
    <p:sldId id="316" r:id="rId6"/>
    <p:sldId id="344" r:id="rId7"/>
    <p:sldId id="343" r:id="rId8"/>
    <p:sldId id="347" r:id="rId9"/>
    <p:sldId id="348" r:id="rId10"/>
    <p:sldId id="345" r:id="rId11"/>
    <p:sldId id="346" r:id="rId12"/>
    <p:sldId id="355" r:id="rId13"/>
    <p:sldId id="304" r:id="rId14"/>
    <p:sldId id="313" r:id="rId15"/>
    <p:sldId id="361" r:id="rId16"/>
    <p:sldId id="349" r:id="rId17"/>
    <p:sldId id="354" r:id="rId18"/>
    <p:sldId id="350" r:id="rId19"/>
    <p:sldId id="351" r:id="rId20"/>
    <p:sldId id="359" r:id="rId21"/>
    <p:sldId id="360" r:id="rId22"/>
    <p:sldId id="353" r:id="rId23"/>
    <p:sldId id="368" r:id="rId24"/>
    <p:sldId id="352" r:id="rId25"/>
    <p:sldId id="369" r:id="rId26"/>
    <p:sldId id="341" r:id="rId27"/>
    <p:sldId id="371" r:id="rId28"/>
    <p:sldId id="370" r:id="rId29"/>
    <p:sldId id="342" r:id="rId30"/>
    <p:sldId id="372" r:id="rId31"/>
    <p:sldId id="374" r:id="rId32"/>
    <p:sldId id="308" r:id="rId33"/>
    <p:sldId id="356" r:id="rId34"/>
    <p:sldId id="364" r:id="rId35"/>
    <p:sldId id="363" r:id="rId36"/>
    <p:sldId id="366" r:id="rId37"/>
    <p:sldId id="367" r:id="rId38"/>
    <p:sldId id="357" r:id="rId39"/>
    <p:sldId id="373" r:id="rId40"/>
    <p:sldId id="365" r:id="rId41"/>
    <p:sldId id="329" r:id="rId4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srael\Documents\Guias\Tercero\M1689-Virt\Practicas\Workbook1.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C:\Users\Israel\Documents\Guias\Tercero\M1689-Virt\Practicas\Workbook1.xlsx" TargetMode="External"/><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oleObject" Target="file:///C:\Users\Israel\Documents\Guias\Tercero\M1689-Virt\Practicas\Workbook1.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Israel\Documents\Guias\Tercero\M1689-Virt\Practicas\Workbook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Israel\Documents\Guias\Tercero\M1689-Virt\Practicas\Workbook1.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Israel\Documents\Guias\Tercero\M1689-Virt\Practicas\Workbook1.xlsx"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1" Type="http://schemas.openxmlformats.org/officeDocument/2006/relationships/oleObject" Target="file:///C:\Users\Israel\Documents\Guias\Tercero\M1689-Virt\Practicas\Workbook1.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Israel\Documents\Guias\Tercero\M1689-Virt\Practicas\Workbook1.xlsx" TargetMode="External"/><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oleObject" Target="file:///C:\Users\Israel\Documents\Guias\Tercero\M1689-Virt\Practicas\Workbook1.xlsx" TargetMode="External"/><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oleObject" Target="file:///C:\Users\Israel\Documents\Guias\Tercero\M1689-Virt\Practicas\Workbook1.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8.xml.rels><?xml version="1.0" encoding="UTF-8" standalone="yes"?>
<Relationships xmlns="http://schemas.openxmlformats.org/package/2006/relationships"><Relationship Id="rId3" Type="http://schemas.openxmlformats.org/officeDocument/2006/relationships/oleObject" Target="file:///C:\Users\Israel\Documents\Guias\Tercero\M1689-Virt\Practicas\Workbook1.xlsx" TargetMode="External"/><Relationship Id="rId2" Type="http://schemas.microsoft.com/office/2011/relationships/chartColorStyle" Target="colors5.xml"/><Relationship Id="rId1" Type="http://schemas.microsoft.com/office/2011/relationships/chartStyle" Target="style5.xml"/></Relationships>
</file>

<file path=ppt/charts/_rels/chart9.xml.rels><?xml version="1.0" encoding="UTF-8" standalone="yes"?>
<Relationships xmlns="http://schemas.openxmlformats.org/package/2006/relationships"><Relationship Id="rId1" Type="http://schemas.openxmlformats.org/officeDocument/2006/relationships/oleObject" Target="file:///C:\Users\Israel\Documents\Guias\Tercero\M1689-Virt\Practicas\Work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CPU!$B$22:$D$22</c:f>
              <c:strCache>
                <c:ptCount val="1"/>
                <c:pt idx="0">
                  <c:v>482.sphinx3 1,8 1,45</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CPU!$B$6:$B$22</c:f>
              <c:strCache>
                <c:ptCount val="17"/>
                <c:pt idx="0">
                  <c:v>410.bwaves</c:v>
                </c:pt>
                <c:pt idx="1">
                  <c:v>416.gamess</c:v>
                </c:pt>
                <c:pt idx="2">
                  <c:v>433.milc</c:v>
                </c:pt>
                <c:pt idx="3">
                  <c:v>434.zeusmp</c:v>
                </c:pt>
                <c:pt idx="4">
                  <c:v>435.gromacs</c:v>
                </c:pt>
                <c:pt idx="5">
                  <c:v>436.cactusADM</c:v>
                </c:pt>
                <c:pt idx="6">
                  <c:v>437.leslie3d</c:v>
                </c:pt>
                <c:pt idx="7">
                  <c:v>444.namd</c:v>
                </c:pt>
                <c:pt idx="8">
                  <c:v>447.dealII</c:v>
                </c:pt>
                <c:pt idx="9">
                  <c:v>450.soplex</c:v>
                </c:pt>
                <c:pt idx="10">
                  <c:v>453.povray</c:v>
                </c:pt>
                <c:pt idx="11">
                  <c:v>454.calculix</c:v>
                </c:pt>
                <c:pt idx="12">
                  <c:v>459.GemsFDTD</c:v>
                </c:pt>
                <c:pt idx="13">
                  <c:v>465.tonto</c:v>
                </c:pt>
                <c:pt idx="14">
                  <c:v>470.lbm</c:v>
                </c:pt>
                <c:pt idx="15">
                  <c:v>481.wrf</c:v>
                </c:pt>
                <c:pt idx="16">
                  <c:v>482.sphinx3</c:v>
                </c:pt>
              </c:strCache>
            </c:strRef>
          </c:cat>
          <c:val>
            <c:numRef>
              <c:f>CPU!$E$6:$E$22</c:f>
              <c:numCache>
                <c:formatCode>General</c:formatCode>
                <c:ptCount val="17"/>
                <c:pt idx="0">
                  <c:v>11.3</c:v>
                </c:pt>
                <c:pt idx="1">
                  <c:v>0.27</c:v>
                </c:pt>
                <c:pt idx="2">
                  <c:v>7.48</c:v>
                </c:pt>
                <c:pt idx="3">
                  <c:v>9.08</c:v>
                </c:pt>
                <c:pt idx="4">
                  <c:v>0.78900000000000003</c:v>
                </c:pt>
                <c:pt idx="5">
                  <c:v>2.0099999999999998</c:v>
                </c:pt>
                <c:pt idx="6">
                  <c:v>8.66</c:v>
                </c:pt>
                <c:pt idx="7">
                  <c:v>9.84</c:v>
                </c:pt>
                <c:pt idx="8">
                  <c:v>0</c:v>
                </c:pt>
                <c:pt idx="9">
                  <c:v>1.4500000000000001E-2</c:v>
                </c:pt>
                <c:pt idx="10">
                  <c:v>0.38300000000000001</c:v>
                </c:pt>
                <c:pt idx="11">
                  <c:v>4.1000000000000002E-2</c:v>
                </c:pt>
                <c:pt idx="12">
                  <c:v>1.47</c:v>
                </c:pt>
                <c:pt idx="13">
                  <c:v>0.53300000000000003</c:v>
                </c:pt>
                <c:pt idx="14">
                  <c:v>1.96</c:v>
                </c:pt>
                <c:pt idx="15">
                  <c:v>8.0799999999999997E-2</c:v>
                </c:pt>
                <c:pt idx="16">
                  <c:v>1.44</c:v>
                </c:pt>
              </c:numCache>
            </c:numRef>
          </c:val>
          <c:extLst>
            <c:ext xmlns:c16="http://schemas.microsoft.com/office/drawing/2014/chart" uri="{C3380CC4-5D6E-409C-BE32-E72D297353CC}">
              <c16:uniqueId val="{00000000-232E-44F9-9778-95BD54C5ED09}"/>
            </c:ext>
          </c:extLst>
        </c:ser>
        <c:dLbls>
          <c:showLegendKey val="0"/>
          <c:showVal val="0"/>
          <c:showCatName val="0"/>
          <c:showSerName val="0"/>
          <c:showPercent val="0"/>
          <c:showBubbleSize val="0"/>
        </c:dLbls>
        <c:gapWidth val="150"/>
        <c:overlap val="100"/>
        <c:axId val="414142392"/>
        <c:axId val="414102904"/>
      </c:barChart>
      <c:catAx>
        <c:axId val="414142392"/>
        <c:scaling>
          <c:orientation val="minMax"/>
        </c:scaling>
        <c:delete val="0"/>
        <c:axPos val="b"/>
        <c:numFmt formatCode="General" sourceLinked="0"/>
        <c:majorTickMark val="out"/>
        <c:minorTickMark val="none"/>
        <c:tickLblPos val="nextTo"/>
        <c:crossAx val="414102904"/>
        <c:crosses val="autoZero"/>
        <c:auto val="1"/>
        <c:lblAlgn val="ctr"/>
        <c:lblOffset val="100"/>
        <c:noMultiLvlLbl val="0"/>
      </c:catAx>
      <c:valAx>
        <c:axId val="414102904"/>
        <c:scaling>
          <c:orientation val="minMax"/>
          <c:max val="12"/>
          <c:min val="0"/>
        </c:scaling>
        <c:delete val="0"/>
        <c:axPos val="l"/>
        <c:majorGridlines/>
        <c:numFmt formatCode="General" sourceLinked="1"/>
        <c:majorTickMark val="out"/>
        <c:minorTickMark val="none"/>
        <c:tickLblPos val="nextTo"/>
        <c:crossAx val="414142392"/>
        <c:crosses val="autoZero"/>
        <c:crossBetween val="between"/>
      </c:valAx>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CPU!$B$22:$D$22</c:f>
              <c:strCache>
                <c:ptCount val="1"/>
                <c:pt idx="0">
                  <c:v>482.sphinx3 1,8 1,45</c:v>
                </c:pt>
              </c:strCache>
            </c:strRef>
          </c:tx>
          <c:spPr>
            <a:gradFill rotWithShape="1">
              <a:gsLst>
                <a:gs pos="0">
                  <a:schemeClr val="accent1">
                    <a:shade val="76000"/>
                    <a:tint val="92000"/>
                    <a:satMod val="170000"/>
                  </a:schemeClr>
                </a:gs>
                <a:gs pos="15000">
                  <a:schemeClr val="accent1">
                    <a:shade val="76000"/>
                    <a:tint val="92000"/>
                    <a:shade val="99000"/>
                    <a:satMod val="170000"/>
                  </a:schemeClr>
                </a:gs>
                <a:gs pos="62000">
                  <a:schemeClr val="accent1">
                    <a:shade val="76000"/>
                    <a:tint val="96000"/>
                    <a:shade val="80000"/>
                    <a:satMod val="170000"/>
                  </a:schemeClr>
                </a:gs>
                <a:gs pos="97000">
                  <a:schemeClr val="accent1">
                    <a:shade val="76000"/>
                    <a:tint val="98000"/>
                    <a:shade val="63000"/>
                    <a:satMod val="170000"/>
                  </a:schemeClr>
                </a:gs>
                <a:gs pos="100000">
                  <a:schemeClr val="accent1">
                    <a:shade val="7600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dk1">
                  <a:shade val="8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CPU!$B$6:$B$22</c:f>
              <c:strCache>
                <c:ptCount val="17"/>
                <c:pt idx="0">
                  <c:v>410.bwaves</c:v>
                </c:pt>
                <c:pt idx="1">
                  <c:v>416.gamess</c:v>
                </c:pt>
                <c:pt idx="2">
                  <c:v>433.milc</c:v>
                </c:pt>
                <c:pt idx="3">
                  <c:v>434.zeusmp</c:v>
                </c:pt>
                <c:pt idx="4">
                  <c:v>435.gromacs</c:v>
                </c:pt>
                <c:pt idx="5">
                  <c:v>436.cactusADM</c:v>
                </c:pt>
                <c:pt idx="6">
                  <c:v>437.leslie3d</c:v>
                </c:pt>
                <c:pt idx="7">
                  <c:v>444.namd</c:v>
                </c:pt>
                <c:pt idx="8">
                  <c:v>447.dealII</c:v>
                </c:pt>
                <c:pt idx="9">
                  <c:v>450.soplex</c:v>
                </c:pt>
                <c:pt idx="10">
                  <c:v>453.povray</c:v>
                </c:pt>
                <c:pt idx="11">
                  <c:v>454.calculix</c:v>
                </c:pt>
                <c:pt idx="12">
                  <c:v>459.GemsFDTD</c:v>
                </c:pt>
                <c:pt idx="13">
                  <c:v>465.tonto</c:v>
                </c:pt>
                <c:pt idx="14">
                  <c:v>470.lbm</c:v>
                </c:pt>
                <c:pt idx="15">
                  <c:v>481.wrf</c:v>
                </c:pt>
                <c:pt idx="16">
                  <c:v>482.sphinx3</c:v>
                </c:pt>
              </c:strCache>
            </c:strRef>
          </c:cat>
          <c:val>
            <c:numRef>
              <c:f>CPU!$C$75</c:f>
              <c:numCache>
                <c:formatCode>General</c:formatCode>
                <c:ptCount val="1"/>
                <c:pt idx="0">
                  <c:v>39.1</c:v>
                </c:pt>
              </c:numCache>
            </c:numRef>
          </c:val>
          <c:extLst>
            <c:ext xmlns:c16="http://schemas.microsoft.com/office/drawing/2014/chart" uri="{C3380CC4-5D6E-409C-BE32-E72D297353CC}">
              <c16:uniqueId val="{00000000-43E7-418B-B1DE-E12429C90DCD}"/>
            </c:ext>
          </c:extLst>
        </c:ser>
        <c:ser>
          <c:idx val="1"/>
          <c:order val="1"/>
          <c:spPr>
            <a:gradFill rotWithShape="1">
              <a:gsLst>
                <a:gs pos="0">
                  <a:schemeClr val="accent1">
                    <a:tint val="77000"/>
                    <a:tint val="92000"/>
                    <a:satMod val="170000"/>
                  </a:schemeClr>
                </a:gs>
                <a:gs pos="15000">
                  <a:schemeClr val="accent1">
                    <a:tint val="77000"/>
                    <a:tint val="92000"/>
                    <a:shade val="99000"/>
                    <a:satMod val="170000"/>
                  </a:schemeClr>
                </a:gs>
                <a:gs pos="62000">
                  <a:schemeClr val="accent1">
                    <a:tint val="77000"/>
                    <a:tint val="96000"/>
                    <a:shade val="80000"/>
                    <a:satMod val="170000"/>
                  </a:schemeClr>
                </a:gs>
                <a:gs pos="97000">
                  <a:schemeClr val="accent1">
                    <a:tint val="77000"/>
                    <a:tint val="98000"/>
                    <a:shade val="63000"/>
                    <a:satMod val="170000"/>
                  </a:schemeClr>
                </a:gs>
                <a:gs pos="100000">
                  <a:schemeClr val="accent1">
                    <a:tint val="7700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dk1">
                  <a:shade val="8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CPU!$B$6:$B$22</c:f>
              <c:strCache>
                <c:ptCount val="17"/>
                <c:pt idx="0">
                  <c:v>410.bwaves</c:v>
                </c:pt>
                <c:pt idx="1">
                  <c:v>416.gamess</c:v>
                </c:pt>
                <c:pt idx="2">
                  <c:v>433.milc</c:v>
                </c:pt>
                <c:pt idx="3">
                  <c:v>434.zeusmp</c:v>
                </c:pt>
                <c:pt idx="4">
                  <c:v>435.gromacs</c:v>
                </c:pt>
                <c:pt idx="5">
                  <c:v>436.cactusADM</c:v>
                </c:pt>
                <c:pt idx="6">
                  <c:v>437.leslie3d</c:v>
                </c:pt>
                <c:pt idx="7">
                  <c:v>444.namd</c:v>
                </c:pt>
                <c:pt idx="8">
                  <c:v>447.dealII</c:v>
                </c:pt>
                <c:pt idx="9">
                  <c:v>450.soplex</c:v>
                </c:pt>
                <c:pt idx="10">
                  <c:v>453.povray</c:v>
                </c:pt>
                <c:pt idx="11">
                  <c:v>454.calculix</c:v>
                </c:pt>
                <c:pt idx="12">
                  <c:v>459.GemsFDTD</c:v>
                </c:pt>
                <c:pt idx="13">
                  <c:v>465.tonto</c:v>
                </c:pt>
                <c:pt idx="14">
                  <c:v>470.lbm</c:v>
                </c:pt>
                <c:pt idx="15">
                  <c:v>481.wrf</c:v>
                </c:pt>
                <c:pt idx="16">
                  <c:v>482.sphinx3</c:v>
                </c:pt>
              </c:strCache>
            </c:strRef>
          </c:cat>
          <c:val>
            <c:numRef>
              <c:f>CPU!$D$75</c:f>
              <c:numCache>
                <c:formatCode>General</c:formatCode>
                <c:ptCount val="1"/>
                <c:pt idx="0">
                  <c:v>13.3</c:v>
                </c:pt>
              </c:numCache>
            </c:numRef>
          </c:val>
          <c:extLst>
            <c:ext xmlns:c16="http://schemas.microsoft.com/office/drawing/2014/chart" uri="{C3380CC4-5D6E-409C-BE32-E72D297353CC}">
              <c16:uniqueId val="{00000001-43E7-418B-B1DE-E12429C90DCD}"/>
            </c:ext>
          </c:extLst>
        </c:ser>
        <c:dLbls>
          <c:showLegendKey val="0"/>
          <c:showVal val="0"/>
          <c:showCatName val="0"/>
          <c:showSerName val="0"/>
          <c:showPercent val="0"/>
          <c:showBubbleSize val="0"/>
        </c:dLbls>
        <c:gapWidth val="150"/>
        <c:axId val="413863688"/>
        <c:axId val="404255064"/>
      </c:barChart>
      <c:catAx>
        <c:axId val="413863688"/>
        <c:scaling>
          <c:orientation val="minMax"/>
        </c:scaling>
        <c:delete val="1"/>
        <c:axPos val="l"/>
        <c:numFmt formatCode="General" sourceLinked="0"/>
        <c:majorTickMark val="out"/>
        <c:minorTickMark val="none"/>
        <c:tickLblPos val="nextTo"/>
        <c:crossAx val="404255064"/>
        <c:crosses val="autoZero"/>
        <c:auto val="1"/>
        <c:lblAlgn val="ctr"/>
        <c:lblOffset val="100"/>
        <c:noMultiLvlLbl val="0"/>
      </c:catAx>
      <c:valAx>
        <c:axId val="404255064"/>
        <c:scaling>
          <c:orientation val="minMax"/>
          <c:max val="40"/>
          <c:min val="0"/>
        </c:scaling>
        <c:delete val="0"/>
        <c:axPos val="b"/>
        <c:majorGridlines>
          <c:spPr>
            <a:ln w="9525"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s-ES"/>
          </a:p>
        </c:txPr>
        <c:crossAx val="413863688"/>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es-E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6830105296942317E-2"/>
          <c:y val="0.19966209417762276"/>
          <c:w val="0.88438013060277254"/>
          <c:h val="0.53028470452106247"/>
        </c:manualLayout>
      </c:layout>
      <c:barChart>
        <c:barDir val="bar"/>
        <c:grouping val="clustered"/>
        <c:varyColors val="0"/>
        <c:ser>
          <c:idx val="0"/>
          <c:order val="0"/>
          <c:tx>
            <c:strRef>
              <c:f>CPU!$B$22:$D$22</c:f>
              <c:strCache>
                <c:ptCount val="1"/>
                <c:pt idx="0">
                  <c:v>482.sphinx3 1,8 1,45</c:v>
                </c:pt>
              </c:strCache>
            </c:strRef>
          </c:tx>
          <c:spPr>
            <a:solidFill>
              <a:schemeClr val="accent2">
                <a:lumMod val="40000"/>
                <a:lumOff val="6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CPU!$B$6:$B$22</c:f>
              <c:strCache>
                <c:ptCount val="17"/>
                <c:pt idx="0">
                  <c:v>410.bwaves</c:v>
                </c:pt>
                <c:pt idx="1">
                  <c:v>416.gamess</c:v>
                </c:pt>
                <c:pt idx="2">
                  <c:v>433.milc</c:v>
                </c:pt>
                <c:pt idx="3">
                  <c:v>434.zeusmp</c:v>
                </c:pt>
                <c:pt idx="4">
                  <c:v>435.gromacs</c:v>
                </c:pt>
                <c:pt idx="5">
                  <c:v>436.cactusADM</c:v>
                </c:pt>
                <c:pt idx="6">
                  <c:v>437.leslie3d</c:v>
                </c:pt>
                <c:pt idx="7">
                  <c:v>444.namd</c:v>
                </c:pt>
                <c:pt idx="8">
                  <c:v>447.dealII</c:v>
                </c:pt>
                <c:pt idx="9">
                  <c:v>450.soplex</c:v>
                </c:pt>
                <c:pt idx="10">
                  <c:v>453.povray</c:v>
                </c:pt>
                <c:pt idx="11">
                  <c:v>454.calculix</c:v>
                </c:pt>
                <c:pt idx="12">
                  <c:v>459.GemsFDTD</c:v>
                </c:pt>
                <c:pt idx="13">
                  <c:v>465.tonto</c:v>
                </c:pt>
                <c:pt idx="14">
                  <c:v>470.lbm</c:v>
                </c:pt>
                <c:pt idx="15">
                  <c:v>481.wrf</c:v>
                </c:pt>
                <c:pt idx="16">
                  <c:v>482.sphinx3</c:v>
                </c:pt>
              </c:strCache>
            </c:strRef>
          </c:cat>
          <c:val>
            <c:numRef>
              <c:f>CPU!$M$75</c:f>
              <c:numCache>
                <c:formatCode>General</c:formatCode>
                <c:ptCount val="1"/>
                <c:pt idx="0">
                  <c:v>22.6</c:v>
                </c:pt>
              </c:numCache>
            </c:numRef>
          </c:val>
          <c:extLst>
            <c:ext xmlns:c16="http://schemas.microsoft.com/office/drawing/2014/chart" uri="{C3380CC4-5D6E-409C-BE32-E72D297353CC}">
              <c16:uniqueId val="{00000000-979D-4FF0-8D38-614AD40247E3}"/>
            </c:ext>
          </c:extLst>
        </c:ser>
        <c:ser>
          <c:idx val="1"/>
          <c:order val="1"/>
          <c:spPr>
            <a:pattFill prst="lgCheck">
              <a:fgClr>
                <a:schemeClr val="accent2">
                  <a:lumMod val="40000"/>
                  <a:lumOff val="60000"/>
                </a:schemeClr>
              </a:fgClr>
              <a:bgClr>
                <a:prstClr val="white"/>
              </a:bgClr>
            </a:patt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CPU!$B$6:$B$22</c:f>
              <c:strCache>
                <c:ptCount val="17"/>
                <c:pt idx="0">
                  <c:v>410.bwaves</c:v>
                </c:pt>
                <c:pt idx="1">
                  <c:v>416.gamess</c:v>
                </c:pt>
                <c:pt idx="2">
                  <c:v>433.milc</c:v>
                </c:pt>
                <c:pt idx="3">
                  <c:v>434.zeusmp</c:v>
                </c:pt>
                <c:pt idx="4">
                  <c:v>435.gromacs</c:v>
                </c:pt>
                <c:pt idx="5">
                  <c:v>436.cactusADM</c:v>
                </c:pt>
                <c:pt idx="6">
                  <c:v>437.leslie3d</c:v>
                </c:pt>
                <c:pt idx="7">
                  <c:v>444.namd</c:v>
                </c:pt>
                <c:pt idx="8">
                  <c:v>447.dealII</c:v>
                </c:pt>
                <c:pt idx="9">
                  <c:v>450.soplex</c:v>
                </c:pt>
                <c:pt idx="10">
                  <c:v>453.povray</c:v>
                </c:pt>
                <c:pt idx="11">
                  <c:v>454.calculix</c:v>
                </c:pt>
                <c:pt idx="12">
                  <c:v>459.GemsFDTD</c:v>
                </c:pt>
                <c:pt idx="13">
                  <c:v>465.tonto</c:v>
                </c:pt>
                <c:pt idx="14">
                  <c:v>470.lbm</c:v>
                </c:pt>
                <c:pt idx="15">
                  <c:v>481.wrf</c:v>
                </c:pt>
                <c:pt idx="16">
                  <c:v>482.sphinx3</c:v>
                </c:pt>
              </c:strCache>
            </c:strRef>
          </c:cat>
          <c:val>
            <c:numRef>
              <c:f>CPU!$N$75</c:f>
              <c:numCache>
                <c:formatCode>General</c:formatCode>
                <c:ptCount val="1"/>
                <c:pt idx="0">
                  <c:v>5.97</c:v>
                </c:pt>
              </c:numCache>
            </c:numRef>
          </c:val>
          <c:extLst>
            <c:ext xmlns:c16="http://schemas.microsoft.com/office/drawing/2014/chart" uri="{C3380CC4-5D6E-409C-BE32-E72D297353CC}">
              <c16:uniqueId val="{00000001-979D-4FF0-8D38-614AD40247E3}"/>
            </c:ext>
          </c:extLst>
        </c:ser>
        <c:dLbls>
          <c:showLegendKey val="0"/>
          <c:showVal val="0"/>
          <c:showCatName val="0"/>
          <c:showSerName val="0"/>
          <c:showPercent val="0"/>
          <c:showBubbleSize val="0"/>
        </c:dLbls>
        <c:gapWidth val="150"/>
        <c:axId val="413863688"/>
        <c:axId val="404255064"/>
      </c:barChart>
      <c:catAx>
        <c:axId val="413863688"/>
        <c:scaling>
          <c:orientation val="minMax"/>
        </c:scaling>
        <c:delete val="1"/>
        <c:axPos val="l"/>
        <c:numFmt formatCode="General" sourceLinked="0"/>
        <c:majorTickMark val="out"/>
        <c:minorTickMark val="none"/>
        <c:tickLblPos val="nextTo"/>
        <c:crossAx val="404255064"/>
        <c:crosses val="autoZero"/>
        <c:auto val="1"/>
        <c:lblAlgn val="ctr"/>
        <c:lblOffset val="100"/>
        <c:noMultiLvlLbl val="0"/>
      </c:catAx>
      <c:valAx>
        <c:axId val="404255064"/>
        <c:scaling>
          <c:orientation val="minMax"/>
          <c:max val="23"/>
          <c:min val="0"/>
        </c:scaling>
        <c:delete val="0"/>
        <c:axPos val="b"/>
        <c:majorGridlines/>
        <c:numFmt formatCode="General" sourceLinked="1"/>
        <c:majorTickMark val="out"/>
        <c:minorTickMark val="none"/>
        <c:tickLblPos val="nextTo"/>
        <c:crossAx val="413863688"/>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1816486977589299"/>
          <c:y val="2.5061655028970401E-2"/>
          <c:w val="0.827789064534872"/>
          <c:h val="0.82253425091300603"/>
        </c:manualLayout>
      </c:layout>
      <c:lineChart>
        <c:grouping val="standard"/>
        <c:varyColors val="0"/>
        <c:ser>
          <c:idx val="1"/>
          <c:order val="0"/>
          <c:marker>
            <c:symbol val="none"/>
          </c:marker>
          <c:dLbls>
            <c:dLbl>
              <c:idx val="8"/>
              <c:layout>
                <c:manualLayout>
                  <c:x val="-0.21884984025559101"/>
                  <c:y val="-3.6068530207393999E-2"/>
                </c:manualLayout>
              </c:layout>
              <c:tx>
                <c:rich>
                  <a:bodyPr/>
                  <a:lstStyle/>
                  <a:p>
                    <a:r>
                      <a:rPr lang="en-US"/>
                      <a:t>java</a:t>
                    </a:r>
                    <a:r>
                      <a:rPr lang="en-US" baseline="0"/>
                      <a:t> 1.7</a:t>
                    </a:r>
                    <a:endParaRPr lang="en-US"/>
                  </a:p>
                </c:rich>
              </c:tx>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AFF4-4BBE-8D5F-44BD2A0AE14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Jbb!$C$49:$C$54</c:f>
              <c:numCache>
                <c:formatCode>General</c:formatCode>
                <c:ptCount val="6"/>
                <c:pt idx="0">
                  <c:v>40666</c:v>
                </c:pt>
                <c:pt idx="1">
                  <c:v>74441</c:v>
                </c:pt>
                <c:pt idx="2">
                  <c:v>98844</c:v>
                </c:pt>
                <c:pt idx="3">
                  <c:v>115844</c:v>
                </c:pt>
                <c:pt idx="4">
                  <c:v>112397</c:v>
                </c:pt>
                <c:pt idx="5">
                  <c:v>107241</c:v>
                </c:pt>
              </c:numCache>
            </c:numRef>
          </c:val>
          <c:smooth val="0"/>
          <c:extLst>
            <c:ext xmlns:c16="http://schemas.microsoft.com/office/drawing/2014/chart" uri="{C3380CC4-5D6E-409C-BE32-E72D297353CC}">
              <c16:uniqueId val="{00000001-AFF4-4BBE-8D5F-44BD2A0AE14E}"/>
            </c:ext>
          </c:extLst>
        </c:ser>
        <c:ser>
          <c:idx val="0"/>
          <c:order val="1"/>
          <c:marker>
            <c:symbol val="none"/>
          </c:marker>
          <c:val>
            <c:numRef>
              <c:f>Jbb!$C$67:$C$72</c:f>
              <c:numCache>
                <c:formatCode>General</c:formatCode>
                <c:ptCount val="6"/>
                <c:pt idx="0">
                  <c:v>67369</c:v>
                </c:pt>
                <c:pt idx="1">
                  <c:v>140749</c:v>
                </c:pt>
                <c:pt idx="2">
                  <c:v>188739</c:v>
                </c:pt>
                <c:pt idx="3">
                  <c:v>218448</c:v>
                </c:pt>
                <c:pt idx="4">
                  <c:v>212553</c:v>
                </c:pt>
                <c:pt idx="5">
                  <c:v>204490</c:v>
                </c:pt>
              </c:numCache>
            </c:numRef>
          </c:val>
          <c:smooth val="0"/>
          <c:extLst>
            <c:ext xmlns:c16="http://schemas.microsoft.com/office/drawing/2014/chart" uri="{C3380CC4-5D6E-409C-BE32-E72D297353CC}">
              <c16:uniqueId val="{00000002-AFF4-4BBE-8D5F-44BD2A0AE14E}"/>
            </c:ext>
          </c:extLst>
        </c:ser>
        <c:dLbls>
          <c:showLegendKey val="0"/>
          <c:showVal val="0"/>
          <c:showCatName val="0"/>
          <c:showSerName val="0"/>
          <c:showPercent val="0"/>
          <c:showBubbleSize val="0"/>
        </c:dLbls>
        <c:smooth val="0"/>
        <c:axId val="413431368"/>
        <c:axId val="406812312"/>
      </c:lineChart>
      <c:catAx>
        <c:axId val="413431368"/>
        <c:scaling>
          <c:orientation val="minMax"/>
        </c:scaling>
        <c:delete val="0"/>
        <c:axPos val="b"/>
        <c:majorTickMark val="none"/>
        <c:minorTickMark val="none"/>
        <c:tickLblPos val="nextTo"/>
        <c:crossAx val="406812312"/>
        <c:crosses val="autoZero"/>
        <c:auto val="1"/>
        <c:lblAlgn val="ctr"/>
        <c:lblOffset val="100"/>
        <c:noMultiLvlLbl val="0"/>
      </c:catAx>
      <c:valAx>
        <c:axId val="406812312"/>
        <c:scaling>
          <c:orientation val="minMax"/>
          <c:max val="250000"/>
          <c:min val="0"/>
        </c:scaling>
        <c:delete val="0"/>
        <c:axPos val="l"/>
        <c:majorGridlines/>
        <c:title>
          <c:tx>
            <c:rich>
              <a:bodyPr/>
              <a:lstStyle/>
              <a:p>
                <a:pPr>
                  <a:defRPr/>
                </a:pPr>
                <a:r>
                  <a:rPr lang="en-US"/>
                  <a:t>BOPS</a:t>
                </a:r>
              </a:p>
            </c:rich>
          </c:tx>
          <c:overlay val="0"/>
        </c:title>
        <c:numFmt formatCode="General" sourceLinked="1"/>
        <c:majorTickMark val="none"/>
        <c:minorTickMark val="none"/>
        <c:tickLblPos val="nextTo"/>
        <c:crossAx val="413431368"/>
        <c:crosses val="autoZero"/>
        <c:crossBetween val="between"/>
      </c:valAx>
    </c:plotArea>
    <c:plotVisOnly val="1"/>
    <c:dispBlanksAs val="zero"/>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2555194807621256E-2"/>
          <c:y val="3.12876052948255E-2"/>
          <c:w val="0.93744480519237872"/>
          <c:h val="0.80023195656499602"/>
        </c:manualLayout>
      </c:layout>
      <c:barChart>
        <c:barDir val="col"/>
        <c:grouping val="stacked"/>
        <c:varyColors val="0"/>
        <c:ser>
          <c:idx val="0"/>
          <c:order val="0"/>
          <c:tx>
            <c:strRef>
              <c:f>CPU!$B$22:$D$22</c:f>
              <c:strCache>
                <c:ptCount val="1"/>
                <c:pt idx="0">
                  <c:v>482.sphinx3 1,8 1,45</c:v>
                </c:pt>
              </c:strCache>
            </c:strRef>
          </c:tx>
          <c:spPr>
            <a:solidFill>
              <a:schemeClr val="accent2">
                <a:lumMod val="40000"/>
                <a:lumOff val="6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CPU!$J$6:$J$17</c:f>
              <c:strCache>
                <c:ptCount val="12"/>
                <c:pt idx="0">
                  <c:v>400.perlbench</c:v>
                </c:pt>
                <c:pt idx="1">
                  <c:v>401.bzip2</c:v>
                </c:pt>
                <c:pt idx="2">
                  <c:v>403.gcc</c:v>
                </c:pt>
                <c:pt idx="3">
                  <c:v>429.mcf</c:v>
                </c:pt>
                <c:pt idx="4">
                  <c:v>445.gobmk</c:v>
                </c:pt>
                <c:pt idx="5">
                  <c:v>456.hmmer</c:v>
                </c:pt>
                <c:pt idx="6">
                  <c:v>458.sjeng</c:v>
                </c:pt>
                <c:pt idx="7">
                  <c:v>462.libquantum</c:v>
                </c:pt>
                <c:pt idx="8">
                  <c:v>464.h264ref</c:v>
                </c:pt>
                <c:pt idx="9">
                  <c:v>471.omnetpp</c:v>
                </c:pt>
                <c:pt idx="10">
                  <c:v>473.astar</c:v>
                </c:pt>
                <c:pt idx="11">
                  <c:v>483.xalancbmk</c:v>
                </c:pt>
              </c:strCache>
            </c:strRef>
          </c:cat>
          <c:val>
            <c:numRef>
              <c:f>CPU!$M$6:$M$17</c:f>
              <c:numCache>
                <c:formatCode>General</c:formatCode>
                <c:ptCount val="12"/>
                <c:pt idx="0">
                  <c:v>3.44</c:v>
                </c:pt>
                <c:pt idx="1">
                  <c:v>4.8</c:v>
                </c:pt>
                <c:pt idx="2">
                  <c:v>0.97399999999999998</c:v>
                </c:pt>
                <c:pt idx="3">
                  <c:v>2.21</c:v>
                </c:pt>
                <c:pt idx="4">
                  <c:v>14.9</c:v>
                </c:pt>
                <c:pt idx="5">
                  <c:v>2.15</c:v>
                </c:pt>
                <c:pt idx="6">
                  <c:v>3.16</c:v>
                </c:pt>
                <c:pt idx="7">
                  <c:v>3.7900000000000003E-2</c:v>
                </c:pt>
                <c:pt idx="8">
                  <c:v>10.3</c:v>
                </c:pt>
                <c:pt idx="9">
                  <c:v>0.28999999999999998</c:v>
                </c:pt>
                <c:pt idx="10">
                  <c:v>8.19</c:v>
                </c:pt>
                <c:pt idx="11">
                  <c:v>0</c:v>
                </c:pt>
              </c:numCache>
            </c:numRef>
          </c:val>
          <c:extLst>
            <c:ext xmlns:c16="http://schemas.microsoft.com/office/drawing/2014/chart" uri="{C3380CC4-5D6E-409C-BE32-E72D297353CC}">
              <c16:uniqueId val="{00000000-9F87-4097-B3D8-7B6D514238D2}"/>
            </c:ext>
          </c:extLst>
        </c:ser>
        <c:dLbls>
          <c:showLegendKey val="0"/>
          <c:showVal val="0"/>
          <c:showCatName val="0"/>
          <c:showSerName val="0"/>
          <c:showPercent val="0"/>
          <c:showBubbleSize val="0"/>
        </c:dLbls>
        <c:gapWidth val="150"/>
        <c:overlap val="100"/>
        <c:axId val="697096072"/>
        <c:axId val="697099048"/>
      </c:barChart>
      <c:catAx>
        <c:axId val="697096072"/>
        <c:scaling>
          <c:orientation val="minMax"/>
        </c:scaling>
        <c:delete val="0"/>
        <c:axPos val="b"/>
        <c:numFmt formatCode="General" sourceLinked="0"/>
        <c:majorTickMark val="out"/>
        <c:minorTickMark val="none"/>
        <c:tickLblPos val="nextTo"/>
        <c:crossAx val="697099048"/>
        <c:crosses val="autoZero"/>
        <c:auto val="1"/>
        <c:lblAlgn val="ctr"/>
        <c:lblOffset val="100"/>
        <c:noMultiLvlLbl val="0"/>
      </c:catAx>
      <c:valAx>
        <c:axId val="697099048"/>
        <c:scaling>
          <c:orientation val="minMax"/>
          <c:max val="15"/>
          <c:min val="0"/>
        </c:scaling>
        <c:delete val="0"/>
        <c:axPos val="l"/>
        <c:majorGridlines/>
        <c:numFmt formatCode="General" sourceLinked="1"/>
        <c:majorTickMark val="out"/>
        <c:minorTickMark val="none"/>
        <c:tickLblPos val="nextTo"/>
        <c:crossAx val="69709607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CPU!$B$22:$D$22</c:f>
              <c:strCache>
                <c:ptCount val="1"/>
                <c:pt idx="0">
                  <c:v>482.sphinx3 1,8 1,45</c:v>
                </c:pt>
              </c:strCache>
            </c:strRef>
          </c:tx>
          <c:spPr>
            <a:gradFill rotWithShape="1">
              <a:gsLst>
                <a:gs pos="0">
                  <a:schemeClr val="accent1">
                    <a:shade val="76000"/>
                    <a:tint val="92000"/>
                    <a:satMod val="170000"/>
                  </a:schemeClr>
                </a:gs>
                <a:gs pos="15000">
                  <a:schemeClr val="accent1">
                    <a:shade val="76000"/>
                    <a:tint val="92000"/>
                    <a:shade val="99000"/>
                    <a:satMod val="170000"/>
                  </a:schemeClr>
                </a:gs>
                <a:gs pos="62000">
                  <a:schemeClr val="accent1">
                    <a:shade val="76000"/>
                    <a:tint val="96000"/>
                    <a:shade val="80000"/>
                    <a:satMod val="170000"/>
                  </a:schemeClr>
                </a:gs>
                <a:gs pos="97000">
                  <a:schemeClr val="accent1">
                    <a:shade val="76000"/>
                    <a:tint val="98000"/>
                    <a:shade val="63000"/>
                    <a:satMod val="170000"/>
                  </a:schemeClr>
                </a:gs>
                <a:gs pos="100000">
                  <a:schemeClr val="accent1">
                    <a:shade val="7600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dk1">
                  <a:shade val="8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CPU!$B$6:$B$22</c:f>
              <c:strCache>
                <c:ptCount val="17"/>
                <c:pt idx="0">
                  <c:v>410.bwaves</c:v>
                </c:pt>
                <c:pt idx="1">
                  <c:v>416.gamess</c:v>
                </c:pt>
                <c:pt idx="2">
                  <c:v>433.milc</c:v>
                </c:pt>
                <c:pt idx="3">
                  <c:v>434.zeusmp</c:v>
                </c:pt>
                <c:pt idx="4">
                  <c:v>435.gromacs</c:v>
                </c:pt>
                <c:pt idx="5">
                  <c:v>436.cactusADM</c:v>
                </c:pt>
                <c:pt idx="6">
                  <c:v>437.leslie3d</c:v>
                </c:pt>
                <c:pt idx="7">
                  <c:v>444.namd</c:v>
                </c:pt>
                <c:pt idx="8">
                  <c:v>447.dealII</c:v>
                </c:pt>
                <c:pt idx="9">
                  <c:v>450.soplex</c:v>
                </c:pt>
                <c:pt idx="10">
                  <c:v>453.povray</c:v>
                </c:pt>
                <c:pt idx="11">
                  <c:v>454.calculix</c:v>
                </c:pt>
                <c:pt idx="12">
                  <c:v>459.GemsFDTD</c:v>
                </c:pt>
                <c:pt idx="13">
                  <c:v>465.tonto</c:v>
                </c:pt>
                <c:pt idx="14">
                  <c:v>470.lbm</c:v>
                </c:pt>
                <c:pt idx="15">
                  <c:v>481.wrf</c:v>
                </c:pt>
                <c:pt idx="16">
                  <c:v>482.sphinx3</c:v>
                </c:pt>
              </c:strCache>
            </c:strRef>
          </c:cat>
          <c:val>
            <c:numRef>
              <c:f>CPU!$C$75</c:f>
              <c:numCache>
                <c:formatCode>General</c:formatCode>
                <c:ptCount val="1"/>
                <c:pt idx="0">
                  <c:v>39.1</c:v>
                </c:pt>
              </c:numCache>
            </c:numRef>
          </c:val>
          <c:extLst>
            <c:ext xmlns:c16="http://schemas.microsoft.com/office/drawing/2014/chart" uri="{C3380CC4-5D6E-409C-BE32-E72D297353CC}">
              <c16:uniqueId val="{00000000-AB0D-433C-84C5-D0DC057B7A7B}"/>
            </c:ext>
          </c:extLst>
        </c:ser>
        <c:ser>
          <c:idx val="1"/>
          <c:order val="1"/>
          <c:spPr>
            <a:gradFill rotWithShape="1">
              <a:gsLst>
                <a:gs pos="0">
                  <a:schemeClr val="accent1">
                    <a:tint val="77000"/>
                    <a:tint val="92000"/>
                    <a:satMod val="170000"/>
                  </a:schemeClr>
                </a:gs>
                <a:gs pos="15000">
                  <a:schemeClr val="accent1">
                    <a:tint val="77000"/>
                    <a:tint val="92000"/>
                    <a:shade val="99000"/>
                    <a:satMod val="170000"/>
                  </a:schemeClr>
                </a:gs>
                <a:gs pos="62000">
                  <a:schemeClr val="accent1">
                    <a:tint val="77000"/>
                    <a:tint val="96000"/>
                    <a:shade val="80000"/>
                    <a:satMod val="170000"/>
                  </a:schemeClr>
                </a:gs>
                <a:gs pos="97000">
                  <a:schemeClr val="accent1">
                    <a:tint val="77000"/>
                    <a:tint val="98000"/>
                    <a:shade val="63000"/>
                    <a:satMod val="170000"/>
                  </a:schemeClr>
                </a:gs>
                <a:gs pos="100000">
                  <a:schemeClr val="accent1">
                    <a:tint val="7700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dk1">
                  <a:shade val="8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CPU!$B$6:$B$22</c:f>
              <c:strCache>
                <c:ptCount val="17"/>
                <c:pt idx="0">
                  <c:v>410.bwaves</c:v>
                </c:pt>
                <c:pt idx="1">
                  <c:v>416.gamess</c:v>
                </c:pt>
                <c:pt idx="2">
                  <c:v>433.milc</c:v>
                </c:pt>
                <c:pt idx="3">
                  <c:v>434.zeusmp</c:v>
                </c:pt>
                <c:pt idx="4">
                  <c:v>435.gromacs</c:v>
                </c:pt>
                <c:pt idx="5">
                  <c:v>436.cactusADM</c:v>
                </c:pt>
                <c:pt idx="6">
                  <c:v>437.leslie3d</c:v>
                </c:pt>
                <c:pt idx="7">
                  <c:v>444.namd</c:v>
                </c:pt>
                <c:pt idx="8">
                  <c:v>447.dealII</c:v>
                </c:pt>
                <c:pt idx="9">
                  <c:v>450.soplex</c:v>
                </c:pt>
                <c:pt idx="10">
                  <c:v>453.povray</c:v>
                </c:pt>
                <c:pt idx="11">
                  <c:v>454.calculix</c:v>
                </c:pt>
                <c:pt idx="12">
                  <c:v>459.GemsFDTD</c:v>
                </c:pt>
                <c:pt idx="13">
                  <c:v>465.tonto</c:v>
                </c:pt>
                <c:pt idx="14">
                  <c:v>470.lbm</c:v>
                </c:pt>
                <c:pt idx="15">
                  <c:v>481.wrf</c:v>
                </c:pt>
                <c:pt idx="16">
                  <c:v>482.sphinx3</c:v>
                </c:pt>
              </c:strCache>
            </c:strRef>
          </c:cat>
          <c:val>
            <c:numRef>
              <c:f>CPU!$D$75</c:f>
              <c:numCache>
                <c:formatCode>General</c:formatCode>
                <c:ptCount val="1"/>
                <c:pt idx="0">
                  <c:v>13.3</c:v>
                </c:pt>
              </c:numCache>
            </c:numRef>
          </c:val>
          <c:extLst>
            <c:ext xmlns:c16="http://schemas.microsoft.com/office/drawing/2014/chart" uri="{C3380CC4-5D6E-409C-BE32-E72D297353CC}">
              <c16:uniqueId val="{00000001-AB0D-433C-84C5-D0DC057B7A7B}"/>
            </c:ext>
          </c:extLst>
        </c:ser>
        <c:dLbls>
          <c:showLegendKey val="0"/>
          <c:showVal val="0"/>
          <c:showCatName val="0"/>
          <c:showSerName val="0"/>
          <c:showPercent val="0"/>
          <c:showBubbleSize val="0"/>
        </c:dLbls>
        <c:gapWidth val="150"/>
        <c:axId val="413863688"/>
        <c:axId val="404255064"/>
      </c:barChart>
      <c:catAx>
        <c:axId val="413863688"/>
        <c:scaling>
          <c:orientation val="minMax"/>
        </c:scaling>
        <c:delete val="1"/>
        <c:axPos val="l"/>
        <c:numFmt formatCode="General" sourceLinked="0"/>
        <c:majorTickMark val="out"/>
        <c:minorTickMark val="none"/>
        <c:tickLblPos val="nextTo"/>
        <c:crossAx val="404255064"/>
        <c:crosses val="autoZero"/>
        <c:auto val="1"/>
        <c:lblAlgn val="ctr"/>
        <c:lblOffset val="100"/>
        <c:noMultiLvlLbl val="0"/>
      </c:catAx>
      <c:valAx>
        <c:axId val="404255064"/>
        <c:scaling>
          <c:orientation val="minMax"/>
          <c:max val="40"/>
          <c:min val="0"/>
        </c:scaling>
        <c:delete val="0"/>
        <c:axPos val="b"/>
        <c:majorGridlines>
          <c:spPr>
            <a:ln w="9525"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s-ES"/>
          </a:p>
        </c:txPr>
        <c:crossAx val="413863688"/>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6830105296942317E-2"/>
          <c:y val="0.19966209417762276"/>
          <c:w val="0.88438013060277254"/>
          <c:h val="0.53028470452106247"/>
        </c:manualLayout>
      </c:layout>
      <c:barChart>
        <c:barDir val="bar"/>
        <c:grouping val="clustered"/>
        <c:varyColors val="0"/>
        <c:ser>
          <c:idx val="0"/>
          <c:order val="0"/>
          <c:tx>
            <c:strRef>
              <c:f>CPU!$B$22:$D$22</c:f>
              <c:strCache>
                <c:ptCount val="1"/>
                <c:pt idx="0">
                  <c:v>482.sphinx3 1,8 1,45</c:v>
                </c:pt>
              </c:strCache>
            </c:strRef>
          </c:tx>
          <c:spPr>
            <a:solidFill>
              <a:schemeClr val="accent2">
                <a:lumMod val="40000"/>
                <a:lumOff val="6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CPU!$B$6:$B$22</c:f>
              <c:strCache>
                <c:ptCount val="17"/>
                <c:pt idx="0">
                  <c:v>410.bwaves</c:v>
                </c:pt>
                <c:pt idx="1">
                  <c:v>416.gamess</c:v>
                </c:pt>
                <c:pt idx="2">
                  <c:v>433.milc</c:v>
                </c:pt>
                <c:pt idx="3">
                  <c:v>434.zeusmp</c:v>
                </c:pt>
                <c:pt idx="4">
                  <c:v>435.gromacs</c:v>
                </c:pt>
                <c:pt idx="5">
                  <c:v>436.cactusADM</c:v>
                </c:pt>
                <c:pt idx="6">
                  <c:v>437.leslie3d</c:v>
                </c:pt>
                <c:pt idx="7">
                  <c:v>444.namd</c:v>
                </c:pt>
                <c:pt idx="8">
                  <c:v>447.dealII</c:v>
                </c:pt>
                <c:pt idx="9">
                  <c:v>450.soplex</c:v>
                </c:pt>
                <c:pt idx="10">
                  <c:v>453.povray</c:v>
                </c:pt>
                <c:pt idx="11">
                  <c:v>454.calculix</c:v>
                </c:pt>
                <c:pt idx="12">
                  <c:v>459.GemsFDTD</c:v>
                </c:pt>
                <c:pt idx="13">
                  <c:v>465.tonto</c:v>
                </c:pt>
                <c:pt idx="14">
                  <c:v>470.lbm</c:v>
                </c:pt>
                <c:pt idx="15">
                  <c:v>481.wrf</c:v>
                </c:pt>
                <c:pt idx="16">
                  <c:v>482.sphinx3</c:v>
                </c:pt>
              </c:strCache>
            </c:strRef>
          </c:cat>
          <c:val>
            <c:numRef>
              <c:f>CPU!$M$75</c:f>
              <c:numCache>
                <c:formatCode>General</c:formatCode>
                <c:ptCount val="1"/>
                <c:pt idx="0">
                  <c:v>22.6</c:v>
                </c:pt>
              </c:numCache>
            </c:numRef>
          </c:val>
          <c:extLst>
            <c:ext xmlns:c16="http://schemas.microsoft.com/office/drawing/2014/chart" uri="{C3380CC4-5D6E-409C-BE32-E72D297353CC}">
              <c16:uniqueId val="{00000000-E325-47C4-9346-CA8685DD089E}"/>
            </c:ext>
          </c:extLst>
        </c:ser>
        <c:ser>
          <c:idx val="1"/>
          <c:order val="1"/>
          <c:spPr>
            <a:pattFill prst="lgCheck">
              <a:fgClr>
                <a:schemeClr val="accent2">
                  <a:lumMod val="40000"/>
                  <a:lumOff val="60000"/>
                </a:schemeClr>
              </a:fgClr>
              <a:bgClr>
                <a:prstClr val="white"/>
              </a:bgClr>
            </a:patt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CPU!$B$6:$B$22</c:f>
              <c:strCache>
                <c:ptCount val="17"/>
                <c:pt idx="0">
                  <c:v>410.bwaves</c:v>
                </c:pt>
                <c:pt idx="1">
                  <c:v>416.gamess</c:v>
                </c:pt>
                <c:pt idx="2">
                  <c:v>433.milc</c:v>
                </c:pt>
                <c:pt idx="3">
                  <c:v>434.zeusmp</c:v>
                </c:pt>
                <c:pt idx="4">
                  <c:v>435.gromacs</c:v>
                </c:pt>
                <c:pt idx="5">
                  <c:v>436.cactusADM</c:v>
                </c:pt>
                <c:pt idx="6">
                  <c:v>437.leslie3d</c:v>
                </c:pt>
                <c:pt idx="7">
                  <c:v>444.namd</c:v>
                </c:pt>
                <c:pt idx="8">
                  <c:v>447.dealII</c:v>
                </c:pt>
                <c:pt idx="9">
                  <c:v>450.soplex</c:v>
                </c:pt>
                <c:pt idx="10">
                  <c:v>453.povray</c:v>
                </c:pt>
                <c:pt idx="11">
                  <c:v>454.calculix</c:v>
                </c:pt>
                <c:pt idx="12">
                  <c:v>459.GemsFDTD</c:v>
                </c:pt>
                <c:pt idx="13">
                  <c:v>465.tonto</c:v>
                </c:pt>
                <c:pt idx="14">
                  <c:v>470.lbm</c:v>
                </c:pt>
                <c:pt idx="15">
                  <c:v>481.wrf</c:v>
                </c:pt>
                <c:pt idx="16">
                  <c:v>482.sphinx3</c:v>
                </c:pt>
              </c:strCache>
            </c:strRef>
          </c:cat>
          <c:val>
            <c:numRef>
              <c:f>CPU!$N$75</c:f>
              <c:numCache>
                <c:formatCode>General</c:formatCode>
                <c:ptCount val="1"/>
                <c:pt idx="0">
                  <c:v>5.97</c:v>
                </c:pt>
              </c:numCache>
            </c:numRef>
          </c:val>
          <c:extLst>
            <c:ext xmlns:c16="http://schemas.microsoft.com/office/drawing/2014/chart" uri="{C3380CC4-5D6E-409C-BE32-E72D297353CC}">
              <c16:uniqueId val="{00000001-E325-47C4-9346-CA8685DD089E}"/>
            </c:ext>
          </c:extLst>
        </c:ser>
        <c:dLbls>
          <c:showLegendKey val="0"/>
          <c:showVal val="0"/>
          <c:showCatName val="0"/>
          <c:showSerName val="0"/>
          <c:showPercent val="0"/>
          <c:showBubbleSize val="0"/>
        </c:dLbls>
        <c:gapWidth val="150"/>
        <c:axId val="413863688"/>
        <c:axId val="404255064"/>
      </c:barChart>
      <c:catAx>
        <c:axId val="413863688"/>
        <c:scaling>
          <c:orientation val="minMax"/>
        </c:scaling>
        <c:delete val="1"/>
        <c:axPos val="l"/>
        <c:numFmt formatCode="General" sourceLinked="0"/>
        <c:majorTickMark val="out"/>
        <c:minorTickMark val="none"/>
        <c:tickLblPos val="nextTo"/>
        <c:crossAx val="404255064"/>
        <c:crosses val="autoZero"/>
        <c:auto val="1"/>
        <c:lblAlgn val="ctr"/>
        <c:lblOffset val="100"/>
        <c:noMultiLvlLbl val="0"/>
      </c:catAx>
      <c:valAx>
        <c:axId val="404255064"/>
        <c:scaling>
          <c:orientation val="minMax"/>
          <c:max val="23"/>
          <c:min val="0"/>
        </c:scaling>
        <c:delete val="0"/>
        <c:axPos val="b"/>
        <c:majorGridlines/>
        <c:numFmt formatCode="General" sourceLinked="1"/>
        <c:majorTickMark val="out"/>
        <c:minorTickMark val="none"/>
        <c:tickLblPos val="nextTo"/>
        <c:crossAx val="413863688"/>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Jbb!$C$49:$C$54</c:f>
              <c:numCache>
                <c:formatCode>General</c:formatCode>
                <c:ptCount val="6"/>
                <c:pt idx="0">
                  <c:v>40666</c:v>
                </c:pt>
                <c:pt idx="1">
                  <c:v>74441</c:v>
                </c:pt>
                <c:pt idx="2">
                  <c:v>98844</c:v>
                </c:pt>
                <c:pt idx="3">
                  <c:v>115844</c:v>
                </c:pt>
                <c:pt idx="4">
                  <c:v>112397</c:v>
                </c:pt>
                <c:pt idx="5">
                  <c:v>107241</c:v>
                </c:pt>
              </c:numCache>
            </c:numRef>
          </c:val>
          <c:smooth val="0"/>
          <c:extLst>
            <c:ext xmlns:c16="http://schemas.microsoft.com/office/drawing/2014/chart" uri="{C3380CC4-5D6E-409C-BE32-E72D297353CC}">
              <c16:uniqueId val="{00000000-8A36-43CA-B564-6D9295020D20}"/>
            </c:ext>
          </c:extLst>
        </c:ser>
        <c:dLbls>
          <c:showLegendKey val="0"/>
          <c:showVal val="0"/>
          <c:showCatName val="0"/>
          <c:showSerName val="0"/>
          <c:showPercent val="0"/>
          <c:showBubbleSize val="0"/>
        </c:dLbls>
        <c:marker val="1"/>
        <c:smooth val="0"/>
        <c:axId val="1421515951"/>
        <c:axId val="1421510543"/>
      </c:lineChart>
      <c:catAx>
        <c:axId val="142151595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421510543"/>
        <c:crosses val="autoZero"/>
        <c:auto val="1"/>
        <c:lblAlgn val="ctr"/>
        <c:lblOffset val="100"/>
        <c:noMultiLvlLbl val="0"/>
      </c:catAx>
      <c:valAx>
        <c:axId val="14215105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4215159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985017537733901E-2"/>
          <c:y val="1.8201056690303641E-2"/>
          <c:w val="0.8677020013649277"/>
          <c:h val="0.88313397299959695"/>
        </c:manualLayout>
      </c:layout>
      <c:lineChart>
        <c:grouping val="standard"/>
        <c:varyColors val="0"/>
        <c:ser>
          <c:idx val="1"/>
          <c:order val="0"/>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Jbb!$C$67:$C$72</c:f>
              <c:numCache>
                <c:formatCode>General</c:formatCode>
                <c:ptCount val="6"/>
                <c:pt idx="0">
                  <c:v>67369</c:v>
                </c:pt>
                <c:pt idx="1">
                  <c:v>140749</c:v>
                </c:pt>
                <c:pt idx="2">
                  <c:v>188739</c:v>
                </c:pt>
                <c:pt idx="3">
                  <c:v>218448</c:v>
                </c:pt>
                <c:pt idx="4">
                  <c:v>212553</c:v>
                </c:pt>
                <c:pt idx="5">
                  <c:v>204490</c:v>
                </c:pt>
              </c:numCache>
            </c:numRef>
          </c:val>
          <c:smooth val="0"/>
          <c:extLst>
            <c:ext xmlns:c16="http://schemas.microsoft.com/office/drawing/2014/chart" uri="{C3380CC4-5D6E-409C-BE32-E72D297353CC}">
              <c16:uniqueId val="{00000000-E84A-4328-A8A9-1A0FD9CEF968}"/>
            </c:ext>
          </c:extLst>
        </c:ser>
        <c:dLbls>
          <c:showLegendKey val="0"/>
          <c:showVal val="0"/>
          <c:showCatName val="0"/>
          <c:showSerName val="0"/>
          <c:showPercent val="0"/>
          <c:showBubbleSize val="0"/>
        </c:dLbls>
        <c:marker val="1"/>
        <c:smooth val="0"/>
        <c:axId val="1421515951"/>
        <c:axId val="1421510543"/>
      </c:lineChart>
      <c:catAx>
        <c:axId val="142151595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421510543"/>
        <c:crosses val="autoZero"/>
        <c:auto val="1"/>
        <c:lblAlgn val="ctr"/>
        <c:lblOffset val="100"/>
        <c:noMultiLvlLbl val="0"/>
      </c:catAx>
      <c:valAx>
        <c:axId val="14215105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4215159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28718285214348"/>
          <c:y val="2.4166666666666666E-2"/>
          <c:w val="0.84426837270341204"/>
          <c:h val="0.84482976086322548"/>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web!$B$5:$B$10</c:f>
              <c:numCache>
                <c:formatCode>General</c:formatCode>
                <c:ptCount val="6"/>
                <c:pt idx="0">
                  <c:v>100</c:v>
                </c:pt>
                <c:pt idx="1">
                  <c:v>140</c:v>
                </c:pt>
                <c:pt idx="2">
                  <c:v>145</c:v>
                </c:pt>
                <c:pt idx="3">
                  <c:v>146</c:v>
                </c:pt>
                <c:pt idx="4">
                  <c:v>147</c:v>
                </c:pt>
                <c:pt idx="5">
                  <c:v>150</c:v>
                </c:pt>
              </c:numCache>
            </c:numRef>
          </c:cat>
          <c:val>
            <c:numRef>
              <c:f>web!$C$5:$C$10</c:f>
              <c:numCache>
                <c:formatCode>0.00%</c:formatCode>
                <c:ptCount val="6"/>
                <c:pt idx="0">
                  <c:v>1</c:v>
                </c:pt>
                <c:pt idx="1">
                  <c:v>1</c:v>
                </c:pt>
                <c:pt idx="2">
                  <c:v>1</c:v>
                </c:pt>
                <c:pt idx="3">
                  <c:v>0.98</c:v>
                </c:pt>
                <c:pt idx="4">
                  <c:v>0.9415</c:v>
                </c:pt>
                <c:pt idx="5">
                  <c:v>0.77459999999999996</c:v>
                </c:pt>
              </c:numCache>
            </c:numRef>
          </c:val>
          <c:smooth val="0"/>
          <c:extLst>
            <c:ext xmlns:c16="http://schemas.microsoft.com/office/drawing/2014/chart" uri="{C3380CC4-5D6E-409C-BE32-E72D297353CC}">
              <c16:uniqueId val="{00000000-6C5F-4C08-9D63-7F4E85EABC62}"/>
            </c:ext>
          </c:extLst>
        </c:ser>
        <c:dLbls>
          <c:showLegendKey val="0"/>
          <c:showVal val="0"/>
          <c:showCatName val="0"/>
          <c:showSerName val="0"/>
          <c:showPercent val="0"/>
          <c:showBubbleSize val="0"/>
        </c:dLbls>
        <c:marker val="1"/>
        <c:smooth val="0"/>
        <c:axId val="1745587599"/>
        <c:axId val="1745585935"/>
      </c:lineChart>
      <c:catAx>
        <c:axId val="1745587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745585935"/>
        <c:crosses val="autoZero"/>
        <c:auto val="1"/>
        <c:lblAlgn val="ctr"/>
        <c:lblOffset val="100"/>
        <c:noMultiLvlLbl val="0"/>
      </c:catAx>
      <c:valAx>
        <c:axId val="17455859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7455875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880540481809894E-2"/>
          <c:y val="0.16925740929544938"/>
          <c:w val="0.84857311655308543"/>
          <c:h val="0.57623199498129885"/>
        </c:manualLayout>
      </c:layout>
      <c:barChart>
        <c:barDir val="bar"/>
        <c:grouping val="clustered"/>
        <c:varyColors val="0"/>
        <c:ser>
          <c:idx val="0"/>
          <c:order val="0"/>
          <c:tx>
            <c:strRef>
              <c:f>CPU!$B$22:$D$22</c:f>
              <c:strCache>
                <c:ptCount val="1"/>
                <c:pt idx="0">
                  <c:v>482.sphinx3 1,8 1,45</c:v>
                </c:pt>
              </c:strCache>
            </c:strRef>
          </c:tx>
          <c:spPr>
            <a:gradFill rotWithShape="1">
              <a:gsLst>
                <a:gs pos="0">
                  <a:schemeClr val="accent1">
                    <a:tint val="77000"/>
                    <a:tint val="92000"/>
                    <a:satMod val="170000"/>
                  </a:schemeClr>
                </a:gs>
                <a:gs pos="15000">
                  <a:schemeClr val="accent1">
                    <a:tint val="77000"/>
                    <a:tint val="92000"/>
                    <a:shade val="99000"/>
                    <a:satMod val="170000"/>
                  </a:schemeClr>
                </a:gs>
                <a:gs pos="62000">
                  <a:schemeClr val="accent1">
                    <a:tint val="77000"/>
                    <a:tint val="96000"/>
                    <a:shade val="80000"/>
                    <a:satMod val="170000"/>
                  </a:schemeClr>
                </a:gs>
                <a:gs pos="97000">
                  <a:schemeClr val="accent1">
                    <a:tint val="77000"/>
                    <a:tint val="98000"/>
                    <a:shade val="63000"/>
                    <a:satMod val="170000"/>
                  </a:schemeClr>
                </a:gs>
                <a:gs pos="100000">
                  <a:schemeClr val="accent1">
                    <a:tint val="7700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dk1">
                  <a:shade val="8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CPU!$B$6:$B$22</c:f>
              <c:strCache>
                <c:ptCount val="17"/>
                <c:pt idx="0">
                  <c:v>410.bwaves</c:v>
                </c:pt>
                <c:pt idx="1">
                  <c:v>416.gamess</c:v>
                </c:pt>
                <c:pt idx="2">
                  <c:v>433.milc</c:v>
                </c:pt>
                <c:pt idx="3">
                  <c:v>434.zeusmp</c:v>
                </c:pt>
                <c:pt idx="4">
                  <c:v>435.gromacs</c:v>
                </c:pt>
                <c:pt idx="5">
                  <c:v>436.cactusADM</c:v>
                </c:pt>
                <c:pt idx="6">
                  <c:v>437.leslie3d</c:v>
                </c:pt>
                <c:pt idx="7">
                  <c:v>444.namd</c:v>
                </c:pt>
                <c:pt idx="8">
                  <c:v>447.dealII</c:v>
                </c:pt>
                <c:pt idx="9">
                  <c:v>450.soplex</c:v>
                </c:pt>
                <c:pt idx="10">
                  <c:v>453.povray</c:v>
                </c:pt>
                <c:pt idx="11">
                  <c:v>454.calculix</c:v>
                </c:pt>
                <c:pt idx="12">
                  <c:v>459.GemsFDTD</c:v>
                </c:pt>
                <c:pt idx="13">
                  <c:v>465.tonto</c:v>
                </c:pt>
                <c:pt idx="14">
                  <c:v>470.lbm</c:v>
                </c:pt>
                <c:pt idx="15">
                  <c:v>481.wrf</c:v>
                </c:pt>
                <c:pt idx="16">
                  <c:v>482.sphinx3</c:v>
                </c:pt>
              </c:strCache>
            </c:strRef>
          </c:cat>
          <c:val>
            <c:numRef>
              <c:f>CPU!$C$62</c:f>
              <c:numCache>
                <c:formatCode>General</c:formatCode>
                <c:ptCount val="1"/>
                <c:pt idx="0">
                  <c:v>39.1</c:v>
                </c:pt>
              </c:numCache>
            </c:numRef>
          </c:val>
          <c:extLst>
            <c:ext xmlns:c16="http://schemas.microsoft.com/office/drawing/2014/chart" uri="{C3380CC4-5D6E-409C-BE32-E72D297353CC}">
              <c16:uniqueId val="{00000000-17FA-440A-8219-AE9F0FDB0DEF}"/>
            </c:ext>
          </c:extLst>
        </c:ser>
        <c:ser>
          <c:idx val="1"/>
          <c:order val="1"/>
          <c:spPr>
            <a:gradFill rotWithShape="1">
              <a:gsLst>
                <a:gs pos="0">
                  <a:schemeClr val="accent1">
                    <a:shade val="76000"/>
                    <a:tint val="92000"/>
                    <a:satMod val="170000"/>
                  </a:schemeClr>
                </a:gs>
                <a:gs pos="15000">
                  <a:schemeClr val="accent1">
                    <a:shade val="76000"/>
                    <a:tint val="92000"/>
                    <a:shade val="99000"/>
                    <a:satMod val="170000"/>
                  </a:schemeClr>
                </a:gs>
                <a:gs pos="62000">
                  <a:schemeClr val="accent1">
                    <a:shade val="76000"/>
                    <a:tint val="96000"/>
                    <a:shade val="80000"/>
                    <a:satMod val="170000"/>
                  </a:schemeClr>
                </a:gs>
                <a:gs pos="97000">
                  <a:schemeClr val="accent1">
                    <a:shade val="76000"/>
                    <a:tint val="98000"/>
                    <a:shade val="63000"/>
                    <a:satMod val="170000"/>
                  </a:schemeClr>
                </a:gs>
                <a:gs pos="100000">
                  <a:schemeClr val="accent1">
                    <a:shade val="7600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dk1">
                  <a:shade val="8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CPU!$D$62</c:f>
              <c:numCache>
                <c:formatCode>General</c:formatCode>
                <c:ptCount val="1"/>
                <c:pt idx="0">
                  <c:v>28.9</c:v>
                </c:pt>
              </c:numCache>
            </c:numRef>
          </c:val>
          <c:extLst>
            <c:ext xmlns:c16="http://schemas.microsoft.com/office/drawing/2014/chart" uri="{C3380CC4-5D6E-409C-BE32-E72D297353CC}">
              <c16:uniqueId val="{00000001-17FA-440A-8219-AE9F0FDB0DEF}"/>
            </c:ext>
          </c:extLst>
        </c:ser>
        <c:dLbls>
          <c:showLegendKey val="0"/>
          <c:showVal val="0"/>
          <c:showCatName val="0"/>
          <c:showSerName val="0"/>
          <c:showPercent val="0"/>
          <c:showBubbleSize val="0"/>
        </c:dLbls>
        <c:gapWidth val="150"/>
        <c:axId val="413863688"/>
        <c:axId val="404255064"/>
      </c:barChart>
      <c:catAx>
        <c:axId val="413863688"/>
        <c:scaling>
          <c:orientation val="minMax"/>
        </c:scaling>
        <c:delete val="1"/>
        <c:axPos val="l"/>
        <c:numFmt formatCode="General" sourceLinked="0"/>
        <c:majorTickMark val="out"/>
        <c:minorTickMark val="none"/>
        <c:tickLblPos val="nextTo"/>
        <c:crossAx val="404255064"/>
        <c:crosses val="autoZero"/>
        <c:auto val="1"/>
        <c:lblAlgn val="ctr"/>
        <c:lblOffset val="100"/>
        <c:noMultiLvlLbl val="0"/>
      </c:catAx>
      <c:valAx>
        <c:axId val="404255064"/>
        <c:scaling>
          <c:orientation val="minMax"/>
          <c:max val="52"/>
          <c:min val="0"/>
        </c:scaling>
        <c:delete val="0"/>
        <c:axPos val="b"/>
        <c:majorGridlines>
          <c:spPr>
            <a:ln w="9525"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s-ES"/>
          </a:p>
        </c:txPr>
        <c:crossAx val="413863688"/>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bar"/>
        <c:grouping val="clustered"/>
        <c:varyColors val="0"/>
        <c:ser>
          <c:idx val="0"/>
          <c:order val="0"/>
          <c:tx>
            <c:strRef>
              <c:f>CPU!$B$22:$D$22</c:f>
              <c:strCache>
                <c:ptCount val="1"/>
                <c:pt idx="0">
                  <c:v>482.sphinx3 1,8 1,45</c:v>
                </c:pt>
              </c:strCache>
            </c:strRef>
          </c:tx>
          <c:spPr>
            <a:solidFill>
              <a:schemeClr val="accent2">
                <a:lumMod val="60000"/>
                <a:lumOff val="4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CPU!$L$62</c:f>
              <c:strCache>
                <c:ptCount val="1"/>
                <c:pt idx="0">
                  <c:v>Estimated Ratio</c:v>
                </c:pt>
              </c:strCache>
            </c:strRef>
          </c:cat>
          <c:val>
            <c:numRef>
              <c:f>CPU!$M$62</c:f>
              <c:numCache>
                <c:formatCode>General</c:formatCode>
                <c:ptCount val="1"/>
                <c:pt idx="0">
                  <c:v>22.6</c:v>
                </c:pt>
              </c:numCache>
            </c:numRef>
          </c:val>
          <c:extLst>
            <c:ext xmlns:c16="http://schemas.microsoft.com/office/drawing/2014/chart" uri="{C3380CC4-5D6E-409C-BE32-E72D297353CC}">
              <c16:uniqueId val="{00000000-5534-47F5-A236-8F604DC10D63}"/>
            </c:ext>
          </c:extLst>
        </c:ser>
        <c:ser>
          <c:idx val="1"/>
          <c:order val="1"/>
          <c:spPr>
            <a:pattFill prst="lgCheck">
              <a:fgClr>
                <a:schemeClr val="accent2">
                  <a:lumMod val="60000"/>
                  <a:lumOff val="40000"/>
                </a:schemeClr>
              </a:fgClr>
              <a:bgClr>
                <a:prstClr val="white"/>
              </a:bgClr>
            </a:patt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CPU!$L$62</c:f>
              <c:strCache>
                <c:ptCount val="1"/>
                <c:pt idx="0">
                  <c:v>Estimated Ratio</c:v>
                </c:pt>
              </c:strCache>
            </c:strRef>
          </c:cat>
          <c:val>
            <c:numRef>
              <c:f>CPU!$N$62</c:f>
              <c:numCache>
                <c:formatCode>General</c:formatCode>
                <c:ptCount val="1"/>
                <c:pt idx="0">
                  <c:v>11.4</c:v>
                </c:pt>
              </c:numCache>
            </c:numRef>
          </c:val>
          <c:extLst>
            <c:ext xmlns:c16="http://schemas.microsoft.com/office/drawing/2014/chart" uri="{C3380CC4-5D6E-409C-BE32-E72D297353CC}">
              <c16:uniqueId val="{00000001-5534-47F5-A236-8F604DC10D63}"/>
            </c:ext>
          </c:extLst>
        </c:ser>
        <c:dLbls>
          <c:showLegendKey val="0"/>
          <c:showVal val="0"/>
          <c:showCatName val="0"/>
          <c:showSerName val="0"/>
          <c:showPercent val="0"/>
          <c:showBubbleSize val="0"/>
        </c:dLbls>
        <c:gapWidth val="150"/>
        <c:axId val="413666808"/>
        <c:axId val="413669784"/>
      </c:barChart>
      <c:catAx>
        <c:axId val="413666808"/>
        <c:scaling>
          <c:orientation val="minMax"/>
        </c:scaling>
        <c:delete val="1"/>
        <c:axPos val="l"/>
        <c:numFmt formatCode="General" sourceLinked="0"/>
        <c:majorTickMark val="out"/>
        <c:minorTickMark val="none"/>
        <c:tickLblPos val="nextTo"/>
        <c:crossAx val="413669784"/>
        <c:crosses val="autoZero"/>
        <c:auto val="1"/>
        <c:lblAlgn val="ctr"/>
        <c:lblOffset val="100"/>
        <c:noMultiLvlLbl val="0"/>
      </c:catAx>
      <c:valAx>
        <c:axId val="413669784"/>
        <c:scaling>
          <c:orientation val="minMax"/>
          <c:max val="23"/>
          <c:min val="0"/>
        </c:scaling>
        <c:delete val="0"/>
        <c:axPos val="b"/>
        <c:majorGridlines/>
        <c:numFmt formatCode="General" sourceLinked="1"/>
        <c:majorTickMark val="out"/>
        <c:minorTickMark val="none"/>
        <c:tickLblPos val="nextTo"/>
        <c:crossAx val="413666808"/>
        <c:crosses val="autoZero"/>
        <c:crossBetween val="between"/>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Reversed" id="21">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118">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3">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118">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3">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8">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3">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drawing1.xml><?xml version="1.0" encoding="utf-8"?>
<c:userShapes xmlns:c="http://schemas.openxmlformats.org/drawingml/2006/chart">
  <cdr:relSizeAnchor xmlns:cdr="http://schemas.openxmlformats.org/drawingml/2006/chartDrawing">
    <cdr:from>
      <cdr:x>0.60772</cdr:x>
      <cdr:y>0.23333</cdr:y>
    </cdr:from>
    <cdr:to>
      <cdr:x>0.60772</cdr:x>
      <cdr:y>0.83333</cdr:y>
    </cdr:to>
    <cdr:cxnSp macro="">
      <cdr:nvCxnSpPr>
        <cdr:cNvPr id="3" name="Conector recto de flecha 2"/>
        <cdr:cNvCxnSpPr/>
      </cdr:nvCxnSpPr>
      <cdr:spPr>
        <a:xfrm xmlns:a="http://schemas.openxmlformats.org/drawingml/2006/main" flipV="1">
          <a:off x="4425400" y="1008112"/>
          <a:ext cx="0" cy="2592288"/>
        </a:xfrm>
        <a:prstGeom xmlns:a="http://schemas.openxmlformats.org/drawingml/2006/main" prst="straightConnector1">
          <a:avLst/>
        </a:prstGeom>
        <a:ln xmlns:a="http://schemas.openxmlformats.org/drawingml/2006/main">
          <a:solidFill>
            <a:schemeClr val="accent3"/>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A9332-C398-4401-BD5A-1C63215205E2}" type="datetimeFigureOut">
              <a:rPr lang="es-ES" smtClean="0"/>
              <a:t>02/02/2017</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F91A3-943B-4C15-A97A-5BAB2C266301}" type="slidenum">
              <a:rPr lang="es-ES" smtClean="0"/>
              <a:t>‹Nº›</a:t>
            </a:fld>
            <a:endParaRPr lang="es-ES"/>
          </a:p>
        </p:txBody>
      </p:sp>
    </p:spTree>
    <p:extLst>
      <p:ext uri="{BB962C8B-B14F-4D97-AF65-F5344CB8AC3E}">
        <p14:creationId xmlns:p14="http://schemas.microsoft.com/office/powerpoint/2010/main" val="364983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7" name="6 Marcador de fecha"/>
          <p:cNvSpPr>
            <a:spLocks noGrp="1"/>
          </p:cNvSpPr>
          <p:nvPr>
            <p:ph type="dt" sz="half" idx="10"/>
          </p:nvPr>
        </p:nvSpPr>
        <p:spPr/>
        <p:txBody>
          <a:bodyPr/>
          <a:lstStyle/>
          <a:p>
            <a:fld id="{F3B34034-4A25-4A10-8D7F-FB2AF3C965E4}" type="datetime1">
              <a:rPr lang="es-ES" smtClean="0"/>
              <a:t>02/02/2017</a:t>
            </a:fld>
            <a:endParaRPr lang="es-ES"/>
          </a:p>
        </p:txBody>
      </p:sp>
      <p:sp>
        <p:nvSpPr>
          <p:cNvPr id="20" name="19 Marcador de pie de página"/>
          <p:cNvSpPr>
            <a:spLocks noGrp="1"/>
          </p:cNvSpPr>
          <p:nvPr>
            <p:ph type="ftr" sz="quarter" idx="11"/>
          </p:nvPr>
        </p:nvSpPr>
        <p:spPr/>
        <p:txBody>
          <a:bodyPr/>
          <a:lstStyle/>
          <a:p>
            <a:endParaRPr lang="es-ES"/>
          </a:p>
        </p:txBody>
      </p:sp>
      <p:sp>
        <p:nvSpPr>
          <p:cNvPr id="10" name="9 Marcador de número de diapositiva"/>
          <p:cNvSpPr>
            <a:spLocks noGrp="1"/>
          </p:cNvSpPr>
          <p:nvPr>
            <p:ph type="sldNum" sz="quarter" idx="12"/>
          </p:nvPr>
        </p:nvSpPr>
        <p:spPr/>
        <p:txBody>
          <a:bodyPr/>
          <a:lstStyle/>
          <a:p>
            <a:fld id="{E9BFF390-A622-4423-AA72-0A8D51600F7B}" type="slidenum">
              <a:rPr lang="es-ES" smtClean="0"/>
              <a:pPr/>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AA63F376-8030-43D1-999F-D81BE040B8A3}" type="datetime1">
              <a:rPr lang="es-ES" smtClean="0"/>
              <a:t>02/02/2017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BFF390-A622-4423-AA72-0A8D51600F7B}"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6400921-754A-4135-A22D-F069B264A6AD}" type="datetime1">
              <a:rPr lang="es-ES" smtClean="0"/>
              <a:t>02/02/2017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BFF390-A622-4423-AA72-0A8D51600F7B}"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CDED14C1-1779-4AF7-86E2-FFD96783D47B}" type="datetime1">
              <a:rPr lang="es-ES" smtClean="0"/>
              <a:t>02/02/2017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BFF390-A622-4423-AA72-0A8D51600F7B}"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2F3595C7-F7A2-4FD2-8919-C39AD62950C9}" type="datetime1">
              <a:rPr lang="es-ES" smtClean="0"/>
              <a:t>02/02/2017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BFF390-A622-4423-AA72-0A8D51600F7B}" type="slidenum">
              <a:rPr lang="es-ES" smtClean="0"/>
              <a:pPr/>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1A2214C3-C65B-4E81-AF80-358234EA2F1F}" type="datetime1">
              <a:rPr lang="es-ES" smtClean="0"/>
              <a:t>02/02/2017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9BFF390-A622-4423-AA72-0A8D51600F7B}"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5F63844F-B4C8-4A66-83BD-4D7995810DA9}" type="datetime1">
              <a:rPr lang="es-ES" smtClean="0"/>
              <a:t>02/02/2017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9BFF390-A622-4423-AA72-0A8D51600F7B}"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43A95AE-C63C-4C45-ACEB-0096E09E4CA7}" type="datetime1">
              <a:rPr lang="es-ES" smtClean="0"/>
              <a:t>02/02/2017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9BFF390-A622-4423-AA72-0A8D51600F7B}"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Marcador de fecha"/>
          <p:cNvSpPr>
            <a:spLocks noGrp="1"/>
          </p:cNvSpPr>
          <p:nvPr>
            <p:ph type="dt" sz="half" idx="10"/>
          </p:nvPr>
        </p:nvSpPr>
        <p:spPr/>
        <p:txBody>
          <a:bodyPr/>
          <a:lstStyle/>
          <a:p>
            <a:fld id="{F8C4C0B5-B99E-455B-9D25-16E138FDDDE1}" type="datetime1">
              <a:rPr lang="es-ES" smtClean="0"/>
              <a:t>02/02/2017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9BFF390-A622-4423-AA72-0A8D51600F7B}" type="slidenum">
              <a:rPr lang="es-ES" smtClean="0"/>
              <a:pPr/>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05AA085E-70FA-4DBF-9539-24F4428D8C53}" type="datetime1">
              <a:rPr lang="es-ES" smtClean="0"/>
              <a:t>02/02/2017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9BFF390-A622-4423-AA72-0A8D51600F7B}"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8A8C4B0C-608F-4767-BD00-1DB48940FA70}" type="datetime1">
              <a:rPr lang="es-ES" smtClean="0"/>
              <a:t>02/02/2017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9BFF390-A622-4423-AA72-0A8D51600F7B}" type="slidenum">
              <a:rPr lang="es-ES" smtClean="0"/>
              <a:pPr/>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p>
            <a:r>
              <a:rPr kumimoji="0" lang="es-ES"/>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AF9B22E-673D-4F5F-B06F-A4D9355FE2CE}" type="datetime1">
              <a:rPr lang="es-ES" smtClean="0"/>
              <a:t>02/02/2017</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9BFF390-A622-4423-AA72-0A8D51600F7B}" type="slidenum">
              <a:rPr lang="es-ES" smtClean="0"/>
              <a:pPr/>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hart" Target="../charts/chart6.xml"/><Relationship Id="rId4" Type="http://schemas.openxmlformats.org/officeDocument/2006/relationships/image" Target="../media/image1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1640" y="260648"/>
            <a:ext cx="7416824" cy="6192688"/>
          </a:xfrm>
        </p:spPr>
        <p:style>
          <a:lnRef idx="2">
            <a:schemeClr val="dk1"/>
          </a:lnRef>
          <a:fillRef idx="1">
            <a:schemeClr val="lt1"/>
          </a:fillRef>
          <a:effectRef idx="0">
            <a:schemeClr val="dk1"/>
          </a:effectRef>
          <a:fontRef idx="minor">
            <a:schemeClr val="dk1"/>
          </a:fontRef>
        </p:style>
        <p:txBody>
          <a:bodyPr>
            <a:noAutofit/>
          </a:bodyPr>
          <a:lstStyle/>
          <a:p>
            <a:pPr algn="ctr"/>
            <a:r>
              <a:rPr lang="es-ES" sz="6000" cap="all" dirty="0"/>
              <a:t>Prácticas de </a:t>
            </a:r>
            <a:br>
              <a:rPr lang="es-ES" sz="6000" cap="all" dirty="0"/>
            </a:br>
            <a:r>
              <a:rPr lang="es-ES" sz="6000" cap="all" dirty="0"/>
              <a:t>virtualización:</a:t>
            </a:r>
            <a:br>
              <a:rPr lang="es-ES" sz="6000" cap="all" dirty="0"/>
            </a:br>
            <a:br>
              <a:rPr lang="es-ES" sz="2000" cap="all" dirty="0"/>
            </a:br>
            <a:r>
              <a:rPr lang="es-ES" sz="5400" b="1" dirty="0"/>
              <a:t>Práctica 1: Rendimiento</a:t>
            </a:r>
            <a:br>
              <a:rPr lang="es-ES" sz="5400" cap="all" dirty="0"/>
            </a:br>
            <a:br>
              <a:rPr lang="es-ES" sz="5400" cap="all" dirty="0"/>
            </a:br>
            <a:r>
              <a:rPr lang="es-ES" sz="2000" cap="all" dirty="0"/>
              <a:t>					2/2/2017</a:t>
            </a:r>
            <a:br>
              <a:rPr lang="es-ES" sz="1600" cap="all" dirty="0"/>
            </a:br>
            <a:endParaRPr lang="es-ES" sz="1600" dirty="0"/>
          </a:p>
        </p:txBody>
      </p:sp>
      <p:sp>
        <p:nvSpPr>
          <p:cNvPr id="3" name="CuadroTexto 2"/>
          <p:cNvSpPr txBox="1"/>
          <p:nvPr/>
        </p:nvSpPr>
        <p:spPr>
          <a:xfrm>
            <a:off x="1619672" y="5661248"/>
            <a:ext cx="3600400" cy="646331"/>
          </a:xfrm>
          <a:prstGeom prst="rect">
            <a:avLst/>
          </a:prstGeom>
          <a:noFill/>
        </p:spPr>
        <p:txBody>
          <a:bodyPr wrap="square" rtlCol="0">
            <a:spAutoFit/>
          </a:bodyPr>
          <a:lstStyle/>
          <a:p>
            <a:r>
              <a:rPr lang="es-ES" cap="all" dirty="0"/>
              <a:t>Israel Rubio </a:t>
            </a:r>
            <a:r>
              <a:rPr lang="es-ES" cap="all" dirty="0" err="1"/>
              <a:t>Llarena</a:t>
            </a:r>
            <a:r>
              <a:rPr lang="es-ES" cap="all" dirty="0"/>
              <a:t>                                                                     </a:t>
            </a:r>
            <a:br>
              <a:rPr lang="es-ES" cap="all" dirty="0"/>
            </a:br>
            <a:r>
              <a:rPr lang="es-ES" cap="all" dirty="0"/>
              <a:t>DAVID Martínez </a:t>
            </a:r>
            <a:r>
              <a:rPr lang="es-ES" cap="all" dirty="0" err="1"/>
              <a:t>gómez</a:t>
            </a:r>
            <a:endParaRPr lang="es-ES" dirty="0"/>
          </a:p>
        </p:txBody>
      </p:sp>
      <p:sp>
        <p:nvSpPr>
          <p:cNvPr id="4" name="Marcador de número de diapositiva 3"/>
          <p:cNvSpPr>
            <a:spLocks noGrp="1"/>
          </p:cNvSpPr>
          <p:nvPr>
            <p:ph type="sldNum" sz="quarter" idx="12"/>
          </p:nvPr>
        </p:nvSpPr>
        <p:spPr>
          <a:xfrm>
            <a:off x="8748464" y="6307578"/>
            <a:ext cx="322384" cy="474221"/>
          </a:xfrm>
        </p:spPr>
        <p:txBody>
          <a:bodyPr/>
          <a:lstStyle/>
          <a:p>
            <a:fld id="{E9BFF390-A622-4423-AA72-0A8D51600F7B}" type="slidenum">
              <a:rPr lang="es-ES" smtClean="0"/>
              <a:pPr/>
              <a:t>1</a:t>
            </a:fld>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15617" y="980728"/>
            <a:ext cx="7881072" cy="5760640"/>
          </a:xfrm>
          <a:prstGeom prst="rect">
            <a:avLst/>
          </a:prstGeom>
        </p:spPr>
        <p:txBody>
          <a:bodyPr>
            <a:normAutofit fontScale="625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endParaRPr lang="es-ES" sz="1300" dirty="0"/>
          </a:p>
          <a:p>
            <a:pPr marL="82296" indent="0" algn="just">
              <a:buNone/>
            </a:pPr>
            <a:r>
              <a:rPr lang="es-ES" dirty="0"/>
              <a:t>b) </a:t>
            </a:r>
            <a:r>
              <a:rPr lang="es-ES" b="1" i="1" dirty="0"/>
              <a:t>TPC</a:t>
            </a:r>
            <a:r>
              <a:rPr lang="es-ES" dirty="0"/>
              <a:t> (</a:t>
            </a:r>
            <a:r>
              <a:rPr lang="es-ES" dirty="0" err="1"/>
              <a:t>Transaction</a:t>
            </a:r>
            <a:r>
              <a:rPr lang="es-ES" dirty="0"/>
              <a:t> </a:t>
            </a:r>
            <a:r>
              <a:rPr lang="es-ES" dirty="0" err="1"/>
              <a:t>Processing</a:t>
            </a:r>
            <a:r>
              <a:rPr lang="es-ES" dirty="0"/>
              <a:t> Performance Council): es un consorcio de 47 fabricantes de software y hardware entre los que se encuentran </a:t>
            </a:r>
            <a:r>
              <a:rPr lang="es-ES" dirty="0" err="1"/>
              <a:t>Compaq</a:t>
            </a:r>
            <a:r>
              <a:rPr lang="es-ES" dirty="0"/>
              <a:t>, Digital, IBM, NCR, </a:t>
            </a:r>
            <a:r>
              <a:rPr lang="es-ES" dirty="0" err="1"/>
              <a:t>Sun</a:t>
            </a:r>
            <a:r>
              <a:rPr lang="es-ES" dirty="0"/>
              <a:t>, </a:t>
            </a:r>
            <a:r>
              <a:rPr lang="es-ES" dirty="0" err="1"/>
              <a:t>Informix</a:t>
            </a:r>
            <a:r>
              <a:rPr lang="es-ES" dirty="0"/>
              <a:t>, Intel, Microsoft y Oracle, dedicado al diseño de </a:t>
            </a:r>
            <a:r>
              <a:rPr lang="es-ES" dirty="0" err="1"/>
              <a:t>Benchmarks</a:t>
            </a:r>
            <a:r>
              <a:rPr lang="es-ES" dirty="0"/>
              <a:t> para la medida de rendimiento de los sistemas informáticos. Estos </a:t>
            </a:r>
            <a:r>
              <a:rPr lang="es-ES" dirty="0" err="1"/>
              <a:t>Benchmarks</a:t>
            </a:r>
            <a:r>
              <a:rPr lang="es-ES" dirty="0"/>
              <a:t> analizan la mayoría de los aspectos del sistema en relación con el procesamiento de transacciones, es decir, accesos de consulta y actualización a bases de datos. Tiene el inconveniente de la cantidad de tiempo que requieren las pruebas (meses) haciendo que su coste sea elevado (miles de euros). Los </a:t>
            </a:r>
            <a:r>
              <a:rPr lang="es-ES" dirty="0" err="1"/>
              <a:t>Benchmarks</a:t>
            </a:r>
            <a:r>
              <a:rPr lang="es-ES" dirty="0"/>
              <a:t> TPC-A, TPC-B, TPC-C y TPC-D no se usan desde 1999, los actuales son:</a:t>
            </a:r>
          </a:p>
          <a:p>
            <a:pPr marL="82296" indent="0">
              <a:buNone/>
            </a:pPr>
            <a:endParaRPr lang="es-ES" sz="1500" dirty="0"/>
          </a:p>
          <a:p>
            <a:pPr marL="356616" lvl="1" indent="0">
              <a:buNone/>
            </a:pPr>
            <a:r>
              <a:rPr lang="es-ES" sz="3200" dirty="0"/>
              <a:t>b.1- TPC-H: es un </a:t>
            </a:r>
            <a:r>
              <a:rPr lang="es-ES" sz="3200" dirty="0" err="1"/>
              <a:t>Benchmark</a:t>
            </a:r>
            <a:r>
              <a:rPr lang="es-ES" sz="3200" dirty="0"/>
              <a:t> de soporte a la decisión. Consta de un conjunto </a:t>
            </a:r>
            <a:r>
              <a:rPr lang="es-ES" sz="3200" dirty="0" err="1"/>
              <a:t>queries</a:t>
            </a:r>
            <a:r>
              <a:rPr lang="es-ES" sz="3200" dirty="0"/>
              <a:t> específicas, orientadas a la actividad comercial.</a:t>
            </a:r>
          </a:p>
          <a:p>
            <a:pPr marL="356616" lvl="1" indent="0">
              <a:buNone/>
            </a:pPr>
            <a:endParaRPr lang="es-ES" sz="1300" dirty="0"/>
          </a:p>
          <a:p>
            <a:pPr marL="356616" lvl="1" indent="0">
              <a:buNone/>
            </a:pPr>
            <a:r>
              <a:rPr lang="es-ES" sz="3200" dirty="0"/>
              <a:t>b.2- TPC-R: es similar a TPC-H pero permite optimizaciones adicionales basadas en el conocimiento de las </a:t>
            </a:r>
            <a:r>
              <a:rPr lang="es-ES" sz="3200" dirty="0" err="1"/>
              <a:t>queries</a:t>
            </a:r>
            <a:r>
              <a:rPr lang="es-ES" sz="3200" dirty="0"/>
              <a:t>.</a:t>
            </a:r>
          </a:p>
          <a:p>
            <a:pPr marL="356616" lvl="1" indent="0">
              <a:buNone/>
            </a:pPr>
            <a:endParaRPr lang="es-ES" sz="1300" dirty="0"/>
          </a:p>
          <a:p>
            <a:pPr marL="356616" lvl="1" indent="0">
              <a:buNone/>
            </a:pPr>
            <a:r>
              <a:rPr lang="es-ES" sz="3200" dirty="0"/>
              <a:t>b.3- TPC-W: </a:t>
            </a:r>
            <a:r>
              <a:rPr lang="es-ES" sz="3200" dirty="0" err="1"/>
              <a:t>Benchmark</a:t>
            </a:r>
            <a:r>
              <a:rPr lang="es-ES" sz="3200" dirty="0"/>
              <a:t> para medir las transacciones en la WEB. La carga de trabajo se configura en un entorno de comercio que simula las actividades de un servidor de WEB orientado a las transacciones comerciales.</a:t>
            </a:r>
          </a:p>
        </p:txBody>
      </p:sp>
      <p:pic>
        <p:nvPicPr>
          <p:cNvPr id="6" name="Imagen 5"/>
          <p:cNvPicPr>
            <a:picLocks noChangeAspect="1"/>
          </p:cNvPicPr>
          <p:nvPr/>
        </p:nvPicPr>
        <p:blipFill>
          <a:blip r:embed="rId2"/>
          <a:stretch>
            <a:fillRect/>
          </a:stretch>
        </p:blipFill>
        <p:spPr>
          <a:xfrm>
            <a:off x="7956376" y="6208846"/>
            <a:ext cx="1045075" cy="532522"/>
          </a:xfrm>
          <a:prstGeom prst="rect">
            <a:avLst/>
          </a:prstGeom>
        </p:spPr>
      </p:pic>
      <p:sp>
        <p:nvSpPr>
          <p:cNvPr id="3" name="Marcador de número de diapositiva 2"/>
          <p:cNvSpPr>
            <a:spLocks noGrp="1"/>
          </p:cNvSpPr>
          <p:nvPr>
            <p:ph type="sldNum" sz="quarter" idx="12"/>
          </p:nvPr>
        </p:nvSpPr>
        <p:spPr/>
        <p:txBody>
          <a:bodyPr/>
          <a:lstStyle/>
          <a:p>
            <a:fld id="{E9BFF390-A622-4423-AA72-0A8D51600F7B}" type="slidenum">
              <a:rPr lang="es-ES" smtClean="0"/>
              <a:pPr/>
              <a:t>10</a:t>
            </a:fld>
            <a:endParaRPr lang="es-ES"/>
          </a:p>
        </p:txBody>
      </p:sp>
    </p:spTree>
    <p:extLst>
      <p:ext uri="{BB962C8B-B14F-4D97-AF65-F5344CB8AC3E}">
        <p14:creationId xmlns:p14="http://schemas.microsoft.com/office/powerpoint/2010/main" val="74154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15617" y="980728"/>
            <a:ext cx="7881072" cy="5760640"/>
          </a:xfrm>
          <a:prstGeom prst="rect">
            <a:avLst/>
          </a:prstGeom>
        </p:spPr>
        <p:txBody>
          <a:bodyPr>
            <a:normAutofit fontScale="625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s-ES" dirty="0"/>
              <a:t>c) </a:t>
            </a:r>
            <a:r>
              <a:rPr lang="es-ES" b="1" i="1" dirty="0"/>
              <a:t>SPEC</a:t>
            </a:r>
            <a:r>
              <a:rPr lang="es-ES" dirty="0"/>
              <a:t>: acrónimo de Standard Performance </a:t>
            </a:r>
            <a:r>
              <a:rPr lang="es-ES" dirty="0" err="1"/>
              <a:t>Evaluation</a:t>
            </a:r>
            <a:r>
              <a:rPr lang="es-ES" dirty="0"/>
              <a:t> </a:t>
            </a:r>
            <a:r>
              <a:rPr lang="es-ES" dirty="0" err="1"/>
              <a:t>Corporation</a:t>
            </a:r>
            <a:r>
              <a:rPr lang="es-ES" dirty="0"/>
              <a:t>, un consorcio sin ánimo de lucro fundado en 1988 en Virginia, Estados Unidos, y que se encarga de crear </a:t>
            </a:r>
            <a:r>
              <a:rPr lang="es-ES" dirty="0" err="1"/>
              <a:t>Benchmark</a:t>
            </a:r>
            <a:r>
              <a:rPr lang="es-ES" dirty="0"/>
              <a:t> estándar para medir el rendimiento de los ordenadores y publicar los resultados de estos test. Los test de SPEC son de pago, están escritos en código C, C# o Fortran y tiene un objetivo real ya que las empresas los emplean para controlar la mejora de los componentes que producen, lo que se conoce con el término "</a:t>
            </a:r>
            <a:r>
              <a:rPr lang="es-ES" i="1" dirty="0" err="1"/>
              <a:t>benchmarketing</a:t>
            </a:r>
            <a:r>
              <a:rPr lang="es-ES" dirty="0"/>
              <a:t>". En nuestra práctica emplearemos 3 modelos:</a:t>
            </a:r>
          </a:p>
          <a:p>
            <a:pPr marL="82296" indent="0" algn="just">
              <a:buNone/>
            </a:pPr>
            <a:endParaRPr lang="es-ES" sz="1700" dirty="0"/>
          </a:p>
          <a:p>
            <a:pPr marL="356616" lvl="1" indent="0" algn="just">
              <a:buNone/>
            </a:pPr>
            <a:r>
              <a:rPr lang="es-ES" sz="3400" dirty="0"/>
              <a:t> c.1- </a:t>
            </a:r>
            <a:r>
              <a:rPr lang="es-ES" sz="3400" u="sng" dirty="0"/>
              <a:t>SPEC CPU 2006</a:t>
            </a:r>
            <a:r>
              <a:rPr lang="es-ES" sz="3400" dirty="0"/>
              <a:t>: es actualmente la última versión disponible para la medida del rendimiento de la CPU (se han retirado las versiones 92, 95 y 2000), se usa para comparar las cargas de trabajo bajo diferentes sistemas. Incluye 29 test: </a:t>
            </a:r>
          </a:p>
          <a:p>
            <a:pPr marL="356616" lvl="1" indent="0" algn="just">
              <a:buNone/>
            </a:pPr>
            <a:endParaRPr lang="es-ES" sz="1700" dirty="0"/>
          </a:p>
          <a:p>
            <a:pPr marL="946404" lvl="2" indent="-342900" algn="just">
              <a:buFontTx/>
              <a:buChar char="-"/>
            </a:pPr>
            <a:r>
              <a:rPr lang="es-ES" sz="2900" i="1" dirty="0"/>
              <a:t>CFP2006</a:t>
            </a:r>
            <a:r>
              <a:rPr lang="es-ES" sz="2900" dirty="0"/>
              <a:t>: aplicaciones intensivas en cálculo numérico con reales. Son 17 test de coma flotante (</a:t>
            </a:r>
            <a:r>
              <a:rPr lang="es-ES" sz="2900" dirty="0" err="1"/>
              <a:t>float</a:t>
            </a:r>
            <a:r>
              <a:rPr lang="es-ES" sz="2900" dirty="0"/>
              <a:t> </a:t>
            </a:r>
            <a:r>
              <a:rPr lang="es-ES" sz="2900" dirty="0" err="1"/>
              <a:t>point</a:t>
            </a:r>
            <a:r>
              <a:rPr lang="es-ES" sz="2900" dirty="0"/>
              <a:t>): simulaciones físicas, gráficos 3D, procesadores de imágenes, programas de química computacional, etc.</a:t>
            </a:r>
          </a:p>
          <a:p>
            <a:pPr marL="946404" lvl="2" indent="-342900" algn="just">
              <a:buFontTx/>
              <a:buChar char="-"/>
            </a:pPr>
            <a:endParaRPr lang="es-ES" sz="1700" dirty="0"/>
          </a:p>
          <a:p>
            <a:pPr marL="946404" lvl="2" indent="-342900" algn="just">
              <a:buFontTx/>
              <a:buChar char="-"/>
            </a:pPr>
            <a:r>
              <a:rPr lang="es-ES" sz="2900" i="1" dirty="0"/>
              <a:t>CINT2006</a:t>
            </a:r>
            <a:r>
              <a:rPr lang="es-ES" sz="2900" dirty="0"/>
              <a:t>: aplicaciones en las que domina la aritmética entera, incluyendo procedimientos de búsqueda, operaciones lógicas, etc. Son 12 test de operaciones aritméticas con enteros (</a:t>
            </a:r>
            <a:r>
              <a:rPr lang="es-ES" sz="2900" dirty="0" err="1"/>
              <a:t>integers</a:t>
            </a:r>
            <a:r>
              <a:rPr lang="es-ES" sz="2900" dirty="0"/>
              <a:t>): compiladores, intérpretes, procesadores de texto, juegos de ajedrez, etc.</a:t>
            </a:r>
          </a:p>
          <a:p>
            <a:pPr marL="356616" lvl="1" indent="0" algn="just">
              <a:buNone/>
            </a:pPr>
            <a:endParaRPr lang="es-ES" sz="1700" dirty="0"/>
          </a:p>
        </p:txBody>
      </p:sp>
      <p:sp>
        <p:nvSpPr>
          <p:cNvPr id="3" name="Marcador de número de diapositiva 2"/>
          <p:cNvSpPr>
            <a:spLocks noGrp="1"/>
          </p:cNvSpPr>
          <p:nvPr>
            <p:ph type="sldNum" sz="quarter" idx="12"/>
          </p:nvPr>
        </p:nvSpPr>
        <p:spPr/>
        <p:txBody>
          <a:bodyPr/>
          <a:lstStyle/>
          <a:p>
            <a:fld id="{E9BFF390-A622-4423-AA72-0A8D51600F7B}" type="slidenum">
              <a:rPr lang="es-ES" smtClean="0"/>
              <a:pPr/>
              <a:t>11</a:t>
            </a:fld>
            <a:endParaRPr lang="es-ES"/>
          </a:p>
        </p:txBody>
      </p:sp>
    </p:spTree>
    <p:extLst>
      <p:ext uri="{BB962C8B-B14F-4D97-AF65-F5344CB8AC3E}">
        <p14:creationId xmlns:p14="http://schemas.microsoft.com/office/powerpoint/2010/main" val="279379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15616" y="980728"/>
            <a:ext cx="7881073" cy="5760640"/>
          </a:xfrm>
          <a:prstGeom prst="rect">
            <a:avLst/>
          </a:prstGeom>
        </p:spPr>
        <p:txBody>
          <a:bodyPr>
            <a:normAutofit fontScale="625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s-ES" dirty="0"/>
              <a:t>c) </a:t>
            </a:r>
            <a:r>
              <a:rPr lang="es-ES" b="1" i="1" dirty="0"/>
              <a:t>SPEC (II)</a:t>
            </a:r>
            <a:r>
              <a:rPr lang="es-ES" dirty="0"/>
              <a:t>:</a:t>
            </a:r>
          </a:p>
          <a:p>
            <a:pPr marL="82296" indent="0" algn="just">
              <a:buNone/>
            </a:pPr>
            <a:endParaRPr lang="es-ES" sz="1300" dirty="0"/>
          </a:p>
          <a:p>
            <a:pPr marL="356616" lvl="1" indent="0" algn="just">
              <a:buNone/>
            </a:pPr>
            <a:r>
              <a:rPr lang="es-ES" sz="3500" dirty="0"/>
              <a:t> c.2- </a:t>
            </a:r>
            <a:r>
              <a:rPr lang="es-ES" sz="3500" u="sng" dirty="0"/>
              <a:t>SPEC JBB 2005</a:t>
            </a:r>
            <a:r>
              <a:rPr lang="es-ES" sz="3500" dirty="0"/>
              <a:t>: la última versión disponible es la 2013 (se han retirado las versiones 2000 y 2005), se evalúa el rendimiento del servidor Java al emular un sistema de tres niveles cliente/servidor. El trabajar con la versión 2005 nos obligará a buscar una versión antigua de Java(1.5). </a:t>
            </a:r>
            <a:r>
              <a:rPr lang="en-US" sz="3500" dirty="0" err="1"/>
              <a:t>Representa</a:t>
            </a:r>
            <a:r>
              <a:rPr lang="en-US" sz="3500" dirty="0"/>
              <a:t> un </a:t>
            </a:r>
            <a:r>
              <a:rPr lang="en-US" sz="3500" dirty="0" err="1"/>
              <a:t>servidor</a:t>
            </a:r>
            <a:r>
              <a:rPr lang="en-US" sz="3500" dirty="0"/>
              <a:t> </a:t>
            </a:r>
            <a:r>
              <a:rPr lang="en-US" sz="3500" dirty="0" err="1"/>
              <a:t>comercial</a:t>
            </a:r>
            <a:r>
              <a:rPr lang="en-US" sz="3500" dirty="0"/>
              <a:t> </a:t>
            </a:r>
            <a:r>
              <a:rPr lang="en-US" sz="3500" dirty="0" err="1"/>
              <a:t>basado</a:t>
            </a:r>
            <a:r>
              <a:rPr lang="en-US" sz="3500" dirty="0"/>
              <a:t> </a:t>
            </a:r>
            <a:r>
              <a:rPr lang="en-US" sz="3500" dirty="0" err="1"/>
              <a:t>en</a:t>
            </a:r>
            <a:r>
              <a:rPr lang="en-US" sz="3500" dirty="0"/>
              <a:t> un </a:t>
            </a:r>
            <a:r>
              <a:rPr lang="en-US" sz="3500" dirty="0" err="1"/>
              <a:t>sistema</a:t>
            </a:r>
            <a:r>
              <a:rPr lang="en-US" sz="3500" dirty="0"/>
              <a:t> de 3 </a:t>
            </a:r>
            <a:r>
              <a:rPr lang="en-US" sz="3500" dirty="0" err="1"/>
              <a:t>capas</a:t>
            </a:r>
            <a:r>
              <a:rPr lang="en-US" sz="3500" dirty="0"/>
              <a:t>: </a:t>
            </a:r>
            <a:r>
              <a:rPr lang="en-US" sz="3500" dirty="0" err="1"/>
              <a:t>presentación</a:t>
            </a:r>
            <a:r>
              <a:rPr lang="en-US" sz="3500" dirty="0"/>
              <a:t>, </a:t>
            </a:r>
            <a:r>
              <a:rPr lang="en-US" sz="3500" dirty="0" err="1"/>
              <a:t>aplicación</a:t>
            </a:r>
            <a:r>
              <a:rPr lang="en-US" sz="3500" dirty="0"/>
              <a:t> y </a:t>
            </a:r>
            <a:r>
              <a:rPr lang="en-US" sz="3500" dirty="0" err="1"/>
              <a:t>datos</a:t>
            </a:r>
            <a:r>
              <a:rPr lang="en-US" sz="3500" dirty="0"/>
              <a:t> (</a:t>
            </a:r>
            <a:r>
              <a:rPr lang="en-US" sz="3500" dirty="0" err="1"/>
              <a:t>en</a:t>
            </a:r>
            <a:r>
              <a:rPr lang="en-US" sz="3500" dirty="0"/>
              <a:t> la </a:t>
            </a:r>
            <a:r>
              <a:rPr lang="en-US" sz="3500" dirty="0" err="1"/>
              <a:t>cuál</a:t>
            </a:r>
            <a:r>
              <a:rPr lang="en-US" sz="3500" dirty="0"/>
              <a:t>, </a:t>
            </a:r>
            <a:r>
              <a:rPr lang="en-US" sz="3500" dirty="0" err="1"/>
              <a:t>analizamos</a:t>
            </a:r>
            <a:r>
              <a:rPr lang="en-US" sz="3500" dirty="0"/>
              <a:t> la </a:t>
            </a:r>
            <a:r>
              <a:rPr lang="en-US" sz="3500" dirty="0" err="1"/>
              <a:t>capa</a:t>
            </a:r>
            <a:r>
              <a:rPr lang="en-US" sz="3500" dirty="0"/>
              <a:t> intermedia).  </a:t>
            </a:r>
            <a:r>
              <a:rPr lang="en-US" sz="3500" dirty="0" err="1"/>
              <a:t>Emula</a:t>
            </a:r>
            <a:r>
              <a:rPr lang="en-US" sz="3500" dirty="0"/>
              <a:t> un Sistema OLTP (</a:t>
            </a:r>
            <a:r>
              <a:rPr lang="en-US" sz="3500" dirty="0" err="1"/>
              <a:t>OnLine</a:t>
            </a:r>
            <a:r>
              <a:rPr lang="en-US" sz="3500" dirty="0"/>
              <a:t> Transaction Processing) que </a:t>
            </a:r>
            <a:r>
              <a:rPr lang="en-US" sz="3500" dirty="0" err="1"/>
              <a:t>es</a:t>
            </a:r>
            <a:r>
              <a:rPr lang="en-US" sz="3500" dirty="0"/>
              <a:t> </a:t>
            </a:r>
            <a:r>
              <a:rPr lang="en-US" sz="3500" dirty="0" err="1"/>
              <a:t>una</a:t>
            </a:r>
            <a:r>
              <a:rPr lang="en-US" sz="3500" dirty="0"/>
              <a:t> base de </a:t>
            </a:r>
            <a:r>
              <a:rPr lang="en-US" sz="3500" dirty="0" err="1"/>
              <a:t>datos</a:t>
            </a:r>
            <a:r>
              <a:rPr lang="en-US" sz="3500" dirty="0"/>
              <a:t> que </a:t>
            </a:r>
            <a:r>
              <a:rPr lang="en-US" sz="3500" dirty="0" err="1"/>
              <a:t>hace</a:t>
            </a:r>
            <a:r>
              <a:rPr lang="en-US" sz="3500" dirty="0"/>
              <a:t> </a:t>
            </a:r>
            <a:r>
              <a:rPr lang="en-US" sz="3500" dirty="0" err="1"/>
              <a:t>operaciones</a:t>
            </a:r>
            <a:r>
              <a:rPr lang="en-US" sz="3500" dirty="0"/>
              <a:t> </a:t>
            </a:r>
            <a:r>
              <a:rPr lang="en-US" sz="3500" dirty="0" err="1"/>
              <a:t>muy</a:t>
            </a:r>
            <a:r>
              <a:rPr lang="en-US" sz="3500" dirty="0"/>
              <a:t> </a:t>
            </a:r>
            <a:r>
              <a:rPr lang="en-US" sz="3500" dirty="0" err="1"/>
              <a:t>pequeñas</a:t>
            </a:r>
            <a:r>
              <a:rPr lang="en-US" sz="3500" dirty="0"/>
              <a:t> de forma </a:t>
            </a:r>
            <a:r>
              <a:rPr lang="en-US" sz="3500" dirty="0" err="1"/>
              <a:t>continuada</a:t>
            </a:r>
            <a:r>
              <a:rPr lang="en-US" sz="3500" dirty="0"/>
              <a:t>.</a:t>
            </a:r>
            <a:endParaRPr lang="es-ES" sz="3500" dirty="0"/>
          </a:p>
          <a:p>
            <a:pPr marL="356616" lvl="1" indent="0" algn="just">
              <a:buNone/>
            </a:pPr>
            <a:endParaRPr lang="es-ES" sz="1300" dirty="0"/>
          </a:p>
          <a:p>
            <a:pPr marL="356616" lvl="1" indent="0" algn="just">
              <a:buNone/>
            </a:pPr>
            <a:r>
              <a:rPr lang="es-ES" sz="3500" dirty="0"/>
              <a:t> c.3- </a:t>
            </a:r>
            <a:r>
              <a:rPr lang="es-ES" sz="3500" u="sng" dirty="0"/>
              <a:t>SPEC Web 2005</a:t>
            </a:r>
            <a:r>
              <a:rPr lang="es-ES" sz="3500" dirty="0"/>
              <a:t>: se han retirado las versiones 96, 99, 2005 y 2009. Actualmente no existe ningún SPEC dedicado en exclusiva al estudio web. Consiste en un conjunto de clientes que atacan a un conjunto de servidores web con una base de datos detrás, encapsulada. Son en realidad 3 </a:t>
            </a:r>
            <a:r>
              <a:rPr lang="es-ES" sz="3500" dirty="0" err="1"/>
              <a:t>Benchmarks</a:t>
            </a:r>
            <a:r>
              <a:rPr lang="es-ES" sz="3500" dirty="0"/>
              <a:t>: una página web de contenido estático, otra de e-</a:t>
            </a:r>
            <a:r>
              <a:rPr lang="es-ES" sz="3500" dirty="0" err="1"/>
              <a:t>commerce</a:t>
            </a:r>
            <a:r>
              <a:rPr lang="es-ES" sz="3500" dirty="0"/>
              <a:t> (</a:t>
            </a:r>
            <a:r>
              <a:rPr lang="es-ES" sz="3500" dirty="0" err="1"/>
              <a:t>dinámico+estático</a:t>
            </a:r>
            <a:r>
              <a:rPr lang="es-ES" sz="3500" dirty="0"/>
              <a:t>) y un sistema de banco (el más complejo por precisar SSL).</a:t>
            </a:r>
          </a:p>
        </p:txBody>
      </p:sp>
      <p:sp>
        <p:nvSpPr>
          <p:cNvPr id="3" name="Marcador de número de diapositiva 2"/>
          <p:cNvSpPr>
            <a:spLocks noGrp="1"/>
          </p:cNvSpPr>
          <p:nvPr>
            <p:ph type="sldNum" sz="quarter" idx="12"/>
          </p:nvPr>
        </p:nvSpPr>
        <p:spPr/>
        <p:txBody>
          <a:bodyPr/>
          <a:lstStyle/>
          <a:p>
            <a:fld id="{E9BFF390-A622-4423-AA72-0A8D51600F7B}" type="slidenum">
              <a:rPr lang="es-ES" smtClean="0"/>
              <a:pPr/>
              <a:t>12</a:t>
            </a:fld>
            <a:endParaRPr lang="es-ES"/>
          </a:p>
        </p:txBody>
      </p:sp>
    </p:spTree>
    <p:extLst>
      <p:ext uri="{BB962C8B-B14F-4D97-AF65-F5344CB8AC3E}">
        <p14:creationId xmlns:p14="http://schemas.microsoft.com/office/powerpoint/2010/main" val="308601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03648" y="2708920"/>
            <a:ext cx="7467600" cy="1066130"/>
          </a:xfrm>
        </p:spPr>
        <p:style>
          <a:lnRef idx="2">
            <a:schemeClr val="dk1"/>
          </a:lnRef>
          <a:fillRef idx="1">
            <a:schemeClr val="lt1"/>
          </a:fillRef>
          <a:effectRef idx="0">
            <a:schemeClr val="dk1"/>
          </a:effectRef>
          <a:fontRef idx="minor">
            <a:schemeClr val="dk1"/>
          </a:fontRef>
        </p:style>
        <p:txBody>
          <a:bodyPr>
            <a:normAutofit/>
          </a:bodyPr>
          <a:lstStyle/>
          <a:p>
            <a:pPr algn="ctr"/>
            <a:r>
              <a:rPr lang="es-ES" b="1" dirty="0"/>
              <a:t>2.Resultados</a:t>
            </a:r>
          </a:p>
        </p:txBody>
      </p:sp>
      <p:sp>
        <p:nvSpPr>
          <p:cNvPr id="3" name="Marcador de número de diapositiva 2"/>
          <p:cNvSpPr>
            <a:spLocks noGrp="1"/>
          </p:cNvSpPr>
          <p:nvPr>
            <p:ph type="sldNum" sz="quarter" idx="12"/>
          </p:nvPr>
        </p:nvSpPr>
        <p:spPr/>
        <p:txBody>
          <a:bodyPr/>
          <a:lstStyle/>
          <a:p>
            <a:fld id="{E9BFF390-A622-4423-AA72-0A8D51600F7B}" type="slidenum">
              <a:rPr lang="es-ES" smtClean="0"/>
              <a:pPr/>
              <a:t>13</a:t>
            </a:fld>
            <a:endParaRPr lang="es-ES"/>
          </a:p>
        </p:txBody>
      </p:sp>
    </p:spTree>
    <p:extLst>
      <p:ext uri="{BB962C8B-B14F-4D97-AF65-F5344CB8AC3E}">
        <p14:creationId xmlns:p14="http://schemas.microsoft.com/office/powerpoint/2010/main" val="402148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SPEC CPU (a)</a:t>
            </a:r>
          </a:p>
        </p:txBody>
      </p:sp>
      <p:sp>
        <p:nvSpPr>
          <p:cNvPr id="3" name="2 Marcador de contenido"/>
          <p:cNvSpPr>
            <a:spLocks noGrp="1"/>
          </p:cNvSpPr>
          <p:nvPr>
            <p:ph idx="1"/>
          </p:nvPr>
        </p:nvSpPr>
        <p:spPr>
          <a:xfrm>
            <a:off x="1331640" y="1052736"/>
            <a:ext cx="7467600" cy="5688632"/>
          </a:xfrm>
        </p:spPr>
        <p:txBody>
          <a:bodyPr>
            <a:normAutofit fontScale="70000" lnSpcReduction="20000"/>
          </a:bodyPr>
          <a:lstStyle/>
          <a:p>
            <a:pPr marL="82296" indent="0" algn="just">
              <a:buNone/>
            </a:pPr>
            <a:r>
              <a:rPr lang="en-US" dirty="0"/>
              <a:t>El </a:t>
            </a:r>
            <a:r>
              <a:rPr lang="en-US" dirty="0" err="1"/>
              <a:t>proceso</a:t>
            </a:r>
            <a:r>
              <a:rPr lang="en-US" dirty="0"/>
              <a:t> </a:t>
            </a:r>
            <a:r>
              <a:rPr lang="en-US" dirty="0" err="1"/>
              <a:t>seguido</a:t>
            </a:r>
            <a:r>
              <a:rPr lang="en-US" dirty="0"/>
              <a:t> ha </a:t>
            </a:r>
            <a:r>
              <a:rPr lang="en-US" dirty="0" err="1"/>
              <a:t>sido</a:t>
            </a:r>
            <a:r>
              <a:rPr lang="en-US" dirty="0"/>
              <a:t>:</a:t>
            </a:r>
          </a:p>
          <a:p>
            <a:pPr marL="82296" indent="0" algn="just">
              <a:buNone/>
            </a:pPr>
            <a:endParaRPr lang="en-US" sz="1700" dirty="0"/>
          </a:p>
          <a:p>
            <a:pPr marL="82296" indent="0" algn="just">
              <a:buNone/>
            </a:pPr>
            <a:r>
              <a:rPr lang="en-US" dirty="0"/>
              <a:t>1- </a:t>
            </a:r>
            <a:r>
              <a:rPr lang="en-US" dirty="0" err="1"/>
              <a:t>Descargamos</a:t>
            </a:r>
            <a:r>
              <a:rPr lang="en-US" dirty="0"/>
              <a:t> la suite SPEC CPU </a:t>
            </a:r>
            <a:r>
              <a:rPr lang="en-US" dirty="0" err="1"/>
              <a:t>desde</a:t>
            </a:r>
            <a:r>
              <a:rPr lang="en-US" dirty="0"/>
              <a:t>: </a:t>
            </a:r>
          </a:p>
          <a:p>
            <a:pPr marL="82296" indent="0" algn="just">
              <a:buNone/>
            </a:pPr>
            <a:r>
              <a:rPr lang="en-US" dirty="0"/>
              <a:t>  </a:t>
            </a:r>
            <a:r>
              <a:rPr lang="en-US" u="sng" dirty="0"/>
              <a:t>http://www.atc.unican.es/%7evpuente/SVS/SPECcpu2006.tar.gz</a:t>
            </a:r>
          </a:p>
          <a:p>
            <a:pPr marL="82296" indent="0" algn="just">
              <a:buNone/>
            </a:pPr>
            <a:endParaRPr lang="en-US" sz="1700" u="sng" dirty="0"/>
          </a:p>
          <a:p>
            <a:pPr marL="82296" indent="0" algn="just">
              <a:buNone/>
            </a:pPr>
            <a:r>
              <a:rPr lang="en-US" dirty="0"/>
              <a:t>2- </a:t>
            </a:r>
            <a:r>
              <a:rPr lang="en-US" dirty="0" err="1"/>
              <a:t>Instalamos</a:t>
            </a:r>
            <a:r>
              <a:rPr lang="en-US" dirty="0"/>
              <a:t> </a:t>
            </a:r>
            <a:r>
              <a:rPr lang="en-US" dirty="0" err="1"/>
              <a:t>los</a:t>
            </a:r>
            <a:r>
              <a:rPr lang="en-US" dirty="0"/>
              <a:t> </a:t>
            </a:r>
            <a:r>
              <a:rPr lang="en-US" dirty="0" err="1"/>
              <a:t>compiladores</a:t>
            </a:r>
            <a:r>
              <a:rPr lang="en-US" dirty="0"/>
              <a:t> de C, C++ y Fortran.</a:t>
            </a:r>
          </a:p>
          <a:p>
            <a:pPr marL="82296" indent="0" algn="just">
              <a:buNone/>
            </a:pPr>
            <a:endParaRPr lang="en-US" sz="1700" dirty="0"/>
          </a:p>
          <a:p>
            <a:pPr marL="82296" indent="0" algn="just">
              <a:buNone/>
            </a:pPr>
            <a:r>
              <a:rPr lang="en-US" dirty="0"/>
              <a:t>3- </a:t>
            </a:r>
            <a:r>
              <a:rPr lang="en-US" dirty="0" err="1"/>
              <a:t>Corremos</a:t>
            </a:r>
            <a:r>
              <a:rPr lang="en-US" dirty="0"/>
              <a:t> el SPEC </a:t>
            </a:r>
            <a:r>
              <a:rPr lang="en-US" dirty="0" err="1"/>
              <a:t>completo</a:t>
            </a:r>
            <a:r>
              <a:rPr lang="en-US" dirty="0"/>
              <a:t> con las </a:t>
            </a:r>
            <a:r>
              <a:rPr lang="en-US" dirty="0" err="1"/>
              <a:t>opciones</a:t>
            </a:r>
            <a:r>
              <a:rPr lang="en-US" dirty="0"/>
              <a:t> “test” primero y </a:t>
            </a:r>
            <a:r>
              <a:rPr lang="en-US" dirty="0" err="1"/>
              <a:t>luego</a:t>
            </a:r>
            <a:r>
              <a:rPr lang="en-US" dirty="0"/>
              <a:t> “train” para el </a:t>
            </a:r>
            <a:r>
              <a:rPr lang="en-US" dirty="0" err="1"/>
              <a:t>tamaño</a:t>
            </a:r>
            <a:r>
              <a:rPr lang="en-US" dirty="0"/>
              <a:t>, “base” para el </a:t>
            </a:r>
            <a:r>
              <a:rPr lang="en-US" dirty="0" err="1"/>
              <a:t>tunning</a:t>
            </a:r>
            <a:r>
              <a:rPr lang="en-US" dirty="0"/>
              <a:t> y </a:t>
            </a:r>
            <a:r>
              <a:rPr lang="en-US" dirty="0" err="1"/>
              <a:t>tres</a:t>
            </a:r>
            <a:r>
              <a:rPr lang="en-US" dirty="0"/>
              <a:t> </a:t>
            </a:r>
            <a:r>
              <a:rPr lang="en-US" dirty="0" err="1"/>
              <a:t>iteraciones</a:t>
            </a:r>
            <a:r>
              <a:rPr lang="en-US" dirty="0"/>
              <a:t> </a:t>
            </a:r>
            <a:r>
              <a:rPr lang="en-US" dirty="0" err="1"/>
              <a:t>en</a:t>
            </a:r>
            <a:r>
              <a:rPr lang="en-US" dirty="0"/>
              <a:t> </a:t>
            </a:r>
            <a:r>
              <a:rPr lang="en-US" dirty="0" err="1"/>
              <a:t>cada</a:t>
            </a:r>
            <a:r>
              <a:rPr lang="en-US" dirty="0"/>
              <a:t> </a:t>
            </a:r>
            <a:r>
              <a:rPr lang="en-US" dirty="0" err="1"/>
              <a:t>uno</a:t>
            </a:r>
            <a:r>
              <a:rPr lang="en-US" dirty="0"/>
              <a:t>. </a:t>
            </a:r>
          </a:p>
          <a:p>
            <a:pPr marL="82296" indent="0" algn="just">
              <a:buNone/>
            </a:pPr>
            <a:endParaRPr lang="en-US" sz="1700" dirty="0"/>
          </a:p>
          <a:p>
            <a:pPr marL="82296" indent="0" algn="just">
              <a:buNone/>
            </a:pPr>
            <a:r>
              <a:rPr lang="en-US" dirty="0"/>
              <a:t>4- </a:t>
            </a:r>
            <a:r>
              <a:rPr lang="en-US" dirty="0" err="1"/>
              <a:t>Elegimos</a:t>
            </a:r>
            <a:r>
              <a:rPr lang="en-US" dirty="0"/>
              <a:t> un Benchmarks de la </a:t>
            </a:r>
            <a:r>
              <a:rPr lang="en-US" dirty="0" err="1"/>
              <a:t>opción</a:t>
            </a:r>
            <a:r>
              <a:rPr lang="en-US" dirty="0"/>
              <a:t> INT y </a:t>
            </a:r>
            <a:r>
              <a:rPr lang="en-US" dirty="0" err="1"/>
              <a:t>otro</a:t>
            </a:r>
            <a:r>
              <a:rPr lang="en-US" dirty="0"/>
              <a:t> de FP.</a:t>
            </a:r>
          </a:p>
          <a:p>
            <a:pPr marL="82296" indent="0" algn="just">
              <a:buNone/>
            </a:pPr>
            <a:endParaRPr lang="en-US" sz="1700" dirty="0"/>
          </a:p>
          <a:p>
            <a:pPr marL="82296" indent="0" algn="just">
              <a:buNone/>
            </a:pPr>
            <a:r>
              <a:rPr lang="en-US" dirty="0"/>
              <a:t>5-  </a:t>
            </a:r>
            <a:r>
              <a:rPr lang="en-US" dirty="0" err="1"/>
              <a:t>Comparamos</a:t>
            </a:r>
            <a:r>
              <a:rPr lang="en-US" dirty="0"/>
              <a:t> el </a:t>
            </a:r>
            <a:r>
              <a:rPr lang="en-US" dirty="0" err="1"/>
              <a:t>efecto</a:t>
            </a:r>
            <a:r>
              <a:rPr lang="en-US" dirty="0"/>
              <a:t> de la </a:t>
            </a:r>
            <a:r>
              <a:rPr lang="en-US" dirty="0" err="1"/>
              <a:t>compilación</a:t>
            </a:r>
            <a:r>
              <a:rPr lang="en-US" dirty="0"/>
              <a:t> a 32-bits y 64-bit.</a:t>
            </a:r>
          </a:p>
          <a:p>
            <a:pPr marL="82296" indent="0" algn="just">
              <a:buNone/>
            </a:pPr>
            <a:endParaRPr lang="en-US" sz="1700" dirty="0"/>
          </a:p>
          <a:p>
            <a:pPr marL="82296" indent="0" algn="just">
              <a:buNone/>
            </a:pPr>
            <a:r>
              <a:rPr lang="en-US" dirty="0"/>
              <a:t>6-  </a:t>
            </a:r>
            <a:r>
              <a:rPr lang="en-US" dirty="0" err="1"/>
              <a:t>Llevamos</a:t>
            </a:r>
            <a:r>
              <a:rPr lang="en-US" dirty="0"/>
              <a:t> a </a:t>
            </a:r>
            <a:r>
              <a:rPr lang="en-US" dirty="0" err="1"/>
              <a:t>cabo</a:t>
            </a:r>
            <a:r>
              <a:rPr lang="en-US" dirty="0"/>
              <a:t> </a:t>
            </a:r>
            <a:r>
              <a:rPr lang="en-US" dirty="0" err="1"/>
              <a:t>una</a:t>
            </a:r>
            <a:r>
              <a:rPr lang="en-US" dirty="0"/>
              <a:t> PGO (Profile-guided optimization).</a:t>
            </a:r>
          </a:p>
          <a:p>
            <a:pPr marL="82296" indent="0" algn="just">
              <a:buNone/>
            </a:pPr>
            <a:endParaRPr lang="en-US" sz="1700" dirty="0"/>
          </a:p>
          <a:p>
            <a:pPr marL="82296" indent="0" algn="just">
              <a:buNone/>
            </a:pPr>
            <a:r>
              <a:rPr lang="en-US" dirty="0"/>
              <a:t>7-  </a:t>
            </a:r>
            <a:r>
              <a:rPr lang="en-US" dirty="0" err="1"/>
              <a:t>Determinamos</a:t>
            </a:r>
            <a:r>
              <a:rPr lang="en-US" dirty="0"/>
              <a:t> </a:t>
            </a:r>
            <a:r>
              <a:rPr lang="en-US" dirty="0" err="1"/>
              <a:t>qué</a:t>
            </a:r>
            <a:r>
              <a:rPr lang="en-US" dirty="0"/>
              <a:t> Benchmarks son </a:t>
            </a:r>
            <a:r>
              <a:rPr lang="en-US" dirty="0" err="1"/>
              <a:t>más</a:t>
            </a:r>
            <a:r>
              <a:rPr lang="en-US" dirty="0"/>
              <a:t> </a:t>
            </a:r>
            <a:r>
              <a:rPr lang="en-US" dirty="0" err="1"/>
              <a:t>dependientes</a:t>
            </a:r>
            <a:r>
              <a:rPr lang="en-US" dirty="0"/>
              <a:t> de  la </a:t>
            </a:r>
            <a:r>
              <a:rPr lang="en-US" dirty="0" err="1"/>
              <a:t>memoria</a:t>
            </a:r>
            <a:r>
              <a:rPr lang="en-US" dirty="0"/>
              <a:t> y </a:t>
            </a:r>
            <a:r>
              <a:rPr lang="en-US" dirty="0" err="1"/>
              <a:t>cuales</a:t>
            </a:r>
            <a:r>
              <a:rPr lang="en-US" dirty="0"/>
              <a:t> de la CPU.</a:t>
            </a:r>
            <a:endParaRPr lang="es-ES" dirty="0"/>
          </a:p>
        </p:txBody>
      </p:sp>
      <p:sp>
        <p:nvSpPr>
          <p:cNvPr id="4" name="Marcador de número de diapositiva 3"/>
          <p:cNvSpPr>
            <a:spLocks noGrp="1"/>
          </p:cNvSpPr>
          <p:nvPr>
            <p:ph type="sldNum" sz="quarter" idx="12"/>
          </p:nvPr>
        </p:nvSpPr>
        <p:spPr/>
        <p:txBody>
          <a:bodyPr/>
          <a:lstStyle/>
          <a:p>
            <a:fld id="{E9BFF390-A622-4423-AA72-0A8D51600F7B}" type="slidenum">
              <a:rPr lang="es-ES" smtClean="0"/>
              <a:pPr/>
              <a:t>14</a:t>
            </a:fld>
            <a:endParaRPr lang="es-ES"/>
          </a:p>
        </p:txBody>
      </p:sp>
    </p:spTree>
    <p:extLst>
      <p:ext uri="{BB962C8B-B14F-4D97-AF65-F5344CB8AC3E}">
        <p14:creationId xmlns:p14="http://schemas.microsoft.com/office/powerpoint/2010/main" val="105614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980059657"/>
              </p:ext>
            </p:extLst>
          </p:nvPr>
        </p:nvGraphicFramePr>
        <p:xfrm>
          <a:off x="1115616" y="188640"/>
          <a:ext cx="7848874" cy="3690865"/>
        </p:xfrm>
        <a:graphic>
          <a:graphicData uri="http://schemas.openxmlformats.org/drawingml/2006/table">
            <a:tbl>
              <a:tblPr>
                <a:tableStyleId>{5C22544A-7EE6-4342-B048-85BDC9FD1C3A}</a:tableStyleId>
              </a:tblPr>
              <a:tblGrid>
                <a:gridCol w="1868777">
                  <a:extLst>
                    <a:ext uri="{9D8B030D-6E8A-4147-A177-3AD203B41FA5}">
                      <a16:colId xmlns:a16="http://schemas.microsoft.com/office/drawing/2014/main" val="3679019370"/>
                    </a:ext>
                  </a:extLst>
                </a:gridCol>
                <a:gridCol w="871362">
                  <a:extLst>
                    <a:ext uri="{9D8B030D-6E8A-4147-A177-3AD203B41FA5}">
                      <a16:colId xmlns:a16="http://schemas.microsoft.com/office/drawing/2014/main" val="2884460409"/>
                    </a:ext>
                  </a:extLst>
                </a:gridCol>
                <a:gridCol w="1021747">
                  <a:extLst>
                    <a:ext uri="{9D8B030D-6E8A-4147-A177-3AD203B41FA5}">
                      <a16:colId xmlns:a16="http://schemas.microsoft.com/office/drawing/2014/main" val="3614205587"/>
                    </a:ext>
                  </a:extLst>
                </a:gridCol>
                <a:gridCol w="1021747">
                  <a:extLst>
                    <a:ext uri="{9D8B030D-6E8A-4147-A177-3AD203B41FA5}">
                      <a16:colId xmlns:a16="http://schemas.microsoft.com/office/drawing/2014/main" val="2768728154"/>
                    </a:ext>
                  </a:extLst>
                </a:gridCol>
                <a:gridCol w="1021747">
                  <a:extLst>
                    <a:ext uri="{9D8B030D-6E8A-4147-A177-3AD203B41FA5}">
                      <a16:colId xmlns:a16="http://schemas.microsoft.com/office/drawing/2014/main" val="3655195326"/>
                    </a:ext>
                  </a:extLst>
                </a:gridCol>
                <a:gridCol w="1021747">
                  <a:extLst>
                    <a:ext uri="{9D8B030D-6E8A-4147-A177-3AD203B41FA5}">
                      <a16:colId xmlns:a16="http://schemas.microsoft.com/office/drawing/2014/main" val="510027985"/>
                    </a:ext>
                  </a:extLst>
                </a:gridCol>
                <a:gridCol w="1021747">
                  <a:extLst>
                    <a:ext uri="{9D8B030D-6E8A-4147-A177-3AD203B41FA5}">
                      <a16:colId xmlns:a16="http://schemas.microsoft.com/office/drawing/2014/main" val="2401897349"/>
                    </a:ext>
                  </a:extLst>
                </a:gridCol>
              </a:tblGrid>
              <a:tr h="185943">
                <a:tc>
                  <a:txBody>
                    <a:bodyPr/>
                    <a:lstStyle/>
                    <a:p>
                      <a:pPr algn="ctr" fontAlgn="b"/>
                      <a:r>
                        <a:rPr lang="es-ES" sz="1200" b="1" i="0" u="none" strike="noStrike" dirty="0">
                          <a:solidFill>
                            <a:srgbClr val="000000"/>
                          </a:solidFill>
                          <a:effectLst/>
                          <a:latin typeface="Calibri" panose="020F0502020204030204" pitchFamily="34" charset="0"/>
                        </a:rPr>
                        <a:t>FP</a:t>
                      </a:r>
                    </a:p>
                  </a:txBody>
                  <a:tcPr marL="9525" marR="9525" marT="9525" marB="0" anchor="b"/>
                </a:tc>
                <a:tc gridSpan="3">
                  <a:txBody>
                    <a:bodyPr/>
                    <a:lstStyle/>
                    <a:p>
                      <a:pPr algn="ctr" fontAlgn="b"/>
                      <a:r>
                        <a:rPr lang="es-ES" sz="1200" u="none" strike="noStrike" dirty="0">
                          <a:effectLst/>
                        </a:rPr>
                        <a:t>TEST</a:t>
                      </a:r>
                      <a:endParaRPr lang="es-E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ES"/>
                    </a:p>
                  </a:txBody>
                  <a:tcPr/>
                </a:tc>
                <a:tc hMerge="1">
                  <a:txBody>
                    <a:bodyPr/>
                    <a:lstStyle/>
                    <a:p>
                      <a:endParaRPr lang="es-ES"/>
                    </a:p>
                  </a:txBody>
                  <a:tcPr/>
                </a:tc>
                <a:tc gridSpan="3">
                  <a:txBody>
                    <a:bodyPr/>
                    <a:lstStyle/>
                    <a:p>
                      <a:pPr algn="ctr" fontAlgn="b"/>
                      <a:r>
                        <a:rPr lang="es-ES" sz="1200" u="none" strike="noStrike">
                          <a:effectLst/>
                        </a:rPr>
                        <a:t>TRAIN</a:t>
                      </a:r>
                      <a:endParaRPr lang="es-ES" sz="1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940608666"/>
                  </a:ext>
                </a:extLst>
              </a:tr>
              <a:tr h="199439">
                <a:tc>
                  <a:txBody>
                    <a:bodyPr/>
                    <a:lstStyle/>
                    <a:p>
                      <a:pPr algn="l" fontAlgn="b"/>
                      <a:r>
                        <a:rPr lang="es-ES" sz="1200" u="sng" strike="noStrike">
                          <a:effectLst/>
                        </a:rPr>
                        <a:t>BENCHMARK</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0656183"/>
                  </a:ext>
                </a:extLst>
              </a:tr>
              <a:tr h="185943">
                <a:tc>
                  <a:txBody>
                    <a:bodyPr/>
                    <a:lstStyle/>
                    <a:p>
                      <a:pPr algn="l" fontAlgn="b"/>
                      <a:r>
                        <a:rPr lang="es-ES" sz="1200" u="none" strike="noStrike">
                          <a:effectLst/>
                        </a:rPr>
                        <a:t>410.bwaves</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16,2</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13,6</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11,3</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151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122</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123</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4739827"/>
                  </a:ext>
                </a:extLst>
              </a:tr>
              <a:tr h="185943">
                <a:tc>
                  <a:txBody>
                    <a:bodyPr/>
                    <a:lstStyle/>
                    <a:p>
                      <a:pPr algn="l" fontAlgn="b"/>
                      <a:r>
                        <a:rPr lang="es-ES" sz="1200" u="none" strike="noStrike">
                          <a:effectLst/>
                        </a:rPr>
                        <a:t>416.gamess</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0,352</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0,271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0,27</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103</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88,3</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88</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8765463"/>
                  </a:ext>
                </a:extLst>
              </a:tr>
              <a:tr h="185943">
                <a:tc>
                  <a:txBody>
                    <a:bodyPr/>
                    <a:lstStyle/>
                    <a:p>
                      <a:pPr algn="l" fontAlgn="b"/>
                      <a:r>
                        <a:rPr lang="es-ES" sz="1200" u="none" strike="noStrike">
                          <a:effectLst/>
                        </a:rPr>
                        <a:t>433.milc</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9,2</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7,62</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7,48</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14,9</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13,1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13,2</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895402"/>
                  </a:ext>
                </a:extLst>
              </a:tr>
              <a:tr h="185943">
                <a:tc>
                  <a:txBody>
                    <a:bodyPr/>
                    <a:lstStyle/>
                    <a:p>
                      <a:pPr algn="l" fontAlgn="b"/>
                      <a:r>
                        <a:rPr lang="es-ES" sz="1200" u="none" strike="noStrike">
                          <a:effectLst/>
                        </a:rPr>
                        <a:t>434.zeusmp</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11,8</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9,3</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9,08</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24,8</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20,9</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20,9</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4579203"/>
                  </a:ext>
                </a:extLst>
              </a:tr>
              <a:tr h="185943">
                <a:tc>
                  <a:txBody>
                    <a:bodyPr/>
                    <a:lstStyle/>
                    <a:p>
                      <a:pPr algn="l" fontAlgn="b"/>
                      <a:r>
                        <a:rPr lang="es-ES" sz="1200" u="none" strike="noStrike">
                          <a:effectLst/>
                        </a:rPr>
                        <a:t>435.gromacs</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1,01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0,835</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0,789</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87,2</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76,4</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76,6</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075714"/>
                  </a:ext>
                </a:extLst>
              </a:tr>
              <a:tr h="199439">
                <a:tc>
                  <a:txBody>
                    <a:bodyPr/>
                    <a:lstStyle/>
                    <a:p>
                      <a:pPr algn="l" fontAlgn="b"/>
                      <a:r>
                        <a:rPr lang="es-ES" sz="1200" u="none" strike="noStrike">
                          <a:effectLst/>
                        </a:rPr>
                        <a:t>436.cactusADM</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2,51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2,01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20,3</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17</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17,6</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2765327"/>
                  </a:ext>
                </a:extLst>
              </a:tr>
              <a:tr h="185943">
                <a:tc>
                  <a:txBody>
                    <a:bodyPr/>
                    <a:lstStyle/>
                    <a:p>
                      <a:pPr algn="l" fontAlgn="b"/>
                      <a:r>
                        <a:rPr lang="es-ES" sz="1200" u="none" strike="noStrike">
                          <a:effectLst/>
                        </a:rPr>
                        <a:t>437.leslie3d</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12</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9,09</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8,66</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61,9</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51,7</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51,9</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6501536"/>
                  </a:ext>
                </a:extLst>
              </a:tr>
              <a:tr h="185943">
                <a:tc>
                  <a:txBody>
                    <a:bodyPr/>
                    <a:lstStyle/>
                    <a:p>
                      <a:pPr algn="l" fontAlgn="b"/>
                      <a:r>
                        <a:rPr lang="es-ES" sz="1200" u="none" strike="noStrike">
                          <a:effectLst/>
                        </a:rPr>
                        <a:t>444.namd</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12,1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9,85</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9,84</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11,5</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9,81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9,82</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2151662"/>
                  </a:ext>
                </a:extLst>
              </a:tr>
              <a:tr h="185943">
                <a:tc>
                  <a:txBody>
                    <a:bodyPr/>
                    <a:lstStyle/>
                    <a:p>
                      <a:pPr algn="l" fontAlgn="b"/>
                      <a:r>
                        <a:rPr lang="es-ES" sz="1200" u="none" strike="noStrike">
                          <a:effectLst/>
                        </a:rPr>
                        <a:t>447.dealII</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8586738"/>
                  </a:ext>
                </a:extLst>
              </a:tr>
              <a:tr h="185943">
                <a:tc>
                  <a:txBody>
                    <a:bodyPr/>
                    <a:lstStyle/>
                    <a:p>
                      <a:pPr algn="l" fontAlgn="b"/>
                      <a:r>
                        <a:rPr lang="es-ES" sz="1200" u="none" strike="noStrike" dirty="0">
                          <a:effectLst/>
                        </a:rPr>
                        <a:t>450.soplex</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0,018</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0,0145</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0,0145</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6,08</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4,86</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4,79</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4869484"/>
                  </a:ext>
                </a:extLst>
              </a:tr>
              <a:tr h="185943">
                <a:tc>
                  <a:txBody>
                    <a:bodyPr/>
                    <a:lstStyle/>
                    <a:p>
                      <a:pPr algn="l" fontAlgn="b"/>
                      <a:r>
                        <a:rPr lang="es-ES" sz="1200" u="none" strike="noStrike" dirty="0">
                          <a:solidFill>
                            <a:srgbClr val="FF0000"/>
                          </a:solidFill>
                          <a:effectLst/>
                        </a:rPr>
                        <a:t>453.povray</a:t>
                      </a:r>
                      <a:endParaRPr lang="es-E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solidFill>
                            <a:srgbClr val="FF0000"/>
                          </a:solidFill>
                          <a:effectLst/>
                        </a:rPr>
                        <a:t>0,533</a:t>
                      </a:r>
                      <a:endParaRPr lang="es-E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solidFill>
                            <a:srgbClr val="FF0000"/>
                          </a:solidFill>
                          <a:effectLst/>
                        </a:rPr>
                        <a:t>0,387</a:t>
                      </a:r>
                      <a:endParaRPr lang="es-E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solidFill>
                            <a:srgbClr val="FF0000"/>
                          </a:solidFill>
                          <a:effectLst/>
                        </a:rPr>
                        <a:t>0,383</a:t>
                      </a:r>
                      <a:endParaRPr lang="es-E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solidFill>
                            <a:srgbClr val="FF0000"/>
                          </a:solidFill>
                          <a:effectLst/>
                        </a:rPr>
                        <a:t>5,53</a:t>
                      </a:r>
                      <a:endParaRPr lang="es-E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solidFill>
                            <a:srgbClr val="FF0000"/>
                          </a:solidFill>
                          <a:effectLst/>
                        </a:rPr>
                        <a:t>4,72</a:t>
                      </a:r>
                      <a:endParaRPr lang="es-E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solidFill>
                            <a:srgbClr val="FF0000"/>
                          </a:solidFill>
                          <a:effectLst/>
                        </a:rPr>
                        <a:t>4,51</a:t>
                      </a:r>
                      <a:endParaRPr lang="es-ES" sz="12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5993196"/>
                  </a:ext>
                </a:extLst>
              </a:tr>
              <a:tr h="199439">
                <a:tc>
                  <a:txBody>
                    <a:bodyPr/>
                    <a:lstStyle/>
                    <a:p>
                      <a:pPr algn="l" fontAlgn="b"/>
                      <a:r>
                        <a:rPr lang="es-ES" sz="1200" u="none" strike="noStrike">
                          <a:effectLst/>
                        </a:rPr>
                        <a:t>454.calculix</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0,0415</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0,381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0,041</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1,31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1,05</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1,05</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0694276"/>
                  </a:ext>
                </a:extLst>
              </a:tr>
              <a:tr h="199439">
                <a:tc>
                  <a:txBody>
                    <a:bodyPr/>
                    <a:lstStyle/>
                    <a:p>
                      <a:pPr algn="l" fontAlgn="b"/>
                      <a:r>
                        <a:rPr lang="es-ES" sz="1200" u="none" strike="noStrike">
                          <a:effectLst/>
                        </a:rPr>
                        <a:t>459.GemsFDTD</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76,6</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1,59</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1,47</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29,3</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25,4</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26,1</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3554110"/>
                  </a:ext>
                </a:extLst>
              </a:tr>
              <a:tr h="185943">
                <a:tc>
                  <a:txBody>
                    <a:bodyPr/>
                    <a:lstStyle/>
                    <a:p>
                      <a:pPr algn="l" fontAlgn="b"/>
                      <a:r>
                        <a:rPr lang="es-ES" sz="1200" u="none" strike="noStrike">
                          <a:effectLst/>
                        </a:rPr>
                        <a:t>465.tonto</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0,698</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0,53</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0,533</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153</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152</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153</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335937"/>
                  </a:ext>
                </a:extLst>
              </a:tr>
              <a:tr h="185943">
                <a:tc>
                  <a:txBody>
                    <a:bodyPr/>
                    <a:lstStyle/>
                    <a:p>
                      <a:pPr algn="l" fontAlgn="b"/>
                      <a:r>
                        <a:rPr lang="es-ES" sz="1200" u="none" strike="noStrike">
                          <a:effectLst/>
                        </a:rPr>
                        <a:t>470.lbm</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2,61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1,96</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26,8</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26,9</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26,9</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8385200"/>
                  </a:ext>
                </a:extLst>
              </a:tr>
              <a:tr h="199439">
                <a:tc>
                  <a:txBody>
                    <a:bodyPr/>
                    <a:lstStyle/>
                    <a:p>
                      <a:pPr algn="l" fontAlgn="b"/>
                      <a:r>
                        <a:rPr lang="es-ES" sz="1200" u="none" strike="noStrike" dirty="0">
                          <a:effectLst/>
                        </a:rPr>
                        <a:t>481.wrf</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0,0988</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0,0807</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0,0808</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0,0767</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0,0761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0,0766</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6802610"/>
                  </a:ext>
                </a:extLst>
              </a:tr>
              <a:tr h="185943">
                <a:tc>
                  <a:txBody>
                    <a:bodyPr/>
                    <a:lstStyle/>
                    <a:p>
                      <a:pPr algn="l" fontAlgn="b"/>
                      <a:r>
                        <a:rPr lang="es-ES" sz="1200" u="none" strike="noStrike" dirty="0">
                          <a:effectLst/>
                        </a:rPr>
                        <a:t>482.sphinx3</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1,8</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1,45</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1,44</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7,75</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7,81</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7,86</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1949434"/>
                  </a:ext>
                </a:extLst>
              </a:tr>
            </a:tbl>
          </a:graphicData>
        </a:graphic>
      </p:graphicFrame>
      <p:graphicFrame>
        <p:nvGraphicFramePr>
          <p:cNvPr id="5" name="Chart 4"/>
          <p:cNvGraphicFramePr>
            <a:graphicFrameLocks/>
          </p:cNvGraphicFramePr>
          <p:nvPr>
            <p:extLst>
              <p:ext uri="{D42A27DB-BD31-4B8C-83A1-F6EECF244321}">
                <p14:modId xmlns:p14="http://schemas.microsoft.com/office/powerpoint/2010/main" val="1977420131"/>
              </p:ext>
            </p:extLst>
          </p:nvPr>
        </p:nvGraphicFramePr>
        <p:xfrm>
          <a:off x="1115616" y="4077073"/>
          <a:ext cx="7848874" cy="2592288"/>
        </p:xfrm>
        <a:graphic>
          <a:graphicData uri="http://schemas.openxmlformats.org/drawingml/2006/chart">
            <c:chart xmlns:c="http://schemas.openxmlformats.org/drawingml/2006/chart" xmlns:r="http://schemas.openxmlformats.org/officeDocument/2006/relationships" r:id="rId2"/>
          </a:graphicData>
        </a:graphic>
      </p:graphicFrame>
      <p:sp>
        <p:nvSpPr>
          <p:cNvPr id="2" name="Marcador de número de diapositiva 1"/>
          <p:cNvSpPr>
            <a:spLocks noGrp="1"/>
          </p:cNvSpPr>
          <p:nvPr>
            <p:ph type="sldNum" sz="quarter" idx="12"/>
          </p:nvPr>
        </p:nvSpPr>
        <p:spPr/>
        <p:txBody>
          <a:bodyPr/>
          <a:lstStyle/>
          <a:p>
            <a:fld id="{E9BFF390-A622-4423-AA72-0A8D51600F7B}" type="slidenum">
              <a:rPr lang="es-ES" smtClean="0"/>
              <a:pPr/>
              <a:t>15</a:t>
            </a:fld>
            <a:endParaRPr lang="es-ES"/>
          </a:p>
        </p:txBody>
      </p:sp>
    </p:spTree>
    <p:extLst>
      <p:ext uri="{BB962C8B-B14F-4D97-AF65-F5344CB8AC3E}">
        <p14:creationId xmlns:p14="http://schemas.microsoft.com/office/powerpoint/2010/main" val="3225144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p:cNvGraphicFramePr>
            <a:graphicFrameLocks noGrp="1"/>
          </p:cNvGraphicFramePr>
          <p:nvPr>
            <p:extLst>
              <p:ext uri="{D42A27DB-BD31-4B8C-83A1-F6EECF244321}">
                <p14:modId xmlns:p14="http://schemas.microsoft.com/office/powerpoint/2010/main" val="484199682"/>
              </p:ext>
            </p:extLst>
          </p:nvPr>
        </p:nvGraphicFramePr>
        <p:xfrm>
          <a:off x="1187627" y="116632"/>
          <a:ext cx="7884363" cy="2800350"/>
        </p:xfrm>
        <a:graphic>
          <a:graphicData uri="http://schemas.openxmlformats.org/drawingml/2006/table">
            <a:tbl>
              <a:tblPr>
                <a:tableStyleId>{21E4AEA4-8DFA-4A89-87EB-49C32662AFE0}</a:tableStyleId>
              </a:tblPr>
              <a:tblGrid>
                <a:gridCol w="1035558">
                  <a:extLst>
                    <a:ext uri="{9D8B030D-6E8A-4147-A177-3AD203B41FA5}">
                      <a16:colId xmlns:a16="http://schemas.microsoft.com/office/drawing/2014/main" val="4066062720"/>
                    </a:ext>
                  </a:extLst>
                </a:gridCol>
                <a:gridCol w="1035558">
                  <a:extLst>
                    <a:ext uri="{9D8B030D-6E8A-4147-A177-3AD203B41FA5}">
                      <a16:colId xmlns:a16="http://schemas.microsoft.com/office/drawing/2014/main" val="893094393"/>
                    </a:ext>
                  </a:extLst>
                </a:gridCol>
                <a:gridCol w="1671015">
                  <a:extLst>
                    <a:ext uri="{9D8B030D-6E8A-4147-A177-3AD203B41FA5}">
                      <a16:colId xmlns:a16="http://schemas.microsoft.com/office/drawing/2014/main" val="3270496472"/>
                    </a:ext>
                  </a:extLst>
                </a:gridCol>
                <a:gridCol w="1035558">
                  <a:extLst>
                    <a:ext uri="{9D8B030D-6E8A-4147-A177-3AD203B41FA5}">
                      <a16:colId xmlns:a16="http://schemas.microsoft.com/office/drawing/2014/main" val="371329735"/>
                    </a:ext>
                  </a:extLst>
                </a:gridCol>
                <a:gridCol w="1035558">
                  <a:extLst>
                    <a:ext uri="{9D8B030D-6E8A-4147-A177-3AD203B41FA5}">
                      <a16:colId xmlns:a16="http://schemas.microsoft.com/office/drawing/2014/main" val="1394846045"/>
                    </a:ext>
                  </a:extLst>
                </a:gridCol>
                <a:gridCol w="1035558">
                  <a:extLst>
                    <a:ext uri="{9D8B030D-6E8A-4147-A177-3AD203B41FA5}">
                      <a16:colId xmlns:a16="http://schemas.microsoft.com/office/drawing/2014/main" val="168620510"/>
                    </a:ext>
                  </a:extLst>
                </a:gridCol>
                <a:gridCol w="1035558">
                  <a:extLst>
                    <a:ext uri="{9D8B030D-6E8A-4147-A177-3AD203B41FA5}">
                      <a16:colId xmlns:a16="http://schemas.microsoft.com/office/drawing/2014/main" val="2741267341"/>
                    </a:ext>
                  </a:extLst>
                </a:gridCol>
              </a:tblGrid>
              <a:tr h="200025">
                <a:tc>
                  <a:txBody>
                    <a:bodyPr/>
                    <a:lstStyle/>
                    <a:p>
                      <a:pPr algn="ctr" fontAlgn="b"/>
                      <a:r>
                        <a:rPr lang="es-ES" sz="1200" u="none" strike="noStrike" dirty="0">
                          <a:effectLst/>
                        </a:rPr>
                        <a:t>INT</a:t>
                      </a:r>
                      <a:endParaRPr lang="es-ES" sz="1200" b="1" i="0" u="none" strike="noStrike" dirty="0">
                        <a:solidFill>
                          <a:srgbClr val="000000"/>
                        </a:solidFill>
                        <a:effectLst/>
                        <a:latin typeface="Calibri" panose="020F0502020204030204" pitchFamily="34" charset="0"/>
                      </a:endParaRPr>
                    </a:p>
                  </a:txBody>
                  <a:tcPr marL="9525" marR="9525" marT="9525" marB="0" anchor="b"/>
                </a:tc>
                <a:tc gridSpan="3">
                  <a:txBody>
                    <a:bodyPr/>
                    <a:lstStyle/>
                    <a:p>
                      <a:pPr algn="ctr" fontAlgn="b"/>
                      <a:r>
                        <a:rPr lang="es-ES" sz="1200" u="none" strike="noStrike" dirty="0">
                          <a:effectLst/>
                        </a:rPr>
                        <a:t>TEST</a:t>
                      </a:r>
                      <a:endParaRPr lang="es-E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ES"/>
                    </a:p>
                  </a:txBody>
                  <a:tcPr/>
                </a:tc>
                <a:tc hMerge="1">
                  <a:txBody>
                    <a:bodyPr/>
                    <a:lstStyle/>
                    <a:p>
                      <a:endParaRPr lang="es-ES"/>
                    </a:p>
                  </a:txBody>
                  <a:tcPr/>
                </a:tc>
                <a:tc gridSpan="3">
                  <a:txBody>
                    <a:bodyPr/>
                    <a:lstStyle/>
                    <a:p>
                      <a:pPr algn="ctr" fontAlgn="b"/>
                      <a:r>
                        <a:rPr lang="es-ES" sz="1200" u="none" strike="noStrike">
                          <a:effectLst/>
                        </a:rPr>
                        <a:t>TRAIN</a:t>
                      </a:r>
                      <a:endParaRPr lang="es-ES" sz="1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14806242"/>
                  </a:ext>
                </a:extLst>
              </a:tr>
              <a:tr h="200025">
                <a:tc>
                  <a:txBody>
                    <a:bodyPr/>
                    <a:lstStyle/>
                    <a:p>
                      <a:pPr algn="l" fontAlgn="b"/>
                      <a:r>
                        <a:rPr lang="es-ES" sz="1200" u="sng" strike="noStrike">
                          <a:effectLst/>
                        </a:rPr>
                        <a:t>BENCHMARK</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4864678"/>
                  </a:ext>
                </a:extLst>
              </a:tr>
              <a:tr h="200025">
                <a:tc>
                  <a:txBody>
                    <a:bodyPr/>
                    <a:lstStyle/>
                    <a:p>
                      <a:pPr algn="l" fontAlgn="b"/>
                      <a:r>
                        <a:rPr lang="es-ES" sz="1200" u="none" strike="noStrike">
                          <a:effectLst/>
                        </a:rPr>
                        <a:t>400.perlbench</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3,47</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3,59</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3,44</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16,5</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15,3</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15,2</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3818954"/>
                  </a:ext>
                </a:extLst>
              </a:tr>
              <a:tr h="200025">
                <a:tc>
                  <a:txBody>
                    <a:bodyPr/>
                    <a:lstStyle/>
                    <a:p>
                      <a:pPr algn="l" fontAlgn="b"/>
                      <a:r>
                        <a:rPr lang="es-ES" sz="1200" u="none" strike="noStrike">
                          <a:effectLst/>
                        </a:rPr>
                        <a:t>401.bzip2</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4,88</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6,74</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4,8</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35,3</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35,3</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35,2</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7641977"/>
                  </a:ext>
                </a:extLst>
              </a:tr>
              <a:tr h="200025">
                <a:tc>
                  <a:txBody>
                    <a:bodyPr/>
                    <a:lstStyle/>
                    <a:p>
                      <a:pPr algn="l" fontAlgn="b"/>
                      <a:r>
                        <a:rPr lang="es-ES" sz="1200" u="none" strike="noStrike">
                          <a:effectLst/>
                        </a:rPr>
                        <a:t>403.gcc</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0,971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1,19</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0,974</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0,702</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0,703</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0,715</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5032351"/>
                  </a:ext>
                </a:extLst>
              </a:tr>
              <a:tr h="200025">
                <a:tc>
                  <a:txBody>
                    <a:bodyPr/>
                    <a:lstStyle/>
                    <a:p>
                      <a:pPr algn="l" fontAlgn="b"/>
                      <a:r>
                        <a:rPr lang="es-ES" sz="1200" u="none" strike="noStrike">
                          <a:effectLst/>
                        </a:rPr>
                        <a:t>429.mcf</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2,9</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2,57</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2,21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15,8</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16</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15,7</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4118657"/>
                  </a:ext>
                </a:extLst>
              </a:tr>
              <a:tr h="200025">
                <a:tc>
                  <a:txBody>
                    <a:bodyPr/>
                    <a:lstStyle/>
                    <a:p>
                      <a:pPr algn="l" fontAlgn="b"/>
                      <a:r>
                        <a:rPr lang="es-ES" sz="1200" u="none" strike="noStrike">
                          <a:effectLst/>
                        </a:rPr>
                        <a:t>445.gobmk</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15,1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18,9</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14,9</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82,6</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82,4</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82,6</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7637758"/>
                  </a:ext>
                </a:extLst>
              </a:tr>
              <a:tr h="200025">
                <a:tc>
                  <a:txBody>
                    <a:bodyPr/>
                    <a:lstStyle/>
                    <a:p>
                      <a:pPr algn="l" fontAlgn="b"/>
                      <a:r>
                        <a:rPr lang="es-ES" sz="1200" b="1" u="none" strike="noStrike" dirty="0">
                          <a:solidFill>
                            <a:srgbClr val="FF0000"/>
                          </a:solidFill>
                          <a:effectLst/>
                        </a:rPr>
                        <a:t>456.hmmer</a:t>
                      </a:r>
                      <a:endParaRPr lang="es-E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s-ES" sz="1200" b="1" u="none" strike="noStrike" dirty="0">
                          <a:solidFill>
                            <a:srgbClr val="FF0000"/>
                          </a:solidFill>
                          <a:effectLst/>
                        </a:rPr>
                        <a:t>2,14</a:t>
                      </a:r>
                      <a:endParaRPr lang="es-E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s-ES" sz="1200" b="1" u="none" strike="noStrike" dirty="0">
                          <a:solidFill>
                            <a:srgbClr val="FF0000"/>
                          </a:solidFill>
                          <a:effectLst/>
                        </a:rPr>
                        <a:t>2,8</a:t>
                      </a:r>
                      <a:endParaRPr lang="es-E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s-ES" sz="1200" b="1" u="none" strike="noStrike" dirty="0">
                          <a:solidFill>
                            <a:srgbClr val="FF0000"/>
                          </a:solidFill>
                          <a:effectLst/>
                        </a:rPr>
                        <a:t>2,15</a:t>
                      </a:r>
                      <a:endParaRPr lang="es-E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s-ES" sz="1200" b="1" u="none" strike="noStrike" dirty="0">
                          <a:solidFill>
                            <a:srgbClr val="FF0000"/>
                          </a:solidFill>
                          <a:effectLst/>
                        </a:rPr>
                        <a:t>47,6</a:t>
                      </a:r>
                      <a:endParaRPr lang="es-E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s-ES" sz="1200" b="1" u="none" strike="noStrike" dirty="0">
                          <a:solidFill>
                            <a:srgbClr val="FF0000"/>
                          </a:solidFill>
                          <a:effectLst/>
                        </a:rPr>
                        <a:t>41,3</a:t>
                      </a:r>
                      <a:endParaRPr lang="es-E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s-ES" sz="1200" b="1" u="none" strike="noStrike" dirty="0">
                          <a:solidFill>
                            <a:srgbClr val="FF0000"/>
                          </a:solidFill>
                          <a:effectLst/>
                        </a:rPr>
                        <a:t>40,9</a:t>
                      </a:r>
                      <a:endParaRPr lang="es-ES" sz="12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2623607"/>
                  </a:ext>
                </a:extLst>
              </a:tr>
              <a:tr h="200025">
                <a:tc>
                  <a:txBody>
                    <a:bodyPr/>
                    <a:lstStyle/>
                    <a:p>
                      <a:pPr algn="l" fontAlgn="b"/>
                      <a:r>
                        <a:rPr lang="es-ES" sz="1200" u="none" strike="noStrike">
                          <a:effectLst/>
                        </a:rPr>
                        <a:t>458.sjeng</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3,45</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4,14</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3,16</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126</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99,1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98,7</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2425939"/>
                  </a:ext>
                </a:extLst>
              </a:tr>
              <a:tr h="200025">
                <a:tc>
                  <a:txBody>
                    <a:bodyPr/>
                    <a:lstStyle/>
                    <a:p>
                      <a:pPr algn="l" fontAlgn="b"/>
                      <a:r>
                        <a:rPr lang="es-ES" sz="1200" u="none" strike="noStrike">
                          <a:effectLst/>
                        </a:rPr>
                        <a:t>462.libquantum</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0,0291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0,0439</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0,0379</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1,53</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1,14</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1,13</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1177494"/>
                  </a:ext>
                </a:extLst>
              </a:tr>
              <a:tr h="200025">
                <a:tc>
                  <a:txBody>
                    <a:bodyPr/>
                    <a:lstStyle/>
                    <a:p>
                      <a:pPr algn="l" fontAlgn="b"/>
                      <a:r>
                        <a:rPr lang="es-ES" sz="1200" u="none" strike="noStrike" dirty="0">
                          <a:effectLst/>
                        </a:rPr>
                        <a:t>464.h264ref</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10,2</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14,2</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10,3</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74,6</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58</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58</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6309951"/>
                  </a:ext>
                </a:extLst>
              </a:tr>
              <a:tr h="200025">
                <a:tc>
                  <a:txBody>
                    <a:bodyPr/>
                    <a:lstStyle/>
                    <a:p>
                      <a:pPr algn="l" fontAlgn="b"/>
                      <a:r>
                        <a:rPr lang="es-ES" sz="1200" u="none" strike="noStrike">
                          <a:effectLst/>
                        </a:rPr>
                        <a:t>471.omnetpp</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0,293</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0,377</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0,29</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53,1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41,5</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41,5</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3269235"/>
                  </a:ext>
                </a:extLst>
              </a:tr>
              <a:tr h="200025">
                <a:tc>
                  <a:txBody>
                    <a:bodyPr/>
                    <a:lstStyle/>
                    <a:p>
                      <a:pPr algn="l" fontAlgn="b"/>
                      <a:r>
                        <a:rPr lang="es-ES" sz="1200" u="none" strike="noStrike">
                          <a:effectLst/>
                        </a:rPr>
                        <a:t>473.astar</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8,52</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9,89</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8,19</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115</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87,8</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88</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1403310"/>
                  </a:ext>
                </a:extLst>
              </a:tr>
              <a:tr h="200025">
                <a:tc>
                  <a:txBody>
                    <a:bodyPr/>
                    <a:lstStyle/>
                    <a:p>
                      <a:pPr algn="l" fontAlgn="b"/>
                      <a:r>
                        <a:rPr lang="es-ES" sz="1200" u="none" strike="noStrike">
                          <a:effectLst/>
                        </a:rPr>
                        <a:t>483.xalancbmk</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0</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0</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0</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0</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0</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0</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8572693"/>
                  </a:ext>
                </a:extLst>
              </a:tr>
            </a:tbl>
          </a:graphicData>
        </a:graphic>
      </p:graphicFrame>
      <p:graphicFrame>
        <p:nvGraphicFramePr>
          <p:cNvPr id="7" name="Chart 2"/>
          <p:cNvGraphicFramePr>
            <a:graphicFrameLocks/>
          </p:cNvGraphicFramePr>
          <p:nvPr>
            <p:extLst>
              <p:ext uri="{D42A27DB-BD31-4B8C-83A1-F6EECF244321}">
                <p14:modId xmlns:p14="http://schemas.microsoft.com/office/powerpoint/2010/main" val="939828483"/>
              </p:ext>
            </p:extLst>
          </p:nvPr>
        </p:nvGraphicFramePr>
        <p:xfrm>
          <a:off x="1043608" y="3140968"/>
          <a:ext cx="8028382" cy="3528392"/>
        </p:xfrm>
        <a:graphic>
          <a:graphicData uri="http://schemas.openxmlformats.org/drawingml/2006/chart">
            <c:chart xmlns:c="http://schemas.openxmlformats.org/drawingml/2006/chart" xmlns:r="http://schemas.openxmlformats.org/officeDocument/2006/relationships" r:id="rId2"/>
          </a:graphicData>
        </a:graphic>
      </p:graphicFrame>
      <p:sp>
        <p:nvSpPr>
          <p:cNvPr id="2" name="Marcador de número de diapositiva 1"/>
          <p:cNvSpPr>
            <a:spLocks noGrp="1"/>
          </p:cNvSpPr>
          <p:nvPr>
            <p:ph type="sldNum" sz="quarter" idx="12"/>
          </p:nvPr>
        </p:nvSpPr>
        <p:spPr/>
        <p:txBody>
          <a:bodyPr/>
          <a:lstStyle/>
          <a:p>
            <a:fld id="{E9BFF390-A622-4423-AA72-0A8D51600F7B}" type="slidenum">
              <a:rPr lang="es-ES" smtClean="0"/>
              <a:pPr/>
              <a:t>16</a:t>
            </a:fld>
            <a:endParaRPr lang="es-ES"/>
          </a:p>
        </p:txBody>
      </p:sp>
    </p:spTree>
    <p:extLst>
      <p:ext uri="{BB962C8B-B14F-4D97-AF65-F5344CB8AC3E}">
        <p14:creationId xmlns:p14="http://schemas.microsoft.com/office/powerpoint/2010/main" val="1704641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SPEC CPU</a:t>
            </a:r>
          </a:p>
        </p:txBody>
      </p:sp>
      <p:sp>
        <p:nvSpPr>
          <p:cNvPr id="3" name="2 Marcador de contenido"/>
          <p:cNvSpPr>
            <a:spLocks noGrp="1"/>
          </p:cNvSpPr>
          <p:nvPr>
            <p:ph idx="1"/>
          </p:nvPr>
        </p:nvSpPr>
        <p:spPr>
          <a:xfrm>
            <a:off x="1101991" y="1052736"/>
            <a:ext cx="7697249" cy="5544616"/>
          </a:xfrm>
        </p:spPr>
        <p:txBody>
          <a:bodyPr>
            <a:normAutofit fontScale="77500" lnSpcReduction="20000"/>
          </a:bodyPr>
          <a:lstStyle/>
          <a:p>
            <a:pPr marL="82296" indent="0" algn="just">
              <a:buNone/>
            </a:pPr>
            <a:r>
              <a:rPr lang="en-US" sz="2800" dirty="0"/>
              <a:t> No </a:t>
            </a:r>
            <a:r>
              <a:rPr lang="en-US" sz="2800" dirty="0" err="1"/>
              <a:t>obtenemos</a:t>
            </a:r>
            <a:r>
              <a:rPr lang="en-US" sz="2800" dirty="0"/>
              <a:t> </a:t>
            </a:r>
            <a:r>
              <a:rPr lang="en-US" sz="2800" dirty="0" err="1"/>
              <a:t>resultados</a:t>
            </a:r>
            <a:r>
              <a:rPr lang="en-US" sz="2800" dirty="0"/>
              <a:t> de 3 Benchmarks: </a:t>
            </a:r>
          </a:p>
          <a:p>
            <a:pPr marL="82296" indent="0" algn="just">
              <a:buNone/>
            </a:pPr>
            <a:endParaRPr lang="en-US" sz="800" dirty="0"/>
          </a:p>
          <a:p>
            <a:pPr marL="82296" indent="0" algn="just">
              <a:buNone/>
            </a:pPr>
            <a:r>
              <a:rPr lang="en-US" sz="2800" dirty="0">
                <a:solidFill>
                  <a:srgbClr val="FF0000"/>
                </a:solidFill>
              </a:rPr>
              <a:t>447.Deal II:</a:t>
            </a:r>
            <a:r>
              <a:rPr lang="en-US" sz="2800" dirty="0"/>
              <a:t> da un </a:t>
            </a:r>
            <a:r>
              <a:rPr lang="en-US" sz="2800" dirty="0" err="1"/>
              <a:t>fallo</a:t>
            </a:r>
            <a:r>
              <a:rPr lang="en-US" sz="2800" dirty="0"/>
              <a:t> </a:t>
            </a:r>
            <a:r>
              <a:rPr lang="en-US" sz="2800" dirty="0" err="1"/>
              <a:t>en</a:t>
            </a:r>
            <a:r>
              <a:rPr lang="en-US" sz="2800" dirty="0"/>
              <a:t> el build </a:t>
            </a:r>
            <a:r>
              <a:rPr lang="en-US" sz="2800" dirty="0" err="1"/>
              <a:t>debido</a:t>
            </a:r>
            <a:r>
              <a:rPr lang="en-US" sz="2800" dirty="0"/>
              <a:t> al “header”. Se </a:t>
            </a:r>
            <a:r>
              <a:rPr lang="en-US" sz="2800" dirty="0" err="1"/>
              <a:t>puede</a:t>
            </a:r>
            <a:r>
              <a:rPr lang="en-US" sz="2800" dirty="0"/>
              <a:t> resolver </a:t>
            </a:r>
            <a:r>
              <a:rPr lang="en-US" sz="2800" dirty="0" err="1"/>
              <a:t>añadiendo</a:t>
            </a:r>
            <a:r>
              <a:rPr lang="en-US" sz="2800" dirty="0"/>
              <a:t> un FLAG al </a:t>
            </a:r>
            <a:r>
              <a:rPr lang="en-US" sz="2800" dirty="0" err="1"/>
              <a:t>fichero</a:t>
            </a:r>
            <a:r>
              <a:rPr lang="en-US" sz="2800" dirty="0"/>
              <a:t> de </a:t>
            </a:r>
            <a:r>
              <a:rPr lang="en-US" sz="2800" dirty="0" err="1"/>
              <a:t>configuración</a:t>
            </a:r>
            <a:r>
              <a:rPr lang="en-US" sz="2800" dirty="0"/>
              <a:t>:</a:t>
            </a:r>
          </a:p>
          <a:p>
            <a:pPr algn="just"/>
            <a:endParaRPr lang="en-US" sz="1100" dirty="0"/>
          </a:p>
          <a:p>
            <a:pPr marL="82296" indent="0" algn="ctr">
              <a:buNone/>
            </a:pPr>
            <a:r>
              <a:rPr lang="en-US" sz="2600" dirty="0" err="1">
                <a:solidFill>
                  <a:srgbClr val="FF0000"/>
                </a:solidFill>
              </a:rPr>
              <a:t>Srcalt</a:t>
            </a:r>
            <a:r>
              <a:rPr lang="en-US" sz="2600" dirty="0">
                <a:solidFill>
                  <a:srgbClr val="FF0000"/>
                </a:solidFill>
              </a:rPr>
              <a:t> = apache_stdcxx_4_2_1</a:t>
            </a:r>
          </a:p>
          <a:p>
            <a:pPr marL="82296" indent="0" algn="just">
              <a:buNone/>
            </a:pPr>
            <a:endParaRPr lang="en-US" sz="800" dirty="0"/>
          </a:p>
          <a:p>
            <a:pPr marL="82296" indent="0" algn="ctr">
              <a:buNone/>
            </a:pPr>
            <a:r>
              <a:rPr lang="en-US" sz="2100" u="sng" dirty="0"/>
              <a:t>https://www.spec.org/cpu2006/src.alt/README.447.dealII.src.alt.apache_stdcxx_4_2_1.txt</a:t>
            </a:r>
          </a:p>
          <a:p>
            <a:pPr marL="82296" indent="0" algn="just">
              <a:buNone/>
            </a:pPr>
            <a:endParaRPr lang="en-US" sz="1600" u="sng" dirty="0"/>
          </a:p>
          <a:p>
            <a:pPr marL="82296" indent="0" algn="just">
              <a:buNone/>
            </a:pPr>
            <a:r>
              <a:rPr lang="en-US" sz="2800" dirty="0">
                <a:solidFill>
                  <a:srgbClr val="FF0000"/>
                </a:solidFill>
              </a:rPr>
              <a:t>481.Wrf:</a:t>
            </a:r>
            <a:r>
              <a:rPr lang="en-US" sz="2800" dirty="0"/>
              <a:t> </a:t>
            </a:r>
            <a:r>
              <a:rPr lang="en-US" sz="2800" dirty="0" err="1"/>
              <a:t>falla</a:t>
            </a:r>
            <a:r>
              <a:rPr lang="en-US" sz="2800" dirty="0"/>
              <a:t> </a:t>
            </a:r>
            <a:r>
              <a:rPr lang="en-US" sz="2800" dirty="0" err="1"/>
              <a:t>en</a:t>
            </a:r>
            <a:r>
              <a:rPr lang="en-US" sz="2800" dirty="0"/>
              <a:t> el build, </a:t>
            </a:r>
            <a:r>
              <a:rPr lang="en-US" sz="2800" dirty="0" err="1"/>
              <a:t>sobra</a:t>
            </a:r>
            <a:r>
              <a:rPr lang="en-US" sz="2800" dirty="0"/>
              <a:t> </a:t>
            </a:r>
            <a:r>
              <a:rPr lang="en-US" sz="2800" dirty="0" err="1"/>
              <a:t>una</a:t>
            </a:r>
            <a:r>
              <a:rPr lang="en-US" sz="2800" dirty="0"/>
              <a:t> </a:t>
            </a:r>
            <a:r>
              <a:rPr lang="en-US" sz="2800" dirty="0" err="1"/>
              <a:t>línea</a:t>
            </a:r>
            <a:r>
              <a:rPr lang="en-US" sz="2800" dirty="0"/>
              <a:t> de </a:t>
            </a:r>
            <a:r>
              <a:rPr lang="en-US" sz="2800" dirty="0" err="1"/>
              <a:t>código</a:t>
            </a:r>
            <a:r>
              <a:rPr lang="en-US" sz="2800" dirty="0"/>
              <a:t>:</a:t>
            </a:r>
          </a:p>
          <a:p>
            <a:pPr algn="just"/>
            <a:endParaRPr lang="en-US" sz="1000" dirty="0"/>
          </a:p>
          <a:p>
            <a:pPr marL="82296" indent="0" algn="ctr">
              <a:buNone/>
            </a:pPr>
            <a:r>
              <a:rPr lang="es-ES" dirty="0"/>
              <a:t> </a:t>
            </a:r>
            <a:r>
              <a:rPr lang="es-ES" sz="2400" dirty="0">
                <a:solidFill>
                  <a:srgbClr val="FF0000"/>
                </a:solidFill>
              </a:rPr>
              <a:t>// </a:t>
            </a:r>
            <a:r>
              <a:rPr lang="es-ES" sz="2400" dirty="0" err="1">
                <a:solidFill>
                  <a:srgbClr val="FF0000"/>
                </a:solidFill>
              </a:rPr>
              <a:t>wrf_data_header_size</a:t>
            </a:r>
            <a:r>
              <a:rPr lang="es-ES" sz="2400" dirty="0">
                <a:solidFill>
                  <a:srgbClr val="FF0000"/>
                </a:solidFill>
              </a:rPr>
              <a:t> = 8</a:t>
            </a:r>
            <a:endParaRPr lang="en-US" sz="2100" dirty="0">
              <a:solidFill>
                <a:srgbClr val="FF0000"/>
              </a:solidFill>
            </a:endParaRPr>
          </a:p>
          <a:p>
            <a:pPr algn="just"/>
            <a:endParaRPr lang="en-US" sz="800" dirty="0"/>
          </a:p>
          <a:p>
            <a:pPr marL="82296" indent="0" algn="ctr">
              <a:buNone/>
            </a:pPr>
            <a:r>
              <a:rPr lang="en-US" sz="2600" u="sng" dirty="0"/>
              <a:t>https://www.mail-archive.com/gcc-bugs@gcc.gnu.org/msg309327.html</a:t>
            </a:r>
          </a:p>
          <a:p>
            <a:pPr marL="82296" indent="0" algn="just">
              <a:buNone/>
            </a:pPr>
            <a:endParaRPr lang="en-US" sz="1600" dirty="0"/>
          </a:p>
          <a:p>
            <a:pPr marL="82296" indent="0" algn="just">
              <a:buNone/>
            </a:pPr>
            <a:r>
              <a:rPr lang="en-US" sz="2800" dirty="0">
                <a:solidFill>
                  <a:srgbClr val="FF0000"/>
                </a:solidFill>
              </a:rPr>
              <a:t>483. </a:t>
            </a:r>
            <a:r>
              <a:rPr lang="en-US" sz="2800" dirty="0" err="1">
                <a:solidFill>
                  <a:srgbClr val="FF0000"/>
                </a:solidFill>
              </a:rPr>
              <a:t>Xalancbmk</a:t>
            </a:r>
            <a:r>
              <a:rPr lang="en-US" sz="2800" dirty="0">
                <a:solidFill>
                  <a:srgbClr val="FF0000"/>
                </a:solidFill>
              </a:rPr>
              <a:t>:</a:t>
            </a:r>
            <a:r>
              <a:rPr lang="en-US" sz="2800" dirty="0"/>
              <a:t> no </a:t>
            </a:r>
            <a:r>
              <a:rPr lang="en-US" sz="2800" dirty="0" err="1"/>
              <a:t>falla</a:t>
            </a:r>
            <a:r>
              <a:rPr lang="en-US" sz="2800" dirty="0"/>
              <a:t> </a:t>
            </a:r>
            <a:r>
              <a:rPr lang="en-US" sz="2800" dirty="0" err="1"/>
              <a:t>en</a:t>
            </a:r>
            <a:r>
              <a:rPr lang="en-US" sz="2800" dirty="0"/>
              <a:t> el build </a:t>
            </a:r>
            <a:r>
              <a:rPr lang="en-US" sz="2800" dirty="0" err="1"/>
              <a:t>sino</a:t>
            </a:r>
            <a:r>
              <a:rPr lang="en-US" sz="2800" dirty="0"/>
              <a:t> </a:t>
            </a:r>
            <a:r>
              <a:rPr lang="en-US" sz="2800" dirty="0" err="1"/>
              <a:t>en</a:t>
            </a:r>
            <a:r>
              <a:rPr lang="en-US" sz="2800" dirty="0"/>
              <a:t> run </a:t>
            </a:r>
            <a:r>
              <a:rPr lang="en-US" sz="2800" dirty="0" err="1"/>
              <a:t>porque</a:t>
            </a:r>
            <a:r>
              <a:rPr lang="en-US" sz="2800" dirty="0"/>
              <a:t> </a:t>
            </a:r>
            <a:r>
              <a:rPr lang="en-US" sz="2800" dirty="0" err="1"/>
              <a:t>falta</a:t>
            </a:r>
            <a:r>
              <a:rPr lang="en-US" sz="2800" dirty="0"/>
              <a:t>:</a:t>
            </a:r>
          </a:p>
          <a:p>
            <a:pPr marL="82296" indent="0" algn="just">
              <a:buNone/>
            </a:pPr>
            <a:endParaRPr lang="en-US" sz="900" dirty="0"/>
          </a:p>
          <a:p>
            <a:pPr marL="82296" indent="0" algn="ctr">
              <a:buNone/>
            </a:pPr>
            <a:r>
              <a:rPr lang="es-ES" sz="2300" dirty="0"/>
              <a:t>CXXPORTABILITY= -DSPEC_CPU_LINUX </a:t>
            </a:r>
            <a:r>
              <a:rPr lang="es-ES" sz="2300" dirty="0">
                <a:solidFill>
                  <a:srgbClr val="FF0000"/>
                </a:solidFill>
              </a:rPr>
              <a:t>-</a:t>
            </a:r>
            <a:r>
              <a:rPr lang="es-ES" sz="2300" dirty="0" err="1">
                <a:solidFill>
                  <a:srgbClr val="FF0000"/>
                </a:solidFill>
              </a:rPr>
              <a:t>include</a:t>
            </a:r>
            <a:r>
              <a:rPr lang="es-ES" sz="2300" dirty="0">
                <a:solidFill>
                  <a:srgbClr val="FF0000"/>
                </a:solidFill>
              </a:rPr>
              <a:t> </a:t>
            </a:r>
            <a:r>
              <a:rPr lang="es-ES" sz="2300" dirty="0" err="1">
                <a:solidFill>
                  <a:srgbClr val="FF0000"/>
                </a:solidFill>
              </a:rPr>
              <a:t>cstdlib</a:t>
            </a:r>
            <a:r>
              <a:rPr lang="es-ES" sz="2300" dirty="0">
                <a:solidFill>
                  <a:srgbClr val="FF0000"/>
                </a:solidFill>
              </a:rPr>
              <a:t> -</a:t>
            </a:r>
            <a:r>
              <a:rPr lang="es-ES" sz="2300" dirty="0" err="1">
                <a:solidFill>
                  <a:srgbClr val="FF0000"/>
                </a:solidFill>
              </a:rPr>
              <a:t>include</a:t>
            </a:r>
            <a:r>
              <a:rPr lang="es-ES" sz="2300" dirty="0">
                <a:solidFill>
                  <a:srgbClr val="FF0000"/>
                </a:solidFill>
              </a:rPr>
              <a:t> </a:t>
            </a:r>
            <a:r>
              <a:rPr lang="es-ES" sz="2300" dirty="0" err="1">
                <a:solidFill>
                  <a:srgbClr val="FF0000"/>
                </a:solidFill>
              </a:rPr>
              <a:t>cstring</a:t>
            </a:r>
            <a:endParaRPr lang="en-US" sz="2100" dirty="0">
              <a:solidFill>
                <a:srgbClr val="FF0000"/>
              </a:solidFill>
            </a:endParaRPr>
          </a:p>
          <a:p>
            <a:pPr algn="just">
              <a:buFontTx/>
              <a:buChar char="-"/>
            </a:pPr>
            <a:endParaRPr lang="en-US" sz="800" dirty="0"/>
          </a:p>
          <a:p>
            <a:pPr marL="82296" indent="0" algn="ctr">
              <a:buNone/>
            </a:pPr>
            <a:r>
              <a:rPr lang="en-US" sz="2300" u="sng" dirty="0"/>
              <a:t>http://cs.mtu.edu/~mmkoksal/blog/?x=entry:entry120124-205001</a:t>
            </a:r>
          </a:p>
        </p:txBody>
      </p:sp>
      <p:sp>
        <p:nvSpPr>
          <p:cNvPr id="4" name="Marcador de número de diapositiva 3"/>
          <p:cNvSpPr>
            <a:spLocks noGrp="1"/>
          </p:cNvSpPr>
          <p:nvPr>
            <p:ph type="sldNum" sz="quarter" idx="12"/>
          </p:nvPr>
        </p:nvSpPr>
        <p:spPr/>
        <p:txBody>
          <a:bodyPr/>
          <a:lstStyle/>
          <a:p>
            <a:fld id="{E9BFF390-A622-4423-AA72-0A8D51600F7B}" type="slidenum">
              <a:rPr lang="es-ES" smtClean="0"/>
              <a:pPr/>
              <a:t>17</a:t>
            </a:fld>
            <a:endParaRPr lang="es-ES"/>
          </a:p>
        </p:txBody>
      </p:sp>
    </p:spTree>
    <p:extLst>
      <p:ext uri="{BB962C8B-B14F-4D97-AF65-F5344CB8AC3E}">
        <p14:creationId xmlns:p14="http://schemas.microsoft.com/office/powerpoint/2010/main" val="2214894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SPEC CPU (b)</a:t>
            </a:r>
          </a:p>
        </p:txBody>
      </p:sp>
      <p:sp>
        <p:nvSpPr>
          <p:cNvPr id="3" name="2 Marcador de contenido"/>
          <p:cNvSpPr>
            <a:spLocks noGrp="1"/>
          </p:cNvSpPr>
          <p:nvPr>
            <p:ph idx="1"/>
          </p:nvPr>
        </p:nvSpPr>
        <p:spPr>
          <a:xfrm>
            <a:off x="1101991" y="980728"/>
            <a:ext cx="7934505" cy="5472608"/>
          </a:xfrm>
        </p:spPr>
        <p:txBody>
          <a:bodyPr>
            <a:normAutofit fontScale="85000" lnSpcReduction="10000"/>
          </a:bodyPr>
          <a:lstStyle/>
          <a:p>
            <a:pPr marL="82296" indent="0" algn="just">
              <a:buNone/>
            </a:pPr>
            <a:r>
              <a:rPr lang="en-US" dirty="0" err="1"/>
              <a:t>Por</a:t>
            </a:r>
            <a:r>
              <a:rPr lang="en-US" dirty="0"/>
              <a:t> </a:t>
            </a:r>
            <a:r>
              <a:rPr lang="en-US" dirty="0" err="1"/>
              <a:t>indicación</a:t>
            </a:r>
            <a:r>
              <a:rPr lang="en-US" dirty="0"/>
              <a:t> del professor,  </a:t>
            </a:r>
            <a:r>
              <a:rPr lang="en-US" dirty="0" err="1"/>
              <a:t>elegimos</a:t>
            </a:r>
            <a:r>
              <a:rPr lang="en-US" dirty="0"/>
              <a:t> </a:t>
            </a:r>
            <a:r>
              <a:rPr lang="en-US" dirty="0" err="1"/>
              <a:t>los</a:t>
            </a:r>
            <a:r>
              <a:rPr lang="en-US" dirty="0"/>
              <a:t> Benchmarks:</a:t>
            </a:r>
          </a:p>
          <a:p>
            <a:pPr marL="82296" indent="0" algn="just">
              <a:buNone/>
            </a:pPr>
            <a:endParaRPr lang="en-US" sz="1000" dirty="0"/>
          </a:p>
          <a:p>
            <a:pPr marL="82296" indent="0" algn="just">
              <a:buNone/>
            </a:pPr>
            <a:r>
              <a:rPr lang="en-US" b="1" dirty="0"/>
              <a:t>- 456 de la </a:t>
            </a:r>
            <a:r>
              <a:rPr lang="en-US" b="1" dirty="0" err="1"/>
              <a:t>opción</a:t>
            </a:r>
            <a:r>
              <a:rPr lang="en-US" b="1" dirty="0"/>
              <a:t> de INT</a:t>
            </a:r>
            <a:r>
              <a:rPr lang="en-US" dirty="0"/>
              <a:t>: </a:t>
            </a:r>
            <a:r>
              <a:rPr lang="en-US" dirty="0" err="1"/>
              <a:t>HMMer</a:t>
            </a:r>
            <a:r>
              <a:rPr lang="en-US" dirty="0"/>
              <a:t> </a:t>
            </a:r>
            <a:r>
              <a:rPr lang="en-US" dirty="0" err="1"/>
              <a:t>es</a:t>
            </a:r>
            <a:r>
              <a:rPr lang="en-US" dirty="0"/>
              <a:t> diminutive de  “Profile Hidden Markov Models”, </a:t>
            </a:r>
            <a:r>
              <a:rPr lang="en-US" dirty="0" err="1"/>
              <a:t>consistente</a:t>
            </a:r>
            <a:r>
              <a:rPr lang="en-US" dirty="0"/>
              <a:t> </a:t>
            </a:r>
            <a:r>
              <a:rPr lang="en-US" dirty="0" err="1"/>
              <a:t>en</a:t>
            </a:r>
            <a:r>
              <a:rPr lang="en-US" dirty="0"/>
              <a:t> </a:t>
            </a:r>
            <a:r>
              <a:rPr lang="en-US" dirty="0" err="1"/>
              <a:t>modelos</a:t>
            </a:r>
            <a:r>
              <a:rPr lang="en-US" dirty="0"/>
              <a:t> </a:t>
            </a:r>
            <a:r>
              <a:rPr lang="en-US" dirty="0" err="1"/>
              <a:t>estáticos</a:t>
            </a:r>
            <a:r>
              <a:rPr lang="en-US" dirty="0"/>
              <a:t> de multiples </a:t>
            </a:r>
            <a:r>
              <a:rPr lang="en-US" dirty="0" err="1"/>
              <a:t>secuencias</a:t>
            </a:r>
            <a:r>
              <a:rPr lang="en-US" dirty="0"/>
              <a:t> </a:t>
            </a:r>
            <a:r>
              <a:rPr lang="en-US" dirty="0" err="1"/>
              <a:t>alineadas</a:t>
            </a:r>
            <a:r>
              <a:rPr lang="en-US" dirty="0"/>
              <a:t>, </a:t>
            </a:r>
            <a:r>
              <a:rPr lang="en-US" dirty="0" err="1"/>
              <a:t>empleadas</a:t>
            </a:r>
            <a:r>
              <a:rPr lang="en-US" dirty="0"/>
              <a:t> </a:t>
            </a:r>
            <a:r>
              <a:rPr lang="en-US" dirty="0" err="1"/>
              <a:t>por</a:t>
            </a:r>
            <a:r>
              <a:rPr lang="en-US" dirty="0"/>
              <a:t> </a:t>
            </a:r>
            <a:r>
              <a:rPr lang="en-US" dirty="0" err="1"/>
              <a:t>ejemplo</a:t>
            </a:r>
            <a:r>
              <a:rPr lang="en-US" dirty="0"/>
              <a:t> </a:t>
            </a:r>
            <a:r>
              <a:rPr lang="en-US" dirty="0" err="1"/>
              <a:t>en</a:t>
            </a:r>
            <a:r>
              <a:rPr lang="en-US" dirty="0"/>
              <a:t> la </a:t>
            </a:r>
            <a:r>
              <a:rPr lang="en-US" dirty="0" err="1"/>
              <a:t>secuenciación</a:t>
            </a:r>
            <a:r>
              <a:rPr lang="en-US" dirty="0"/>
              <a:t> del ADN.  </a:t>
            </a:r>
          </a:p>
          <a:p>
            <a:pPr marL="82296" indent="0" algn="just">
              <a:buNone/>
            </a:pPr>
            <a:endParaRPr lang="en-US" sz="1000" dirty="0"/>
          </a:p>
          <a:p>
            <a:pPr marL="82296" indent="0" algn="just">
              <a:buNone/>
            </a:pPr>
            <a:r>
              <a:rPr lang="en-US" b="1" dirty="0"/>
              <a:t>- 453 de la </a:t>
            </a:r>
            <a:r>
              <a:rPr lang="en-US" b="1" dirty="0" err="1"/>
              <a:t>opción</a:t>
            </a:r>
            <a:r>
              <a:rPr lang="en-US" b="1" dirty="0"/>
              <a:t> FP</a:t>
            </a:r>
            <a:r>
              <a:rPr lang="en-US" dirty="0"/>
              <a:t>: POV-Ray </a:t>
            </a:r>
            <a:r>
              <a:rPr lang="en-US" dirty="0" err="1"/>
              <a:t>en</a:t>
            </a:r>
            <a:r>
              <a:rPr lang="en-US" dirty="0"/>
              <a:t> un </a:t>
            </a:r>
            <a:r>
              <a:rPr lang="en-US" dirty="0" err="1"/>
              <a:t>trazador</a:t>
            </a:r>
            <a:r>
              <a:rPr lang="en-US" dirty="0"/>
              <a:t> de </a:t>
            </a:r>
            <a:r>
              <a:rPr lang="en-US" dirty="0" err="1"/>
              <a:t>rayos</a:t>
            </a:r>
            <a:r>
              <a:rPr lang="en-US" dirty="0"/>
              <a:t>: </a:t>
            </a:r>
            <a:r>
              <a:rPr lang="en-US" dirty="0" err="1"/>
              <a:t>es</a:t>
            </a:r>
            <a:r>
              <a:rPr lang="en-US" dirty="0"/>
              <a:t> </a:t>
            </a:r>
            <a:r>
              <a:rPr lang="en-US" dirty="0" err="1"/>
              <a:t>una</a:t>
            </a:r>
            <a:r>
              <a:rPr lang="en-US" dirty="0"/>
              <a:t> </a:t>
            </a:r>
            <a:r>
              <a:rPr lang="en-US" dirty="0" err="1"/>
              <a:t>técnica</a:t>
            </a:r>
            <a:r>
              <a:rPr lang="en-US" dirty="0"/>
              <a:t> de </a:t>
            </a:r>
            <a:r>
              <a:rPr lang="en-US" dirty="0" err="1"/>
              <a:t>renderizado</a:t>
            </a:r>
            <a:r>
              <a:rPr lang="en-US" dirty="0"/>
              <a:t> que </a:t>
            </a:r>
            <a:r>
              <a:rPr lang="en-US" dirty="0" err="1"/>
              <a:t>calcula</a:t>
            </a:r>
            <a:r>
              <a:rPr lang="en-US" dirty="0"/>
              <a:t> la imagen de </a:t>
            </a:r>
            <a:r>
              <a:rPr lang="en-US" dirty="0" err="1"/>
              <a:t>una</a:t>
            </a:r>
            <a:r>
              <a:rPr lang="en-US" dirty="0"/>
              <a:t> </a:t>
            </a:r>
            <a:r>
              <a:rPr lang="en-US" dirty="0" err="1"/>
              <a:t>escena</a:t>
            </a:r>
            <a:r>
              <a:rPr lang="en-US" dirty="0"/>
              <a:t> </a:t>
            </a:r>
            <a:r>
              <a:rPr lang="en-US" dirty="0" err="1"/>
              <a:t>en</a:t>
            </a:r>
            <a:r>
              <a:rPr lang="en-US" dirty="0"/>
              <a:t> la que se </a:t>
            </a:r>
            <a:r>
              <a:rPr lang="en-US" dirty="0" err="1"/>
              <a:t>simula</a:t>
            </a:r>
            <a:r>
              <a:rPr lang="en-US" dirty="0"/>
              <a:t> </a:t>
            </a:r>
            <a:r>
              <a:rPr lang="en-US" dirty="0" err="1"/>
              <a:t>cómo</a:t>
            </a:r>
            <a:r>
              <a:rPr lang="en-US" dirty="0"/>
              <a:t> </a:t>
            </a:r>
            <a:r>
              <a:rPr lang="en-US" dirty="0" err="1"/>
              <a:t>iluminan</a:t>
            </a:r>
            <a:r>
              <a:rPr lang="en-US" dirty="0"/>
              <a:t> </a:t>
            </a:r>
            <a:r>
              <a:rPr lang="en-US" dirty="0" err="1"/>
              <a:t>los</a:t>
            </a:r>
            <a:r>
              <a:rPr lang="en-US" dirty="0"/>
              <a:t> </a:t>
            </a:r>
            <a:r>
              <a:rPr lang="en-US" dirty="0" err="1"/>
              <a:t>rayos</a:t>
            </a:r>
            <a:r>
              <a:rPr lang="en-US" dirty="0"/>
              <a:t> de luz las superficies. El </a:t>
            </a:r>
            <a:r>
              <a:rPr lang="en-US" dirty="0" err="1"/>
              <a:t>usuario</a:t>
            </a:r>
            <a:r>
              <a:rPr lang="en-US" dirty="0"/>
              <a:t> </a:t>
            </a:r>
            <a:r>
              <a:rPr lang="en-US" dirty="0" err="1"/>
              <a:t>puede</a:t>
            </a:r>
            <a:r>
              <a:rPr lang="en-US" dirty="0"/>
              <a:t> </a:t>
            </a:r>
            <a:r>
              <a:rPr lang="en-US" dirty="0" err="1"/>
              <a:t>especificar</a:t>
            </a:r>
            <a:r>
              <a:rPr lang="en-US" dirty="0"/>
              <a:t> la </a:t>
            </a:r>
            <a:r>
              <a:rPr lang="en-US" dirty="0" err="1"/>
              <a:t>localización</a:t>
            </a:r>
            <a:r>
              <a:rPr lang="en-US" dirty="0"/>
              <a:t> de la </a:t>
            </a:r>
            <a:r>
              <a:rPr lang="en-US" dirty="0" err="1"/>
              <a:t>cámara</a:t>
            </a:r>
            <a:r>
              <a:rPr lang="en-US" dirty="0"/>
              <a:t>, las </a:t>
            </a:r>
            <a:r>
              <a:rPr lang="en-US" dirty="0" err="1"/>
              <a:t>fuentes</a:t>
            </a:r>
            <a:r>
              <a:rPr lang="en-US" dirty="0"/>
              <a:t> de luz y la </a:t>
            </a:r>
            <a:r>
              <a:rPr lang="en-US" dirty="0" err="1"/>
              <a:t>posición</a:t>
            </a:r>
            <a:r>
              <a:rPr lang="en-US" dirty="0"/>
              <a:t> de </a:t>
            </a:r>
            <a:r>
              <a:rPr lang="en-US" dirty="0" err="1"/>
              <a:t>los</a:t>
            </a:r>
            <a:r>
              <a:rPr lang="en-US" dirty="0"/>
              <a:t> </a:t>
            </a:r>
            <a:r>
              <a:rPr lang="en-US" dirty="0" err="1"/>
              <a:t>objetos</a:t>
            </a:r>
            <a:r>
              <a:rPr lang="en-US" dirty="0"/>
              <a:t>.</a:t>
            </a:r>
          </a:p>
          <a:p>
            <a:pPr algn="just">
              <a:buFontTx/>
              <a:buChar char="-"/>
            </a:pPr>
            <a:endParaRPr lang="en-US" sz="800" dirty="0"/>
          </a:p>
          <a:p>
            <a:pPr marL="82296" indent="0" algn="just">
              <a:buNone/>
            </a:pPr>
            <a:r>
              <a:rPr lang="en-US" sz="2100" dirty="0">
                <a:solidFill>
                  <a:srgbClr val="FF0000"/>
                </a:solidFill>
              </a:rPr>
              <a:t>(</a:t>
            </a:r>
            <a:r>
              <a:rPr lang="en-US" sz="2100" dirty="0" err="1">
                <a:solidFill>
                  <a:srgbClr val="FF0000"/>
                </a:solidFill>
              </a:rPr>
              <a:t>Información</a:t>
            </a:r>
            <a:r>
              <a:rPr lang="en-US" sz="2100" dirty="0">
                <a:solidFill>
                  <a:srgbClr val="FF0000"/>
                </a:solidFill>
              </a:rPr>
              <a:t> </a:t>
            </a:r>
            <a:r>
              <a:rPr lang="en-US" sz="2100" dirty="0" err="1">
                <a:solidFill>
                  <a:srgbClr val="FF0000"/>
                </a:solidFill>
              </a:rPr>
              <a:t>obtenida</a:t>
            </a:r>
            <a:r>
              <a:rPr lang="en-US" sz="2100" dirty="0">
                <a:solidFill>
                  <a:srgbClr val="FF0000"/>
                </a:solidFill>
              </a:rPr>
              <a:t> </a:t>
            </a:r>
            <a:r>
              <a:rPr lang="en-US" sz="2100" dirty="0" err="1">
                <a:solidFill>
                  <a:srgbClr val="FF0000"/>
                </a:solidFill>
              </a:rPr>
              <a:t>en</a:t>
            </a:r>
            <a:r>
              <a:rPr lang="en-US" sz="2100" dirty="0">
                <a:solidFill>
                  <a:srgbClr val="FF0000"/>
                </a:solidFill>
              </a:rPr>
              <a:t>:  /</a:t>
            </a:r>
            <a:r>
              <a:rPr lang="en-US" sz="2100" dirty="0" err="1">
                <a:solidFill>
                  <a:srgbClr val="FF0000"/>
                </a:solidFill>
              </a:rPr>
              <a:t>benchspec</a:t>
            </a:r>
            <a:r>
              <a:rPr lang="en-US" sz="2100" dirty="0">
                <a:solidFill>
                  <a:srgbClr val="FF0000"/>
                </a:solidFill>
              </a:rPr>
              <a:t>/CPU2006/</a:t>
            </a:r>
            <a:r>
              <a:rPr lang="en-US" sz="2100" dirty="0" err="1">
                <a:solidFill>
                  <a:srgbClr val="FF0000"/>
                </a:solidFill>
              </a:rPr>
              <a:t>specxxx</a:t>
            </a:r>
            <a:r>
              <a:rPr lang="en-US" sz="2100" dirty="0">
                <a:solidFill>
                  <a:srgbClr val="FF0000"/>
                </a:solidFill>
              </a:rPr>
              <a:t>/Docs/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1035" y="5495131"/>
            <a:ext cx="958205" cy="958205"/>
          </a:xfrm>
          <a:prstGeom prst="rect">
            <a:avLst/>
          </a:prstGeom>
        </p:spPr>
      </p:pic>
      <p:sp>
        <p:nvSpPr>
          <p:cNvPr id="5" name="Marcador de número de diapositiva 4"/>
          <p:cNvSpPr>
            <a:spLocks noGrp="1"/>
          </p:cNvSpPr>
          <p:nvPr>
            <p:ph type="sldNum" sz="quarter" idx="12"/>
          </p:nvPr>
        </p:nvSpPr>
        <p:spPr/>
        <p:txBody>
          <a:bodyPr/>
          <a:lstStyle/>
          <a:p>
            <a:fld id="{E9BFF390-A622-4423-AA72-0A8D51600F7B}" type="slidenum">
              <a:rPr lang="es-ES" smtClean="0"/>
              <a:pPr/>
              <a:t>18</a:t>
            </a:fld>
            <a:endParaRPr lang="es-ES"/>
          </a:p>
        </p:txBody>
      </p:sp>
    </p:spTree>
    <p:extLst>
      <p:ext uri="{BB962C8B-B14F-4D97-AF65-F5344CB8AC3E}">
        <p14:creationId xmlns:p14="http://schemas.microsoft.com/office/powerpoint/2010/main" val="3625598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SPEC CPU</a:t>
            </a:r>
          </a:p>
        </p:txBody>
      </p:sp>
      <p:sp>
        <p:nvSpPr>
          <p:cNvPr id="3" name="2 Marcador de contenido"/>
          <p:cNvSpPr>
            <a:spLocks noGrp="1"/>
          </p:cNvSpPr>
          <p:nvPr>
            <p:ph idx="1"/>
          </p:nvPr>
        </p:nvSpPr>
        <p:spPr>
          <a:xfrm>
            <a:off x="1115616" y="1124744"/>
            <a:ext cx="7913272" cy="5472608"/>
          </a:xfrm>
        </p:spPr>
        <p:txBody>
          <a:bodyPr>
            <a:normAutofit fontScale="92500" lnSpcReduction="20000"/>
          </a:bodyPr>
          <a:lstStyle/>
          <a:p>
            <a:pPr marL="82296" indent="0" algn="just">
              <a:buNone/>
            </a:pPr>
            <a:r>
              <a:rPr lang="en-US" dirty="0"/>
              <a:t> </a:t>
            </a:r>
            <a:r>
              <a:rPr lang="en-US" dirty="0" err="1"/>
              <a:t>Corremos</a:t>
            </a:r>
            <a:r>
              <a:rPr lang="en-US" dirty="0"/>
              <a:t> el SPEC de 453 y 456 con la </a:t>
            </a:r>
            <a:r>
              <a:rPr lang="en-US" dirty="0" err="1"/>
              <a:t>opción</a:t>
            </a:r>
            <a:r>
              <a:rPr lang="en-US" dirty="0"/>
              <a:t> “ref” para el </a:t>
            </a:r>
            <a:r>
              <a:rPr lang="en-US" dirty="0" err="1"/>
              <a:t>tamaño</a:t>
            </a:r>
            <a:r>
              <a:rPr lang="en-US" dirty="0"/>
              <a:t>, “base” para tune y 3 </a:t>
            </a:r>
            <a:r>
              <a:rPr lang="en-US" dirty="0" err="1"/>
              <a:t>iteraciones</a:t>
            </a:r>
            <a:r>
              <a:rPr lang="en-US" dirty="0"/>
              <a:t>:</a:t>
            </a:r>
          </a:p>
          <a:p>
            <a:pPr marL="82296" indent="0" algn="just">
              <a:buNone/>
            </a:pPr>
            <a:endParaRPr lang="en-US" dirty="0"/>
          </a:p>
          <a:p>
            <a:pPr marL="82296" indent="0" algn="just">
              <a:buNone/>
            </a:pPr>
            <a:endParaRPr lang="en-US" dirty="0"/>
          </a:p>
          <a:p>
            <a:pPr marL="82296" indent="0" algn="just">
              <a:buNone/>
            </a:pPr>
            <a:endParaRPr lang="en-US" dirty="0"/>
          </a:p>
          <a:p>
            <a:pPr marL="82296" indent="0" algn="just">
              <a:buNone/>
            </a:pPr>
            <a:endParaRPr lang="en-US" dirty="0"/>
          </a:p>
          <a:p>
            <a:pPr marL="82296" indent="0" algn="just">
              <a:buNone/>
            </a:pPr>
            <a:endParaRPr lang="en-US" dirty="0"/>
          </a:p>
          <a:p>
            <a:pPr marL="82296" indent="0" algn="just">
              <a:buNone/>
            </a:pPr>
            <a:endParaRPr lang="en-US" dirty="0"/>
          </a:p>
          <a:p>
            <a:pPr marL="82296" indent="0" algn="just">
              <a:buNone/>
            </a:pPr>
            <a:endParaRPr lang="en-US" dirty="0"/>
          </a:p>
          <a:p>
            <a:pPr marL="82296" indent="0" algn="just">
              <a:buNone/>
            </a:pPr>
            <a:r>
              <a:rPr lang="en-US" dirty="0"/>
              <a:t> </a:t>
            </a:r>
            <a:r>
              <a:rPr lang="en-US" dirty="0" err="1"/>
              <a:t>Aunque</a:t>
            </a:r>
            <a:r>
              <a:rPr lang="en-US" dirty="0"/>
              <a:t> con size=“train” </a:t>
            </a:r>
            <a:r>
              <a:rPr lang="en-US" dirty="0" err="1"/>
              <a:t>sería</a:t>
            </a:r>
            <a:r>
              <a:rPr lang="en-US" dirty="0"/>
              <a:t> </a:t>
            </a:r>
            <a:r>
              <a:rPr lang="en-US" dirty="0" err="1"/>
              <a:t>más</a:t>
            </a:r>
            <a:r>
              <a:rPr lang="en-US" dirty="0"/>
              <a:t> </a:t>
            </a:r>
            <a:r>
              <a:rPr lang="en-US" dirty="0" err="1"/>
              <a:t>rápido</a:t>
            </a:r>
            <a:r>
              <a:rPr lang="en-US" dirty="0"/>
              <a:t>, </a:t>
            </a:r>
            <a:r>
              <a:rPr lang="en-US" dirty="0" err="1"/>
              <a:t>empleamos</a:t>
            </a:r>
            <a:r>
              <a:rPr lang="en-US" dirty="0"/>
              <a:t> “</a:t>
            </a:r>
            <a:r>
              <a:rPr lang="en-US" b="1" dirty="0"/>
              <a:t>ref</a:t>
            </a:r>
            <a:r>
              <a:rPr lang="en-US" dirty="0"/>
              <a:t>” para </a:t>
            </a:r>
            <a:r>
              <a:rPr lang="en-US" dirty="0" err="1"/>
              <a:t>luego</a:t>
            </a:r>
            <a:r>
              <a:rPr lang="en-US" dirty="0"/>
              <a:t> </a:t>
            </a:r>
            <a:r>
              <a:rPr lang="en-US" dirty="0" err="1"/>
              <a:t>poder</a:t>
            </a:r>
            <a:r>
              <a:rPr lang="en-US" dirty="0"/>
              <a:t> </a:t>
            </a:r>
            <a:r>
              <a:rPr lang="en-US" dirty="0" err="1"/>
              <a:t>comparar</a:t>
            </a:r>
            <a:r>
              <a:rPr lang="en-US" dirty="0"/>
              <a:t> major </a:t>
            </a:r>
            <a:r>
              <a:rPr lang="en-US" dirty="0" err="1"/>
              <a:t>luego</a:t>
            </a:r>
            <a:r>
              <a:rPr lang="en-US" dirty="0"/>
              <a:t> con la version de 32-b y </a:t>
            </a:r>
            <a:r>
              <a:rPr lang="en-US" dirty="0" err="1"/>
              <a:t>mejorada</a:t>
            </a:r>
            <a:r>
              <a:rPr lang="en-US" dirty="0"/>
              <a:t>.</a:t>
            </a:r>
          </a:p>
          <a:p>
            <a:pPr marL="82296" indent="0" algn="just">
              <a:buNone/>
            </a:pPr>
            <a:endParaRPr lang="en-US" dirty="0"/>
          </a:p>
          <a:p>
            <a:pPr marL="82296" indent="0" algn="just">
              <a:buNone/>
            </a:pPr>
            <a:endParaRPr lang="en-US" sz="800" dirty="0"/>
          </a:p>
        </p:txBody>
      </p:sp>
      <p:graphicFrame>
        <p:nvGraphicFramePr>
          <p:cNvPr id="5" name="Tabla 4"/>
          <p:cNvGraphicFramePr>
            <a:graphicFrameLocks noGrp="1"/>
          </p:cNvGraphicFramePr>
          <p:nvPr>
            <p:extLst>
              <p:ext uri="{D42A27DB-BD31-4B8C-83A1-F6EECF244321}">
                <p14:modId xmlns:p14="http://schemas.microsoft.com/office/powerpoint/2010/main" val="1981460302"/>
              </p:ext>
            </p:extLst>
          </p:nvPr>
        </p:nvGraphicFramePr>
        <p:xfrm>
          <a:off x="1331643" y="3933056"/>
          <a:ext cx="7467599" cy="994124"/>
        </p:xfrm>
        <a:graphic>
          <a:graphicData uri="http://schemas.openxmlformats.org/drawingml/2006/table">
            <a:tbl>
              <a:tblPr>
                <a:tableStyleId>{21E4AEA4-8DFA-4A89-87EB-49C32662AFE0}</a:tableStyleId>
              </a:tblPr>
              <a:tblGrid>
                <a:gridCol w="1588535">
                  <a:extLst>
                    <a:ext uri="{9D8B030D-6E8A-4147-A177-3AD203B41FA5}">
                      <a16:colId xmlns:a16="http://schemas.microsoft.com/office/drawing/2014/main" val="3667525709"/>
                    </a:ext>
                  </a:extLst>
                </a:gridCol>
                <a:gridCol w="979844">
                  <a:extLst>
                    <a:ext uri="{9D8B030D-6E8A-4147-A177-3AD203B41FA5}">
                      <a16:colId xmlns:a16="http://schemas.microsoft.com/office/drawing/2014/main" val="2483106570"/>
                    </a:ext>
                  </a:extLst>
                </a:gridCol>
                <a:gridCol w="979844">
                  <a:extLst>
                    <a:ext uri="{9D8B030D-6E8A-4147-A177-3AD203B41FA5}">
                      <a16:colId xmlns:a16="http://schemas.microsoft.com/office/drawing/2014/main" val="3650881027"/>
                    </a:ext>
                  </a:extLst>
                </a:gridCol>
                <a:gridCol w="979844">
                  <a:extLst>
                    <a:ext uri="{9D8B030D-6E8A-4147-A177-3AD203B41FA5}">
                      <a16:colId xmlns:a16="http://schemas.microsoft.com/office/drawing/2014/main" val="2455570629"/>
                    </a:ext>
                  </a:extLst>
                </a:gridCol>
                <a:gridCol w="979844">
                  <a:extLst>
                    <a:ext uri="{9D8B030D-6E8A-4147-A177-3AD203B41FA5}">
                      <a16:colId xmlns:a16="http://schemas.microsoft.com/office/drawing/2014/main" val="3491936891"/>
                    </a:ext>
                  </a:extLst>
                </a:gridCol>
                <a:gridCol w="979844">
                  <a:extLst>
                    <a:ext uri="{9D8B030D-6E8A-4147-A177-3AD203B41FA5}">
                      <a16:colId xmlns:a16="http://schemas.microsoft.com/office/drawing/2014/main" val="1737322986"/>
                    </a:ext>
                  </a:extLst>
                </a:gridCol>
                <a:gridCol w="979844">
                  <a:extLst>
                    <a:ext uri="{9D8B030D-6E8A-4147-A177-3AD203B41FA5}">
                      <a16:colId xmlns:a16="http://schemas.microsoft.com/office/drawing/2014/main" val="3653763356"/>
                    </a:ext>
                  </a:extLst>
                </a:gridCol>
              </a:tblGrid>
              <a:tr h="497062">
                <a:tc>
                  <a:txBody>
                    <a:bodyPr/>
                    <a:lstStyle/>
                    <a:p>
                      <a:pPr algn="ctr" fontAlgn="b"/>
                      <a:r>
                        <a:rPr lang="es-ES" sz="1200" u="sng" strike="noStrike" dirty="0">
                          <a:effectLst/>
                        </a:rPr>
                        <a:t>BENCHMARK64b</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err="1">
                          <a:effectLst/>
                        </a:rPr>
                        <a:t>Secs</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a:effectLst/>
                        </a:rPr>
                        <a:t>Ratio</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err="1">
                          <a:effectLst/>
                        </a:rPr>
                        <a:t>Secs</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a:effectLst/>
                        </a:rPr>
                        <a:t>Ratio</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err="1">
                          <a:effectLst/>
                        </a:rPr>
                        <a:t>Secs</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a:effectLst/>
                        </a:rPr>
                        <a:t>Ratio</a:t>
                      </a:r>
                      <a:endParaRPr lang="es-ES" sz="1200" b="0" i="0" u="sng"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69439919"/>
                  </a:ext>
                </a:extLst>
              </a:tr>
              <a:tr h="497062">
                <a:tc>
                  <a:txBody>
                    <a:bodyPr/>
                    <a:lstStyle/>
                    <a:p>
                      <a:pPr algn="ctr" fontAlgn="b"/>
                      <a:r>
                        <a:rPr lang="es-ES" sz="1200" u="none" strike="noStrike" dirty="0">
                          <a:effectLst/>
                        </a:rPr>
                        <a:t>456.hmmer</a:t>
                      </a:r>
                      <a:endParaRPr lang="es-ES" sz="12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a:effectLst/>
                        </a:rPr>
                        <a:t>416</a:t>
                      </a:r>
                      <a:endParaRPr lang="es-ES" sz="12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dirty="0">
                          <a:effectLst/>
                        </a:rPr>
                        <a:t>22,4</a:t>
                      </a:r>
                      <a:endParaRPr lang="es-ES" sz="12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dirty="0">
                          <a:effectLst/>
                        </a:rPr>
                        <a:t>413</a:t>
                      </a:r>
                      <a:endParaRPr lang="es-ES" sz="12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dirty="0">
                          <a:effectLst/>
                        </a:rPr>
                        <a:t>22,6</a:t>
                      </a:r>
                      <a:endParaRPr lang="es-ES" sz="12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dirty="0">
                          <a:effectLst/>
                        </a:rPr>
                        <a:t>413</a:t>
                      </a:r>
                      <a:endParaRPr lang="es-ES" sz="12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dirty="0">
                          <a:effectLst/>
                        </a:rPr>
                        <a:t>22,6</a:t>
                      </a:r>
                      <a:endParaRPr lang="es-ES" sz="1200" b="1"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92978544"/>
                  </a:ext>
                </a:extLst>
              </a:tr>
            </a:tbl>
          </a:graphicData>
        </a:graphic>
      </p:graphicFrame>
      <p:sp>
        <p:nvSpPr>
          <p:cNvPr id="6" name="Marcador de número de diapositiva 5"/>
          <p:cNvSpPr>
            <a:spLocks noGrp="1"/>
          </p:cNvSpPr>
          <p:nvPr>
            <p:ph type="sldNum" sz="quarter" idx="12"/>
          </p:nvPr>
        </p:nvSpPr>
        <p:spPr/>
        <p:txBody>
          <a:bodyPr/>
          <a:lstStyle/>
          <a:p>
            <a:fld id="{E9BFF390-A622-4423-AA72-0A8D51600F7B}" type="slidenum">
              <a:rPr lang="es-ES" smtClean="0"/>
              <a:pPr/>
              <a:t>19</a:t>
            </a:fld>
            <a:endParaRPr lang="es-ES"/>
          </a:p>
        </p:txBody>
      </p:sp>
      <p:graphicFrame>
        <p:nvGraphicFramePr>
          <p:cNvPr id="7" name="Tabla 6"/>
          <p:cNvGraphicFramePr>
            <a:graphicFrameLocks noGrp="1"/>
          </p:cNvGraphicFramePr>
          <p:nvPr>
            <p:extLst>
              <p:ext uri="{D42A27DB-BD31-4B8C-83A1-F6EECF244321}">
                <p14:modId xmlns:p14="http://schemas.microsoft.com/office/powerpoint/2010/main" val="317368475"/>
              </p:ext>
            </p:extLst>
          </p:nvPr>
        </p:nvGraphicFramePr>
        <p:xfrm>
          <a:off x="1331640" y="2554685"/>
          <a:ext cx="7467602" cy="946324"/>
        </p:xfrm>
        <a:graphic>
          <a:graphicData uri="http://schemas.openxmlformats.org/drawingml/2006/table">
            <a:tbl>
              <a:tblPr>
                <a:tableStyleId>{5C22544A-7EE6-4342-B048-85BDC9FD1C3A}</a:tableStyleId>
              </a:tblPr>
              <a:tblGrid>
                <a:gridCol w="1634918">
                  <a:extLst>
                    <a:ext uri="{9D8B030D-6E8A-4147-A177-3AD203B41FA5}">
                      <a16:colId xmlns:a16="http://schemas.microsoft.com/office/drawing/2014/main" val="1401426504"/>
                    </a:ext>
                  </a:extLst>
                </a:gridCol>
                <a:gridCol w="972114">
                  <a:extLst>
                    <a:ext uri="{9D8B030D-6E8A-4147-A177-3AD203B41FA5}">
                      <a16:colId xmlns:a16="http://schemas.microsoft.com/office/drawing/2014/main" val="4137296582"/>
                    </a:ext>
                  </a:extLst>
                </a:gridCol>
                <a:gridCol w="972114">
                  <a:extLst>
                    <a:ext uri="{9D8B030D-6E8A-4147-A177-3AD203B41FA5}">
                      <a16:colId xmlns:a16="http://schemas.microsoft.com/office/drawing/2014/main" val="4244690232"/>
                    </a:ext>
                  </a:extLst>
                </a:gridCol>
                <a:gridCol w="972114">
                  <a:extLst>
                    <a:ext uri="{9D8B030D-6E8A-4147-A177-3AD203B41FA5}">
                      <a16:colId xmlns:a16="http://schemas.microsoft.com/office/drawing/2014/main" val="125260099"/>
                    </a:ext>
                  </a:extLst>
                </a:gridCol>
                <a:gridCol w="972114">
                  <a:extLst>
                    <a:ext uri="{9D8B030D-6E8A-4147-A177-3AD203B41FA5}">
                      <a16:colId xmlns:a16="http://schemas.microsoft.com/office/drawing/2014/main" val="2136869699"/>
                    </a:ext>
                  </a:extLst>
                </a:gridCol>
                <a:gridCol w="972114">
                  <a:extLst>
                    <a:ext uri="{9D8B030D-6E8A-4147-A177-3AD203B41FA5}">
                      <a16:colId xmlns:a16="http://schemas.microsoft.com/office/drawing/2014/main" val="2307169629"/>
                    </a:ext>
                  </a:extLst>
                </a:gridCol>
                <a:gridCol w="972114">
                  <a:extLst>
                    <a:ext uri="{9D8B030D-6E8A-4147-A177-3AD203B41FA5}">
                      <a16:colId xmlns:a16="http://schemas.microsoft.com/office/drawing/2014/main" val="3565485815"/>
                    </a:ext>
                  </a:extLst>
                </a:gridCol>
              </a:tblGrid>
              <a:tr h="473162">
                <a:tc>
                  <a:txBody>
                    <a:bodyPr/>
                    <a:lstStyle/>
                    <a:p>
                      <a:pPr algn="ctr" fontAlgn="b"/>
                      <a:r>
                        <a:rPr lang="es-ES" sz="1200" u="sng" strike="noStrike">
                          <a:effectLst/>
                        </a:rPr>
                        <a:t>BENCHMARK 64b</a:t>
                      </a:r>
                      <a:endParaRPr lang="es-ES" sz="1200" b="0" i="0" u="sng"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err="1">
                          <a:effectLst/>
                        </a:rPr>
                        <a:t>Secs</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a:effectLst/>
                        </a:rPr>
                        <a:t>Ratio</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err="1">
                          <a:effectLst/>
                        </a:rPr>
                        <a:t>Secs</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a:effectLst/>
                        </a:rPr>
                        <a:t>Ratio</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err="1">
                          <a:effectLst/>
                        </a:rPr>
                        <a:t>Secs</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a:effectLst/>
                        </a:rPr>
                        <a:t>Ratio</a:t>
                      </a:r>
                      <a:endParaRPr lang="es-ES" sz="1200" b="0" i="0" u="sng"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87249622"/>
                  </a:ext>
                </a:extLst>
              </a:tr>
              <a:tr h="473162">
                <a:tc>
                  <a:txBody>
                    <a:bodyPr/>
                    <a:lstStyle/>
                    <a:p>
                      <a:pPr algn="ctr" fontAlgn="b"/>
                      <a:r>
                        <a:rPr lang="es-ES" sz="1200" u="none" strike="noStrike">
                          <a:effectLst/>
                        </a:rPr>
                        <a:t>453.povray</a:t>
                      </a:r>
                      <a:endParaRPr lang="es-ES" sz="12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a:effectLst/>
                        </a:rPr>
                        <a:t>137</a:t>
                      </a:r>
                      <a:endParaRPr lang="es-ES" sz="12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a:effectLst/>
                        </a:rPr>
                        <a:t>38,9</a:t>
                      </a:r>
                      <a:endParaRPr lang="es-ES" sz="12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a:effectLst/>
                        </a:rPr>
                        <a:t>136</a:t>
                      </a:r>
                      <a:endParaRPr lang="es-ES" sz="12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dirty="0">
                          <a:effectLst/>
                        </a:rPr>
                        <a:t>39,1</a:t>
                      </a:r>
                      <a:endParaRPr lang="es-ES" sz="12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a:effectLst/>
                        </a:rPr>
                        <a:t>136</a:t>
                      </a:r>
                      <a:endParaRPr lang="es-ES" sz="12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dirty="0">
                          <a:effectLst/>
                        </a:rPr>
                        <a:t>39,1</a:t>
                      </a:r>
                      <a:endParaRPr lang="es-ES" sz="1200" b="1"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71927926"/>
                  </a:ext>
                </a:extLst>
              </a:tr>
            </a:tbl>
          </a:graphicData>
        </a:graphic>
      </p:graphicFrame>
    </p:spTree>
    <p:extLst>
      <p:ext uri="{BB962C8B-B14F-4D97-AF65-F5344CB8AC3E}">
        <p14:creationId xmlns:p14="http://schemas.microsoft.com/office/powerpoint/2010/main" val="364273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699792" y="3212976"/>
            <a:ext cx="504056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ÍNDICE</a:t>
            </a:r>
          </a:p>
        </p:txBody>
      </p:sp>
      <p:sp>
        <p:nvSpPr>
          <p:cNvPr id="3" name="Marcador de número de diapositiva 2"/>
          <p:cNvSpPr>
            <a:spLocks noGrp="1"/>
          </p:cNvSpPr>
          <p:nvPr>
            <p:ph type="sldNum" sz="quarter" idx="12"/>
          </p:nvPr>
        </p:nvSpPr>
        <p:spPr/>
        <p:txBody>
          <a:bodyPr/>
          <a:lstStyle/>
          <a:p>
            <a:fld id="{E9BFF390-A622-4423-AA72-0A8D51600F7B}" type="slidenum">
              <a:rPr lang="es-ES" smtClean="0"/>
              <a:pPr/>
              <a:t>2</a:t>
            </a:fld>
            <a:endParaRPr lang="es-ES"/>
          </a:p>
        </p:txBody>
      </p:sp>
    </p:spTree>
    <p:extLst>
      <p:ext uri="{BB962C8B-B14F-4D97-AF65-F5344CB8AC3E}">
        <p14:creationId xmlns:p14="http://schemas.microsoft.com/office/powerpoint/2010/main" val="1357332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SPEC CPU</a:t>
            </a:r>
          </a:p>
        </p:txBody>
      </p:sp>
      <p:sp>
        <p:nvSpPr>
          <p:cNvPr id="3" name="2 Marcador de contenido"/>
          <p:cNvSpPr>
            <a:spLocks noGrp="1"/>
          </p:cNvSpPr>
          <p:nvPr>
            <p:ph idx="1"/>
          </p:nvPr>
        </p:nvSpPr>
        <p:spPr>
          <a:xfrm>
            <a:off x="1115615" y="980728"/>
            <a:ext cx="7913273" cy="5616624"/>
          </a:xfrm>
        </p:spPr>
        <p:txBody>
          <a:bodyPr>
            <a:normAutofit fontScale="62500" lnSpcReduction="20000"/>
          </a:bodyPr>
          <a:lstStyle/>
          <a:p>
            <a:pPr marL="82296" indent="0" algn="just">
              <a:buNone/>
            </a:pPr>
            <a:r>
              <a:rPr lang="en-US" dirty="0"/>
              <a:t> </a:t>
            </a:r>
            <a:r>
              <a:rPr lang="en-US" dirty="0" err="1"/>
              <a:t>Debemos</a:t>
            </a:r>
            <a:r>
              <a:rPr lang="en-US" dirty="0"/>
              <a:t> </a:t>
            </a:r>
            <a:r>
              <a:rPr lang="en-US" dirty="0" err="1"/>
              <a:t>recompilar</a:t>
            </a:r>
            <a:r>
              <a:rPr lang="en-US" dirty="0"/>
              <a:t> para </a:t>
            </a:r>
            <a:r>
              <a:rPr lang="en-US" dirty="0" err="1"/>
              <a:t>poder</a:t>
            </a:r>
            <a:r>
              <a:rPr lang="en-US" dirty="0"/>
              <a:t> </a:t>
            </a:r>
            <a:r>
              <a:rPr lang="en-US" dirty="0" err="1"/>
              <a:t>usar</a:t>
            </a:r>
            <a:r>
              <a:rPr lang="en-US" dirty="0"/>
              <a:t> 32-bits:</a:t>
            </a:r>
          </a:p>
          <a:p>
            <a:pPr marL="82296" indent="0" algn="just">
              <a:buNone/>
            </a:pPr>
            <a:endParaRPr lang="en-US" sz="800" dirty="0"/>
          </a:p>
          <a:p>
            <a:pPr marL="82296" indent="0" algn="just">
              <a:buNone/>
            </a:pPr>
            <a:r>
              <a:rPr lang="es-ES" dirty="0"/>
              <a:t>- Reinstalamos las </a:t>
            </a:r>
            <a:r>
              <a:rPr lang="es-ES" dirty="0" err="1"/>
              <a:t>multilibs</a:t>
            </a:r>
            <a:r>
              <a:rPr lang="es-ES" dirty="0"/>
              <a:t> para recompilar: </a:t>
            </a:r>
          </a:p>
          <a:p>
            <a:pPr marL="82296" indent="0" algn="ctr">
              <a:buNone/>
            </a:pPr>
            <a:r>
              <a:rPr lang="es-ES" dirty="0" err="1">
                <a:solidFill>
                  <a:srgbClr val="FF0000"/>
                </a:solidFill>
              </a:rPr>
              <a:t>apt-get</a:t>
            </a:r>
            <a:r>
              <a:rPr lang="es-ES" dirty="0">
                <a:solidFill>
                  <a:srgbClr val="FF0000"/>
                </a:solidFill>
              </a:rPr>
              <a:t> </a:t>
            </a:r>
            <a:r>
              <a:rPr lang="es-ES" dirty="0" err="1">
                <a:solidFill>
                  <a:srgbClr val="FF0000"/>
                </a:solidFill>
              </a:rPr>
              <a:t>install</a:t>
            </a:r>
            <a:r>
              <a:rPr lang="es-ES" dirty="0">
                <a:solidFill>
                  <a:srgbClr val="FF0000"/>
                </a:solidFill>
              </a:rPr>
              <a:t> --</a:t>
            </a:r>
            <a:r>
              <a:rPr lang="es-ES" dirty="0" err="1">
                <a:solidFill>
                  <a:srgbClr val="FF0000"/>
                </a:solidFill>
              </a:rPr>
              <a:t>reinstall</a:t>
            </a:r>
            <a:r>
              <a:rPr lang="es-ES" dirty="0">
                <a:solidFill>
                  <a:srgbClr val="FF0000"/>
                </a:solidFill>
              </a:rPr>
              <a:t> gfortran-4.7-multilib</a:t>
            </a:r>
          </a:p>
          <a:p>
            <a:pPr marL="82296" indent="0" algn="ctr">
              <a:buNone/>
            </a:pPr>
            <a:r>
              <a:rPr lang="es-ES" dirty="0" err="1">
                <a:solidFill>
                  <a:srgbClr val="FF0000"/>
                </a:solidFill>
              </a:rPr>
              <a:t>apt-get</a:t>
            </a:r>
            <a:r>
              <a:rPr lang="es-ES" dirty="0">
                <a:solidFill>
                  <a:srgbClr val="FF0000"/>
                </a:solidFill>
              </a:rPr>
              <a:t> </a:t>
            </a:r>
            <a:r>
              <a:rPr lang="es-ES" dirty="0" err="1">
                <a:solidFill>
                  <a:srgbClr val="FF0000"/>
                </a:solidFill>
              </a:rPr>
              <a:t>install</a:t>
            </a:r>
            <a:r>
              <a:rPr lang="es-ES" dirty="0">
                <a:solidFill>
                  <a:srgbClr val="FF0000"/>
                </a:solidFill>
              </a:rPr>
              <a:t> --</a:t>
            </a:r>
            <a:r>
              <a:rPr lang="es-ES" dirty="0" err="1">
                <a:solidFill>
                  <a:srgbClr val="FF0000"/>
                </a:solidFill>
              </a:rPr>
              <a:t>reinstall</a:t>
            </a:r>
            <a:r>
              <a:rPr lang="es-ES" dirty="0">
                <a:solidFill>
                  <a:srgbClr val="FF0000"/>
                </a:solidFill>
              </a:rPr>
              <a:t> gcc-4.7-multilib </a:t>
            </a:r>
          </a:p>
          <a:p>
            <a:pPr marL="82296" indent="0" algn="ctr">
              <a:buNone/>
            </a:pPr>
            <a:r>
              <a:rPr lang="es-ES" dirty="0" err="1">
                <a:solidFill>
                  <a:srgbClr val="FF0000"/>
                </a:solidFill>
              </a:rPr>
              <a:t>apt-get</a:t>
            </a:r>
            <a:r>
              <a:rPr lang="es-ES" dirty="0">
                <a:solidFill>
                  <a:srgbClr val="FF0000"/>
                </a:solidFill>
              </a:rPr>
              <a:t> </a:t>
            </a:r>
            <a:r>
              <a:rPr lang="es-ES" dirty="0" err="1">
                <a:solidFill>
                  <a:srgbClr val="FF0000"/>
                </a:solidFill>
              </a:rPr>
              <a:t>install</a:t>
            </a:r>
            <a:r>
              <a:rPr lang="es-ES" dirty="0">
                <a:solidFill>
                  <a:srgbClr val="FF0000"/>
                </a:solidFill>
              </a:rPr>
              <a:t> --</a:t>
            </a:r>
            <a:r>
              <a:rPr lang="es-ES" dirty="0" err="1">
                <a:solidFill>
                  <a:srgbClr val="FF0000"/>
                </a:solidFill>
              </a:rPr>
              <a:t>reinstall</a:t>
            </a:r>
            <a:r>
              <a:rPr lang="es-ES" dirty="0">
                <a:solidFill>
                  <a:srgbClr val="FF0000"/>
                </a:solidFill>
              </a:rPr>
              <a:t> g++-4.7-multilib</a:t>
            </a:r>
          </a:p>
          <a:p>
            <a:pPr marL="82296" indent="0" algn="just">
              <a:buNone/>
            </a:pPr>
            <a:endParaRPr lang="es-ES" sz="1100" dirty="0">
              <a:solidFill>
                <a:srgbClr val="FF0000"/>
              </a:solidFill>
            </a:endParaRPr>
          </a:p>
          <a:p>
            <a:pPr marL="82296" indent="0" algn="just">
              <a:buNone/>
            </a:pPr>
            <a:r>
              <a:rPr lang="en-US" dirty="0"/>
              <a:t>- </a:t>
            </a:r>
            <a:r>
              <a:rPr lang="en-US" dirty="0" err="1"/>
              <a:t>Cambiamos</a:t>
            </a:r>
            <a:r>
              <a:rPr lang="en-US" dirty="0"/>
              <a:t> el </a:t>
            </a:r>
            <a:r>
              <a:rPr lang="en-US" dirty="0" err="1"/>
              <a:t>archivo</a:t>
            </a:r>
            <a:r>
              <a:rPr lang="en-US" dirty="0"/>
              <a:t> de </a:t>
            </a:r>
            <a:r>
              <a:rPr lang="en-US" dirty="0" err="1"/>
              <a:t>configuración</a:t>
            </a:r>
            <a:r>
              <a:rPr lang="en-US" dirty="0"/>
              <a:t> </a:t>
            </a:r>
            <a:r>
              <a:rPr lang="en-US" dirty="0" err="1"/>
              <a:t>por</a:t>
            </a:r>
            <a:r>
              <a:rPr lang="en-US" dirty="0"/>
              <a:t> </a:t>
            </a:r>
            <a:r>
              <a:rPr lang="en-US" dirty="0" err="1"/>
              <a:t>defecto</a:t>
            </a:r>
            <a:r>
              <a:rPr lang="en-US" dirty="0"/>
              <a:t> y las </a:t>
            </a:r>
            <a:r>
              <a:rPr lang="en-US" dirty="0" err="1"/>
              <a:t>rutas</a:t>
            </a:r>
            <a:r>
              <a:rPr lang="en-US" dirty="0"/>
              <a:t>:</a:t>
            </a:r>
          </a:p>
          <a:p>
            <a:pPr algn="just">
              <a:buFontTx/>
              <a:buChar char="-"/>
            </a:pPr>
            <a:endParaRPr lang="en-US" sz="1100" dirty="0"/>
          </a:p>
          <a:p>
            <a:pPr marL="82296" indent="0" algn="ctr">
              <a:buNone/>
            </a:pPr>
            <a:r>
              <a:rPr lang="en-US" dirty="0" err="1">
                <a:solidFill>
                  <a:srgbClr val="FF0000"/>
                </a:solidFill>
              </a:rPr>
              <a:t>cp</a:t>
            </a:r>
            <a:r>
              <a:rPr lang="en-US" dirty="0">
                <a:solidFill>
                  <a:srgbClr val="FF0000"/>
                </a:solidFill>
              </a:rPr>
              <a:t> linux64-amd32-gcc42.cfg default32.cfg</a:t>
            </a:r>
          </a:p>
          <a:p>
            <a:pPr marL="82296" indent="0" algn="ctr">
              <a:buNone/>
            </a:pPr>
            <a:r>
              <a:rPr lang="en-US" dirty="0" err="1">
                <a:solidFill>
                  <a:srgbClr val="FF0000"/>
                </a:solidFill>
              </a:rPr>
              <a:t>Ej</a:t>
            </a:r>
            <a:r>
              <a:rPr lang="en-US" dirty="0">
                <a:solidFill>
                  <a:srgbClr val="FF0000"/>
                </a:solidFill>
              </a:rPr>
              <a:t>. :  CC:  = /</a:t>
            </a:r>
            <a:r>
              <a:rPr lang="en-US" dirty="0" err="1">
                <a:solidFill>
                  <a:srgbClr val="FF0000"/>
                </a:solidFill>
              </a:rPr>
              <a:t>usr</a:t>
            </a:r>
            <a:r>
              <a:rPr lang="en-US" dirty="0">
                <a:solidFill>
                  <a:srgbClr val="FF0000"/>
                </a:solidFill>
              </a:rPr>
              <a:t>/bin/</a:t>
            </a:r>
            <a:r>
              <a:rPr lang="en-US" dirty="0" err="1">
                <a:solidFill>
                  <a:srgbClr val="FF0000"/>
                </a:solidFill>
              </a:rPr>
              <a:t>gcc</a:t>
            </a:r>
            <a:r>
              <a:rPr lang="en-US" dirty="0">
                <a:solidFill>
                  <a:srgbClr val="FF0000"/>
                </a:solidFill>
              </a:rPr>
              <a:t> –m32 </a:t>
            </a:r>
          </a:p>
          <a:p>
            <a:pPr marL="82296" indent="0" algn="just">
              <a:buNone/>
            </a:pPr>
            <a:endParaRPr lang="en-US" sz="1300" dirty="0">
              <a:solidFill>
                <a:srgbClr val="FF0000"/>
              </a:solidFill>
            </a:endParaRPr>
          </a:p>
          <a:p>
            <a:pPr marL="82296" indent="0">
              <a:buNone/>
            </a:pPr>
            <a:r>
              <a:rPr lang="en-US" dirty="0"/>
              <a:t>- Co</a:t>
            </a:r>
            <a:r>
              <a:rPr lang="es-ES" dirty="0" err="1"/>
              <a:t>mpilamos</a:t>
            </a:r>
            <a:r>
              <a:rPr lang="es-ES" dirty="0"/>
              <a:t> con la máquina que tiene el -m32:</a:t>
            </a:r>
          </a:p>
          <a:p>
            <a:pPr>
              <a:buFontTx/>
              <a:buChar char="-"/>
            </a:pPr>
            <a:endParaRPr lang="es-ES" sz="1100" dirty="0"/>
          </a:p>
          <a:p>
            <a:pPr marL="82296" indent="0" algn="ctr">
              <a:buNone/>
            </a:pPr>
            <a:r>
              <a:rPr lang="es-ES" dirty="0" err="1">
                <a:solidFill>
                  <a:srgbClr val="FF0000"/>
                </a:solidFill>
              </a:rPr>
              <a:t>runspec</a:t>
            </a:r>
            <a:r>
              <a:rPr lang="es-ES" dirty="0">
                <a:solidFill>
                  <a:srgbClr val="FF0000"/>
                </a:solidFill>
              </a:rPr>
              <a:t> --</a:t>
            </a:r>
            <a:r>
              <a:rPr lang="es-ES" dirty="0" err="1">
                <a:solidFill>
                  <a:srgbClr val="FF0000"/>
                </a:solidFill>
              </a:rPr>
              <a:t>action</a:t>
            </a:r>
            <a:r>
              <a:rPr lang="es-ES" dirty="0">
                <a:solidFill>
                  <a:srgbClr val="FF0000"/>
                </a:solidFill>
              </a:rPr>
              <a:t>=</a:t>
            </a:r>
            <a:r>
              <a:rPr lang="es-ES" dirty="0" err="1">
                <a:solidFill>
                  <a:srgbClr val="FF0000"/>
                </a:solidFill>
              </a:rPr>
              <a:t>build</a:t>
            </a:r>
            <a:r>
              <a:rPr lang="es-ES" dirty="0">
                <a:solidFill>
                  <a:srgbClr val="FF0000"/>
                </a:solidFill>
              </a:rPr>
              <a:t> --</a:t>
            </a:r>
            <a:r>
              <a:rPr lang="es-ES" dirty="0" err="1">
                <a:solidFill>
                  <a:srgbClr val="FF0000"/>
                </a:solidFill>
              </a:rPr>
              <a:t>config</a:t>
            </a:r>
            <a:r>
              <a:rPr lang="es-ES" dirty="0">
                <a:solidFill>
                  <a:srgbClr val="FF0000"/>
                </a:solidFill>
              </a:rPr>
              <a:t>=default32.cfg 453 456</a:t>
            </a:r>
          </a:p>
          <a:p>
            <a:pPr marL="82296" indent="0">
              <a:buNone/>
            </a:pPr>
            <a:endParaRPr lang="es-ES" sz="1100" dirty="0"/>
          </a:p>
          <a:p>
            <a:pPr marL="82296" indent="0">
              <a:buNone/>
            </a:pPr>
            <a:r>
              <a:rPr lang="es-ES" dirty="0"/>
              <a:t>- Ejecutamos para comparar</a:t>
            </a:r>
          </a:p>
          <a:p>
            <a:pPr marL="82296" indent="0">
              <a:buNone/>
            </a:pPr>
            <a:endParaRPr lang="es-ES" sz="1100" dirty="0"/>
          </a:p>
          <a:p>
            <a:pPr marL="82296" indent="0" algn="ctr">
              <a:buNone/>
            </a:pPr>
            <a:r>
              <a:rPr lang="es-ES" dirty="0" err="1">
                <a:solidFill>
                  <a:srgbClr val="FF0000"/>
                </a:solidFill>
              </a:rPr>
              <a:t>runspec</a:t>
            </a:r>
            <a:r>
              <a:rPr lang="es-ES" dirty="0">
                <a:solidFill>
                  <a:srgbClr val="FF0000"/>
                </a:solidFill>
              </a:rPr>
              <a:t> --</a:t>
            </a:r>
            <a:r>
              <a:rPr lang="es-ES" dirty="0" err="1">
                <a:solidFill>
                  <a:srgbClr val="FF0000"/>
                </a:solidFill>
              </a:rPr>
              <a:t>action</a:t>
            </a:r>
            <a:r>
              <a:rPr lang="es-ES" dirty="0">
                <a:solidFill>
                  <a:srgbClr val="FF0000"/>
                </a:solidFill>
              </a:rPr>
              <a:t>=run --</a:t>
            </a:r>
            <a:r>
              <a:rPr lang="es-ES" dirty="0" err="1">
                <a:solidFill>
                  <a:srgbClr val="FF0000"/>
                </a:solidFill>
              </a:rPr>
              <a:t>config</a:t>
            </a:r>
            <a:r>
              <a:rPr lang="es-ES" dirty="0">
                <a:solidFill>
                  <a:srgbClr val="FF0000"/>
                </a:solidFill>
              </a:rPr>
              <a:t>=default32.cfg  --</a:t>
            </a:r>
            <a:r>
              <a:rPr lang="es-ES" dirty="0" err="1">
                <a:solidFill>
                  <a:srgbClr val="FF0000"/>
                </a:solidFill>
              </a:rPr>
              <a:t>iterations</a:t>
            </a:r>
            <a:r>
              <a:rPr lang="es-ES" dirty="0">
                <a:solidFill>
                  <a:srgbClr val="FF0000"/>
                </a:solidFill>
              </a:rPr>
              <a:t>=3 </a:t>
            </a:r>
          </a:p>
          <a:p>
            <a:pPr marL="82296" indent="0" algn="ctr">
              <a:buNone/>
            </a:pPr>
            <a:r>
              <a:rPr lang="es-ES" dirty="0">
                <a:solidFill>
                  <a:srgbClr val="FF0000"/>
                </a:solidFill>
              </a:rPr>
              <a:t>  --</a:t>
            </a:r>
            <a:r>
              <a:rPr lang="es-ES" dirty="0" err="1">
                <a:solidFill>
                  <a:srgbClr val="FF0000"/>
                </a:solidFill>
              </a:rPr>
              <a:t>noreportable</a:t>
            </a:r>
            <a:r>
              <a:rPr lang="es-ES" dirty="0">
                <a:solidFill>
                  <a:srgbClr val="FF0000"/>
                </a:solidFill>
              </a:rPr>
              <a:t> –tune=base --</a:t>
            </a:r>
            <a:r>
              <a:rPr lang="es-ES" dirty="0" err="1">
                <a:solidFill>
                  <a:srgbClr val="FF0000"/>
                </a:solidFill>
              </a:rPr>
              <a:t>size</a:t>
            </a:r>
            <a:r>
              <a:rPr lang="es-ES" dirty="0">
                <a:solidFill>
                  <a:srgbClr val="FF0000"/>
                </a:solidFill>
              </a:rPr>
              <a:t>=</a:t>
            </a:r>
            <a:r>
              <a:rPr lang="es-ES" dirty="0" err="1">
                <a:solidFill>
                  <a:srgbClr val="FF0000"/>
                </a:solidFill>
              </a:rPr>
              <a:t>ref</a:t>
            </a:r>
            <a:r>
              <a:rPr lang="es-ES" dirty="0">
                <a:solidFill>
                  <a:srgbClr val="FF0000"/>
                </a:solidFill>
              </a:rPr>
              <a:t> 453 456</a:t>
            </a:r>
          </a:p>
        </p:txBody>
      </p:sp>
      <p:sp>
        <p:nvSpPr>
          <p:cNvPr id="4" name="Marcador de número de diapositiva 3"/>
          <p:cNvSpPr>
            <a:spLocks noGrp="1"/>
          </p:cNvSpPr>
          <p:nvPr>
            <p:ph type="sldNum" sz="quarter" idx="12"/>
          </p:nvPr>
        </p:nvSpPr>
        <p:spPr/>
        <p:txBody>
          <a:bodyPr/>
          <a:lstStyle/>
          <a:p>
            <a:fld id="{E9BFF390-A622-4423-AA72-0A8D51600F7B}" type="slidenum">
              <a:rPr lang="es-ES" smtClean="0"/>
              <a:pPr/>
              <a:t>20</a:t>
            </a:fld>
            <a:endParaRPr lang="es-ES"/>
          </a:p>
        </p:txBody>
      </p:sp>
    </p:spTree>
    <p:extLst>
      <p:ext uri="{BB962C8B-B14F-4D97-AF65-F5344CB8AC3E}">
        <p14:creationId xmlns:p14="http://schemas.microsoft.com/office/powerpoint/2010/main" val="240677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SPEC CPU (c)</a:t>
            </a:r>
          </a:p>
        </p:txBody>
      </p:sp>
      <p:sp>
        <p:nvSpPr>
          <p:cNvPr id="3" name="2 Marcador de contenido"/>
          <p:cNvSpPr>
            <a:spLocks noGrp="1"/>
          </p:cNvSpPr>
          <p:nvPr>
            <p:ph idx="1"/>
          </p:nvPr>
        </p:nvSpPr>
        <p:spPr>
          <a:xfrm>
            <a:off x="1115615" y="1124744"/>
            <a:ext cx="7913273" cy="5544616"/>
          </a:xfrm>
        </p:spPr>
        <p:txBody>
          <a:bodyPr>
            <a:normAutofit/>
          </a:bodyPr>
          <a:lstStyle/>
          <a:p>
            <a:pPr marL="82296" indent="0" algn="just">
              <a:buNone/>
            </a:pPr>
            <a:r>
              <a:rPr lang="en-US" dirty="0" err="1"/>
              <a:t>Corriendo</a:t>
            </a:r>
            <a:r>
              <a:rPr lang="en-US" dirty="0"/>
              <a:t> el SPEC 453 y 456 con la </a:t>
            </a:r>
            <a:r>
              <a:rPr lang="en-US" dirty="0" err="1"/>
              <a:t>opción</a:t>
            </a:r>
            <a:r>
              <a:rPr lang="en-US" dirty="0"/>
              <a:t> “ref” para el </a:t>
            </a:r>
            <a:r>
              <a:rPr lang="en-US" dirty="0" err="1"/>
              <a:t>tamaño</a:t>
            </a:r>
            <a:r>
              <a:rPr lang="en-US" dirty="0"/>
              <a:t>, “peak” para tune, 3 </a:t>
            </a:r>
            <a:r>
              <a:rPr lang="en-US" dirty="0" err="1"/>
              <a:t>iteraciones</a:t>
            </a:r>
            <a:r>
              <a:rPr lang="en-US" dirty="0"/>
              <a:t> y 32-bits se </a:t>
            </a:r>
            <a:r>
              <a:rPr lang="en-US" dirty="0" err="1"/>
              <a:t>obtiene</a:t>
            </a:r>
            <a:r>
              <a:rPr lang="en-US" dirty="0"/>
              <a:t>:</a:t>
            </a:r>
          </a:p>
          <a:p>
            <a:pPr marL="82296" indent="0" algn="just">
              <a:buNone/>
            </a:pPr>
            <a:endParaRPr lang="en-US" dirty="0"/>
          </a:p>
          <a:p>
            <a:pPr marL="82296" indent="0" algn="just">
              <a:buNone/>
            </a:pPr>
            <a:endParaRPr lang="en-US" dirty="0"/>
          </a:p>
          <a:p>
            <a:pPr marL="82296" indent="0" algn="just">
              <a:buNone/>
            </a:pPr>
            <a:endParaRPr lang="en-US" dirty="0"/>
          </a:p>
          <a:p>
            <a:pPr marL="82296" indent="0" algn="just">
              <a:buNone/>
            </a:pPr>
            <a:endParaRPr lang="en-US" dirty="0"/>
          </a:p>
          <a:p>
            <a:pPr marL="82296" indent="0" algn="just">
              <a:buNone/>
            </a:pPr>
            <a:endParaRPr lang="en-US" sz="1600" dirty="0"/>
          </a:p>
          <a:p>
            <a:pPr marL="82296" indent="0" algn="just">
              <a:buNone/>
            </a:pPr>
            <a:r>
              <a:rPr lang="en-US" dirty="0"/>
              <a:t>El ratio </a:t>
            </a:r>
            <a:r>
              <a:rPr lang="en-US" dirty="0" err="1"/>
              <a:t>empeora</a:t>
            </a:r>
            <a:r>
              <a:rPr lang="en-US" dirty="0"/>
              <a:t> </a:t>
            </a:r>
            <a:r>
              <a:rPr lang="en-US" dirty="0" err="1"/>
              <a:t>en</a:t>
            </a:r>
            <a:r>
              <a:rPr lang="en-US" dirty="0"/>
              <a:t> ambos </a:t>
            </a:r>
            <a:r>
              <a:rPr lang="en-US" dirty="0" err="1"/>
              <a:t>casos</a:t>
            </a:r>
            <a:r>
              <a:rPr lang="en-US" dirty="0"/>
              <a:t> (</a:t>
            </a:r>
            <a:r>
              <a:rPr lang="en-US" dirty="0" err="1"/>
              <a:t>tardamos</a:t>
            </a:r>
            <a:r>
              <a:rPr lang="en-US" dirty="0"/>
              <a:t> </a:t>
            </a:r>
            <a:r>
              <a:rPr lang="en-US" dirty="0" err="1"/>
              <a:t>más</a:t>
            </a:r>
            <a:r>
              <a:rPr lang="en-US" dirty="0"/>
              <a:t> </a:t>
            </a:r>
            <a:r>
              <a:rPr lang="en-US" dirty="0" err="1"/>
              <a:t>tiempo</a:t>
            </a:r>
            <a:r>
              <a:rPr lang="en-US" dirty="0"/>
              <a:t> que </a:t>
            </a:r>
            <a:r>
              <a:rPr lang="en-US" dirty="0" err="1"/>
              <a:t>compilando</a:t>
            </a:r>
            <a:r>
              <a:rPr lang="en-US" dirty="0"/>
              <a:t> a 64-bits).</a:t>
            </a:r>
          </a:p>
          <a:p>
            <a:pPr algn="just">
              <a:buFontTx/>
              <a:buChar char="-"/>
            </a:pPr>
            <a:endParaRPr lang="en-US" sz="800" dirty="0"/>
          </a:p>
        </p:txBody>
      </p:sp>
      <p:graphicFrame>
        <p:nvGraphicFramePr>
          <p:cNvPr id="4" name="Tabla 3"/>
          <p:cNvGraphicFramePr>
            <a:graphicFrameLocks noGrp="1"/>
          </p:cNvGraphicFramePr>
          <p:nvPr>
            <p:extLst>
              <p:ext uri="{D42A27DB-BD31-4B8C-83A1-F6EECF244321}">
                <p14:modId xmlns:p14="http://schemas.microsoft.com/office/powerpoint/2010/main" val="439918280"/>
              </p:ext>
            </p:extLst>
          </p:nvPr>
        </p:nvGraphicFramePr>
        <p:xfrm>
          <a:off x="1352550" y="2996952"/>
          <a:ext cx="7446692" cy="720080"/>
        </p:xfrm>
        <a:graphic>
          <a:graphicData uri="http://schemas.openxmlformats.org/drawingml/2006/table">
            <a:tbl>
              <a:tblPr>
                <a:tableStyleId>{5C22544A-7EE6-4342-B048-85BDC9FD1C3A}</a:tableStyleId>
              </a:tblPr>
              <a:tblGrid>
                <a:gridCol w="1630340">
                  <a:extLst>
                    <a:ext uri="{9D8B030D-6E8A-4147-A177-3AD203B41FA5}">
                      <a16:colId xmlns:a16="http://schemas.microsoft.com/office/drawing/2014/main" val="1343860440"/>
                    </a:ext>
                  </a:extLst>
                </a:gridCol>
                <a:gridCol w="969392">
                  <a:extLst>
                    <a:ext uri="{9D8B030D-6E8A-4147-A177-3AD203B41FA5}">
                      <a16:colId xmlns:a16="http://schemas.microsoft.com/office/drawing/2014/main" val="1176135384"/>
                    </a:ext>
                  </a:extLst>
                </a:gridCol>
                <a:gridCol w="969392">
                  <a:extLst>
                    <a:ext uri="{9D8B030D-6E8A-4147-A177-3AD203B41FA5}">
                      <a16:colId xmlns:a16="http://schemas.microsoft.com/office/drawing/2014/main" val="4078988740"/>
                    </a:ext>
                  </a:extLst>
                </a:gridCol>
                <a:gridCol w="969392">
                  <a:extLst>
                    <a:ext uri="{9D8B030D-6E8A-4147-A177-3AD203B41FA5}">
                      <a16:colId xmlns:a16="http://schemas.microsoft.com/office/drawing/2014/main" val="2533345597"/>
                    </a:ext>
                  </a:extLst>
                </a:gridCol>
                <a:gridCol w="969392">
                  <a:extLst>
                    <a:ext uri="{9D8B030D-6E8A-4147-A177-3AD203B41FA5}">
                      <a16:colId xmlns:a16="http://schemas.microsoft.com/office/drawing/2014/main" val="3708662564"/>
                    </a:ext>
                  </a:extLst>
                </a:gridCol>
                <a:gridCol w="969392">
                  <a:extLst>
                    <a:ext uri="{9D8B030D-6E8A-4147-A177-3AD203B41FA5}">
                      <a16:colId xmlns:a16="http://schemas.microsoft.com/office/drawing/2014/main" val="2131293203"/>
                    </a:ext>
                  </a:extLst>
                </a:gridCol>
                <a:gridCol w="969392">
                  <a:extLst>
                    <a:ext uri="{9D8B030D-6E8A-4147-A177-3AD203B41FA5}">
                      <a16:colId xmlns:a16="http://schemas.microsoft.com/office/drawing/2014/main" val="1566805217"/>
                    </a:ext>
                  </a:extLst>
                </a:gridCol>
              </a:tblGrid>
              <a:tr h="360040">
                <a:tc>
                  <a:txBody>
                    <a:bodyPr/>
                    <a:lstStyle/>
                    <a:p>
                      <a:pPr algn="ctr" fontAlgn="b"/>
                      <a:r>
                        <a:rPr lang="es-ES" sz="1200" u="sng" strike="noStrike" dirty="0">
                          <a:effectLst/>
                        </a:rPr>
                        <a:t>BENCHMARK 32b</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a:effectLst/>
                        </a:rPr>
                        <a:t>Ratio</a:t>
                      </a:r>
                      <a:endParaRPr lang="es-ES" sz="1200" b="0" i="0" u="sng"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a:effectLst/>
                        </a:rPr>
                        <a:t>Ratio</a:t>
                      </a:r>
                      <a:endParaRPr lang="es-ES" sz="1200" b="0" i="0" u="sng"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a:effectLst/>
                        </a:rPr>
                        <a:t>Ratio</a:t>
                      </a:r>
                      <a:endParaRPr lang="es-ES" sz="1200" b="0" i="0" u="sng"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25829448"/>
                  </a:ext>
                </a:extLst>
              </a:tr>
              <a:tr h="360040">
                <a:tc>
                  <a:txBody>
                    <a:bodyPr/>
                    <a:lstStyle/>
                    <a:p>
                      <a:pPr algn="ctr" fontAlgn="b"/>
                      <a:r>
                        <a:rPr lang="es-ES" sz="1200" u="none" strike="noStrike">
                          <a:effectLst/>
                        </a:rPr>
                        <a:t>453.povray</a:t>
                      </a:r>
                      <a:endParaRPr lang="es-ES" sz="12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a:effectLst/>
                        </a:rPr>
                        <a:t>184</a:t>
                      </a:r>
                      <a:endParaRPr lang="es-ES" sz="12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a:effectLst/>
                        </a:rPr>
                        <a:t>28,9</a:t>
                      </a:r>
                      <a:endParaRPr lang="es-ES" sz="12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a:effectLst/>
                        </a:rPr>
                        <a:t>208</a:t>
                      </a:r>
                      <a:endParaRPr lang="es-ES" sz="12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a:effectLst/>
                        </a:rPr>
                        <a:t>25,6</a:t>
                      </a:r>
                      <a:endParaRPr lang="es-ES" sz="12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a:effectLst/>
                        </a:rPr>
                        <a:t>184</a:t>
                      </a:r>
                      <a:endParaRPr lang="es-ES" sz="12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dirty="0">
                          <a:effectLst/>
                        </a:rPr>
                        <a:t>28,9</a:t>
                      </a:r>
                      <a:endParaRPr lang="es-ES" sz="1200" b="1"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54081095"/>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1858048296"/>
              </p:ext>
            </p:extLst>
          </p:nvPr>
        </p:nvGraphicFramePr>
        <p:xfrm>
          <a:off x="1352552" y="4221088"/>
          <a:ext cx="7446688" cy="720080"/>
        </p:xfrm>
        <a:graphic>
          <a:graphicData uri="http://schemas.openxmlformats.org/drawingml/2006/table">
            <a:tbl>
              <a:tblPr>
                <a:tableStyleId>{21E4AEA4-8DFA-4A89-87EB-49C32662AFE0}</a:tableStyleId>
              </a:tblPr>
              <a:tblGrid>
                <a:gridCol w="1675870">
                  <a:extLst>
                    <a:ext uri="{9D8B030D-6E8A-4147-A177-3AD203B41FA5}">
                      <a16:colId xmlns:a16="http://schemas.microsoft.com/office/drawing/2014/main" val="1762741110"/>
                    </a:ext>
                  </a:extLst>
                </a:gridCol>
                <a:gridCol w="961803">
                  <a:extLst>
                    <a:ext uri="{9D8B030D-6E8A-4147-A177-3AD203B41FA5}">
                      <a16:colId xmlns:a16="http://schemas.microsoft.com/office/drawing/2014/main" val="33086470"/>
                    </a:ext>
                  </a:extLst>
                </a:gridCol>
                <a:gridCol w="961803">
                  <a:extLst>
                    <a:ext uri="{9D8B030D-6E8A-4147-A177-3AD203B41FA5}">
                      <a16:colId xmlns:a16="http://schemas.microsoft.com/office/drawing/2014/main" val="2531991307"/>
                    </a:ext>
                  </a:extLst>
                </a:gridCol>
                <a:gridCol w="961803">
                  <a:extLst>
                    <a:ext uri="{9D8B030D-6E8A-4147-A177-3AD203B41FA5}">
                      <a16:colId xmlns:a16="http://schemas.microsoft.com/office/drawing/2014/main" val="1460490195"/>
                    </a:ext>
                  </a:extLst>
                </a:gridCol>
                <a:gridCol w="961803">
                  <a:extLst>
                    <a:ext uri="{9D8B030D-6E8A-4147-A177-3AD203B41FA5}">
                      <a16:colId xmlns:a16="http://schemas.microsoft.com/office/drawing/2014/main" val="3861856393"/>
                    </a:ext>
                  </a:extLst>
                </a:gridCol>
                <a:gridCol w="961803">
                  <a:extLst>
                    <a:ext uri="{9D8B030D-6E8A-4147-A177-3AD203B41FA5}">
                      <a16:colId xmlns:a16="http://schemas.microsoft.com/office/drawing/2014/main" val="3482406953"/>
                    </a:ext>
                  </a:extLst>
                </a:gridCol>
                <a:gridCol w="961803">
                  <a:extLst>
                    <a:ext uri="{9D8B030D-6E8A-4147-A177-3AD203B41FA5}">
                      <a16:colId xmlns:a16="http://schemas.microsoft.com/office/drawing/2014/main" val="3637509553"/>
                    </a:ext>
                  </a:extLst>
                </a:gridCol>
              </a:tblGrid>
              <a:tr h="360040">
                <a:tc>
                  <a:txBody>
                    <a:bodyPr/>
                    <a:lstStyle/>
                    <a:p>
                      <a:pPr algn="ctr" fontAlgn="b"/>
                      <a:r>
                        <a:rPr lang="es-ES" sz="1200" u="sng" strike="noStrike" dirty="0">
                          <a:effectLst/>
                        </a:rPr>
                        <a:t>BENCHMARK32b</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err="1">
                          <a:effectLst/>
                        </a:rPr>
                        <a:t>Secs</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a:effectLst/>
                        </a:rPr>
                        <a:t>Ratio</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dirty="0" err="1">
                          <a:effectLst/>
                        </a:rPr>
                        <a:t>Secs</a:t>
                      </a:r>
                      <a:endParaRPr lang="es-ES" sz="1200" b="0"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a:effectLst/>
                        </a:rPr>
                        <a:t>Ratio</a:t>
                      </a:r>
                      <a:endParaRPr lang="es-ES" sz="1200" b="0" i="0" u="sng"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a:effectLst/>
                        </a:rPr>
                        <a:t>Secs</a:t>
                      </a:r>
                      <a:endParaRPr lang="es-ES" sz="1200" b="0" i="0" u="sng"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200" u="sng" strike="noStrike">
                          <a:effectLst/>
                        </a:rPr>
                        <a:t>Ratio</a:t>
                      </a:r>
                      <a:endParaRPr lang="es-ES" sz="1200" b="0" i="0" u="sng"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84011584"/>
                  </a:ext>
                </a:extLst>
              </a:tr>
              <a:tr h="360040">
                <a:tc>
                  <a:txBody>
                    <a:bodyPr/>
                    <a:lstStyle/>
                    <a:p>
                      <a:pPr algn="ctr" fontAlgn="b"/>
                      <a:r>
                        <a:rPr lang="es-ES" sz="1200" u="none" strike="noStrike" dirty="0">
                          <a:effectLst/>
                        </a:rPr>
                        <a:t>456.hmmer</a:t>
                      </a:r>
                      <a:endParaRPr lang="es-ES" sz="12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a:effectLst/>
                        </a:rPr>
                        <a:t>818</a:t>
                      </a:r>
                      <a:endParaRPr lang="es-ES" sz="12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dirty="0">
                          <a:effectLst/>
                        </a:rPr>
                        <a:t>11,4</a:t>
                      </a:r>
                      <a:endParaRPr lang="es-ES" sz="12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dirty="0">
                          <a:effectLst/>
                        </a:rPr>
                        <a:t>860</a:t>
                      </a:r>
                      <a:endParaRPr lang="es-ES" sz="12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dirty="0">
                          <a:effectLst/>
                        </a:rPr>
                        <a:t>10,9</a:t>
                      </a:r>
                      <a:endParaRPr lang="es-ES" sz="12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dirty="0">
                          <a:effectLst/>
                        </a:rPr>
                        <a:t>736</a:t>
                      </a:r>
                      <a:endParaRPr lang="es-ES" sz="12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b"/>
                      <a:r>
                        <a:rPr lang="es-ES" sz="1200" u="none" strike="noStrike" dirty="0">
                          <a:effectLst/>
                        </a:rPr>
                        <a:t>12,7</a:t>
                      </a:r>
                      <a:endParaRPr lang="es-ES" sz="1200" b="1"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28733331"/>
                  </a:ext>
                </a:extLst>
              </a:tr>
            </a:tbl>
          </a:graphicData>
        </a:graphic>
      </p:graphicFrame>
      <p:sp>
        <p:nvSpPr>
          <p:cNvPr id="6" name="Marcador de número de diapositiva 5"/>
          <p:cNvSpPr>
            <a:spLocks noGrp="1"/>
          </p:cNvSpPr>
          <p:nvPr>
            <p:ph type="sldNum" sz="quarter" idx="12"/>
          </p:nvPr>
        </p:nvSpPr>
        <p:spPr/>
        <p:txBody>
          <a:bodyPr/>
          <a:lstStyle/>
          <a:p>
            <a:fld id="{E9BFF390-A622-4423-AA72-0A8D51600F7B}" type="slidenum">
              <a:rPr lang="es-ES" smtClean="0"/>
              <a:pPr/>
              <a:t>21</a:t>
            </a:fld>
            <a:endParaRPr lang="es-ES"/>
          </a:p>
        </p:txBody>
      </p:sp>
    </p:spTree>
    <p:extLst>
      <p:ext uri="{BB962C8B-B14F-4D97-AF65-F5344CB8AC3E}">
        <p14:creationId xmlns:p14="http://schemas.microsoft.com/office/powerpoint/2010/main" val="2364323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SPEC CPU (d)</a:t>
            </a:r>
          </a:p>
        </p:txBody>
      </p:sp>
      <p:sp>
        <p:nvSpPr>
          <p:cNvPr id="3" name="2 Marcador de contenido"/>
          <p:cNvSpPr>
            <a:spLocks noGrp="1"/>
          </p:cNvSpPr>
          <p:nvPr>
            <p:ph idx="1"/>
          </p:nvPr>
        </p:nvSpPr>
        <p:spPr>
          <a:xfrm>
            <a:off x="1101991" y="1052736"/>
            <a:ext cx="7926898" cy="5544616"/>
          </a:xfrm>
        </p:spPr>
        <p:txBody>
          <a:bodyPr>
            <a:normAutofit fontScale="92500" lnSpcReduction="10000"/>
          </a:bodyPr>
          <a:lstStyle/>
          <a:p>
            <a:pPr marL="82296" indent="0" algn="just">
              <a:buNone/>
            </a:pPr>
            <a:r>
              <a:rPr lang="es-ES" sz="2800" dirty="0"/>
              <a:t> La </a:t>
            </a:r>
            <a:r>
              <a:rPr lang="es-ES" sz="2800" i="1" dirty="0"/>
              <a:t>Compilación Guiada por </a:t>
            </a:r>
            <a:r>
              <a:rPr lang="es-ES" sz="2800" i="1" dirty="0" err="1"/>
              <a:t>Profiling</a:t>
            </a:r>
            <a:r>
              <a:rPr lang="es-ES" sz="2800" dirty="0"/>
              <a:t> (</a:t>
            </a:r>
            <a:r>
              <a:rPr lang="es-ES" sz="2800" b="1" dirty="0"/>
              <a:t>GPO</a:t>
            </a:r>
            <a:r>
              <a:rPr lang="es-ES" sz="2800" dirty="0"/>
              <a:t>) es una técnica de optimización que automáticamente realiza una primera ejecución, detectando qué áreas del sistema permiten llevar a cabo una optimización del rendimiento, y pasando esos datos como entrada en una nueva compilación, ya optimizada.</a:t>
            </a:r>
          </a:p>
          <a:p>
            <a:pPr marL="82296" indent="0" algn="just">
              <a:buNone/>
            </a:pPr>
            <a:endParaRPr lang="en-US" sz="900" dirty="0"/>
          </a:p>
          <a:p>
            <a:pPr marL="82296" indent="0" algn="just">
              <a:buNone/>
            </a:pPr>
            <a:r>
              <a:rPr lang="en-US" sz="2800" dirty="0"/>
              <a:t> Para </a:t>
            </a:r>
            <a:r>
              <a:rPr lang="en-US" sz="2800" dirty="0" err="1"/>
              <a:t>optimizar</a:t>
            </a:r>
            <a:r>
              <a:rPr lang="en-US" sz="2800" dirty="0"/>
              <a:t>, se </a:t>
            </a:r>
            <a:r>
              <a:rPr lang="en-US" sz="2800" dirty="0" err="1"/>
              <a:t>modifica</a:t>
            </a:r>
            <a:r>
              <a:rPr lang="en-US" sz="2800" dirty="0"/>
              <a:t> de </a:t>
            </a:r>
            <a:r>
              <a:rPr lang="en-US" sz="2800" dirty="0" err="1"/>
              <a:t>nuevo</a:t>
            </a:r>
            <a:r>
              <a:rPr lang="en-US" sz="2800" dirty="0"/>
              <a:t> el </a:t>
            </a:r>
            <a:r>
              <a:rPr lang="en-US" sz="2800" dirty="0" err="1"/>
              <a:t>fichero</a:t>
            </a:r>
            <a:r>
              <a:rPr lang="en-US" sz="2800" dirty="0"/>
              <a:t> de </a:t>
            </a:r>
            <a:r>
              <a:rPr lang="en-US" sz="2800" dirty="0" err="1"/>
              <a:t>configuración</a:t>
            </a:r>
            <a:r>
              <a:rPr lang="en-US" sz="2800" dirty="0"/>
              <a:t> (default2.cfg), </a:t>
            </a:r>
            <a:r>
              <a:rPr lang="en-US" sz="2800" dirty="0" err="1"/>
              <a:t>añadiendo</a:t>
            </a:r>
            <a:r>
              <a:rPr lang="en-US" sz="2800" dirty="0"/>
              <a:t> </a:t>
            </a:r>
            <a:r>
              <a:rPr lang="en-US" sz="2800" dirty="0" err="1"/>
              <a:t>en</a:t>
            </a:r>
            <a:r>
              <a:rPr lang="en-US" sz="2800" dirty="0"/>
              <a:t> el </a:t>
            </a:r>
            <a:r>
              <a:rPr lang="en-US" sz="2800" dirty="0" err="1"/>
              <a:t>apartado</a:t>
            </a:r>
            <a:r>
              <a:rPr lang="en-US" sz="2800" dirty="0"/>
              <a:t> de </a:t>
            </a:r>
            <a:r>
              <a:rPr lang="en-US" sz="2800" dirty="0" err="1"/>
              <a:t>Optimización</a:t>
            </a:r>
            <a:r>
              <a:rPr lang="en-US" sz="2800" dirty="0"/>
              <a:t> </a:t>
            </a:r>
            <a:r>
              <a:rPr lang="en-US" sz="2800" dirty="0" err="1"/>
              <a:t>los</a:t>
            </a:r>
            <a:r>
              <a:rPr lang="en-US" sz="2800" dirty="0"/>
              <a:t> </a:t>
            </a:r>
            <a:r>
              <a:rPr lang="en-US" sz="2800" dirty="0" err="1"/>
              <a:t>siguiente</a:t>
            </a:r>
            <a:r>
              <a:rPr lang="en-US" sz="2800" dirty="0"/>
              <a:t> FLAGS: </a:t>
            </a:r>
          </a:p>
          <a:p>
            <a:pPr marL="82296" indent="0" algn="just">
              <a:buNone/>
            </a:pPr>
            <a:endParaRPr lang="en-US" sz="800" dirty="0"/>
          </a:p>
          <a:p>
            <a:pPr marL="356616" lvl="1" indent="0" algn="just">
              <a:buNone/>
            </a:pPr>
            <a:r>
              <a:rPr lang="en-US" sz="2400" dirty="0">
                <a:solidFill>
                  <a:srgbClr val="FF0000"/>
                </a:solidFill>
              </a:rPr>
              <a:t>PASS1_CFLAGS = -</a:t>
            </a:r>
            <a:r>
              <a:rPr lang="en-US" sz="2400" dirty="0" err="1">
                <a:solidFill>
                  <a:srgbClr val="FF0000"/>
                </a:solidFill>
              </a:rPr>
              <a:t>Qprof_gen</a:t>
            </a:r>
            <a:endParaRPr lang="en-US" sz="2400" dirty="0">
              <a:solidFill>
                <a:srgbClr val="FF0000"/>
              </a:solidFill>
            </a:endParaRPr>
          </a:p>
          <a:p>
            <a:pPr marL="356616" lvl="1" indent="0" algn="just">
              <a:buNone/>
            </a:pPr>
            <a:r>
              <a:rPr lang="en-US" sz="2400" dirty="0">
                <a:solidFill>
                  <a:srgbClr val="FF0000"/>
                </a:solidFill>
              </a:rPr>
              <a:t>PASS1_LDFLAGS = -</a:t>
            </a:r>
            <a:r>
              <a:rPr lang="en-US" sz="2400" dirty="0" err="1">
                <a:solidFill>
                  <a:srgbClr val="FF0000"/>
                </a:solidFill>
              </a:rPr>
              <a:t>Qprof_gen</a:t>
            </a:r>
            <a:endParaRPr lang="en-US" sz="2400" dirty="0">
              <a:solidFill>
                <a:srgbClr val="FF0000"/>
              </a:solidFill>
            </a:endParaRPr>
          </a:p>
          <a:p>
            <a:pPr marL="356616" lvl="1" indent="0" algn="just">
              <a:buNone/>
            </a:pPr>
            <a:r>
              <a:rPr lang="en-US" sz="2400" dirty="0">
                <a:solidFill>
                  <a:srgbClr val="FF0000"/>
                </a:solidFill>
              </a:rPr>
              <a:t>PASS2_CFLAGS = -</a:t>
            </a:r>
            <a:r>
              <a:rPr lang="en-US" sz="2400" dirty="0" err="1">
                <a:solidFill>
                  <a:srgbClr val="FF0000"/>
                </a:solidFill>
              </a:rPr>
              <a:t>Qprof_use</a:t>
            </a:r>
            <a:endParaRPr lang="en-US" sz="2400" dirty="0">
              <a:solidFill>
                <a:srgbClr val="FF0000"/>
              </a:solidFill>
            </a:endParaRPr>
          </a:p>
          <a:p>
            <a:pPr marL="356616" lvl="1" indent="0" algn="just">
              <a:buNone/>
            </a:pPr>
            <a:r>
              <a:rPr lang="en-US" sz="2400" dirty="0">
                <a:solidFill>
                  <a:srgbClr val="FF0000"/>
                </a:solidFill>
              </a:rPr>
              <a:t>PASS2_LDFLAGS = -</a:t>
            </a:r>
            <a:r>
              <a:rPr lang="en-US" sz="2400" dirty="0" err="1">
                <a:solidFill>
                  <a:srgbClr val="FF0000"/>
                </a:solidFill>
              </a:rPr>
              <a:t>Qprof_use</a:t>
            </a:r>
            <a:endParaRPr lang="en-US" sz="2400" dirty="0">
              <a:solidFill>
                <a:srgbClr val="FF0000"/>
              </a:solidFill>
            </a:endParaRPr>
          </a:p>
        </p:txBody>
      </p:sp>
      <p:sp>
        <p:nvSpPr>
          <p:cNvPr id="4" name="Marcador de número de diapositiva 3"/>
          <p:cNvSpPr>
            <a:spLocks noGrp="1"/>
          </p:cNvSpPr>
          <p:nvPr>
            <p:ph type="sldNum" sz="quarter" idx="12"/>
          </p:nvPr>
        </p:nvSpPr>
        <p:spPr/>
        <p:txBody>
          <a:bodyPr/>
          <a:lstStyle/>
          <a:p>
            <a:fld id="{E9BFF390-A622-4423-AA72-0A8D51600F7B}" type="slidenum">
              <a:rPr lang="es-ES" smtClean="0"/>
              <a:pPr/>
              <a:t>22</a:t>
            </a:fld>
            <a:endParaRPr lang="es-ES"/>
          </a:p>
        </p:txBody>
      </p:sp>
    </p:spTree>
    <p:extLst>
      <p:ext uri="{BB962C8B-B14F-4D97-AF65-F5344CB8AC3E}">
        <p14:creationId xmlns:p14="http://schemas.microsoft.com/office/powerpoint/2010/main" val="277856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SPEC CPU (d)</a:t>
            </a:r>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n-US" sz="2800" dirty="0"/>
              <a:t> Al </a:t>
            </a:r>
            <a:r>
              <a:rPr lang="en-US" sz="2800" dirty="0" err="1"/>
              <a:t>intentar</a:t>
            </a:r>
            <a:r>
              <a:rPr lang="en-US" sz="2800" dirty="0"/>
              <a:t> </a:t>
            </a:r>
            <a:r>
              <a:rPr lang="en-US" sz="2800" dirty="0" err="1"/>
              <a:t>realizar</a:t>
            </a:r>
            <a:r>
              <a:rPr lang="en-US" sz="2800" dirty="0"/>
              <a:t> con tune=“base” da error, </a:t>
            </a:r>
            <a:r>
              <a:rPr lang="en-US" sz="2800" dirty="0" err="1"/>
              <a:t>debemos</a:t>
            </a:r>
            <a:r>
              <a:rPr lang="en-US" sz="2800" dirty="0"/>
              <a:t> </a:t>
            </a:r>
            <a:r>
              <a:rPr lang="en-US" sz="2800" dirty="0" err="1"/>
              <a:t>cambiar</a:t>
            </a:r>
            <a:r>
              <a:rPr lang="en-US" sz="2800" dirty="0"/>
              <a:t> a “</a:t>
            </a:r>
            <a:r>
              <a:rPr lang="en-US" sz="2800" dirty="0">
                <a:solidFill>
                  <a:srgbClr val="FF0000"/>
                </a:solidFill>
              </a:rPr>
              <a:t>peak</a:t>
            </a:r>
            <a:r>
              <a:rPr lang="en-US" sz="2800" dirty="0"/>
              <a:t>” y, para que </a:t>
            </a:r>
            <a:r>
              <a:rPr lang="en-US" sz="2800" dirty="0" err="1"/>
              <a:t>dure</a:t>
            </a:r>
            <a:r>
              <a:rPr lang="en-US" sz="2800" dirty="0"/>
              <a:t> </a:t>
            </a:r>
            <a:r>
              <a:rPr lang="en-US" sz="2800" dirty="0" err="1"/>
              <a:t>menos</a:t>
            </a:r>
            <a:r>
              <a:rPr lang="en-US" sz="2800" dirty="0"/>
              <a:t>, con </a:t>
            </a:r>
            <a:r>
              <a:rPr lang="en-US" sz="2800" dirty="0">
                <a:solidFill>
                  <a:srgbClr val="FF0000"/>
                </a:solidFill>
              </a:rPr>
              <a:t>size=“ref”</a:t>
            </a:r>
            <a:r>
              <a:rPr lang="en-US" sz="2800" dirty="0"/>
              <a:t>,</a:t>
            </a:r>
            <a:r>
              <a:rPr lang="en-US" sz="2800" dirty="0">
                <a:solidFill>
                  <a:srgbClr val="FF0000"/>
                </a:solidFill>
              </a:rPr>
              <a:t> </a:t>
            </a:r>
            <a:r>
              <a:rPr lang="en-US" sz="2800" dirty="0" err="1"/>
              <a:t>modificamos</a:t>
            </a:r>
            <a:r>
              <a:rPr lang="en-US" sz="2800" dirty="0"/>
              <a:t>  </a:t>
            </a:r>
            <a:r>
              <a:rPr lang="en-US" sz="2800" dirty="0">
                <a:solidFill>
                  <a:srgbClr val="FF0000"/>
                </a:solidFill>
              </a:rPr>
              <a:t>iterations = 1</a:t>
            </a:r>
            <a:r>
              <a:rPr lang="en-US" sz="2800" dirty="0"/>
              <a:t>.</a:t>
            </a:r>
            <a:endParaRPr lang="es-ES" sz="2800" dirty="0"/>
          </a:p>
          <a:p>
            <a:pPr marL="82296" indent="0" algn="just">
              <a:buNone/>
            </a:pPr>
            <a:endParaRPr lang="en-US" sz="800" dirty="0"/>
          </a:p>
          <a:p>
            <a:pPr marL="82296" indent="0" algn="just">
              <a:buNone/>
            </a:pPr>
            <a:r>
              <a:rPr lang="en-US" sz="2800" dirty="0"/>
              <a:t> </a:t>
            </a:r>
            <a:r>
              <a:rPr lang="en-US" sz="2800" dirty="0" err="1"/>
              <a:t>Repetimos</a:t>
            </a:r>
            <a:r>
              <a:rPr lang="en-US" sz="2800" dirty="0"/>
              <a:t> </a:t>
            </a:r>
            <a:r>
              <a:rPr lang="en-US" sz="2800" dirty="0" err="1"/>
              <a:t>también</a:t>
            </a:r>
            <a:r>
              <a:rPr lang="en-US" sz="2800" dirty="0"/>
              <a:t> sin </a:t>
            </a:r>
            <a:r>
              <a:rPr lang="en-US" sz="2800" dirty="0" err="1"/>
              <a:t>optimización</a:t>
            </a:r>
            <a:r>
              <a:rPr lang="en-US" sz="2800" dirty="0"/>
              <a:t> para </a:t>
            </a:r>
            <a:r>
              <a:rPr lang="en-US" sz="2800" dirty="0" err="1"/>
              <a:t>poder</a:t>
            </a:r>
            <a:r>
              <a:rPr lang="en-US" sz="2800" dirty="0"/>
              <a:t> </a:t>
            </a:r>
            <a:r>
              <a:rPr lang="en-US" sz="2800" dirty="0" err="1"/>
              <a:t>comparar</a:t>
            </a:r>
            <a:r>
              <a:rPr lang="en-US" sz="2800" dirty="0"/>
              <a:t> </a:t>
            </a:r>
            <a:r>
              <a:rPr lang="en-US" sz="2800" dirty="0" err="1"/>
              <a:t>tiempos</a:t>
            </a:r>
            <a:r>
              <a:rPr lang="en-US" sz="2800" dirty="0"/>
              <a:t>. De </a:t>
            </a:r>
            <a:r>
              <a:rPr lang="en-US" sz="2800" dirty="0" err="1"/>
              <a:t>este</a:t>
            </a:r>
            <a:r>
              <a:rPr lang="en-US" sz="2800" dirty="0"/>
              <a:t> </a:t>
            </a:r>
            <a:r>
              <a:rPr lang="en-US" sz="2800" dirty="0" err="1"/>
              <a:t>modo</a:t>
            </a:r>
            <a:r>
              <a:rPr lang="en-US" sz="2800" dirty="0"/>
              <a:t> se </a:t>
            </a:r>
            <a:r>
              <a:rPr lang="en-US" sz="2800" dirty="0" err="1"/>
              <a:t>obtiene</a:t>
            </a:r>
            <a:r>
              <a:rPr lang="en-US" sz="2800" dirty="0"/>
              <a:t>:</a:t>
            </a:r>
          </a:p>
          <a:p>
            <a:pPr marL="82296" indent="0" algn="just">
              <a:buNone/>
            </a:pPr>
            <a:endParaRPr lang="en-US" sz="2800" dirty="0">
              <a:solidFill>
                <a:srgbClr val="FF0000"/>
              </a:solidFill>
            </a:endParaRPr>
          </a:p>
          <a:p>
            <a:pPr marL="82296" indent="0" algn="just">
              <a:buNone/>
            </a:pPr>
            <a:endParaRPr lang="en-US" sz="1200" dirty="0">
              <a:solidFill>
                <a:srgbClr val="FF0000"/>
              </a:solidFill>
            </a:endParaRPr>
          </a:p>
          <a:p>
            <a:pPr marL="82296" indent="0" algn="just">
              <a:buNone/>
            </a:pPr>
            <a:endParaRPr lang="en-US" sz="1200" dirty="0">
              <a:solidFill>
                <a:srgbClr val="FF0000"/>
              </a:solidFill>
            </a:endParaRPr>
          </a:p>
          <a:p>
            <a:pPr marL="82296" indent="0" algn="just">
              <a:buNone/>
            </a:pPr>
            <a:r>
              <a:rPr lang="es-ES" sz="2800" dirty="0"/>
              <a:t> Es necesario comparar con los ratios base:</a:t>
            </a:r>
          </a:p>
          <a:p>
            <a:pPr marL="82296" indent="0" algn="just">
              <a:buNone/>
            </a:pPr>
            <a:endParaRPr lang="es-ES" sz="2800" dirty="0"/>
          </a:p>
          <a:p>
            <a:pPr marL="82296" indent="0" algn="just">
              <a:buNone/>
            </a:pPr>
            <a:endParaRPr lang="es-ES" sz="800" dirty="0"/>
          </a:p>
          <a:p>
            <a:pPr marL="82296" indent="0" algn="just">
              <a:buNone/>
            </a:pPr>
            <a:endParaRPr lang="es-ES" sz="800" dirty="0"/>
          </a:p>
          <a:p>
            <a:pPr marL="82296" indent="0" algn="just">
              <a:buNone/>
            </a:pPr>
            <a:endParaRPr lang="es-ES" sz="800" dirty="0"/>
          </a:p>
          <a:p>
            <a:pPr marL="82296" indent="0" algn="just">
              <a:buNone/>
            </a:pPr>
            <a:endParaRPr lang="es-ES" sz="800" dirty="0"/>
          </a:p>
          <a:p>
            <a:pPr marL="82296" indent="0" algn="just">
              <a:buNone/>
            </a:pPr>
            <a:endParaRPr lang="es-ES" sz="2800" dirty="0"/>
          </a:p>
        </p:txBody>
      </p:sp>
      <p:graphicFrame>
        <p:nvGraphicFramePr>
          <p:cNvPr id="6" name="Tabla 5"/>
          <p:cNvGraphicFramePr>
            <a:graphicFrameLocks noGrp="1"/>
          </p:cNvGraphicFramePr>
          <p:nvPr>
            <p:extLst>
              <p:ext uri="{D42A27DB-BD31-4B8C-83A1-F6EECF244321}">
                <p14:modId xmlns:p14="http://schemas.microsoft.com/office/powerpoint/2010/main" val="3778806621"/>
              </p:ext>
            </p:extLst>
          </p:nvPr>
        </p:nvGraphicFramePr>
        <p:xfrm>
          <a:off x="1691680" y="3709020"/>
          <a:ext cx="2376264" cy="800100"/>
        </p:xfrm>
        <a:graphic>
          <a:graphicData uri="http://schemas.openxmlformats.org/drawingml/2006/table">
            <a:tbl>
              <a:tblPr>
                <a:tableStyleId>{5C22544A-7EE6-4342-B048-85BDC9FD1C3A}</a:tableStyleId>
              </a:tblPr>
              <a:tblGrid>
                <a:gridCol w="1219799">
                  <a:extLst>
                    <a:ext uri="{9D8B030D-6E8A-4147-A177-3AD203B41FA5}">
                      <a16:colId xmlns:a16="http://schemas.microsoft.com/office/drawing/2014/main" val="7475811"/>
                    </a:ext>
                  </a:extLst>
                </a:gridCol>
                <a:gridCol w="55445">
                  <a:extLst>
                    <a:ext uri="{9D8B030D-6E8A-4147-A177-3AD203B41FA5}">
                      <a16:colId xmlns:a16="http://schemas.microsoft.com/office/drawing/2014/main" val="4225174172"/>
                    </a:ext>
                  </a:extLst>
                </a:gridCol>
                <a:gridCol w="1101020">
                  <a:extLst>
                    <a:ext uri="{9D8B030D-6E8A-4147-A177-3AD203B41FA5}">
                      <a16:colId xmlns:a16="http://schemas.microsoft.com/office/drawing/2014/main" val="3363530405"/>
                    </a:ext>
                  </a:extLst>
                </a:gridCol>
              </a:tblGrid>
              <a:tr h="200025">
                <a:tc>
                  <a:txBody>
                    <a:bodyPr/>
                    <a:lstStyle/>
                    <a:p>
                      <a:pPr algn="l" fontAlgn="b"/>
                      <a:r>
                        <a:rPr lang="es-ES" sz="1200" u="sng" strike="noStrike">
                          <a:effectLst/>
                        </a:rPr>
                        <a:t>BENCHMARK-FP</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s-ES" sz="12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200" u="sng" strike="noStrike">
                          <a:effectLst/>
                        </a:rPr>
                        <a:t>MEJORADO</a:t>
                      </a:r>
                      <a:endParaRPr lang="es-ES" sz="120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0100889"/>
                  </a:ext>
                </a:extLst>
              </a:tr>
              <a:tr h="200025">
                <a:tc>
                  <a:txBody>
                    <a:bodyPr/>
                    <a:lstStyle/>
                    <a:p>
                      <a:pPr algn="l" fontAlgn="b"/>
                      <a:r>
                        <a:rPr lang="es-ES" sz="1200" u="none" strike="noStrike" dirty="0" err="1">
                          <a:effectLst/>
                        </a:rPr>
                        <a:t>Peak</a:t>
                      </a:r>
                      <a:r>
                        <a:rPr lang="es-ES" sz="1200" u="none" strike="noStrike" dirty="0">
                          <a:effectLst/>
                        </a:rPr>
                        <a:t> </a:t>
                      </a:r>
                      <a:r>
                        <a:rPr lang="es-ES" sz="1200" u="none" strike="noStrike" dirty="0" err="1">
                          <a:effectLst/>
                        </a:rPr>
                        <a:t>Ref</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a:effectLst/>
                        </a:rPr>
                        <a:t>5320</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3191501"/>
                  </a:ext>
                </a:extLst>
              </a:tr>
              <a:tr h="200025">
                <a:tc>
                  <a:txBody>
                    <a:bodyPr/>
                    <a:lstStyle/>
                    <a:p>
                      <a:pPr algn="l" fontAlgn="b"/>
                      <a:r>
                        <a:rPr lang="es-ES" sz="1200" u="none" strike="noStrike" dirty="0" err="1">
                          <a:effectLst/>
                        </a:rPr>
                        <a:t>Peak</a:t>
                      </a:r>
                      <a:r>
                        <a:rPr lang="es-ES" sz="1200" u="none" strike="noStrike" dirty="0">
                          <a:effectLst/>
                        </a:rPr>
                        <a:t> </a:t>
                      </a:r>
                      <a:r>
                        <a:rPr lang="es-ES" sz="1200" u="none" strike="noStrike" dirty="0" err="1">
                          <a:effectLst/>
                        </a:rPr>
                        <a:t>Runtime</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a:effectLst/>
                        </a:rPr>
                        <a:t>399</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1839869"/>
                  </a:ext>
                </a:extLst>
              </a:tr>
              <a:tr h="200025">
                <a:tc>
                  <a:txBody>
                    <a:bodyPr/>
                    <a:lstStyle/>
                    <a:p>
                      <a:pPr algn="l" fontAlgn="b"/>
                      <a:r>
                        <a:rPr lang="es-ES" sz="1200" u="none" strike="noStrike">
                          <a:effectLst/>
                        </a:rPr>
                        <a:t>Estimated Ratio</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dirty="0">
                          <a:effectLst/>
                        </a:rPr>
                        <a:t>13,3</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4536537"/>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2676313937"/>
              </p:ext>
            </p:extLst>
          </p:nvPr>
        </p:nvGraphicFramePr>
        <p:xfrm>
          <a:off x="5251524" y="3637012"/>
          <a:ext cx="2560836" cy="800100"/>
        </p:xfrm>
        <a:graphic>
          <a:graphicData uri="http://schemas.openxmlformats.org/drawingml/2006/table">
            <a:tbl>
              <a:tblPr>
                <a:tableStyleId>{21E4AEA4-8DFA-4A89-87EB-49C32662AFE0}</a:tableStyleId>
              </a:tblPr>
              <a:tblGrid>
                <a:gridCol w="1385149">
                  <a:extLst>
                    <a:ext uri="{9D8B030D-6E8A-4147-A177-3AD203B41FA5}">
                      <a16:colId xmlns:a16="http://schemas.microsoft.com/office/drawing/2014/main" val="2190504933"/>
                    </a:ext>
                  </a:extLst>
                </a:gridCol>
                <a:gridCol w="58784">
                  <a:extLst>
                    <a:ext uri="{9D8B030D-6E8A-4147-A177-3AD203B41FA5}">
                      <a16:colId xmlns:a16="http://schemas.microsoft.com/office/drawing/2014/main" val="3704742050"/>
                    </a:ext>
                  </a:extLst>
                </a:gridCol>
                <a:gridCol w="1116903">
                  <a:extLst>
                    <a:ext uri="{9D8B030D-6E8A-4147-A177-3AD203B41FA5}">
                      <a16:colId xmlns:a16="http://schemas.microsoft.com/office/drawing/2014/main" val="1944897216"/>
                    </a:ext>
                  </a:extLst>
                </a:gridCol>
              </a:tblGrid>
              <a:tr h="200025">
                <a:tc>
                  <a:txBody>
                    <a:bodyPr/>
                    <a:lstStyle/>
                    <a:p>
                      <a:pPr algn="l" fontAlgn="b"/>
                      <a:r>
                        <a:rPr lang="es-ES" sz="1200" u="sng" strike="noStrike" dirty="0">
                          <a:effectLst/>
                        </a:rPr>
                        <a:t>BENCHMARK-INT</a:t>
                      </a:r>
                      <a:endParaRPr lang="es-ES" sz="12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s-ES" sz="12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200" u="sng" strike="noStrike">
                          <a:effectLst/>
                        </a:rPr>
                        <a:t>MEJORADO</a:t>
                      </a:r>
                      <a:endParaRPr lang="es-ES" sz="120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9283197"/>
                  </a:ext>
                </a:extLst>
              </a:tr>
              <a:tr h="200025">
                <a:tc>
                  <a:txBody>
                    <a:bodyPr/>
                    <a:lstStyle/>
                    <a:p>
                      <a:pPr algn="l" fontAlgn="b"/>
                      <a:r>
                        <a:rPr lang="es-ES" sz="1200" u="none" strike="noStrike">
                          <a:effectLst/>
                        </a:rPr>
                        <a:t>Peak Ref</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a:effectLst/>
                        </a:rPr>
                        <a:t>9330</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2292076"/>
                  </a:ext>
                </a:extLst>
              </a:tr>
              <a:tr h="200025">
                <a:tc>
                  <a:txBody>
                    <a:bodyPr/>
                    <a:lstStyle/>
                    <a:p>
                      <a:pPr algn="l" fontAlgn="b"/>
                      <a:r>
                        <a:rPr lang="es-ES" sz="1200" u="none" strike="noStrike">
                          <a:effectLst/>
                        </a:rPr>
                        <a:t>Peak Runtime</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a:effectLst/>
                        </a:rPr>
                        <a:t>1560</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2503648"/>
                  </a:ext>
                </a:extLst>
              </a:tr>
              <a:tr h="200025">
                <a:tc>
                  <a:txBody>
                    <a:bodyPr/>
                    <a:lstStyle/>
                    <a:p>
                      <a:pPr algn="l" fontAlgn="b"/>
                      <a:r>
                        <a:rPr lang="es-ES" sz="1200" u="none" strike="noStrike" dirty="0" err="1">
                          <a:effectLst/>
                        </a:rPr>
                        <a:t>Estimated</a:t>
                      </a:r>
                      <a:r>
                        <a:rPr lang="es-ES" sz="1200" u="none" strike="noStrike" dirty="0">
                          <a:effectLst/>
                        </a:rPr>
                        <a:t> Ratio</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dirty="0">
                          <a:effectLst/>
                        </a:rPr>
                        <a:t>5,97</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3828614"/>
                  </a:ext>
                </a:extLst>
              </a:tr>
            </a:tbl>
          </a:graphicData>
        </a:graphic>
      </p:graphicFrame>
      <p:graphicFrame>
        <p:nvGraphicFramePr>
          <p:cNvPr id="10" name="Tabla 9"/>
          <p:cNvGraphicFramePr>
            <a:graphicFrameLocks noGrp="1"/>
          </p:cNvGraphicFramePr>
          <p:nvPr>
            <p:extLst>
              <p:ext uri="{D42A27DB-BD31-4B8C-83A1-F6EECF244321}">
                <p14:modId xmlns:p14="http://schemas.microsoft.com/office/powerpoint/2010/main" val="2397066413"/>
              </p:ext>
            </p:extLst>
          </p:nvPr>
        </p:nvGraphicFramePr>
        <p:xfrm>
          <a:off x="1341885" y="5045174"/>
          <a:ext cx="3230115" cy="400050"/>
        </p:xfrm>
        <a:graphic>
          <a:graphicData uri="http://schemas.openxmlformats.org/drawingml/2006/table">
            <a:tbl>
              <a:tblPr>
                <a:tableStyleId>{5C22544A-7EE6-4342-B048-85BDC9FD1C3A}</a:tableStyleId>
              </a:tblPr>
              <a:tblGrid>
                <a:gridCol w="1475485">
                  <a:extLst>
                    <a:ext uri="{9D8B030D-6E8A-4147-A177-3AD203B41FA5}">
                      <a16:colId xmlns:a16="http://schemas.microsoft.com/office/drawing/2014/main" val="1785895310"/>
                    </a:ext>
                  </a:extLst>
                </a:gridCol>
                <a:gridCol w="877315">
                  <a:extLst>
                    <a:ext uri="{9D8B030D-6E8A-4147-A177-3AD203B41FA5}">
                      <a16:colId xmlns:a16="http://schemas.microsoft.com/office/drawing/2014/main" val="3018462908"/>
                    </a:ext>
                  </a:extLst>
                </a:gridCol>
                <a:gridCol w="877315">
                  <a:extLst>
                    <a:ext uri="{9D8B030D-6E8A-4147-A177-3AD203B41FA5}">
                      <a16:colId xmlns:a16="http://schemas.microsoft.com/office/drawing/2014/main" val="874437618"/>
                    </a:ext>
                  </a:extLst>
                </a:gridCol>
              </a:tblGrid>
              <a:tr h="200025">
                <a:tc>
                  <a:txBody>
                    <a:bodyPr/>
                    <a:lstStyle/>
                    <a:p>
                      <a:pPr algn="ctr" fontAlgn="b"/>
                      <a:r>
                        <a:rPr lang="es-ES" sz="1200" u="sng" strike="noStrike" dirty="0">
                          <a:effectLst/>
                        </a:rPr>
                        <a:t>BENCHMARK-FP</a:t>
                      </a:r>
                      <a:endParaRPr lang="es-ES" sz="12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dirty="0">
                          <a:effectLst/>
                        </a:rPr>
                        <a:t>BASE</a:t>
                      </a:r>
                      <a:endParaRPr lang="es-ES" sz="12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dirty="0">
                          <a:effectLst/>
                        </a:rPr>
                        <a:t>PEAK</a:t>
                      </a:r>
                      <a:endParaRPr lang="es-ES" sz="1200" b="0" i="0" u="sng"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3264962"/>
                  </a:ext>
                </a:extLst>
              </a:tr>
              <a:tr h="200025">
                <a:tc>
                  <a:txBody>
                    <a:bodyPr/>
                    <a:lstStyle/>
                    <a:p>
                      <a:pPr algn="ctr" fontAlgn="b"/>
                      <a:r>
                        <a:rPr lang="es-ES" sz="1200" u="none" strike="noStrike" dirty="0" err="1">
                          <a:effectLst/>
                        </a:rPr>
                        <a:t>Estimated</a:t>
                      </a:r>
                      <a:r>
                        <a:rPr lang="es-ES" sz="1200" u="none" strike="noStrike" dirty="0">
                          <a:effectLst/>
                        </a:rPr>
                        <a:t> Ratio</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39,1</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13,3</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9961780"/>
                  </a:ext>
                </a:extLst>
              </a:tr>
            </a:tbl>
          </a:graphicData>
        </a:graphic>
      </p:graphicFrame>
      <p:graphicFrame>
        <p:nvGraphicFramePr>
          <p:cNvPr id="11" name="Chart 6"/>
          <p:cNvGraphicFramePr>
            <a:graphicFrameLocks/>
          </p:cNvGraphicFramePr>
          <p:nvPr>
            <p:extLst>
              <p:ext uri="{D42A27DB-BD31-4B8C-83A1-F6EECF244321}">
                <p14:modId xmlns:p14="http://schemas.microsoft.com/office/powerpoint/2010/main" val="2444701535"/>
              </p:ext>
            </p:extLst>
          </p:nvPr>
        </p:nvGraphicFramePr>
        <p:xfrm>
          <a:off x="1264754" y="5572526"/>
          <a:ext cx="3230116" cy="9541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Tabla 11"/>
          <p:cNvGraphicFramePr>
            <a:graphicFrameLocks noGrp="1"/>
          </p:cNvGraphicFramePr>
          <p:nvPr>
            <p:extLst>
              <p:ext uri="{D42A27DB-BD31-4B8C-83A1-F6EECF244321}">
                <p14:modId xmlns:p14="http://schemas.microsoft.com/office/powerpoint/2010/main" val="3968257763"/>
              </p:ext>
            </p:extLst>
          </p:nvPr>
        </p:nvGraphicFramePr>
        <p:xfrm>
          <a:off x="5107508" y="5045174"/>
          <a:ext cx="3136900" cy="400050"/>
        </p:xfrm>
        <a:graphic>
          <a:graphicData uri="http://schemas.openxmlformats.org/drawingml/2006/table">
            <a:tbl>
              <a:tblPr>
                <a:tableStyleId>{21E4AEA4-8DFA-4A89-87EB-49C32662AFE0}</a:tableStyleId>
              </a:tblPr>
              <a:tblGrid>
                <a:gridCol w="1460500">
                  <a:extLst>
                    <a:ext uri="{9D8B030D-6E8A-4147-A177-3AD203B41FA5}">
                      <a16:colId xmlns:a16="http://schemas.microsoft.com/office/drawing/2014/main" val="1549979875"/>
                    </a:ext>
                  </a:extLst>
                </a:gridCol>
                <a:gridCol w="838200">
                  <a:extLst>
                    <a:ext uri="{9D8B030D-6E8A-4147-A177-3AD203B41FA5}">
                      <a16:colId xmlns:a16="http://schemas.microsoft.com/office/drawing/2014/main" val="3828223223"/>
                    </a:ext>
                  </a:extLst>
                </a:gridCol>
                <a:gridCol w="838200">
                  <a:extLst>
                    <a:ext uri="{9D8B030D-6E8A-4147-A177-3AD203B41FA5}">
                      <a16:colId xmlns:a16="http://schemas.microsoft.com/office/drawing/2014/main" val="1635266357"/>
                    </a:ext>
                  </a:extLst>
                </a:gridCol>
              </a:tblGrid>
              <a:tr h="200025">
                <a:tc>
                  <a:txBody>
                    <a:bodyPr/>
                    <a:lstStyle/>
                    <a:p>
                      <a:pPr algn="ctr" fontAlgn="b"/>
                      <a:r>
                        <a:rPr lang="es-ES" sz="1200" u="sng" strike="noStrike" dirty="0">
                          <a:effectLst/>
                        </a:rPr>
                        <a:t>BENCHMARK-INT</a:t>
                      </a:r>
                      <a:endParaRPr lang="es-ES" sz="12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dirty="0">
                          <a:effectLst/>
                        </a:rPr>
                        <a:t>BASE</a:t>
                      </a:r>
                      <a:endParaRPr lang="es-ES" sz="12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b="0" i="0" u="sng" strike="noStrike" dirty="0">
                          <a:solidFill>
                            <a:srgbClr val="000000"/>
                          </a:solidFill>
                          <a:effectLst/>
                          <a:latin typeface="Calibri" panose="020F0502020204030204" pitchFamily="34" charset="0"/>
                        </a:rPr>
                        <a:t>PEAK</a:t>
                      </a:r>
                    </a:p>
                  </a:txBody>
                  <a:tcPr marL="9525" marR="9525" marT="9525" marB="0" anchor="b"/>
                </a:tc>
                <a:extLst>
                  <a:ext uri="{0D108BD9-81ED-4DB2-BD59-A6C34878D82A}">
                    <a16:rowId xmlns:a16="http://schemas.microsoft.com/office/drawing/2014/main" val="3017423334"/>
                  </a:ext>
                </a:extLst>
              </a:tr>
              <a:tr h="200025">
                <a:tc>
                  <a:txBody>
                    <a:bodyPr/>
                    <a:lstStyle/>
                    <a:p>
                      <a:pPr algn="ctr" fontAlgn="b"/>
                      <a:r>
                        <a:rPr lang="es-ES" sz="1200" u="none" strike="noStrike" dirty="0" err="1">
                          <a:effectLst/>
                        </a:rPr>
                        <a:t>Estimated</a:t>
                      </a:r>
                      <a:r>
                        <a:rPr lang="es-ES" sz="1200" u="none" strike="noStrike" dirty="0">
                          <a:effectLst/>
                        </a:rPr>
                        <a:t> Ratio</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22,6</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5,97</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6287832"/>
                  </a:ext>
                </a:extLst>
              </a:tr>
            </a:tbl>
          </a:graphicData>
        </a:graphic>
      </p:graphicFrame>
      <p:graphicFrame>
        <p:nvGraphicFramePr>
          <p:cNvPr id="13" name="Chart 6"/>
          <p:cNvGraphicFramePr>
            <a:graphicFrameLocks/>
          </p:cNvGraphicFramePr>
          <p:nvPr>
            <p:extLst>
              <p:ext uri="{D42A27DB-BD31-4B8C-83A1-F6EECF244321}">
                <p14:modId xmlns:p14="http://schemas.microsoft.com/office/powerpoint/2010/main" val="1093017425"/>
              </p:ext>
            </p:extLst>
          </p:nvPr>
        </p:nvGraphicFramePr>
        <p:xfrm>
          <a:off x="4932040" y="5506219"/>
          <a:ext cx="3240360" cy="954112"/>
        </p:xfrm>
        <a:graphic>
          <a:graphicData uri="http://schemas.openxmlformats.org/drawingml/2006/chart">
            <c:chart xmlns:c="http://schemas.openxmlformats.org/drawingml/2006/chart" xmlns:r="http://schemas.openxmlformats.org/officeDocument/2006/relationships" r:id="rId3"/>
          </a:graphicData>
        </a:graphic>
      </p:graphicFrame>
      <p:sp>
        <p:nvSpPr>
          <p:cNvPr id="4" name="Marcador de número de diapositiva 3"/>
          <p:cNvSpPr>
            <a:spLocks noGrp="1"/>
          </p:cNvSpPr>
          <p:nvPr>
            <p:ph type="sldNum" sz="quarter" idx="12"/>
          </p:nvPr>
        </p:nvSpPr>
        <p:spPr/>
        <p:txBody>
          <a:bodyPr/>
          <a:lstStyle/>
          <a:p>
            <a:fld id="{E9BFF390-A622-4423-AA72-0A8D51600F7B}" type="slidenum">
              <a:rPr lang="es-ES" smtClean="0"/>
              <a:pPr/>
              <a:t>23</a:t>
            </a:fld>
            <a:endParaRPr lang="es-ES"/>
          </a:p>
        </p:txBody>
      </p:sp>
    </p:spTree>
    <p:extLst>
      <p:ext uri="{BB962C8B-B14F-4D97-AF65-F5344CB8AC3E}">
        <p14:creationId xmlns:p14="http://schemas.microsoft.com/office/powerpoint/2010/main" val="754316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SPEC CPU</a:t>
            </a:r>
          </a:p>
        </p:txBody>
      </p:sp>
      <p:sp>
        <p:nvSpPr>
          <p:cNvPr id="3" name="2 Marcador de contenido"/>
          <p:cNvSpPr>
            <a:spLocks noGrp="1"/>
          </p:cNvSpPr>
          <p:nvPr>
            <p:ph idx="1"/>
          </p:nvPr>
        </p:nvSpPr>
        <p:spPr>
          <a:xfrm>
            <a:off x="1101991" y="1052736"/>
            <a:ext cx="7926898" cy="5544616"/>
          </a:xfrm>
        </p:spPr>
        <p:txBody>
          <a:bodyPr>
            <a:normAutofit lnSpcReduction="10000"/>
          </a:bodyPr>
          <a:lstStyle/>
          <a:p>
            <a:pPr marL="82296" indent="0" algn="just">
              <a:buNone/>
            </a:pPr>
            <a:r>
              <a:rPr lang="en-US" dirty="0"/>
              <a:t>Para </a:t>
            </a:r>
            <a:r>
              <a:rPr lang="en-US" dirty="0" err="1"/>
              <a:t>determinar</a:t>
            </a:r>
            <a:r>
              <a:rPr lang="en-US" dirty="0"/>
              <a:t> </a:t>
            </a:r>
            <a:r>
              <a:rPr lang="en-US" dirty="0" err="1"/>
              <a:t>qué</a:t>
            </a:r>
            <a:r>
              <a:rPr lang="en-US" dirty="0"/>
              <a:t> Benchmarks son </a:t>
            </a:r>
            <a:r>
              <a:rPr lang="en-US" dirty="0" err="1"/>
              <a:t>más</a:t>
            </a:r>
            <a:r>
              <a:rPr lang="en-US" dirty="0"/>
              <a:t> </a:t>
            </a:r>
            <a:r>
              <a:rPr lang="en-US" dirty="0" err="1"/>
              <a:t>dependientes</a:t>
            </a:r>
            <a:r>
              <a:rPr lang="en-US" dirty="0"/>
              <a:t> de la </a:t>
            </a:r>
            <a:r>
              <a:rPr lang="en-US" dirty="0" err="1"/>
              <a:t>memoria</a:t>
            </a:r>
            <a:r>
              <a:rPr lang="en-US" dirty="0"/>
              <a:t> y </a:t>
            </a:r>
            <a:r>
              <a:rPr lang="en-US" dirty="0" err="1"/>
              <a:t>cuáles</a:t>
            </a:r>
            <a:r>
              <a:rPr lang="en-US" dirty="0"/>
              <a:t> de la CPU, </a:t>
            </a:r>
            <a:r>
              <a:rPr lang="en-US" dirty="0" err="1"/>
              <a:t>es</a:t>
            </a:r>
            <a:r>
              <a:rPr lang="en-US" dirty="0"/>
              <a:t> </a:t>
            </a:r>
            <a:r>
              <a:rPr lang="en-US" dirty="0" err="1"/>
              <a:t>preciso</a:t>
            </a:r>
            <a:r>
              <a:rPr lang="en-US" dirty="0"/>
              <a:t> </a:t>
            </a:r>
            <a:r>
              <a:rPr lang="en-US" dirty="0" err="1"/>
              <a:t>emplear</a:t>
            </a:r>
            <a:r>
              <a:rPr lang="en-US" dirty="0"/>
              <a:t> el </a:t>
            </a:r>
            <a:r>
              <a:rPr lang="en-US" dirty="0" err="1"/>
              <a:t>comando</a:t>
            </a:r>
            <a:r>
              <a:rPr lang="en-US" dirty="0"/>
              <a:t> </a:t>
            </a:r>
            <a:r>
              <a:rPr lang="en-US" b="1" dirty="0"/>
              <a:t>PERF</a:t>
            </a:r>
            <a:r>
              <a:rPr lang="en-US" dirty="0"/>
              <a:t>:</a:t>
            </a:r>
          </a:p>
          <a:p>
            <a:pPr marL="82296" indent="0" algn="just">
              <a:buNone/>
            </a:pPr>
            <a:endParaRPr lang="en-US" sz="800" dirty="0"/>
          </a:p>
          <a:p>
            <a:pPr marL="82296" indent="0" algn="just">
              <a:buNone/>
            </a:pPr>
            <a:r>
              <a:rPr lang="en-US" dirty="0"/>
              <a:t>1-</a:t>
            </a:r>
            <a:r>
              <a:rPr lang="es-ES" dirty="0"/>
              <a:t> Accedemos al </a:t>
            </a:r>
            <a:r>
              <a:rPr lang="es-ES" dirty="0" err="1"/>
              <a:t>path</a:t>
            </a:r>
            <a:r>
              <a:rPr lang="es-ES" dirty="0"/>
              <a:t> donde se encuentran el conjunto de </a:t>
            </a:r>
            <a:r>
              <a:rPr lang="es-ES" dirty="0" err="1"/>
              <a:t>Benchmarks</a:t>
            </a:r>
            <a:r>
              <a:rPr lang="es-ES" dirty="0"/>
              <a:t>:</a:t>
            </a:r>
          </a:p>
          <a:p>
            <a:pPr marL="82296" indent="0" algn="just">
              <a:buNone/>
            </a:pPr>
            <a:endParaRPr lang="es-ES" sz="800" dirty="0"/>
          </a:p>
          <a:p>
            <a:pPr marL="82296" indent="0" algn="ctr">
              <a:buNone/>
            </a:pPr>
            <a:r>
              <a:rPr lang="en-US" sz="2400" dirty="0">
                <a:solidFill>
                  <a:schemeClr val="tx2"/>
                </a:solidFill>
              </a:rPr>
              <a:t>/</a:t>
            </a:r>
            <a:r>
              <a:rPr lang="en-US" sz="2400" dirty="0" err="1">
                <a:solidFill>
                  <a:schemeClr val="tx2"/>
                </a:solidFill>
              </a:rPr>
              <a:t>benchspec</a:t>
            </a:r>
            <a:r>
              <a:rPr lang="en-US" sz="2400" dirty="0">
                <a:solidFill>
                  <a:schemeClr val="tx2"/>
                </a:solidFill>
              </a:rPr>
              <a:t>/CPU2006/</a:t>
            </a:r>
            <a:r>
              <a:rPr lang="en-US" sz="2400" dirty="0">
                <a:solidFill>
                  <a:srgbClr val="FF0000"/>
                </a:solidFill>
              </a:rPr>
              <a:t>xxx</a:t>
            </a:r>
            <a:r>
              <a:rPr lang="en-US" sz="2400" dirty="0">
                <a:solidFill>
                  <a:schemeClr val="tx2"/>
                </a:solidFill>
              </a:rPr>
              <a:t>/run/</a:t>
            </a:r>
            <a:r>
              <a:rPr lang="en-US" sz="2400" dirty="0">
                <a:solidFill>
                  <a:srgbClr val="FF0000"/>
                </a:solidFill>
              </a:rPr>
              <a:t>run_base_ref_amd64_m64…</a:t>
            </a:r>
          </a:p>
          <a:p>
            <a:pPr marL="82296" indent="0" algn="just">
              <a:buNone/>
            </a:pPr>
            <a:endParaRPr lang="es-ES" sz="1400" dirty="0"/>
          </a:p>
          <a:p>
            <a:pPr marL="82296" indent="0" algn="just">
              <a:buNone/>
            </a:pPr>
            <a:r>
              <a:rPr lang="es-ES" dirty="0"/>
              <a:t>2- </a:t>
            </a:r>
            <a:r>
              <a:rPr lang="en-US" dirty="0">
                <a:solidFill>
                  <a:schemeClr val="tx1">
                    <a:lumMod val="95000"/>
                    <a:lumOff val="5000"/>
                  </a:schemeClr>
                </a:solidFill>
              </a:rPr>
              <a:t>Para </a:t>
            </a:r>
            <a:r>
              <a:rPr lang="en-US" dirty="0" err="1">
                <a:solidFill>
                  <a:schemeClr val="tx1">
                    <a:lumMod val="95000"/>
                    <a:lumOff val="5000"/>
                  </a:schemeClr>
                </a:solidFill>
              </a:rPr>
              <a:t>obtener</a:t>
            </a:r>
            <a:r>
              <a:rPr lang="en-US" dirty="0">
                <a:solidFill>
                  <a:schemeClr val="tx1">
                    <a:lumMod val="95000"/>
                    <a:lumOff val="5000"/>
                  </a:schemeClr>
                </a:solidFill>
              </a:rPr>
              <a:t> </a:t>
            </a:r>
            <a:r>
              <a:rPr lang="en-US" dirty="0" err="1">
                <a:solidFill>
                  <a:schemeClr val="tx1">
                    <a:lumMod val="95000"/>
                    <a:lumOff val="5000"/>
                  </a:schemeClr>
                </a:solidFill>
              </a:rPr>
              <a:t>estadísticas</a:t>
            </a:r>
            <a:r>
              <a:rPr lang="en-US" dirty="0">
                <a:solidFill>
                  <a:schemeClr val="tx1">
                    <a:lumMod val="95000"/>
                    <a:lumOff val="5000"/>
                  </a:schemeClr>
                </a:solidFill>
              </a:rPr>
              <a:t>, </a:t>
            </a:r>
            <a:r>
              <a:rPr lang="en-US" dirty="0" err="1">
                <a:solidFill>
                  <a:schemeClr val="tx1">
                    <a:lumMod val="95000"/>
                    <a:lumOff val="5000"/>
                  </a:schemeClr>
                </a:solidFill>
              </a:rPr>
              <a:t>empleo</a:t>
            </a:r>
            <a:r>
              <a:rPr lang="en-US" dirty="0">
                <a:solidFill>
                  <a:schemeClr val="tx1">
                    <a:lumMod val="95000"/>
                    <a:lumOff val="5000"/>
                  </a:schemeClr>
                </a:solidFill>
              </a:rPr>
              <a:t>:</a:t>
            </a:r>
          </a:p>
          <a:p>
            <a:pPr marL="82296" indent="0" algn="just">
              <a:buNone/>
            </a:pPr>
            <a:endParaRPr lang="en-US" sz="800" dirty="0"/>
          </a:p>
          <a:p>
            <a:pPr marL="82296" indent="0" algn="ctr">
              <a:buNone/>
            </a:pPr>
            <a:r>
              <a:rPr lang="es-ES" sz="2400" dirty="0" err="1"/>
              <a:t>perf</a:t>
            </a:r>
            <a:r>
              <a:rPr lang="es-ES" sz="2400" dirty="0"/>
              <a:t> </a:t>
            </a:r>
            <a:r>
              <a:rPr lang="es-ES" sz="2400" dirty="0" err="1"/>
              <a:t>stat</a:t>
            </a:r>
            <a:r>
              <a:rPr lang="es-ES" sz="2400" dirty="0"/>
              <a:t> -e ./</a:t>
            </a:r>
            <a:r>
              <a:rPr lang="es-ES" sz="2400" dirty="0">
                <a:solidFill>
                  <a:srgbClr val="FF0000"/>
                </a:solidFill>
              </a:rPr>
              <a:t>xxx</a:t>
            </a:r>
            <a:r>
              <a:rPr lang="es-ES" sz="2400" dirty="0"/>
              <a:t> </a:t>
            </a:r>
            <a:r>
              <a:rPr lang="es-ES" sz="2400" i="1" dirty="0" err="1">
                <a:solidFill>
                  <a:srgbClr val="00B050"/>
                </a:solidFill>
              </a:rPr>
              <a:t>rZZZZ</a:t>
            </a:r>
            <a:r>
              <a:rPr lang="es-ES" sz="2400" dirty="0"/>
              <a:t> &gt; </a:t>
            </a:r>
            <a:r>
              <a:rPr lang="es-ES" sz="2400" dirty="0" err="1">
                <a:solidFill>
                  <a:srgbClr val="FF0000"/>
                </a:solidFill>
              </a:rPr>
              <a:t>xxx</a:t>
            </a:r>
            <a:r>
              <a:rPr lang="es-ES" sz="2400" dirty="0" err="1"/>
              <a:t>.ref.out</a:t>
            </a:r>
            <a:endParaRPr lang="es-ES" sz="2400" dirty="0"/>
          </a:p>
          <a:p>
            <a:pPr marL="82296" indent="0" algn="ctr">
              <a:buNone/>
            </a:pPr>
            <a:endParaRPr lang="es-ES" sz="800" dirty="0"/>
          </a:p>
          <a:p>
            <a:pPr marL="82296" indent="0" algn="ctr">
              <a:buNone/>
            </a:pPr>
            <a:r>
              <a:rPr lang="es-ES" sz="2400" dirty="0">
                <a:solidFill>
                  <a:srgbClr val="00B050"/>
                </a:solidFill>
              </a:rPr>
              <a:t>(usando r00C0, r412e, r00C5, r003c)</a:t>
            </a:r>
            <a:endParaRPr lang="es-ES" sz="2800" dirty="0">
              <a:solidFill>
                <a:srgbClr val="00B050"/>
              </a:solidFill>
            </a:endParaRPr>
          </a:p>
          <a:p>
            <a:pPr marL="82296" indent="0">
              <a:buNone/>
            </a:pPr>
            <a:endParaRPr lang="es-ES" sz="2800" dirty="0"/>
          </a:p>
        </p:txBody>
      </p:sp>
      <p:sp>
        <p:nvSpPr>
          <p:cNvPr id="4" name="Marcador de número de diapositiva 3"/>
          <p:cNvSpPr>
            <a:spLocks noGrp="1"/>
          </p:cNvSpPr>
          <p:nvPr>
            <p:ph type="sldNum" sz="quarter" idx="12"/>
          </p:nvPr>
        </p:nvSpPr>
        <p:spPr/>
        <p:txBody>
          <a:bodyPr/>
          <a:lstStyle/>
          <a:p>
            <a:fld id="{E9BFF390-A622-4423-AA72-0A8D51600F7B}" type="slidenum">
              <a:rPr lang="es-ES" smtClean="0"/>
              <a:pPr/>
              <a:t>24</a:t>
            </a:fld>
            <a:endParaRPr lang="es-ES"/>
          </a:p>
        </p:txBody>
      </p:sp>
    </p:spTree>
    <p:extLst>
      <p:ext uri="{BB962C8B-B14F-4D97-AF65-F5344CB8AC3E}">
        <p14:creationId xmlns:p14="http://schemas.microsoft.com/office/powerpoint/2010/main" val="262512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SPEC CPU</a:t>
            </a:r>
          </a:p>
        </p:txBody>
      </p:sp>
      <p:sp>
        <p:nvSpPr>
          <p:cNvPr id="3" name="2 Marcador de contenido"/>
          <p:cNvSpPr>
            <a:spLocks noGrp="1"/>
          </p:cNvSpPr>
          <p:nvPr>
            <p:ph idx="1"/>
          </p:nvPr>
        </p:nvSpPr>
        <p:spPr>
          <a:xfrm>
            <a:off x="1101991" y="1052736"/>
            <a:ext cx="7697249" cy="5544616"/>
          </a:xfrm>
        </p:spPr>
        <p:txBody>
          <a:bodyPr>
            <a:normAutofit fontScale="92500"/>
          </a:bodyPr>
          <a:lstStyle/>
          <a:p>
            <a:pPr marL="82296" indent="0" algn="just">
              <a:buNone/>
            </a:pPr>
            <a:r>
              <a:rPr lang="es-ES" dirty="0"/>
              <a:t>Los “</a:t>
            </a:r>
            <a:r>
              <a:rPr lang="es-ES" sz="2800" dirty="0" err="1">
                <a:solidFill>
                  <a:srgbClr val="00B050"/>
                </a:solidFill>
              </a:rPr>
              <a:t>rZZZZ</a:t>
            </a:r>
            <a:r>
              <a:rPr lang="es-ES" sz="2800" dirty="0"/>
              <a:t>” se obtienen de la documentación suministrada por el profesor:</a:t>
            </a:r>
          </a:p>
          <a:p>
            <a:pPr marL="82296" indent="0" algn="just">
              <a:buNone/>
            </a:pPr>
            <a:endParaRPr lang="es-ES" sz="800" dirty="0"/>
          </a:p>
          <a:p>
            <a:pPr marL="82296" indent="0" algn="just">
              <a:buNone/>
            </a:pPr>
            <a:endParaRPr lang="es-ES" sz="800" dirty="0"/>
          </a:p>
          <a:p>
            <a:pPr marL="82296" indent="0" algn="just">
              <a:buNone/>
            </a:pPr>
            <a:endParaRPr lang="es-ES" sz="800" dirty="0"/>
          </a:p>
          <a:p>
            <a:pPr marL="82296" indent="0" algn="just">
              <a:buNone/>
            </a:pPr>
            <a:r>
              <a:rPr lang="es-ES" sz="2400" i="1" dirty="0"/>
              <a:t>   </a:t>
            </a:r>
            <a:r>
              <a:rPr lang="es-ES" sz="2400" b="1" i="1" dirty="0"/>
              <a:t>64-ia-32-architectures-sw.pdf</a:t>
            </a:r>
          </a:p>
          <a:p>
            <a:pPr marL="82296" indent="0">
              <a:buNone/>
            </a:pPr>
            <a:endParaRPr lang="es-ES" sz="2800" dirty="0"/>
          </a:p>
          <a:p>
            <a:pPr marL="82296" indent="0" algn="just">
              <a:buNone/>
            </a:pPr>
            <a:r>
              <a:rPr lang="es-ES" sz="2800" dirty="0"/>
              <a:t> De este modo, podemos calcular los ciclos, instrucciones y saltos en cada </a:t>
            </a:r>
            <a:r>
              <a:rPr lang="es-ES" sz="2800" dirty="0" err="1"/>
              <a:t>Benchmark</a:t>
            </a:r>
            <a:r>
              <a:rPr lang="es-ES" sz="2800" dirty="0"/>
              <a:t>:</a:t>
            </a:r>
          </a:p>
          <a:p>
            <a:pPr marL="82296" indent="0" algn="just">
              <a:buNone/>
            </a:pPr>
            <a:endParaRPr lang="es-ES" sz="800" dirty="0"/>
          </a:p>
          <a:p>
            <a:pPr marL="82296" indent="0">
              <a:buNone/>
            </a:pPr>
            <a:r>
              <a:rPr lang="es-ES" sz="2400" dirty="0"/>
              <a:t>IPC453= instrucciones /ciclo = 2,3</a:t>
            </a:r>
          </a:p>
          <a:p>
            <a:pPr marL="82296" indent="0">
              <a:buNone/>
            </a:pPr>
            <a:endParaRPr lang="es-ES" sz="800" dirty="0"/>
          </a:p>
          <a:p>
            <a:pPr marL="82296" indent="0">
              <a:buNone/>
            </a:pPr>
            <a:r>
              <a:rPr lang="es-ES" sz="2400" dirty="0"/>
              <a:t>InstruccionesPorCiclo456 = 1,8</a:t>
            </a:r>
          </a:p>
          <a:p>
            <a:pPr marL="82296" indent="0">
              <a:buNone/>
            </a:pPr>
            <a:endParaRPr lang="es-ES" sz="900" dirty="0"/>
          </a:p>
          <a:p>
            <a:pPr marL="82296" indent="0" algn="ctr">
              <a:buNone/>
            </a:pPr>
            <a:r>
              <a:rPr lang="es-ES" sz="2800" dirty="0">
                <a:solidFill>
                  <a:srgbClr val="FF0000"/>
                </a:solidFill>
                <a:effectLst>
                  <a:outerShdw blurRad="38100" dist="38100" dir="2700000" algn="tl">
                    <a:srgbClr val="000000">
                      <a:alpha val="43137"/>
                    </a:srgbClr>
                  </a:outerShdw>
                </a:effectLst>
              </a:rPr>
              <a:t>(al realizar esta parte en el portátil no nos sirven y nos basamos en datos de un informe sobre rendimientos)</a:t>
            </a:r>
          </a:p>
          <a:p>
            <a:pPr marL="82296" indent="0">
              <a:buNone/>
            </a:pPr>
            <a:endParaRPr lang="es-ES" sz="2800" dirty="0"/>
          </a:p>
        </p:txBody>
      </p:sp>
      <p:pic>
        <p:nvPicPr>
          <p:cNvPr id="4" name="Imagen 3"/>
          <p:cNvPicPr>
            <a:picLocks noChangeAspect="1"/>
          </p:cNvPicPr>
          <p:nvPr/>
        </p:nvPicPr>
        <p:blipFill>
          <a:blip r:embed="rId2"/>
          <a:stretch>
            <a:fillRect/>
          </a:stretch>
        </p:blipFill>
        <p:spPr>
          <a:xfrm>
            <a:off x="5796137" y="1628801"/>
            <a:ext cx="2160240" cy="1510001"/>
          </a:xfrm>
          <a:prstGeom prst="rect">
            <a:avLst/>
          </a:prstGeom>
        </p:spPr>
      </p:pic>
      <p:sp>
        <p:nvSpPr>
          <p:cNvPr id="5" name="Marcador de número de diapositiva 4"/>
          <p:cNvSpPr>
            <a:spLocks noGrp="1"/>
          </p:cNvSpPr>
          <p:nvPr>
            <p:ph type="sldNum" sz="quarter" idx="12"/>
          </p:nvPr>
        </p:nvSpPr>
        <p:spPr/>
        <p:txBody>
          <a:bodyPr/>
          <a:lstStyle/>
          <a:p>
            <a:fld id="{E9BFF390-A622-4423-AA72-0A8D51600F7B}" type="slidenum">
              <a:rPr lang="es-ES" smtClean="0"/>
              <a:pPr/>
              <a:t>25</a:t>
            </a:fld>
            <a:endParaRPr lang="es-ES"/>
          </a:p>
        </p:txBody>
      </p:sp>
    </p:spTree>
    <p:extLst>
      <p:ext uri="{BB962C8B-B14F-4D97-AF65-F5344CB8AC3E}">
        <p14:creationId xmlns:p14="http://schemas.microsoft.com/office/powerpoint/2010/main" val="1600090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2.2 SPEC JBB</a:t>
            </a:r>
          </a:p>
        </p:txBody>
      </p:sp>
      <p:sp>
        <p:nvSpPr>
          <p:cNvPr id="3" name="2 Marcador de contenido"/>
          <p:cNvSpPr>
            <a:spLocks noGrp="1"/>
          </p:cNvSpPr>
          <p:nvPr>
            <p:ph idx="1"/>
          </p:nvPr>
        </p:nvSpPr>
        <p:spPr>
          <a:xfrm>
            <a:off x="1101991" y="1052736"/>
            <a:ext cx="7926898" cy="5544616"/>
          </a:xfrm>
        </p:spPr>
        <p:txBody>
          <a:bodyPr>
            <a:normAutofit fontScale="62500" lnSpcReduction="20000"/>
          </a:bodyPr>
          <a:lstStyle/>
          <a:p>
            <a:pPr marL="82296" indent="0" algn="just">
              <a:buNone/>
            </a:pPr>
            <a:r>
              <a:rPr lang="en-US" dirty="0" err="1"/>
              <a:t>Nuestro</a:t>
            </a:r>
            <a:r>
              <a:rPr lang="en-US" dirty="0"/>
              <a:t> Gestor </a:t>
            </a:r>
            <a:r>
              <a:rPr lang="en-US" dirty="0" err="1"/>
              <a:t>Transaccional</a:t>
            </a:r>
            <a:r>
              <a:rPr lang="en-US" dirty="0"/>
              <a:t> </a:t>
            </a:r>
            <a:r>
              <a:rPr lang="en-US" dirty="0" err="1"/>
              <a:t>estaría</a:t>
            </a:r>
            <a:r>
              <a:rPr lang="en-US" dirty="0"/>
              <a:t> </a:t>
            </a:r>
            <a:r>
              <a:rPr lang="en-US" dirty="0" err="1"/>
              <a:t>representado</a:t>
            </a:r>
            <a:r>
              <a:rPr lang="en-US" dirty="0"/>
              <a:t> </a:t>
            </a:r>
            <a:r>
              <a:rPr lang="en-US" dirty="0" err="1"/>
              <a:t>como</a:t>
            </a:r>
            <a:r>
              <a:rPr lang="en-US" dirty="0"/>
              <a:t>:</a:t>
            </a:r>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r>
              <a:rPr lang="es-ES" dirty="0"/>
              <a:t>Al principio, al estar la máquina “en frío”, las transacciones son bajas y crecen gradualmente con el tiempo hasta alcanzar un punto de inflexión (“</a:t>
            </a:r>
            <a:r>
              <a:rPr lang="es-ES" dirty="0" err="1"/>
              <a:t>expected</a:t>
            </a:r>
            <a:r>
              <a:rPr lang="es-ES" dirty="0"/>
              <a:t> </a:t>
            </a:r>
            <a:r>
              <a:rPr lang="es-ES" dirty="0" err="1"/>
              <a:t>peak</a:t>
            </a:r>
            <a:r>
              <a:rPr lang="es-ES" dirty="0"/>
              <a:t>”). A partir de ese punto el crecimiento es menor pero más estable y nos permite hacer una medida más realista así que ese es el tiempo que debemos tomar (“</a:t>
            </a:r>
            <a:r>
              <a:rPr lang="es-ES" dirty="0" err="1"/>
              <a:t>warehouse</a:t>
            </a:r>
            <a:r>
              <a:rPr lang="es-ES" dirty="0"/>
              <a:t> </a:t>
            </a:r>
            <a:r>
              <a:rPr lang="es-ES" dirty="0" err="1"/>
              <a:t>measurement</a:t>
            </a:r>
            <a:r>
              <a:rPr lang="es-ES" dirty="0"/>
              <a:t> time”). </a:t>
            </a:r>
          </a:p>
          <a:p>
            <a:pPr marL="82296" indent="0" algn="just">
              <a:buNone/>
            </a:pPr>
            <a:endParaRPr lang="es-ES" sz="1300" dirty="0"/>
          </a:p>
          <a:p>
            <a:pPr marL="82296" indent="0" algn="just">
              <a:buNone/>
            </a:pPr>
            <a:r>
              <a:rPr lang="es-ES" dirty="0"/>
              <a:t>Si repetimos el proceso para distintos SMT (</a:t>
            </a:r>
            <a:r>
              <a:rPr lang="es-ES" dirty="0" err="1"/>
              <a:t>Simultaneous</a:t>
            </a:r>
            <a:r>
              <a:rPr lang="es-ES" dirty="0"/>
              <a:t> </a:t>
            </a:r>
            <a:r>
              <a:rPr lang="es-ES" dirty="0" err="1"/>
              <a:t>Multi-threads</a:t>
            </a:r>
            <a:r>
              <a:rPr lang="es-ES" dirty="0"/>
              <a:t>) obtendremos el nº de almacenes óptimos (que coincide con el número de procesadores). </a:t>
            </a:r>
          </a:p>
        </p:txBody>
      </p:sp>
      <p:pic>
        <p:nvPicPr>
          <p:cNvPr id="4" name="Imagen 3"/>
          <p:cNvPicPr>
            <a:picLocks noChangeAspect="1"/>
          </p:cNvPicPr>
          <p:nvPr/>
        </p:nvPicPr>
        <p:blipFill>
          <a:blip r:embed="rId2"/>
          <a:stretch>
            <a:fillRect/>
          </a:stretch>
        </p:blipFill>
        <p:spPr>
          <a:xfrm>
            <a:off x="2771800" y="1484784"/>
            <a:ext cx="4320480" cy="2529660"/>
          </a:xfrm>
          <a:prstGeom prst="rect">
            <a:avLst/>
          </a:prstGeom>
        </p:spPr>
      </p:pic>
      <p:sp>
        <p:nvSpPr>
          <p:cNvPr id="5" name="Marcador de número de diapositiva 4"/>
          <p:cNvSpPr>
            <a:spLocks noGrp="1"/>
          </p:cNvSpPr>
          <p:nvPr>
            <p:ph type="sldNum" sz="quarter" idx="12"/>
          </p:nvPr>
        </p:nvSpPr>
        <p:spPr/>
        <p:txBody>
          <a:bodyPr/>
          <a:lstStyle/>
          <a:p>
            <a:fld id="{E9BFF390-A622-4423-AA72-0A8D51600F7B}" type="slidenum">
              <a:rPr lang="es-ES" smtClean="0"/>
              <a:pPr/>
              <a:t>26</a:t>
            </a:fld>
            <a:endParaRPr lang="es-ES"/>
          </a:p>
        </p:txBody>
      </p:sp>
    </p:spTree>
    <p:extLst>
      <p:ext uri="{BB962C8B-B14F-4D97-AF65-F5344CB8AC3E}">
        <p14:creationId xmlns:p14="http://schemas.microsoft.com/office/powerpoint/2010/main" val="2695001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2.2 SPEC JBB</a:t>
            </a:r>
          </a:p>
        </p:txBody>
      </p:sp>
      <p:sp>
        <p:nvSpPr>
          <p:cNvPr id="3" name="2 Marcador de contenido"/>
          <p:cNvSpPr>
            <a:spLocks noGrp="1"/>
          </p:cNvSpPr>
          <p:nvPr>
            <p:ph idx="1"/>
          </p:nvPr>
        </p:nvSpPr>
        <p:spPr>
          <a:xfrm>
            <a:off x="1101991" y="1052736"/>
            <a:ext cx="7926898" cy="5688632"/>
          </a:xfrm>
        </p:spPr>
        <p:txBody>
          <a:bodyPr>
            <a:normAutofit fontScale="62500" lnSpcReduction="20000"/>
          </a:bodyPr>
          <a:lstStyle/>
          <a:p>
            <a:pPr marL="82296" indent="0" algn="just">
              <a:buNone/>
            </a:pPr>
            <a:r>
              <a:rPr lang="en-US" sz="2900" dirty="0" err="1"/>
              <a:t>Descargamos</a:t>
            </a:r>
            <a:r>
              <a:rPr lang="en-US" sz="2900" dirty="0"/>
              <a:t> el SPECJBB 2005 y lo </a:t>
            </a:r>
            <a:r>
              <a:rPr lang="en-US" sz="2900" dirty="0" err="1"/>
              <a:t>descomprimimos</a:t>
            </a:r>
            <a:r>
              <a:rPr lang="en-US" sz="2900" dirty="0"/>
              <a:t>. Antes de </a:t>
            </a:r>
            <a:r>
              <a:rPr lang="en-US" sz="2900" dirty="0" err="1"/>
              <a:t>ejecutarlo</a:t>
            </a:r>
            <a:r>
              <a:rPr lang="en-US" sz="2900" dirty="0"/>
              <a:t>, </a:t>
            </a:r>
            <a:r>
              <a:rPr lang="en-US" sz="2900" dirty="0" err="1"/>
              <a:t>debemos</a:t>
            </a:r>
            <a:r>
              <a:rPr lang="en-US" sz="2900" dirty="0"/>
              <a:t> </a:t>
            </a:r>
            <a:r>
              <a:rPr lang="en-US" sz="2900" dirty="0" err="1"/>
              <a:t>tener</a:t>
            </a:r>
            <a:r>
              <a:rPr lang="en-US" sz="2900" dirty="0"/>
              <a:t> </a:t>
            </a:r>
            <a:r>
              <a:rPr lang="en-US" sz="2900" dirty="0" err="1"/>
              <a:t>en</a:t>
            </a:r>
            <a:r>
              <a:rPr lang="en-US" sz="2900" dirty="0"/>
              <a:t> </a:t>
            </a:r>
            <a:r>
              <a:rPr lang="en-US" sz="2900" dirty="0" err="1"/>
              <a:t>cuenta</a:t>
            </a:r>
            <a:r>
              <a:rPr lang="en-US" sz="2900" dirty="0"/>
              <a:t> que se </a:t>
            </a:r>
            <a:r>
              <a:rPr lang="en-US" sz="2900" dirty="0" err="1"/>
              <a:t>debe</a:t>
            </a:r>
            <a:r>
              <a:rPr lang="en-US" sz="2900" dirty="0"/>
              <a:t> </a:t>
            </a:r>
            <a:r>
              <a:rPr lang="en-US" sz="2900" dirty="0" err="1"/>
              <a:t>emplear</a:t>
            </a:r>
            <a:r>
              <a:rPr lang="en-US" sz="2900" dirty="0"/>
              <a:t> Java 1.5, </a:t>
            </a:r>
            <a:r>
              <a:rPr lang="en-US" sz="2900" dirty="0" err="1"/>
              <a:t>por</a:t>
            </a:r>
            <a:r>
              <a:rPr lang="en-US" sz="2900" dirty="0"/>
              <a:t> lo que </a:t>
            </a:r>
            <a:r>
              <a:rPr lang="en-US" sz="2900" dirty="0" err="1"/>
              <a:t>debemos</a:t>
            </a:r>
            <a:r>
              <a:rPr lang="en-US" sz="2900" dirty="0"/>
              <a:t> </a:t>
            </a:r>
            <a:r>
              <a:rPr lang="en-US" sz="2900" dirty="0" err="1"/>
              <a:t>instalarlo</a:t>
            </a:r>
            <a:r>
              <a:rPr lang="en-US" sz="2900" dirty="0"/>
              <a:t> y, </a:t>
            </a:r>
            <a:r>
              <a:rPr lang="en-US" sz="2900" dirty="0" err="1"/>
              <a:t>en</a:t>
            </a:r>
            <a:r>
              <a:rPr lang="en-US" sz="2900" dirty="0"/>
              <a:t> </a:t>
            </a:r>
            <a:r>
              <a:rPr lang="en-US" sz="2900" dirty="0" err="1"/>
              <a:t>caso</a:t>
            </a:r>
            <a:r>
              <a:rPr lang="en-US" sz="2900" dirty="0"/>
              <a:t> de </a:t>
            </a:r>
            <a:r>
              <a:rPr lang="en-US" sz="2900" dirty="0" err="1"/>
              <a:t>tener</a:t>
            </a:r>
            <a:r>
              <a:rPr lang="en-US" sz="2900" dirty="0"/>
              <a:t> </a:t>
            </a:r>
            <a:r>
              <a:rPr lang="en-US" sz="2900" dirty="0" err="1"/>
              <a:t>otra</a:t>
            </a:r>
            <a:r>
              <a:rPr lang="en-US" sz="2900" dirty="0"/>
              <a:t> </a:t>
            </a:r>
            <a:r>
              <a:rPr lang="en-US" sz="2900" dirty="0" err="1"/>
              <a:t>versión</a:t>
            </a:r>
            <a:r>
              <a:rPr lang="en-US" sz="2900" dirty="0"/>
              <a:t> </a:t>
            </a:r>
            <a:r>
              <a:rPr lang="en-US" sz="2900" dirty="0" err="1"/>
              <a:t>ya</a:t>
            </a:r>
            <a:r>
              <a:rPr lang="en-US" sz="2900" dirty="0"/>
              <a:t> </a:t>
            </a:r>
            <a:r>
              <a:rPr lang="en-US" sz="2900" dirty="0" err="1"/>
              <a:t>instalada</a:t>
            </a:r>
            <a:r>
              <a:rPr lang="en-US" sz="2900" dirty="0"/>
              <a:t>, </a:t>
            </a:r>
            <a:r>
              <a:rPr lang="en-US" sz="2900" dirty="0" err="1"/>
              <a:t>seleccionarlo</a:t>
            </a:r>
            <a:r>
              <a:rPr lang="en-US" sz="2900" dirty="0"/>
              <a:t>:</a:t>
            </a:r>
          </a:p>
          <a:p>
            <a:pPr marL="82296" indent="0" algn="just">
              <a:buNone/>
            </a:pPr>
            <a:endParaRPr lang="en-US" sz="1100" dirty="0"/>
          </a:p>
          <a:p>
            <a:pPr marL="82296" indent="0" algn="ctr">
              <a:buNone/>
            </a:pPr>
            <a:r>
              <a:rPr lang="es-ES" sz="2900" dirty="0" err="1">
                <a:solidFill>
                  <a:srgbClr val="FF0000"/>
                </a:solidFill>
              </a:rPr>
              <a:t>update-alternatives</a:t>
            </a:r>
            <a:r>
              <a:rPr lang="es-ES" sz="2900" dirty="0">
                <a:solidFill>
                  <a:srgbClr val="FF0000"/>
                </a:solidFill>
              </a:rPr>
              <a:t> --</a:t>
            </a:r>
            <a:r>
              <a:rPr lang="es-ES" sz="2900" dirty="0" err="1">
                <a:solidFill>
                  <a:srgbClr val="FF0000"/>
                </a:solidFill>
              </a:rPr>
              <a:t>install</a:t>
            </a:r>
            <a:r>
              <a:rPr lang="es-ES" sz="2900" dirty="0">
                <a:solidFill>
                  <a:srgbClr val="FF0000"/>
                </a:solidFill>
              </a:rPr>
              <a:t> "/</a:t>
            </a:r>
            <a:r>
              <a:rPr lang="es-ES" sz="2900" dirty="0" err="1">
                <a:solidFill>
                  <a:srgbClr val="FF0000"/>
                </a:solidFill>
              </a:rPr>
              <a:t>usr</a:t>
            </a:r>
            <a:r>
              <a:rPr lang="es-ES" sz="2900" dirty="0">
                <a:solidFill>
                  <a:srgbClr val="FF0000"/>
                </a:solidFill>
              </a:rPr>
              <a:t>/</a:t>
            </a:r>
            <a:r>
              <a:rPr lang="es-ES" sz="2900" dirty="0" err="1">
                <a:solidFill>
                  <a:srgbClr val="FF0000"/>
                </a:solidFill>
              </a:rPr>
              <a:t>bin</a:t>
            </a:r>
            <a:r>
              <a:rPr lang="es-ES" sz="2900" dirty="0">
                <a:solidFill>
                  <a:srgbClr val="FF0000"/>
                </a:solidFill>
              </a:rPr>
              <a:t>/java" "java" “/</a:t>
            </a:r>
            <a:r>
              <a:rPr lang="es-ES" sz="2900" dirty="0" err="1">
                <a:solidFill>
                  <a:srgbClr val="FF0000"/>
                </a:solidFill>
              </a:rPr>
              <a:t>usr</a:t>
            </a:r>
            <a:r>
              <a:rPr lang="es-ES" sz="2900" dirty="0">
                <a:solidFill>
                  <a:srgbClr val="FF0000"/>
                </a:solidFill>
              </a:rPr>
              <a:t>/</a:t>
            </a:r>
            <a:r>
              <a:rPr lang="es-ES" sz="2900" dirty="0" err="1">
                <a:solidFill>
                  <a:srgbClr val="FF0000"/>
                </a:solidFill>
              </a:rPr>
              <a:t>lib</a:t>
            </a:r>
            <a:r>
              <a:rPr lang="es-ES" sz="2900" dirty="0">
                <a:solidFill>
                  <a:srgbClr val="FF0000"/>
                </a:solidFill>
              </a:rPr>
              <a:t>/</a:t>
            </a:r>
            <a:r>
              <a:rPr lang="es-ES" sz="2900" dirty="0" err="1">
                <a:solidFill>
                  <a:srgbClr val="FF0000"/>
                </a:solidFill>
              </a:rPr>
              <a:t>jvm</a:t>
            </a:r>
            <a:r>
              <a:rPr lang="es-ES" sz="2900" dirty="0">
                <a:solidFill>
                  <a:srgbClr val="FF0000"/>
                </a:solidFill>
              </a:rPr>
              <a:t>/jdk1.5/</a:t>
            </a:r>
            <a:r>
              <a:rPr lang="es-ES" sz="2900" dirty="0" err="1">
                <a:solidFill>
                  <a:srgbClr val="FF0000"/>
                </a:solidFill>
              </a:rPr>
              <a:t>bin</a:t>
            </a:r>
            <a:r>
              <a:rPr lang="es-ES" sz="2900" dirty="0">
                <a:solidFill>
                  <a:srgbClr val="FF0000"/>
                </a:solidFill>
              </a:rPr>
              <a:t>/java" 1</a:t>
            </a:r>
          </a:p>
          <a:p>
            <a:pPr marL="82296" indent="0" algn="ctr">
              <a:buNone/>
            </a:pPr>
            <a:endParaRPr lang="es-ES" sz="1300" dirty="0"/>
          </a:p>
          <a:p>
            <a:pPr marL="82296" indent="0" algn="just">
              <a:buNone/>
            </a:pPr>
            <a:r>
              <a:rPr lang="es-ES" sz="2900" dirty="0"/>
              <a:t>De este modo, ejecuto el </a:t>
            </a:r>
            <a:r>
              <a:rPr lang="es-ES" sz="2900" dirty="0" err="1"/>
              <a:t>SpecJBB</a:t>
            </a:r>
            <a:r>
              <a:rPr lang="es-ES" sz="2900" dirty="0"/>
              <a:t> con </a:t>
            </a:r>
            <a:r>
              <a:rPr lang="es-ES" sz="2900" dirty="0">
                <a:solidFill>
                  <a:srgbClr val="FF0000"/>
                </a:solidFill>
              </a:rPr>
              <a:t>1.000M de memoria</a:t>
            </a:r>
            <a:r>
              <a:rPr lang="es-ES" sz="2900" dirty="0"/>
              <a:t> (con 256Mb da error en el </a:t>
            </a:r>
            <a:r>
              <a:rPr lang="es-ES" sz="2900" dirty="0" err="1"/>
              <a:t>Warehouse</a:t>
            </a:r>
            <a:r>
              <a:rPr lang="es-ES" sz="2900" dirty="0"/>
              <a:t> 5 y con 512Mb en el 8), </a:t>
            </a:r>
            <a:r>
              <a:rPr lang="es-ES" sz="2900" dirty="0">
                <a:solidFill>
                  <a:srgbClr val="FF0000"/>
                </a:solidFill>
              </a:rPr>
              <a:t>8 </a:t>
            </a:r>
            <a:r>
              <a:rPr lang="es-ES" sz="2900" dirty="0" err="1">
                <a:solidFill>
                  <a:srgbClr val="FF0000"/>
                </a:solidFill>
              </a:rPr>
              <a:t>warehouses</a:t>
            </a:r>
            <a:r>
              <a:rPr lang="es-ES" sz="2900" dirty="0">
                <a:solidFill>
                  <a:srgbClr val="FF0000"/>
                </a:solidFill>
              </a:rPr>
              <a:t> </a:t>
            </a:r>
            <a:r>
              <a:rPr lang="es-ES" sz="2900" dirty="0"/>
              <a:t>y los tiempos de </a:t>
            </a:r>
            <a:r>
              <a:rPr lang="es-ES" sz="2900" dirty="0" err="1"/>
              <a:t>ramup</a:t>
            </a:r>
            <a:r>
              <a:rPr lang="es-ES" sz="2900" dirty="0"/>
              <a:t> y </a:t>
            </a:r>
            <a:r>
              <a:rPr lang="es-ES" sz="2900" dirty="0" err="1"/>
              <a:t>ramdown</a:t>
            </a:r>
            <a:r>
              <a:rPr lang="es-ES" sz="2900" dirty="0"/>
              <a:t> de </a:t>
            </a:r>
            <a:r>
              <a:rPr lang="es-ES" sz="2900" dirty="0">
                <a:solidFill>
                  <a:srgbClr val="FF0000"/>
                </a:solidFill>
              </a:rPr>
              <a:t>30s.</a:t>
            </a:r>
            <a:r>
              <a:rPr lang="es-ES" sz="2900" dirty="0"/>
              <a:t> y de </a:t>
            </a:r>
            <a:r>
              <a:rPr lang="es-ES" sz="2900" dirty="0" err="1"/>
              <a:t>input.measurement</a:t>
            </a:r>
            <a:r>
              <a:rPr lang="es-ES" sz="2900" dirty="0"/>
              <a:t> de </a:t>
            </a:r>
            <a:r>
              <a:rPr lang="es-ES" sz="2900" dirty="0">
                <a:solidFill>
                  <a:srgbClr val="FF0000"/>
                </a:solidFill>
              </a:rPr>
              <a:t>240s.</a:t>
            </a:r>
            <a:r>
              <a:rPr lang="es-ES" sz="2900" dirty="0"/>
              <a:t> en </a:t>
            </a:r>
            <a:r>
              <a:rPr lang="es-ES" sz="2900" dirty="0" err="1"/>
              <a:t>SPECjbb.props</a:t>
            </a:r>
            <a:r>
              <a:rPr lang="es-ES" sz="2900" dirty="0"/>
              <a:t>. </a:t>
            </a:r>
            <a:r>
              <a:rPr lang="en-US" sz="2900" dirty="0" err="1"/>
              <a:t>Obtenemos</a:t>
            </a:r>
            <a:r>
              <a:rPr lang="en-US" sz="2900" dirty="0"/>
              <a:t>:</a:t>
            </a:r>
          </a:p>
          <a:p>
            <a:pPr marL="82296" indent="0" algn="just">
              <a:buNone/>
            </a:pPr>
            <a:endParaRPr lang="en-US" sz="2900" dirty="0"/>
          </a:p>
          <a:p>
            <a:pPr marL="82296" indent="0" algn="just">
              <a:buNone/>
            </a:pPr>
            <a:endParaRPr lang="en-US" sz="2900" dirty="0"/>
          </a:p>
          <a:p>
            <a:pPr marL="82296" indent="0" algn="just">
              <a:buNone/>
            </a:pPr>
            <a:endParaRPr lang="en-US" sz="2900" dirty="0"/>
          </a:p>
          <a:p>
            <a:pPr marL="82296" indent="0" algn="just">
              <a:buNone/>
            </a:pPr>
            <a:endParaRPr lang="en-US" sz="2900" dirty="0"/>
          </a:p>
          <a:p>
            <a:pPr marL="82296" indent="0" algn="just">
              <a:buNone/>
            </a:pPr>
            <a:endParaRPr lang="en-US" sz="2900" dirty="0"/>
          </a:p>
          <a:p>
            <a:pPr marL="82296" indent="0" algn="just">
              <a:buNone/>
            </a:pPr>
            <a:endParaRPr lang="en-US" sz="2900" dirty="0"/>
          </a:p>
          <a:p>
            <a:pPr marL="82296" indent="0" algn="just">
              <a:buNone/>
            </a:pPr>
            <a:endParaRPr lang="en-US" sz="2900" dirty="0"/>
          </a:p>
          <a:p>
            <a:pPr marL="82296" indent="0" algn="just">
              <a:buNone/>
            </a:pPr>
            <a:endParaRPr lang="en-US" sz="2900" dirty="0"/>
          </a:p>
          <a:p>
            <a:pPr marL="82296" indent="0" algn="just">
              <a:buNone/>
            </a:pPr>
            <a:endParaRPr lang="en-US" sz="2900" dirty="0"/>
          </a:p>
          <a:p>
            <a:pPr marL="82296" indent="0" algn="just">
              <a:buNone/>
            </a:pPr>
            <a:endParaRPr lang="en-US" sz="2900" dirty="0"/>
          </a:p>
          <a:p>
            <a:pPr marL="82296" indent="0" algn="just">
              <a:buNone/>
            </a:pPr>
            <a:r>
              <a:rPr lang="es-ES" sz="2900" dirty="0"/>
              <a:t>El punto óptimo se consigue en </a:t>
            </a:r>
            <a:r>
              <a:rPr lang="es-ES" sz="2900" b="1" dirty="0"/>
              <a:t>4 </a:t>
            </a:r>
            <a:r>
              <a:rPr lang="es-ES" sz="2900" b="1" dirty="0" err="1"/>
              <a:t>warehouses</a:t>
            </a:r>
            <a:r>
              <a:rPr lang="es-ES" sz="2900" dirty="0"/>
              <a:t>, lo esperado al tener con 4 </a:t>
            </a:r>
            <a:r>
              <a:rPr lang="es-ES" sz="2900" dirty="0" err="1"/>
              <a:t>cores</a:t>
            </a:r>
            <a:r>
              <a:rPr lang="es-ES" sz="2900" dirty="0"/>
              <a:t>.</a:t>
            </a: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s-ES" dirty="0"/>
          </a:p>
        </p:txBody>
      </p:sp>
      <p:pic>
        <p:nvPicPr>
          <p:cNvPr id="6" name="Imagen 5"/>
          <p:cNvPicPr>
            <a:picLocks noChangeAspect="1"/>
          </p:cNvPicPr>
          <p:nvPr/>
        </p:nvPicPr>
        <p:blipFill>
          <a:blip r:embed="rId2"/>
          <a:stretch>
            <a:fillRect/>
          </a:stretch>
        </p:blipFill>
        <p:spPr>
          <a:xfrm>
            <a:off x="1331640" y="3356992"/>
            <a:ext cx="2458261" cy="1944216"/>
          </a:xfrm>
          <a:prstGeom prst="rect">
            <a:avLst/>
          </a:prstGeom>
        </p:spPr>
      </p:pic>
      <p:graphicFrame>
        <p:nvGraphicFramePr>
          <p:cNvPr id="7" name="Gráfico 6"/>
          <p:cNvGraphicFramePr>
            <a:graphicFrameLocks/>
          </p:cNvGraphicFramePr>
          <p:nvPr>
            <p:extLst>
              <p:ext uri="{D42A27DB-BD31-4B8C-83A1-F6EECF244321}">
                <p14:modId xmlns:p14="http://schemas.microsoft.com/office/powerpoint/2010/main" val="2665608342"/>
              </p:ext>
            </p:extLst>
          </p:nvPr>
        </p:nvGraphicFramePr>
        <p:xfrm>
          <a:off x="3992372" y="3284984"/>
          <a:ext cx="5022449" cy="2448272"/>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Conector recto de flecha 8"/>
          <p:cNvCxnSpPr/>
          <p:nvPr/>
        </p:nvCxnSpPr>
        <p:spPr>
          <a:xfrm flipV="1">
            <a:off x="7020272" y="4005064"/>
            <a:ext cx="0" cy="144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Marcador de número de diapositiva 3"/>
          <p:cNvSpPr>
            <a:spLocks noGrp="1"/>
          </p:cNvSpPr>
          <p:nvPr>
            <p:ph type="sldNum" sz="quarter" idx="12"/>
          </p:nvPr>
        </p:nvSpPr>
        <p:spPr/>
        <p:txBody>
          <a:bodyPr/>
          <a:lstStyle/>
          <a:p>
            <a:fld id="{E9BFF390-A622-4423-AA72-0A8D51600F7B}" type="slidenum">
              <a:rPr lang="es-ES" smtClean="0"/>
              <a:pPr/>
              <a:t>27</a:t>
            </a:fld>
            <a:endParaRPr lang="es-ES"/>
          </a:p>
        </p:txBody>
      </p:sp>
    </p:spTree>
    <p:extLst>
      <p:ext uri="{BB962C8B-B14F-4D97-AF65-F5344CB8AC3E}">
        <p14:creationId xmlns:p14="http://schemas.microsoft.com/office/powerpoint/2010/main" val="467831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2.2 SPEC JBB</a:t>
            </a:r>
          </a:p>
        </p:txBody>
      </p:sp>
      <p:sp>
        <p:nvSpPr>
          <p:cNvPr id="3" name="2 Marcador de contenido"/>
          <p:cNvSpPr>
            <a:spLocks noGrp="1"/>
          </p:cNvSpPr>
          <p:nvPr>
            <p:ph idx="1"/>
          </p:nvPr>
        </p:nvSpPr>
        <p:spPr>
          <a:xfrm>
            <a:off x="1101991" y="1052736"/>
            <a:ext cx="7926898" cy="5544616"/>
          </a:xfrm>
        </p:spPr>
        <p:txBody>
          <a:bodyPr>
            <a:normAutofit fontScale="92500" lnSpcReduction="20000"/>
          </a:bodyPr>
          <a:lstStyle/>
          <a:p>
            <a:pPr marL="82296" indent="0" algn="just">
              <a:buNone/>
            </a:pPr>
            <a:r>
              <a:rPr lang="en-US" sz="2400" dirty="0"/>
              <a:t>Si </a:t>
            </a:r>
            <a:r>
              <a:rPr lang="en-US" sz="2400" dirty="0" err="1"/>
              <a:t>repetimos</a:t>
            </a:r>
            <a:r>
              <a:rPr lang="en-US" sz="2400" dirty="0"/>
              <a:t> </a:t>
            </a:r>
            <a:r>
              <a:rPr lang="en-US" sz="2400" dirty="0" err="1"/>
              <a:t>ahora</a:t>
            </a:r>
            <a:r>
              <a:rPr lang="en-US" sz="2400" dirty="0"/>
              <a:t> con </a:t>
            </a:r>
            <a:r>
              <a:rPr lang="en-US" sz="2400" dirty="0" err="1"/>
              <a:t>openJDK</a:t>
            </a:r>
            <a:r>
              <a:rPr lang="en-US" sz="2400" dirty="0"/>
              <a:t> 1.7 </a:t>
            </a:r>
            <a:r>
              <a:rPr lang="en-US" sz="2400" dirty="0" err="1"/>
              <a:t>obtenemos</a:t>
            </a:r>
            <a:r>
              <a:rPr lang="en-US" sz="2400" dirty="0"/>
              <a:t>:</a:t>
            </a:r>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r>
              <a:rPr lang="en-US" sz="2400" dirty="0"/>
              <a:t>  </a:t>
            </a:r>
            <a:r>
              <a:rPr lang="en-US" sz="2400" dirty="0" err="1"/>
              <a:t>Mejora</a:t>
            </a:r>
            <a:r>
              <a:rPr lang="en-US" sz="2400" dirty="0"/>
              <a:t> un</a:t>
            </a:r>
          </a:p>
          <a:p>
            <a:pPr marL="82296" indent="0" algn="just">
              <a:buNone/>
            </a:pPr>
            <a:r>
              <a:rPr lang="en-US" sz="2400" dirty="0"/>
              <a:t>    </a:t>
            </a:r>
            <a:r>
              <a:rPr lang="en-US" sz="2400" b="1" dirty="0">
                <a:solidFill>
                  <a:srgbClr val="FF0000"/>
                </a:solidFill>
              </a:rPr>
              <a:t>88,57%</a:t>
            </a:r>
          </a:p>
          <a:p>
            <a:pPr marL="82296" indent="0" algn="just">
              <a:buNone/>
            </a:pPr>
            <a:r>
              <a:rPr lang="en-US" sz="2400" dirty="0"/>
              <a:t>  </a:t>
            </a:r>
            <a:r>
              <a:rPr lang="en-US" sz="2400" dirty="0" err="1"/>
              <a:t>respecto</a:t>
            </a:r>
            <a:r>
              <a:rPr lang="en-US" sz="2400" dirty="0"/>
              <a:t> a</a:t>
            </a:r>
          </a:p>
          <a:p>
            <a:pPr marL="82296" indent="0" algn="just">
              <a:buNone/>
            </a:pPr>
            <a:r>
              <a:rPr lang="en-US" sz="2400" dirty="0"/>
              <a:t>   JAVA 1.5</a:t>
            </a:r>
          </a:p>
          <a:p>
            <a:pPr marL="82296" indent="0" algn="just">
              <a:buNone/>
            </a:pPr>
            <a:endParaRPr lang="en-US" sz="2400" dirty="0"/>
          </a:p>
          <a:p>
            <a:pPr marL="82296" indent="0" algn="just">
              <a:buNone/>
            </a:pPr>
            <a:endParaRPr lang="en-US" sz="2400" dirty="0"/>
          </a:p>
          <a:p>
            <a:pPr marL="82296" indent="0" algn="just">
              <a:buNone/>
            </a:pPr>
            <a:r>
              <a:rPr lang="es-ES" sz="2400" dirty="0"/>
              <a:t>El punto óptimo se consigue de nuevo en </a:t>
            </a:r>
            <a:r>
              <a:rPr lang="es-ES" sz="2400" b="1" dirty="0"/>
              <a:t>4 </a:t>
            </a:r>
            <a:r>
              <a:rPr lang="es-ES" sz="2400" b="1" dirty="0" err="1"/>
              <a:t>warehouses</a:t>
            </a:r>
            <a:r>
              <a:rPr lang="es-ES" sz="2400" dirty="0"/>
              <a:t>, pero ahora mejora el nº de BOPS obtenidos.</a:t>
            </a:r>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n-US" sz="2400" dirty="0"/>
          </a:p>
          <a:p>
            <a:pPr marL="82296" indent="0" algn="just">
              <a:buNone/>
            </a:pPr>
            <a:endParaRPr lang="es-ES" dirty="0"/>
          </a:p>
        </p:txBody>
      </p:sp>
      <p:cxnSp>
        <p:nvCxnSpPr>
          <p:cNvPr id="9" name="Conector recto de flecha 8"/>
          <p:cNvCxnSpPr/>
          <p:nvPr/>
        </p:nvCxnSpPr>
        <p:spPr>
          <a:xfrm flipV="1">
            <a:off x="6516216" y="2403516"/>
            <a:ext cx="0" cy="2465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Objeto 11"/>
          <p:cNvGraphicFramePr>
            <a:graphicFrameLocks noChangeAspect="1"/>
          </p:cNvGraphicFramePr>
          <p:nvPr>
            <p:extLst>
              <p:ext uri="{D42A27DB-BD31-4B8C-83A1-F6EECF244321}">
                <p14:modId xmlns:p14="http://schemas.microsoft.com/office/powerpoint/2010/main" val="2673857563"/>
              </p:ext>
            </p:extLst>
          </p:nvPr>
        </p:nvGraphicFramePr>
        <p:xfrm>
          <a:off x="1187624" y="1628800"/>
          <a:ext cx="2001628" cy="1584176"/>
        </p:xfrm>
        <a:graphic>
          <a:graphicData uri="http://schemas.openxmlformats.org/presentationml/2006/ole">
            <mc:AlternateContent xmlns:mc="http://schemas.openxmlformats.org/markup-compatibility/2006">
              <mc:Choice xmlns:v="urn:schemas-microsoft-com:vml" Requires="v">
                <p:oleObj spid="_x0000_s6160" name="Worksheet" r:id="rId3" imgW="1781090" imgH="1409597" progId="Excel.Sheet.12">
                  <p:embed/>
                </p:oleObj>
              </mc:Choice>
              <mc:Fallback>
                <p:oleObj name="Worksheet" r:id="rId3" imgW="1781090" imgH="1409597" progId="Excel.Sheet.12">
                  <p:embed/>
                  <p:pic>
                    <p:nvPicPr>
                      <p:cNvPr id="0" name=""/>
                      <p:cNvPicPr/>
                      <p:nvPr/>
                    </p:nvPicPr>
                    <p:blipFill>
                      <a:blip r:embed="rId4"/>
                      <a:stretch>
                        <a:fillRect/>
                      </a:stretch>
                    </p:blipFill>
                    <p:spPr>
                      <a:xfrm>
                        <a:off x="1187624" y="1628800"/>
                        <a:ext cx="2001628" cy="1584176"/>
                      </a:xfrm>
                      <a:prstGeom prst="rect">
                        <a:avLst/>
                      </a:prstGeom>
                    </p:spPr>
                  </p:pic>
                </p:oleObj>
              </mc:Fallback>
            </mc:AlternateContent>
          </a:graphicData>
        </a:graphic>
      </p:graphicFrame>
      <p:graphicFrame>
        <p:nvGraphicFramePr>
          <p:cNvPr id="13" name="Gráfico 12"/>
          <p:cNvGraphicFramePr>
            <a:graphicFrameLocks/>
          </p:cNvGraphicFramePr>
          <p:nvPr>
            <p:extLst>
              <p:ext uri="{D42A27DB-BD31-4B8C-83A1-F6EECF244321}">
                <p14:modId xmlns:p14="http://schemas.microsoft.com/office/powerpoint/2010/main" val="3778031234"/>
              </p:ext>
            </p:extLst>
          </p:nvPr>
        </p:nvGraphicFramePr>
        <p:xfrm>
          <a:off x="3491880" y="1662478"/>
          <a:ext cx="5040560" cy="3642316"/>
        </p:xfrm>
        <a:graphic>
          <a:graphicData uri="http://schemas.openxmlformats.org/drawingml/2006/chart">
            <c:chart xmlns:c="http://schemas.openxmlformats.org/drawingml/2006/chart" xmlns:r="http://schemas.openxmlformats.org/officeDocument/2006/relationships" r:id="rId5"/>
          </a:graphicData>
        </a:graphic>
      </p:graphicFrame>
      <p:sp>
        <p:nvSpPr>
          <p:cNvPr id="4" name="Marcador de número de diapositiva 3"/>
          <p:cNvSpPr>
            <a:spLocks noGrp="1"/>
          </p:cNvSpPr>
          <p:nvPr>
            <p:ph type="sldNum" sz="quarter" idx="12"/>
          </p:nvPr>
        </p:nvSpPr>
        <p:spPr/>
        <p:txBody>
          <a:bodyPr/>
          <a:lstStyle/>
          <a:p>
            <a:fld id="{E9BFF390-A622-4423-AA72-0A8D51600F7B}" type="slidenum">
              <a:rPr lang="es-ES" smtClean="0"/>
              <a:pPr/>
              <a:t>28</a:t>
            </a:fld>
            <a:endParaRPr lang="es-ES"/>
          </a:p>
        </p:txBody>
      </p:sp>
    </p:spTree>
    <p:extLst>
      <p:ext uri="{BB962C8B-B14F-4D97-AF65-F5344CB8AC3E}">
        <p14:creationId xmlns:p14="http://schemas.microsoft.com/office/powerpoint/2010/main" val="2785500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2.3 SPEC Web</a:t>
            </a:r>
          </a:p>
        </p:txBody>
      </p:sp>
      <p:sp>
        <p:nvSpPr>
          <p:cNvPr id="3" name="2 Marcador de contenido"/>
          <p:cNvSpPr>
            <a:spLocks noGrp="1"/>
          </p:cNvSpPr>
          <p:nvPr>
            <p:ph idx="1"/>
          </p:nvPr>
        </p:nvSpPr>
        <p:spPr>
          <a:xfrm>
            <a:off x="1101991" y="908720"/>
            <a:ext cx="7862497" cy="5688632"/>
          </a:xfrm>
        </p:spPr>
        <p:txBody>
          <a:bodyPr>
            <a:noAutofit/>
          </a:bodyPr>
          <a:lstStyle/>
          <a:p>
            <a:pPr marL="82296" indent="0" algn="just">
              <a:buNone/>
            </a:pPr>
            <a:r>
              <a:rPr lang="es-ES" sz="2200" dirty="0"/>
              <a:t>Descargamos el programa </a:t>
            </a:r>
            <a:r>
              <a:rPr lang="es-ES" sz="2200" dirty="0" err="1"/>
              <a:t>SPECweb</a:t>
            </a:r>
            <a:r>
              <a:rPr lang="es-ES" sz="2200" dirty="0"/>
              <a:t> y lo descomprimimos. Antes de ejecutarlo debemos comprobar que estamos usando Java 1.5. Las partes fundamentales son:</a:t>
            </a:r>
          </a:p>
          <a:p>
            <a:pPr marL="82296" indent="0" algn="just">
              <a:buNone/>
            </a:pPr>
            <a:endParaRPr lang="es-ES" sz="800" dirty="0"/>
          </a:p>
          <a:p>
            <a:pPr algn="just">
              <a:buFontTx/>
              <a:buChar char="-"/>
            </a:pPr>
            <a:r>
              <a:rPr lang="es-ES" sz="2200" b="1" i="1" dirty="0" err="1"/>
              <a:t>Wafgen</a:t>
            </a:r>
            <a:r>
              <a:rPr lang="es-ES" sz="2200" dirty="0"/>
              <a:t>: es el encargado de crear un conjunto de ficheros estáticos y dinámicos para ejecutar </a:t>
            </a:r>
            <a:r>
              <a:rPr lang="en-US" sz="2200" dirty="0" err="1"/>
              <a:t>los</a:t>
            </a:r>
            <a:r>
              <a:rPr lang="en-US" sz="2200" dirty="0"/>
              <a:t> workloads (Banking, Ecommerce y Support) </a:t>
            </a:r>
            <a:r>
              <a:rPr lang="es-ES" sz="2200" dirty="0"/>
              <a:t>en el servidor. El directorio </a:t>
            </a:r>
            <a:r>
              <a:rPr lang="es-ES" sz="2200" dirty="0" err="1"/>
              <a:t>wafgen</a:t>
            </a:r>
            <a:r>
              <a:rPr lang="es-ES" sz="2200" dirty="0"/>
              <a:t> del </a:t>
            </a:r>
            <a:r>
              <a:rPr lang="es-ES" sz="2200" dirty="0" err="1"/>
              <a:t>Specweb</a:t>
            </a:r>
            <a:r>
              <a:rPr lang="es-ES" sz="2200" dirty="0"/>
              <a:t> contiene unos ficheros .</a:t>
            </a:r>
            <a:r>
              <a:rPr lang="es-ES" sz="2200" dirty="0" err="1"/>
              <a:t>rc</a:t>
            </a:r>
            <a:r>
              <a:rPr lang="es-ES" sz="2200" dirty="0"/>
              <a:t> (estáticos y dinámicos) usados en la ejecución de cada </a:t>
            </a:r>
            <a:r>
              <a:rPr lang="es-ES" sz="2200" dirty="0" err="1"/>
              <a:t>workload</a:t>
            </a:r>
            <a:r>
              <a:rPr lang="es-ES" sz="2200" dirty="0"/>
              <a:t>, que se pasarán como parámetro de entrada a </a:t>
            </a:r>
            <a:r>
              <a:rPr lang="es-ES" sz="2200" dirty="0" err="1"/>
              <a:t>Wafgen</a:t>
            </a:r>
            <a:r>
              <a:rPr lang="es-ES" sz="2200" dirty="0"/>
              <a:t>. </a:t>
            </a:r>
          </a:p>
          <a:p>
            <a:pPr marL="82296" indent="0" algn="just">
              <a:buNone/>
            </a:pPr>
            <a:endParaRPr lang="es-ES" sz="800" dirty="0"/>
          </a:p>
          <a:p>
            <a:pPr algn="just">
              <a:buFontTx/>
              <a:buChar char="-"/>
            </a:pPr>
            <a:r>
              <a:rPr lang="es-ES" sz="2200" b="1" i="1" dirty="0" err="1"/>
              <a:t>Besim</a:t>
            </a:r>
            <a:r>
              <a:rPr lang="es-ES" sz="2200" dirty="0"/>
              <a:t> (</a:t>
            </a:r>
            <a:r>
              <a:rPr lang="es-ES" sz="2200" dirty="0" err="1"/>
              <a:t>Backend</a:t>
            </a:r>
            <a:r>
              <a:rPr lang="es-ES" sz="2200" dirty="0"/>
              <a:t> Simulator): se ejecuta en un servidor web independiente pero conectado tanto al “Prime </a:t>
            </a:r>
            <a:r>
              <a:rPr lang="es-ES" sz="2200" dirty="0" err="1"/>
              <a:t>client</a:t>
            </a:r>
            <a:r>
              <a:rPr lang="es-ES" sz="2200" dirty="0"/>
              <a:t>” como al sistema sobre el que se va a realizar el benchmarking. El </a:t>
            </a:r>
            <a:r>
              <a:rPr lang="es-ES" sz="2200" dirty="0" err="1"/>
              <a:t>workload</a:t>
            </a:r>
            <a:r>
              <a:rPr lang="es-ES" sz="2200" dirty="0"/>
              <a:t> manda peticiones al </a:t>
            </a:r>
            <a:r>
              <a:rPr lang="es-ES" sz="2200" dirty="0" err="1"/>
              <a:t>Besim</a:t>
            </a:r>
            <a:r>
              <a:rPr lang="es-ES" sz="2200" dirty="0"/>
              <a:t> para obtener los datos, estos datos los manda </a:t>
            </a:r>
            <a:r>
              <a:rPr lang="es-ES" sz="2200" dirty="0" err="1"/>
              <a:t>Besim</a:t>
            </a:r>
            <a:r>
              <a:rPr lang="es-ES" sz="2200" dirty="0"/>
              <a:t> como respuesta para completar las páginas retornadas al cliente.</a:t>
            </a:r>
          </a:p>
        </p:txBody>
      </p:sp>
      <p:sp>
        <p:nvSpPr>
          <p:cNvPr id="4" name="Marcador de número de diapositiva 3"/>
          <p:cNvSpPr>
            <a:spLocks noGrp="1"/>
          </p:cNvSpPr>
          <p:nvPr>
            <p:ph type="sldNum" sz="quarter" idx="12"/>
          </p:nvPr>
        </p:nvSpPr>
        <p:spPr/>
        <p:txBody>
          <a:bodyPr/>
          <a:lstStyle/>
          <a:p>
            <a:fld id="{E9BFF390-A622-4423-AA72-0A8D51600F7B}" type="slidenum">
              <a:rPr lang="es-ES" smtClean="0"/>
              <a:pPr/>
              <a:t>29</a:t>
            </a:fld>
            <a:endParaRPr lang="es-ES"/>
          </a:p>
        </p:txBody>
      </p:sp>
    </p:spTree>
    <p:extLst>
      <p:ext uri="{BB962C8B-B14F-4D97-AF65-F5344CB8AC3E}">
        <p14:creationId xmlns:p14="http://schemas.microsoft.com/office/powerpoint/2010/main" val="230424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03648" y="1484784"/>
            <a:ext cx="7323584" cy="4608512"/>
          </a:xfrm>
        </p:spPr>
        <p:txBody>
          <a:bodyPr>
            <a:normAutofit/>
          </a:bodyPr>
          <a:lstStyle/>
          <a:p>
            <a:pPr marL="128016" indent="0" algn="just">
              <a:buNone/>
            </a:pPr>
            <a:r>
              <a:rPr lang="es-ES" sz="4800" b="1" dirty="0"/>
              <a:t>Práctica 1: Rendimiento</a:t>
            </a:r>
            <a:endParaRPr lang="es-ES" sz="4800" dirty="0"/>
          </a:p>
          <a:p>
            <a:pPr marL="128016" indent="0" algn="just">
              <a:buNone/>
            </a:pPr>
            <a:endParaRPr lang="es-ES" sz="1000" dirty="0"/>
          </a:p>
          <a:p>
            <a:pPr marL="1316736" lvl="1" indent="-914400" algn="just">
              <a:buFont typeface="+mj-lt"/>
              <a:buAutoNum type="alphaLcParenR"/>
            </a:pPr>
            <a:r>
              <a:rPr lang="es-ES" sz="4400" dirty="0">
                <a:solidFill>
                  <a:schemeClr val="tx2">
                    <a:lumMod val="50000"/>
                  </a:schemeClr>
                </a:solidFill>
              </a:rPr>
              <a:t>Introducción.</a:t>
            </a:r>
          </a:p>
          <a:p>
            <a:pPr marL="1316736" lvl="1" indent="-914400" algn="just">
              <a:buFont typeface="+mj-lt"/>
              <a:buAutoNum type="alphaLcParenR"/>
            </a:pPr>
            <a:endParaRPr lang="es-ES" sz="2000" dirty="0">
              <a:solidFill>
                <a:schemeClr val="tx2">
                  <a:lumMod val="50000"/>
                </a:schemeClr>
              </a:solidFill>
            </a:endParaRPr>
          </a:p>
          <a:p>
            <a:pPr marL="1316736" lvl="1" indent="-914400" algn="just">
              <a:buFont typeface="+mj-lt"/>
              <a:buAutoNum type="alphaLcParenR"/>
            </a:pPr>
            <a:r>
              <a:rPr lang="es-ES" sz="4400" dirty="0">
                <a:solidFill>
                  <a:schemeClr val="tx2">
                    <a:lumMod val="50000"/>
                  </a:schemeClr>
                </a:solidFill>
              </a:rPr>
              <a:t>Resultados.</a:t>
            </a:r>
          </a:p>
          <a:p>
            <a:pPr marL="1316736" lvl="1" indent="-914400" algn="just">
              <a:buFont typeface="+mj-lt"/>
              <a:buAutoNum type="alphaLcParenR"/>
            </a:pPr>
            <a:endParaRPr lang="es-ES" sz="2000" dirty="0">
              <a:solidFill>
                <a:schemeClr val="tx2">
                  <a:lumMod val="50000"/>
                </a:schemeClr>
              </a:solidFill>
            </a:endParaRPr>
          </a:p>
          <a:p>
            <a:pPr marL="1316736" lvl="1" indent="-914400" algn="just">
              <a:buFont typeface="+mj-lt"/>
              <a:buAutoNum type="alphaLcParenR"/>
            </a:pPr>
            <a:r>
              <a:rPr lang="es-ES" sz="4400" dirty="0">
                <a:solidFill>
                  <a:schemeClr val="tx2">
                    <a:lumMod val="50000"/>
                  </a:schemeClr>
                </a:solidFill>
              </a:rPr>
              <a:t>Conclusiones.</a:t>
            </a:r>
            <a:endParaRPr lang="es-ES" sz="4800" dirty="0">
              <a:solidFill>
                <a:schemeClr val="tx2">
                  <a:lumMod val="50000"/>
                </a:schemeClr>
              </a:solidFill>
            </a:endParaRPr>
          </a:p>
          <a:p>
            <a:pPr marL="1042416" indent="-914400" algn="just">
              <a:buAutoNum type="arabicPeriod" startAt="3"/>
            </a:pPr>
            <a:endParaRPr lang="es-ES" sz="1300" dirty="0"/>
          </a:p>
        </p:txBody>
      </p:sp>
      <p:sp>
        <p:nvSpPr>
          <p:cNvPr id="4" name="1 Título"/>
          <p:cNvSpPr txBox="1">
            <a:spLocks/>
          </p:cNvSpPr>
          <p:nvPr/>
        </p:nvSpPr>
        <p:spPr>
          <a:xfrm>
            <a:off x="1259632" y="260648"/>
            <a:ext cx="7467600" cy="720080"/>
          </a:xfrm>
          <a:prstGeom prst="rect">
            <a:avLst/>
          </a:prstGeom>
        </p:spPr>
        <p:style>
          <a:lnRef idx="2">
            <a:schemeClr val="dk1"/>
          </a:lnRef>
          <a:fillRef idx="1">
            <a:schemeClr val="lt1"/>
          </a:fillRef>
          <a:effectRef idx="0">
            <a:schemeClr val="dk1"/>
          </a:effectRef>
          <a:fontRef idx="minor">
            <a:schemeClr val="dk1"/>
          </a:fontRef>
        </p:style>
        <p:txBody>
          <a:bodyPr anchor="ctr">
            <a:normAutofit fontScale="97500"/>
          </a:bodyPr>
          <a:lstStyle>
            <a:lvl1pPr algn="l" rtl="0" eaLnBrk="1" latinLnBrk="0" hangingPunct="1">
              <a:spcBef>
                <a:spcPct val="0"/>
              </a:spcBef>
              <a:buNone/>
              <a:defRPr kumimoji="0" sz="4300" kern="1200">
                <a:solidFill>
                  <a:schemeClr val="dk1"/>
                </a:solidFill>
                <a:effectLst>
                  <a:outerShdw blurRad="50000" dist="30000" dir="5400000" algn="tl" rotWithShape="0">
                    <a:srgbClr val="000000">
                      <a:alpha val="30000"/>
                    </a:srgbClr>
                  </a:outerShdw>
                </a:effectLst>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extLst/>
          </a:lstStyle>
          <a:p>
            <a:pPr algn="ctr"/>
            <a:r>
              <a:rPr lang="es-ES" sz="3600" b="1" dirty="0">
                <a:effectLst/>
              </a:rPr>
              <a:t>ÍNDICE</a:t>
            </a:r>
            <a:endParaRPr lang="es-ES" sz="3600" b="1" dirty="0"/>
          </a:p>
        </p:txBody>
      </p:sp>
      <p:sp>
        <p:nvSpPr>
          <p:cNvPr id="2" name="Marcador de número de diapositiva 1"/>
          <p:cNvSpPr>
            <a:spLocks noGrp="1"/>
          </p:cNvSpPr>
          <p:nvPr>
            <p:ph type="sldNum" sz="quarter" idx="12"/>
          </p:nvPr>
        </p:nvSpPr>
        <p:spPr/>
        <p:txBody>
          <a:bodyPr/>
          <a:lstStyle/>
          <a:p>
            <a:fld id="{E9BFF390-A622-4423-AA72-0A8D51600F7B}" type="slidenum">
              <a:rPr lang="es-ES" smtClean="0"/>
              <a:pPr/>
              <a:t>3</a:t>
            </a:fld>
            <a:endParaRPr lang="es-ES"/>
          </a:p>
        </p:txBody>
      </p:sp>
    </p:spTree>
    <p:extLst>
      <p:ext uri="{BB962C8B-B14F-4D97-AF65-F5344CB8AC3E}">
        <p14:creationId xmlns:p14="http://schemas.microsoft.com/office/powerpoint/2010/main" val="3746487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1"/>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2.3 SPEC Web</a:t>
            </a:r>
          </a:p>
        </p:txBody>
      </p:sp>
      <p:sp>
        <p:nvSpPr>
          <p:cNvPr id="3" name="2 Marcador de contenido"/>
          <p:cNvSpPr>
            <a:spLocks noGrp="1"/>
          </p:cNvSpPr>
          <p:nvPr>
            <p:ph idx="1"/>
          </p:nvPr>
        </p:nvSpPr>
        <p:spPr>
          <a:xfrm>
            <a:off x="1101991" y="908720"/>
            <a:ext cx="7926898" cy="5688632"/>
          </a:xfrm>
        </p:spPr>
        <p:txBody>
          <a:bodyPr>
            <a:noAutofit/>
          </a:bodyPr>
          <a:lstStyle/>
          <a:p>
            <a:pPr marL="82296" indent="0" algn="just">
              <a:buNone/>
            </a:pPr>
            <a:r>
              <a:rPr lang="es-ES" sz="2400" dirty="0"/>
              <a:t>Seguimos las indicaciones del profesor para instalar Apache y PHP y configurar los servidores. Comenzamos con “</a:t>
            </a:r>
            <a:r>
              <a:rPr lang="es-ES" sz="2400" dirty="0" err="1"/>
              <a:t>Support</a:t>
            </a:r>
            <a:r>
              <a:rPr lang="es-ES" sz="2400" dirty="0"/>
              <a:t>”.</a:t>
            </a:r>
          </a:p>
          <a:p>
            <a:pPr marL="82296" indent="0" algn="just">
              <a:buNone/>
            </a:pPr>
            <a:endParaRPr lang="es-ES" sz="800" dirty="0"/>
          </a:p>
          <a:p>
            <a:pPr marL="82296" indent="0" algn="just">
              <a:buNone/>
            </a:pPr>
            <a:r>
              <a:rPr lang="es-ES" sz="2400" dirty="0"/>
              <a:t>Para empezar ponemos “SIMULTANEOUS_SESSIONS” =100, los </a:t>
            </a:r>
            <a:r>
              <a:rPr lang="es-ES" sz="2400" dirty="0" err="1"/>
              <a:t>RamUp</a:t>
            </a:r>
            <a:r>
              <a:rPr lang="es-ES" sz="2400" dirty="0"/>
              <a:t>/Down de 30 segundos y RUN de 180 segundos.</a:t>
            </a:r>
          </a:p>
          <a:p>
            <a:pPr marL="82296" indent="0" algn="just">
              <a:buNone/>
            </a:pPr>
            <a:endParaRPr lang="es-ES" sz="800" dirty="0"/>
          </a:p>
          <a:p>
            <a:pPr marL="82296" indent="0" algn="just">
              <a:buNone/>
            </a:pPr>
            <a:r>
              <a:rPr lang="es-ES" sz="2400" dirty="0"/>
              <a:t>Comprobamos que el </a:t>
            </a:r>
            <a:r>
              <a:rPr lang="es-ES" sz="2400" dirty="0" err="1"/>
              <a:t>Besim</a:t>
            </a:r>
            <a:r>
              <a:rPr lang="es-ES" sz="2400" dirty="0"/>
              <a:t> funciona y en una ventana ejecutamos el SpecWebClient.jar, lo dejamos corriendo, y en otra ventana ejecutamos el SpecWeb.jar.</a:t>
            </a:r>
          </a:p>
          <a:p>
            <a:pPr marL="82296" indent="0" algn="just">
              <a:buNone/>
            </a:pPr>
            <a:endParaRPr lang="es-ES" sz="800" dirty="0"/>
          </a:p>
          <a:p>
            <a:pPr marL="82296" indent="0" algn="just">
              <a:buNone/>
            </a:pPr>
            <a:r>
              <a:rPr lang="es-ES" sz="2400" dirty="0"/>
              <a:t>De este modo se obtiene que el 100% de peticiones son tolerables, debemos hacer pruebas hasta llegar al 98%:</a:t>
            </a:r>
          </a:p>
          <a:p>
            <a:pPr marL="82296" indent="0" algn="just">
              <a:buNone/>
            </a:pPr>
            <a:endParaRPr lang="es-ES" sz="2400" dirty="0"/>
          </a:p>
        </p:txBody>
      </p:sp>
      <p:graphicFrame>
        <p:nvGraphicFramePr>
          <p:cNvPr id="6" name="Tabla 5"/>
          <p:cNvGraphicFramePr>
            <a:graphicFrameLocks noGrp="1"/>
          </p:cNvGraphicFramePr>
          <p:nvPr>
            <p:extLst>
              <p:ext uri="{D42A27DB-BD31-4B8C-83A1-F6EECF244321}">
                <p14:modId xmlns:p14="http://schemas.microsoft.com/office/powerpoint/2010/main" val="3290638754"/>
              </p:ext>
            </p:extLst>
          </p:nvPr>
        </p:nvGraphicFramePr>
        <p:xfrm>
          <a:off x="2699792" y="5269185"/>
          <a:ext cx="4457700" cy="1400175"/>
        </p:xfrm>
        <a:graphic>
          <a:graphicData uri="http://schemas.openxmlformats.org/drawingml/2006/table">
            <a:tbl>
              <a:tblPr/>
              <a:tblGrid>
                <a:gridCol w="2476500">
                  <a:extLst>
                    <a:ext uri="{9D8B030D-6E8A-4147-A177-3AD203B41FA5}">
                      <a16:colId xmlns:a16="http://schemas.microsoft.com/office/drawing/2014/main" val="803513088"/>
                    </a:ext>
                  </a:extLst>
                </a:gridCol>
                <a:gridCol w="1981200">
                  <a:extLst>
                    <a:ext uri="{9D8B030D-6E8A-4147-A177-3AD203B41FA5}">
                      <a16:colId xmlns:a16="http://schemas.microsoft.com/office/drawing/2014/main" val="1423395897"/>
                    </a:ext>
                  </a:extLst>
                </a:gridCol>
              </a:tblGrid>
              <a:tr h="200025">
                <a:tc>
                  <a:txBody>
                    <a:bodyPr/>
                    <a:lstStyle/>
                    <a:p>
                      <a:pPr algn="ctr" fontAlgn="b"/>
                      <a:r>
                        <a:rPr lang="es-ES" sz="1200" b="1" i="0" u="none" strike="noStrike" dirty="0">
                          <a:solidFill>
                            <a:srgbClr val="000000"/>
                          </a:solidFill>
                          <a:effectLst/>
                          <a:latin typeface="Calibri" panose="020F0502020204030204" pitchFamily="34" charset="0"/>
                        </a:rPr>
                        <a:t>Sesiones </a:t>
                      </a:r>
                      <a:r>
                        <a:rPr lang="es-ES" sz="1200" b="1" i="0" u="none" strike="noStrike" dirty="0" err="1">
                          <a:solidFill>
                            <a:srgbClr val="000000"/>
                          </a:solidFill>
                          <a:effectLst/>
                          <a:latin typeface="Calibri" panose="020F0502020204030204" pitchFamily="34" charset="0"/>
                        </a:rPr>
                        <a:t>Simultáneas</a:t>
                      </a:r>
                      <a:endParaRPr lang="es-ES" sz="12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1" i="0" u="none" strike="noStrike" dirty="0">
                          <a:solidFill>
                            <a:srgbClr val="000000"/>
                          </a:solidFill>
                          <a:effectLst/>
                          <a:latin typeface="Calibri" panose="020F0502020204030204" pitchFamily="34" charset="0"/>
                        </a:rPr>
                        <a:t>Tasa soportada Nativo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4680078"/>
                  </a:ext>
                </a:extLst>
              </a:tr>
              <a:tr h="200025">
                <a:tc>
                  <a:txBody>
                    <a:bodyPr/>
                    <a:lstStyle/>
                    <a:p>
                      <a:pPr algn="ctr" fontAlgn="b"/>
                      <a:r>
                        <a:rPr lang="es-ES" sz="12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dirty="0">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6253249"/>
                  </a:ext>
                </a:extLst>
              </a:tr>
              <a:tr h="200025">
                <a:tc>
                  <a:txBody>
                    <a:bodyPr/>
                    <a:lstStyle/>
                    <a:p>
                      <a:pPr algn="ctr" fontAlgn="b"/>
                      <a:r>
                        <a:rPr lang="es-ES" sz="1200" b="0" i="0" u="none" strike="noStrike" dirty="0">
                          <a:solidFill>
                            <a:srgbClr val="000000"/>
                          </a:solidFill>
                          <a:effectLst/>
                          <a:latin typeface="Calibri" panose="020F050202020403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dirty="0">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6585639"/>
                  </a:ext>
                </a:extLst>
              </a:tr>
              <a:tr h="200025">
                <a:tc>
                  <a:txBody>
                    <a:bodyPr/>
                    <a:lstStyle/>
                    <a:p>
                      <a:pPr algn="ctr" fontAlgn="b"/>
                      <a:r>
                        <a:rPr lang="es-ES" sz="1200" b="0" i="0" u="none" strike="noStrike">
                          <a:solidFill>
                            <a:srgbClr val="000000"/>
                          </a:solidFill>
                          <a:effectLst/>
                          <a:latin typeface="Calibri" panose="020F0502020204030204" pitchFamily="34" charset="0"/>
                        </a:rPr>
                        <a:t>145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dirty="0">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5464147"/>
                  </a:ext>
                </a:extLst>
              </a:tr>
              <a:tr h="200025">
                <a:tc>
                  <a:txBody>
                    <a:bodyPr/>
                    <a:lstStyle/>
                    <a:p>
                      <a:pPr algn="ctr" fontAlgn="b"/>
                      <a:r>
                        <a:rPr lang="es-ES" sz="1200" b="0" i="0" u="none" strike="noStrike" dirty="0">
                          <a:solidFill>
                            <a:srgbClr val="FF0000"/>
                          </a:solidFill>
                          <a:effectLst/>
                          <a:latin typeface="Calibri" panose="020F0502020204030204" pitchFamily="34" charset="0"/>
                        </a:rPr>
                        <a:t>146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dirty="0">
                          <a:solidFill>
                            <a:srgbClr val="FF0000"/>
                          </a:solidFill>
                          <a:effectLst/>
                          <a:latin typeface="Calibri" panose="020F0502020204030204" pitchFamily="34" charset="0"/>
                        </a:rPr>
                        <a:t>98,00%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1070980"/>
                  </a:ext>
                </a:extLst>
              </a:tr>
              <a:tr h="200025">
                <a:tc>
                  <a:txBody>
                    <a:bodyPr/>
                    <a:lstStyle/>
                    <a:p>
                      <a:pPr algn="ctr" fontAlgn="b"/>
                      <a:r>
                        <a:rPr lang="es-ES" sz="1200" b="0" i="0" u="none" strike="noStrike">
                          <a:solidFill>
                            <a:srgbClr val="000000"/>
                          </a:solidFill>
                          <a:effectLst/>
                          <a:latin typeface="Calibri" panose="020F0502020204030204" pitchFamily="34" charset="0"/>
                        </a:rPr>
                        <a:t>147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dirty="0">
                          <a:solidFill>
                            <a:srgbClr val="000000"/>
                          </a:solidFill>
                          <a:effectLst/>
                          <a:latin typeface="Calibri" panose="020F0502020204030204" pitchFamily="34" charset="0"/>
                        </a:rPr>
                        <a:t>94,15%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3591505"/>
                  </a:ext>
                </a:extLst>
              </a:tr>
              <a:tr h="200025">
                <a:tc>
                  <a:txBody>
                    <a:bodyPr/>
                    <a:lstStyle/>
                    <a:p>
                      <a:pPr algn="ctr" fontAlgn="b"/>
                      <a:r>
                        <a:rPr lang="es-ES" sz="1200" b="0" i="0" u="none" strike="noStrike">
                          <a:solidFill>
                            <a:srgbClr val="000000"/>
                          </a:solidFill>
                          <a:effectLst/>
                          <a:latin typeface="Calibri" panose="020F0502020204030204" pitchFamily="34" charset="0"/>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dirty="0">
                          <a:solidFill>
                            <a:srgbClr val="000000"/>
                          </a:solidFill>
                          <a:effectLst/>
                          <a:latin typeface="Calibri" panose="020F0502020204030204" pitchFamily="34" charset="0"/>
                        </a:rPr>
                        <a:t>77,46%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3378378"/>
                  </a:ext>
                </a:extLst>
              </a:tr>
            </a:tbl>
          </a:graphicData>
        </a:graphic>
      </p:graphicFrame>
      <p:sp>
        <p:nvSpPr>
          <p:cNvPr id="4" name="Marcador de número de diapositiva 3"/>
          <p:cNvSpPr>
            <a:spLocks noGrp="1"/>
          </p:cNvSpPr>
          <p:nvPr>
            <p:ph type="sldNum" sz="quarter" idx="12"/>
          </p:nvPr>
        </p:nvSpPr>
        <p:spPr/>
        <p:txBody>
          <a:bodyPr/>
          <a:lstStyle/>
          <a:p>
            <a:fld id="{E9BFF390-A622-4423-AA72-0A8D51600F7B}" type="slidenum">
              <a:rPr lang="es-ES" smtClean="0"/>
              <a:pPr/>
              <a:t>30</a:t>
            </a:fld>
            <a:endParaRPr lang="es-ES"/>
          </a:p>
        </p:txBody>
      </p:sp>
    </p:spTree>
    <p:extLst>
      <p:ext uri="{BB962C8B-B14F-4D97-AF65-F5344CB8AC3E}">
        <p14:creationId xmlns:p14="http://schemas.microsoft.com/office/powerpoint/2010/main" val="3173737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1"/>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2.3 SPEC Web</a:t>
            </a:r>
          </a:p>
        </p:txBody>
      </p:sp>
      <p:sp>
        <p:nvSpPr>
          <p:cNvPr id="3" name="2 Marcador de contenido"/>
          <p:cNvSpPr>
            <a:spLocks noGrp="1"/>
          </p:cNvSpPr>
          <p:nvPr>
            <p:ph idx="1"/>
          </p:nvPr>
        </p:nvSpPr>
        <p:spPr>
          <a:xfrm>
            <a:off x="1101991" y="1052736"/>
            <a:ext cx="7926898" cy="5544616"/>
          </a:xfrm>
        </p:spPr>
        <p:txBody>
          <a:bodyPr>
            <a:noAutofit/>
          </a:bodyPr>
          <a:lstStyle/>
          <a:p>
            <a:pPr marL="82296" indent="0" algn="just">
              <a:buNone/>
            </a:pPr>
            <a:endParaRPr lang="es-ES" sz="2400" dirty="0"/>
          </a:p>
          <a:p>
            <a:pPr marL="82296" indent="0" algn="just">
              <a:buNone/>
            </a:pPr>
            <a:endParaRPr lang="es-ES" sz="2400" dirty="0"/>
          </a:p>
          <a:p>
            <a:pPr marL="82296" indent="0" algn="just">
              <a:buNone/>
            </a:pPr>
            <a:endParaRPr lang="es-ES" sz="2400" dirty="0"/>
          </a:p>
          <a:p>
            <a:pPr marL="82296" indent="0" algn="just">
              <a:buNone/>
            </a:pPr>
            <a:endParaRPr lang="es-ES" sz="2400" dirty="0"/>
          </a:p>
          <a:p>
            <a:pPr marL="82296" indent="0" algn="just">
              <a:buNone/>
            </a:pPr>
            <a:endParaRPr lang="es-ES" sz="2400" dirty="0"/>
          </a:p>
          <a:p>
            <a:pPr marL="82296" indent="0" algn="just">
              <a:buNone/>
            </a:pPr>
            <a:endParaRPr lang="es-ES" sz="2400" dirty="0"/>
          </a:p>
          <a:p>
            <a:pPr marL="82296" indent="0" algn="just">
              <a:buNone/>
            </a:pPr>
            <a:endParaRPr lang="es-ES" sz="2400" dirty="0"/>
          </a:p>
          <a:p>
            <a:pPr marL="82296" indent="0" algn="just">
              <a:buNone/>
            </a:pPr>
            <a:endParaRPr lang="es-ES" sz="2400" dirty="0"/>
          </a:p>
          <a:p>
            <a:pPr marL="82296" indent="0" algn="just">
              <a:buNone/>
            </a:pPr>
            <a:endParaRPr lang="es-ES" sz="2400" dirty="0"/>
          </a:p>
          <a:p>
            <a:pPr marL="82296" indent="0" algn="just">
              <a:buNone/>
            </a:pPr>
            <a:endParaRPr lang="es-ES" sz="2400" dirty="0"/>
          </a:p>
          <a:p>
            <a:pPr marL="82296" indent="0" algn="ctr">
              <a:buNone/>
            </a:pPr>
            <a:r>
              <a:rPr lang="es-ES" sz="2400" dirty="0"/>
              <a:t>Se consigue el </a:t>
            </a:r>
            <a:r>
              <a:rPr lang="es-ES" sz="2400" dirty="0">
                <a:solidFill>
                  <a:srgbClr val="FF0000"/>
                </a:solidFill>
              </a:rPr>
              <a:t>98%</a:t>
            </a:r>
            <a:r>
              <a:rPr lang="es-ES" sz="2400" dirty="0"/>
              <a:t> con </a:t>
            </a:r>
            <a:r>
              <a:rPr lang="es-ES" sz="2400" b="1" dirty="0">
                <a:solidFill>
                  <a:srgbClr val="FF0000"/>
                </a:solidFill>
              </a:rPr>
              <a:t>146 sesiones simultáneas</a:t>
            </a:r>
            <a:r>
              <a:rPr lang="es-ES" sz="2400" dirty="0"/>
              <a:t>.</a:t>
            </a:r>
          </a:p>
          <a:p>
            <a:pPr marL="82296" indent="0" algn="just">
              <a:buNone/>
            </a:pPr>
            <a:endParaRPr lang="es-ES" sz="1200" dirty="0"/>
          </a:p>
          <a:p>
            <a:pPr marL="82296" indent="0" algn="just">
              <a:buNone/>
            </a:pPr>
            <a:r>
              <a:rPr lang="es-ES" sz="2400" dirty="0"/>
              <a:t>No conseguimos hacer funcionar la parte de SSL.</a:t>
            </a:r>
          </a:p>
          <a:p>
            <a:pPr marL="82296" indent="0" algn="just">
              <a:buNone/>
            </a:pPr>
            <a:endParaRPr lang="es-ES" sz="800" dirty="0"/>
          </a:p>
          <a:p>
            <a:pPr marL="82296" indent="0" algn="just">
              <a:buNone/>
            </a:pPr>
            <a:endParaRPr lang="es-ES" sz="2400" dirty="0"/>
          </a:p>
        </p:txBody>
      </p:sp>
      <p:sp>
        <p:nvSpPr>
          <p:cNvPr id="4" name="Marcador de número de diapositiva 3"/>
          <p:cNvSpPr>
            <a:spLocks noGrp="1"/>
          </p:cNvSpPr>
          <p:nvPr>
            <p:ph type="sldNum" sz="quarter" idx="12"/>
          </p:nvPr>
        </p:nvSpPr>
        <p:spPr/>
        <p:txBody>
          <a:bodyPr/>
          <a:lstStyle/>
          <a:p>
            <a:fld id="{E9BFF390-A622-4423-AA72-0A8D51600F7B}" type="slidenum">
              <a:rPr lang="es-ES" smtClean="0"/>
              <a:pPr/>
              <a:t>31</a:t>
            </a:fld>
            <a:endParaRPr lang="es-ES"/>
          </a:p>
        </p:txBody>
      </p:sp>
      <p:graphicFrame>
        <p:nvGraphicFramePr>
          <p:cNvPr id="7" name="Gráfico 6"/>
          <p:cNvGraphicFramePr>
            <a:graphicFrameLocks/>
          </p:cNvGraphicFramePr>
          <p:nvPr>
            <p:extLst>
              <p:ext uri="{D42A27DB-BD31-4B8C-83A1-F6EECF244321}">
                <p14:modId xmlns:p14="http://schemas.microsoft.com/office/powerpoint/2010/main" val="3880723669"/>
              </p:ext>
            </p:extLst>
          </p:nvPr>
        </p:nvGraphicFramePr>
        <p:xfrm>
          <a:off x="1331640" y="1052736"/>
          <a:ext cx="7282008" cy="4320480"/>
        </p:xfrm>
        <a:graphic>
          <a:graphicData uri="http://schemas.openxmlformats.org/drawingml/2006/chart">
            <c:chart xmlns:c="http://schemas.openxmlformats.org/drawingml/2006/chart" xmlns:r="http://schemas.openxmlformats.org/officeDocument/2006/relationships" r:id="rId2"/>
          </a:graphicData>
        </a:graphic>
      </p:graphicFrame>
      <p:sp>
        <p:nvSpPr>
          <p:cNvPr id="5" name="Elipse 4"/>
          <p:cNvSpPr/>
          <p:nvPr/>
        </p:nvSpPr>
        <p:spPr>
          <a:xfrm>
            <a:off x="5508104" y="1484784"/>
            <a:ext cx="504056" cy="57606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93548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23728" y="3212976"/>
            <a:ext cx="5544616"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3.CONCLUSIONES</a:t>
            </a:r>
          </a:p>
        </p:txBody>
      </p:sp>
      <p:sp>
        <p:nvSpPr>
          <p:cNvPr id="3" name="Marcador de número de diapositiva 2"/>
          <p:cNvSpPr>
            <a:spLocks noGrp="1"/>
          </p:cNvSpPr>
          <p:nvPr>
            <p:ph type="sldNum" sz="quarter" idx="12"/>
          </p:nvPr>
        </p:nvSpPr>
        <p:spPr/>
        <p:txBody>
          <a:bodyPr/>
          <a:lstStyle/>
          <a:p>
            <a:fld id="{E9BFF390-A622-4423-AA72-0A8D51600F7B}" type="slidenum">
              <a:rPr lang="es-ES" smtClean="0"/>
              <a:pPr/>
              <a:t>32</a:t>
            </a:fld>
            <a:endParaRPr lang="es-ES"/>
          </a:p>
        </p:txBody>
      </p:sp>
    </p:spTree>
    <p:extLst>
      <p:ext uri="{BB962C8B-B14F-4D97-AF65-F5344CB8AC3E}">
        <p14:creationId xmlns:p14="http://schemas.microsoft.com/office/powerpoint/2010/main" val="2312331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CONCLUSIONES: SPEC CPU</a:t>
            </a:r>
          </a:p>
        </p:txBody>
      </p:sp>
      <p:sp>
        <p:nvSpPr>
          <p:cNvPr id="3" name="2 Marcador de contenido"/>
          <p:cNvSpPr>
            <a:spLocks noGrp="1"/>
          </p:cNvSpPr>
          <p:nvPr>
            <p:ph idx="1"/>
          </p:nvPr>
        </p:nvSpPr>
        <p:spPr>
          <a:xfrm>
            <a:off x="1101991" y="980728"/>
            <a:ext cx="7862497" cy="5616624"/>
          </a:xfrm>
        </p:spPr>
        <p:txBody>
          <a:bodyPr>
            <a:normAutofit fontScale="47500" lnSpcReduction="20000"/>
          </a:bodyPr>
          <a:lstStyle/>
          <a:p>
            <a:pPr marL="82296" indent="0" algn="just">
              <a:buNone/>
            </a:pPr>
            <a:r>
              <a:rPr lang="es-ES" sz="3300" dirty="0"/>
              <a:t> El ratio muestra el cociente entre el tiempo de ejecución de referencia del </a:t>
            </a:r>
            <a:r>
              <a:rPr lang="es-ES" sz="3300" dirty="0" err="1"/>
              <a:t>Benchmark</a:t>
            </a:r>
            <a:r>
              <a:rPr lang="es-ES" sz="3300" dirty="0"/>
              <a:t> y lo que tarda en ejecutarse en nuestra máquina por lo que a menor tiempo de ejecución, mayor es el ratio y mejor es en esa prueba nuestra máquina. Como no hemos realizado suficientes pruebas sólo disponemos de los datos de tiempo, pero son </a:t>
            </a:r>
            <a:r>
              <a:rPr lang="en-US" sz="3300" dirty="0"/>
              <a:t>tan </a:t>
            </a:r>
            <a:r>
              <a:rPr lang="en-US" sz="3300" dirty="0" err="1"/>
              <a:t>indicativos</a:t>
            </a:r>
            <a:r>
              <a:rPr lang="en-US" sz="3300" dirty="0"/>
              <a:t> </a:t>
            </a:r>
            <a:r>
              <a:rPr lang="en-US" sz="3300" dirty="0" err="1"/>
              <a:t>como</a:t>
            </a:r>
            <a:r>
              <a:rPr lang="en-US" sz="3300" dirty="0"/>
              <a:t> el ratio (</a:t>
            </a:r>
            <a:r>
              <a:rPr lang="en-US" sz="3300" dirty="0" err="1"/>
              <a:t>aunque</a:t>
            </a:r>
            <a:r>
              <a:rPr lang="en-US" sz="3300" dirty="0"/>
              <a:t> son </a:t>
            </a:r>
            <a:r>
              <a:rPr lang="en-US" sz="3300" dirty="0" err="1"/>
              <a:t>inversos</a:t>
            </a:r>
            <a:r>
              <a:rPr lang="en-US" sz="3300" dirty="0"/>
              <a:t>). Los </a:t>
            </a:r>
            <a:r>
              <a:rPr lang="en-US" sz="3300" dirty="0" err="1"/>
              <a:t>resultados</a:t>
            </a:r>
            <a:r>
              <a:rPr lang="en-US" sz="3300" dirty="0"/>
              <a:t> </a:t>
            </a:r>
            <a:r>
              <a:rPr lang="en-US" sz="3300" dirty="0" err="1"/>
              <a:t>obtenidos</a:t>
            </a:r>
            <a:r>
              <a:rPr lang="en-US" sz="3300" dirty="0"/>
              <a:t> </a:t>
            </a:r>
            <a:r>
              <a:rPr lang="en-US" sz="3300" dirty="0" err="1"/>
              <a:t>fueron</a:t>
            </a:r>
            <a:r>
              <a:rPr lang="en-US" sz="3300" dirty="0"/>
              <a:t>:</a:t>
            </a:r>
          </a:p>
          <a:p>
            <a:pPr marL="82296" indent="0" algn="just">
              <a:buNone/>
            </a:pPr>
            <a:endParaRPr lang="en-US" sz="1700" dirty="0"/>
          </a:p>
          <a:p>
            <a:pPr marL="82296" indent="0" algn="just">
              <a:buNone/>
            </a:pPr>
            <a:endParaRPr lang="en-US" sz="3300" dirty="0"/>
          </a:p>
          <a:p>
            <a:pPr marL="82296" indent="0" algn="just">
              <a:buNone/>
            </a:pPr>
            <a:endParaRPr lang="en-US" sz="2800" dirty="0"/>
          </a:p>
          <a:p>
            <a:pPr marL="82296" indent="0" algn="just">
              <a:buNone/>
            </a:pPr>
            <a:endParaRPr lang="en-US" sz="2800" dirty="0"/>
          </a:p>
          <a:p>
            <a:pPr marL="82296" indent="0" algn="just">
              <a:buNone/>
            </a:pPr>
            <a:endParaRPr lang="en-US" sz="2800" dirty="0"/>
          </a:p>
          <a:p>
            <a:pPr marL="82296" indent="0" algn="just">
              <a:buNone/>
            </a:pPr>
            <a:endParaRPr lang="en-US" sz="2800" dirty="0"/>
          </a:p>
          <a:p>
            <a:pPr marL="82296" indent="0" algn="just">
              <a:buNone/>
            </a:pPr>
            <a:endParaRPr lang="en-US" sz="2800" dirty="0"/>
          </a:p>
          <a:p>
            <a:pPr marL="82296" indent="0" algn="just">
              <a:buNone/>
            </a:pPr>
            <a:endParaRPr lang="en-US" sz="2800" dirty="0"/>
          </a:p>
          <a:p>
            <a:pPr marL="82296" indent="0" algn="just">
              <a:buNone/>
            </a:pPr>
            <a:endParaRPr lang="en-US" sz="2800" dirty="0"/>
          </a:p>
          <a:p>
            <a:pPr marL="82296" indent="0" algn="just">
              <a:buNone/>
            </a:pPr>
            <a:endParaRPr lang="en-US" sz="2800" dirty="0"/>
          </a:p>
          <a:p>
            <a:pPr marL="82296" indent="0" algn="just">
              <a:buNone/>
            </a:pPr>
            <a:endParaRPr lang="en-US" sz="2800" dirty="0"/>
          </a:p>
          <a:p>
            <a:pPr marL="82296" indent="0" algn="just">
              <a:buNone/>
            </a:pPr>
            <a:endParaRPr lang="en-US" sz="2800" dirty="0"/>
          </a:p>
          <a:p>
            <a:pPr marL="82296" indent="0" algn="just">
              <a:buNone/>
            </a:pPr>
            <a:endParaRPr lang="en-US" sz="2800" dirty="0"/>
          </a:p>
          <a:p>
            <a:pPr marL="82296" indent="0" algn="just">
              <a:buNone/>
            </a:pPr>
            <a:endParaRPr lang="en-US" sz="2800" dirty="0"/>
          </a:p>
          <a:p>
            <a:pPr marL="82296" indent="0" algn="just">
              <a:buNone/>
            </a:pPr>
            <a:endParaRPr lang="en-US" sz="2800" dirty="0"/>
          </a:p>
          <a:p>
            <a:pPr marL="82296" indent="0" algn="just">
              <a:buNone/>
            </a:pPr>
            <a:endParaRPr lang="en-US" sz="2800" dirty="0"/>
          </a:p>
          <a:p>
            <a:pPr marL="82296" indent="0" algn="just">
              <a:buNone/>
            </a:pPr>
            <a:r>
              <a:rPr lang="es-ES" sz="3300" dirty="0"/>
              <a:t>Por tanto, nuestra máquina da peores resultados en aplicaciones de enteros (INT) que de coma flotante (FP). </a:t>
            </a:r>
            <a:r>
              <a:rPr lang="en-US" sz="3300" dirty="0"/>
              <a:t>El </a:t>
            </a:r>
            <a:r>
              <a:rPr lang="en-US" sz="3300" dirty="0" err="1"/>
              <a:t>peor</a:t>
            </a:r>
            <a:r>
              <a:rPr lang="en-US" sz="3300" dirty="0"/>
              <a:t> </a:t>
            </a:r>
            <a:r>
              <a:rPr lang="en-US" sz="3300" dirty="0" err="1"/>
              <a:t>tiempo</a:t>
            </a:r>
            <a:r>
              <a:rPr lang="en-US" sz="3300" dirty="0"/>
              <a:t> se </a:t>
            </a:r>
            <a:r>
              <a:rPr lang="en-US" sz="3300" dirty="0" err="1"/>
              <a:t>obtiene</a:t>
            </a:r>
            <a:r>
              <a:rPr lang="en-US" sz="3300" dirty="0"/>
              <a:t> para INT </a:t>
            </a:r>
            <a:r>
              <a:rPr lang="en-US" sz="3300" dirty="0" err="1"/>
              <a:t>en</a:t>
            </a:r>
            <a:r>
              <a:rPr lang="en-US" sz="3300" dirty="0"/>
              <a:t> 445 con 14.9s y para FP </a:t>
            </a:r>
            <a:r>
              <a:rPr lang="en-US" sz="3300" dirty="0" err="1"/>
              <a:t>en</a:t>
            </a:r>
            <a:r>
              <a:rPr lang="en-US" sz="3300" dirty="0"/>
              <a:t> 410 con 11,3s. Los </a:t>
            </a:r>
            <a:r>
              <a:rPr lang="en-US" sz="3300" dirty="0" err="1"/>
              <a:t>mejores</a:t>
            </a:r>
            <a:r>
              <a:rPr lang="en-US" sz="3300" dirty="0"/>
              <a:t>:  INT-462 con 0,0291s y  FP-450 con 0,018.</a:t>
            </a:r>
          </a:p>
        </p:txBody>
      </p:sp>
      <p:pic>
        <p:nvPicPr>
          <p:cNvPr id="7" name="Imagen 6"/>
          <p:cNvPicPr>
            <a:picLocks noChangeAspect="1"/>
          </p:cNvPicPr>
          <p:nvPr/>
        </p:nvPicPr>
        <p:blipFill>
          <a:blip r:embed="rId2"/>
          <a:stretch>
            <a:fillRect/>
          </a:stretch>
        </p:blipFill>
        <p:spPr>
          <a:xfrm>
            <a:off x="1101991" y="2090615"/>
            <a:ext cx="7993123" cy="3570633"/>
          </a:xfrm>
          <a:prstGeom prst="rect">
            <a:avLst/>
          </a:prstGeom>
        </p:spPr>
      </p:pic>
      <p:sp>
        <p:nvSpPr>
          <p:cNvPr id="4" name="Marcador de número de diapositiva 3"/>
          <p:cNvSpPr>
            <a:spLocks noGrp="1"/>
          </p:cNvSpPr>
          <p:nvPr>
            <p:ph type="sldNum" sz="quarter" idx="12"/>
          </p:nvPr>
        </p:nvSpPr>
        <p:spPr/>
        <p:txBody>
          <a:bodyPr/>
          <a:lstStyle/>
          <a:p>
            <a:fld id="{E9BFF390-A622-4423-AA72-0A8D51600F7B}" type="slidenum">
              <a:rPr lang="es-ES" smtClean="0"/>
              <a:pPr/>
              <a:t>33</a:t>
            </a:fld>
            <a:endParaRPr lang="es-ES"/>
          </a:p>
        </p:txBody>
      </p:sp>
    </p:spTree>
    <p:extLst>
      <p:ext uri="{BB962C8B-B14F-4D97-AF65-F5344CB8AC3E}">
        <p14:creationId xmlns:p14="http://schemas.microsoft.com/office/powerpoint/2010/main" val="3260752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CONCLUSIONES: SPEC CPU</a:t>
            </a:r>
          </a:p>
        </p:txBody>
      </p:sp>
      <p:sp>
        <p:nvSpPr>
          <p:cNvPr id="3" name="2 Marcador de contenido"/>
          <p:cNvSpPr>
            <a:spLocks noGrp="1"/>
          </p:cNvSpPr>
          <p:nvPr>
            <p:ph idx="1"/>
          </p:nvPr>
        </p:nvSpPr>
        <p:spPr>
          <a:xfrm>
            <a:off x="1101991" y="980728"/>
            <a:ext cx="7862497" cy="5616624"/>
          </a:xfrm>
        </p:spPr>
        <p:txBody>
          <a:bodyPr>
            <a:normAutofit/>
          </a:bodyPr>
          <a:lstStyle/>
          <a:p>
            <a:pPr marL="82296" indent="0" algn="just">
              <a:buNone/>
            </a:pPr>
            <a:r>
              <a:rPr lang="es-ES" sz="3300" dirty="0"/>
              <a:t> </a:t>
            </a:r>
            <a:endParaRPr lang="en-US" sz="3300" dirty="0"/>
          </a:p>
        </p:txBody>
      </p:sp>
      <p:sp>
        <p:nvSpPr>
          <p:cNvPr id="4" name="Rectángulo 3"/>
          <p:cNvSpPr/>
          <p:nvPr/>
        </p:nvSpPr>
        <p:spPr>
          <a:xfrm>
            <a:off x="1331640" y="1044019"/>
            <a:ext cx="7467600" cy="5632311"/>
          </a:xfrm>
          <a:prstGeom prst="rect">
            <a:avLst/>
          </a:prstGeom>
        </p:spPr>
        <p:txBody>
          <a:bodyPr wrap="square">
            <a:spAutoFit/>
          </a:bodyPr>
          <a:lstStyle/>
          <a:p>
            <a:pPr algn="just"/>
            <a:r>
              <a:rPr lang="es-ES" sz="2400" b="1" dirty="0" err="1"/>
              <a:t>Benchmarks</a:t>
            </a:r>
            <a:r>
              <a:rPr lang="es-ES" sz="2400" b="1" dirty="0"/>
              <a:t> de FP</a:t>
            </a:r>
            <a:r>
              <a:rPr lang="es-ES" sz="2400" dirty="0"/>
              <a:t>:  el mejor resultado se obtiene en el 470.lbm. Según la documentación, este </a:t>
            </a:r>
            <a:r>
              <a:rPr lang="es-ES" sz="2400" dirty="0" err="1"/>
              <a:t>benchmark</a:t>
            </a:r>
            <a:r>
              <a:rPr lang="es-ES" sz="2400" dirty="0"/>
              <a:t> está compilado en C, por lo que podríamos suponer que el método de compilación es determinante. El peor resultado se obtiene en 410.bwaves, que está compilado en </a:t>
            </a:r>
            <a:r>
              <a:rPr lang="es-ES" sz="2400" dirty="0" err="1"/>
              <a:t>Fortrant</a:t>
            </a:r>
            <a:r>
              <a:rPr lang="es-ES" sz="2400" dirty="0"/>
              <a:t>.</a:t>
            </a:r>
          </a:p>
          <a:p>
            <a:pPr algn="just"/>
            <a:endParaRPr lang="es-ES" sz="2400" dirty="0"/>
          </a:p>
          <a:p>
            <a:pPr algn="just"/>
            <a:r>
              <a:rPr lang="es-ES" sz="2400" b="1" dirty="0" err="1"/>
              <a:t>Benchmarks</a:t>
            </a:r>
            <a:r>
              <a:rPr lang="es-ES" sz="2400" b="1" dirty="0"/>
              <a:t> de INT: </a:t>
            </a:r>
            <a:r>
              <a:rPr lang="es-ES" sz="2400" dirty="0"/>
              <a:t>el mejor resultado se obtiene en el 472.libquantum, que según la documentación también está compilado en C, por lo que la suposición anterior parece tener fundamento. Sin embargo, los peores resultados se obtiene en el 445.gobmk, que está compilado en C por lo que no podemos asegurar que la compilación sea un factor determinante.</a:t>
            </a:r>
          </a:p>
          <a:p>
            <a:pPr algn="just"/>
            <a:endParaRPr lang="es-ES" sz="2400" dirty="0"/>
          </a:p>
          <a:p>
            <a:pPr algn="just"/>
            <a:r>
              <a:rPr lang="es-ES" sz="2400" dirty="0">
                <a:solidFill>
                  <a:srgbClr val="FF0000"/>
                </a:solidFill>
              </a:rPr>
              <a:t>Fuente:  </a:t>
            </a:r>
            <a:r>
              <a:rPr lang="es-ES" sz="2400" u="sng" dirty="0">
                <a:solidFill>
                  <a:srgbClr val="FF0000"/>
                </a:solidFill>
              </a:rPr>
              <a:t>https://www.spec.org/cpu2006</a:t>
            </a:r>
            <a:r>
              <a:rPr lang="es-ES" sz="2400" dirty="0">
                <a:solidFill>
                  <a:srgbClr val="FF0000"/>
                </a:solidFill>
              </a:rPr>
              <a:t>/ </a:t>
            </a:r>
          </a:p>
        </p:txBody>
      </p:sp>
      <p:sp>
        <p:nvSpPr>
          <p:cNvPr id="5" name="Marcador de número de diapositiva 4"/>
          <p:cNvSpPr>
            <a:spLocks noGrp="1"/>
          </p:cNvSpPr>
          <p:nvPr>
            <p:ph type="sldNum" sz="quarter" idx="12"/>
          </p:nvPr>
        </p:nvSpPr>
        <p:spPr/>
        <p:txBody>
          <a:bodyPr/>
          <a:lstStyle/>
          <a:p>
            <a:fld id="{E9BFF390-A622-4423-AA72-0A8D51600F7B}" type="slidenum">
              <a:rPr lang="es-ES" smtClean="0"/>
              <a:pPr/>
              <a:t>34</a:t>
            </a:fld>
            <a:endParaRPr lang="es-ES"/>
          </a:p>
        </p:txBody>
      </p:sp>
    </p:spTree>
    <p:extLst>
      <p:ext uri="{BB962C8B-B14F-4D97-AF65-F5344CB8AC3E}">
        <p14:creationId xmlns:p14="http://schemas.microsoft.com/office/powerpoint/2010/main" val="1501908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CONCLUSIONES: SPEC CPU</a:t>
            </a:r>
          </a:p>
        </p:txBody>
      </p:sp>
      <p:sp>
        <p:nvSpPr>
          <p:cNvPr id="3" name="2 Marcador de contenido"/>
          <p:cNvSpPr>
            <a:spLocks noGrp="1"/>
          </p:cNvSpPr>
          <p:nvPr>
            <p:ph idx="1"/>
          </p:nvPr>
        </p:nvSpPr>
        <p:spPr>
          <a:xfrm>
            <a:off x="1101991" y="1052736"/>
            <a:ext cx="7862497" cy="5544616"/>
          </a:xfrm>
        </p:spPr>
        <p:txBody>
          <a:bodyPr>
            <a:normAutofit fontScale="92500" lnSpcReduction="20000"/>
          </a:bodyPr>
          <a:lstStyle/>
          <a:p>
            <a:pPr marL="82296" indent="0" algn="just">
              <a:buNone/>
            </a:pPr>
            <a:r>
              <a:rPr lang="en-US" sz="2800" dirty="0"/>
              <a:t>Si </a:t>
            </a:r>
            <a:r>
              <a:rPr lang="en-US" sz="2800" dirty="0" err="1"/>
              <a:t>estudiamos</a:t>
            </a:r>
            <a:r>
              <a:rPr lang="en-US" sz="2800" dirty="0"/>
              <a:t> </a:t>
            </a:r>
            <a:r>
              <a:rPr lang="en-US" sz="2800" dirty="0" err="1"/>
              <a:t>cómo</a:t>
            </a:r>
            <a:r>
              <a:rPr lang="en-US" sz="2800" dirty="0"/>
              <a:t> </a:t>
            </a:r>
            <a:r>
              <a:rPr lang="en-US" sz="2800" dirty="0" err="1"/>
              <a:t>varía</a:t>
            </a:r>
            <a:r>
              <a:rPr lang="en-US" sz="2800" dirty="0"/>
              <a:t> al </a:t>
            </a:r>
            <a:r>
              <a:rPr lang="en-US" sz="2800" dirty="0" err="1"/>
              <a:t>pasar</a:t>
            </a:r>
            <a:r>
              <a:rPr lang="en-US" sz="2800" dirty="0"/>
              <a:t> de 64 a 32 bits:</a:t>
            </a:r>
          </a:p>
          <a:p>
            <a:pPr marL="82296" indent="0" algn="just">
              <a:buNone/>
            </a:pPr>
            <a:endParaRPr lang="en-US" sz="2800" dirty="0"/>
          </a:p>
          <a:p>
            <a:pPr marL="82296" indent="0" algn="just">
              <a:buNone/>
            </a:pPr>
            <a:endParaRPr lang="en-US" sz="2800" dirty="0"/>
          </a:p>
          <a:p>
            <a:pPr marL="82296" indent="0" algn="just">
              <a:buNone/>
            </a:pPr>
            <a:endParaRPr lang="en-US" sz="1100" dirty="0"/>
          </a:p>
          <a:p>
            <a:pPr marL="82296" indent="0" algn="just">
              <a:buNone/>
            </a:pPr>
            <a:endParaRPr lang="en-US" sz="2800" dirty="0"/>
          </a:p>
          <a:p>
            <a:pPr marL="82296" indent="0" algn="just">
              <a:buNone/>
            </a:pPr>
            <a:endParaRPr lang="en-US" sz="2800" dirty="0"/>
          </a:p>
          <a:p>
            <a:pPr marL="82296" indent="0" algn="just">
              <a:buNone/>
            </a:pPr>
            <a:endParaRPr lang="en-US" sz="2800" dirty="0"/>
          </a:p>
          <a:p>
            <a:pPr marL="82296" indent="0" algn="just">
              <a:buNone/>
            </a:pPr>
            <a:endParaRPr lang="en-US" sz="2800" dirty="0"/>
          </a:p>
          <a:p>
            <a:pPr algn="just">
              <a:buFontTx/>
              <a:buChar char="-"/>
            </a:pPr>
            <a:r>
              <a:rPr lang="en-US" sz="2800" dirty="0"/>
              <a:t>Se </a:t>
            </a:r>
            <a:r>
              <a:rPr lang="en-US" sz="2800" dirty="0" err="1"/>
              <a:t>empeora</a:t>
            </a:r>
            <a:r>
              <a:rPr lang="en-US" sz="2800" dirty="0"/>
              <a:t> el ratio (</a:t>
            </a:r>
            <a:r>
              <a:rPr lang="en-US" sz="2800" dirty="0" err="1"/>
              <a:t>tarda</a:t>
            </a:r>
            <a:r>
              <a:rPr lang="en-US" sz="2800" dirty="0"/>
              <a:t> </a:t>
            </a:r>
            <a:r>
              <a:rPr lang="en-US" sz="2800" dirty="0" err="1"/>
              <a:t>más</a:t>
            </a:r>
            <a:r>
              <a:rPr lang="en-US" sz="2800" dirty="0"/>
              <a:t> </a:t>
            </a:r>
            <a:r>
              <a:rPr lang="en-US" sz="2800" dirty="0" err="1"/>
              <a:t>tiempo</a:t>
            </a:r>
            <a:r>
              <a:rPr lang="en-US" sz="2800" dirty="0"/>
              <a:t>) al </a:t>
            </a:r>
            <a:r>
              <a:rPr lang="en-US" sz="2800" dirty="0" err="1"/>
              <a:t>compilar</a:t>
            </a:r>
            <a:r>
              <a:rPr lang="en-US" sz="2800" dirty="0"/>
              <a:t> con 32 bits, </a:t>
            </a:r>
            <a:r>
              <a:rPr lang="en-US" sz="2800" dirty="0" err="1"/>
              <a:t>incluso</a:t>
            </a:r>
            <a:r>
              <a:rPr lang="en-US" sz="2800" dirty="0"/>
              <a:t> </a:t>
            </a:r>
            <a:r>
              <a:rPr lang="en-US" sz="2800" dirty="0" err="1"/>
              <a:t>en</a:t>
            </a:r>
            <a:r>
              <a:rPr lang="en-US" sz="2800" dirty="0"/>
              <a:t> el 456 la </a:t>
            </a:r>
            <a:r>
              <a:rPr lang="en-US" sz="2800" dirty="0" err="1"/>
              <a:t>mejora</a:t>
            </a:r>
            <a:r>
              <a:rPr lang="en-US" sz="2800" dirty="0"/>
              <a:t> del ratio </a:t>
            </a:r>
            <a:r>
              <a:rPr lang="en-US" sz="2800" dirty="0" err="1"/>
              <a:t>es</a:t>
            </a:r>
            <a:r>
              <a:rPr lang="en-US" sz="2800" dirty="0"/>
              <a:t> </a:t>
            </a:r>
            <a:r>
              <a:rPr lang="en-US" sz="2800" dirty="0" err="1"/>
              <a:t>casi</a:t>
            </a:r>
            <a:r>
              <a:rPr lang="en-US" sz="2800" dirty="0"/>
              <a:t> del </a:t>
            </a:r>
            <a:r>
              <a:rPr lang="en-US" sz="2800" dirty="0" err="1"/>
              <a:t>doble</a:t>
            </a:r>
            <a:r>
              <a:rPr lang="en-US" sz="2800" dirty="0"/>
              <a:t> (11,4 </a:t>
            </a:r>
            <a:r>
              <a:rPr lang="en-US" sz="2800" dirty="0">
                <a:latin typeface="Agency FB" panose="020B0503020202020204" pitchFamily="34" charset="0"/>
              </a:rPr>
              <a:t>-&gt;</a:t>
            </a:r>
            <a:r>
              <a:rPr lang="en-US" sz="2800" dirty="0"/>
              <a:t> 22,6).</a:t>
            </a:r>
          </a:p>
          <a:p>
            <a:pPr algn="just">
              <a:buFontTx/>
              <a:buChar char="-"/>
            </a:pPr>
            <a:endParaRPr lang="en-US" sz="900" dirty="0"/>
          </a:p>
          <a:p>
            <a:pPr algn="just">
              <a:buFontTx/>
              <a:buChar char="-"/>
            </a:pPr>
            <a:r>
              <a:rPr lang="en-US" sz="2800" dirty="0" err="1"/>
              <a:t>Esto</a:t>
            </a:r>
            <a:r>
              <a:rPr lang="en-US" sz="2800" dirty="0"/>
              <a:t> </a:t>
            </a:r>
            <a:r>
              <a:rPr lang="en-US" sz="2800" dirty="0" err="1"/>
              <a:t>es</a:t>
            </a:r>
            <a:r>
              <a:rPr lang="en-US" sz="2800" dirty="0"/>
              <a:t> </a:t>
            </a:r>
            <a:r>
              <a:rPr lang="en-US" sz="2800" dirty="0" err="1"/>
              <a:t>debido</a:t>
            </a:r>
            <a:r>
              <a:rPr lang="en-US" sz="2800" dirty="0"/>
              <a:t> a que </a:t>
            </a:r>
            <a:r>
              <a:rPr lang="en-US" sz="2800" dirty="0" err="1"/>
              <a:t>estamos</a:t>
            </a:r>
            <a:r>
              <a:rPr lang="en-US" sz="2800" dirty="0"/>
              <a:t> </a:t>
            </a:r>
            <a:r>
              <a:rPr lang="es-ES" sz="2800" dirty="0"/>
              <a:t>forzando la compilación en 32 bits en un sistema de 64 bits, lo cual no es aconsejable porque no permite aprovechar al máximo el rendimiento de la máquina.</a:t>
            </a:r>
            <a:endParaRPr lang="en-US" sz="2800" dirty="0"/>
          </a:p>
        </p:txBody>
      </p:sp>
      <p:graphicFrame>
        <p:nvGraphicFramePr>
          <p:cNvPr id="5" name="Tabla 4"/>
          <p:cNvGraphicFramePr>
            <a:graphicFrameLocks noGrp="1"/>
          </p:cNvGraphicFramePr>
          <p:nvPr>
            <p:extLst>
              <p:ext uri="{D42A27DB-BD31-4B8C-83A1-F6EECF244321}">
                <p14:modId xmlns:p14="http://schemas.microsoft.com/office/powerpoint/2010/main" val="2717157600"/>
              </p:ext>
            </p:extLst>
          </p:nvPr>
        </p:nvGraphicFramePr>
        <p:xfrm>
          <a:off x="1403648" y="1836812"/>
          <a:ext cx="3384376" cy="800100"/>
        </p:xfrm>
        <a:graphic>
          <a:graphicData uri="http://schemas.openxmlformats.org/drawingml/2006/table">
            <a:tbl>
              <a:tblPr>
                <a:tableStyleId>{5C22544A-7EE6-4342-B048-85BDC9FD1C3A}</a:tableStyleId>
              </a:tblPr>
              <a:tblGrid>
                <a:gridCol w="1545950">
                  <a:extLst>
                    <a:ext uri="{9D8B030D-6E8A-4147-A177-3AD203B41FA5}">
                      <a16:colId xmlns:a16="http://schemas.microsoft.com/office/drawing/2014/main" val="3295875234"/>
                    </a:ext>
                  </a:extLst>
                </a:gridCol>
                <a:gridCol w="919213">
                  <a:extLst>
                    <a:ext uri="{9D8B030D-6E8A-4147-A177-3AD203B41FA5}">
                      <a16:colId xmlns:a16="http://schemas.microsoft.com/office/drawing/2014/main" val="2100062635"/>
                    </a:ext>
                  </a:extLst>
                </a:gridCol>
                <a:gridCol w="919213">
                  <a:extLst>
                    <a:ext uri="{9D8B030D-6E8A-4147-A177-3AD203B41FA5}">
                      <a16:colId xmlns:a16="http://schemas.microsoft.com/office/drawing/2014/main" val="3841090253"/>
                    </a:ext>
                  </a:extLst>
                </a:gridCol>
              </a:tblGrid>
              <a:tr h="200025">
                <a:tc>
                  <a:txBody>
                    <a:bodyPr/>
                    <a:lstStyle/>
                    <a:p>
                      <a:pPr algn="l" fontAlgn="b"/>
                      <a:r>
                        <a:rPr lang="es-ES" sz="1200" u="sng" strike="noStrike">
                          <a:effectLst/>
                        </a:rPr>
                        <a:t>BENCHMARK-FP 453</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200" u="sng" strike="noStrike">
                          <a:effectLst/>
                        </a:rPr>
                        <a:t>RATIO 64</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200" u="sng" strike="noStrike">
                          <a:effectLst/>
                        </a:rPr>
                        <a:t>RATIO32</a:t>
                      </a:r>
                      <a:endParaRPr lang="es-ES" sz="120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669499"/>
                  </a:ext>
                </a:extLst>
              </a:tr>
              <a:tr h="200025">
                <a:tc>
                  <a:txBody>
                    <a:bodyPr/>
                    <a:lstStyle/>
                    <a:p>
                      <a:pPr algn="l" fontAlgn="b"/>
                      <a:r>
                        <a:rPr lang="es-ES" sz="1200" u="none" strike="noStrike">
                          <a:effectLst/>
                        </a:rPr>
                        <a:t>Base Ref.</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a:effectLst/>
                        </a:rPr>
                        <a:t>5320</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a:effectLst/>
                        </a:rPr>
                        <a:t>5320</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9266790"/>
                  </a:ext>
                </a:extLst>
              </a:tr>
              <a:tr h="200025">
                <a:tc>
                  <a:txBody>
                    <a:bodyPr/>
                    <a:lstStyle/>
                    <a:p>
                      <a:pPr algn="l" fontAlgn="b"/>
                      <a:r>
                        <a:rPr lang="es-ES" sz="1200" u="none" strike="noStrike">
                          <a:effectLst/>
                        </a:rPr>
                        <a:t>Base Run</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a:effectLst/>
                        </a:rPr>
                        <a:t>136</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a:effectLst/>
                        </a:rPr>
                        <a:t>184</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0572842"/>
                  </a:ext>
                </a:extLst>
              </a:tr>
              <a:tr h="200025">
                <a:tc>
                  <a:txBody>
                    <a:bodyPr/>
                    <a:lstStyle/>
                    <a:p>
                      <a:pPr algn="l" fontAlgn="b"/>
                      <a:r>
                        <a:rPr lang="es-ES" sz="1200" u="none" strike="noStrike" dirty="0" err="1">
                          <a:effectLst/>
                        </a:rPr>
                        <a:t>Estimated</a:t>
                      </a:r>
                      <a:r>
                        <a:rPr lang="es-ES" sz="1200" u="none" strike="noStrike" dirty="0">
                          <a:effectLst/>
                        </a:rPr>
                        <a:t> Ratio</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dirty="0">
                          <a:effectLst/>
                        </a:rPr>
                        <a:t>39,1</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dirty="0">
                          <a:effectLst/>
                        </a:rPr>
                        <a:t>28,9</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3385258"/>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287843417"/>
              </p:ext>
            </p:extLst>
          </p:nvPr>
        </p:nvGraphicFramePr>
        <p:xfrm>
          <a:off x="5220072" y="1805568"/>
          <a:ext cx="3312368" cy="831344"/>
        </p:xfrm>
        <a:graphic>
          <a:graphicData uri="http://schemas.openxmlformats.org/drawingml/2006/table">
            <a:tbl>
              <a:tblPr>
                <a:tableStyleId>{21E4AEA4-8DFA-4A89-87EB-49C32662AFE0}</a:tableStyleId>
              </a:tblPr>
              <a:tblGrid>
                <a:gridCol w="1542196">
                  <a:extLst>
                    <a:ext uri="{9D8B030D-6E8A-4147-A177-3AD203B41FA5}">
                      <a16:colId xmlns:a16="http://schemas.microsoft.com/office/drawing/2014/main" val="1689533429"/>
                    </a:ext>
                  </a:extLst>
                </a:gridCol>
                <a:gridCol w="885086">
                  <a:extLst>
                    <a:ext uri="{9D8B030D-6E8A-4147-A177-3AD203B41FA5}">
                      <a16:colId xmlns:a16="http://schemas.microsoft.com/office/drawing/2014/main" val="3306129635"/>
                    </a:ext>
                  </a:extLst>
                </a:gridCol>
                <a:gridCol w="885086">
                  <a:extLst>
                    <a:ext uri="{9D8B030D-6E8A-4147-A177-3AD203B41FA5}">
                      <a16:colId xmlns:a16="http://schemas.microsoft.com/office/drawing/2014/main" val="1988485899"/>
                    </a:ext>
                  </a:extLst>
                </a:gridCol>
              </a:tblGrid>
              <a:tr h="207836">
                <a:tc>
                  <a:txBody>
                    <a:bodyPr/>
                    <a:lstStyle/>
                    <a:p>
                      <a:pPr algn="l" fontAlgn="b"/>
                      <a:r>
                        <a:rPr lang="es-ES" sz="1200" u="sng" strike="noStrike">
                          <a:effectLst/>
                        </a:rPr>
                        <a:t>BENCHMARK-INT-456</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200" u="sng" strike="noStrike">
                          <a:effectLst/>
                        </a:rPr>
                        <a:t>RATIO64</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200" u="sng" strike="noStrike">
                          <a:effectLst/>
                        </a:rPr>
                        <a:t>RATIO 32</a:t>
                      </a:r>
                      <a:endParaRPr lang="es-ES" sz="120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2057988"/>
                  </a:ext>
                </a:extLst>
              </a:tr>
              <a:tr h="207836">
                <a:tc>
                  <a:txBody>
                    <a:bodyPr/>
                    <a:lstStyle/>
                    <a:p>
                      <a:pPr algn="l" fontAlgn="b"/>
                      <a:r>
                        <a:rPr lang="es-ES" sz="1200" u="none" strike="noStrike">
                          <a:effectLst/>
                        </a:rPr>
                        <a:t>Base Ref.</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dirty="0">
                          <a:effectLst/>
                        </a:rPr>
                        <a:t>9330</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a:effectLst/>
                        </a:rPr>
                        <a:t>9330</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2831575"/>
                  </a:ext>
                </a:extLst>
              </a:tr>
              <a:tr h="207836">
                <a:tc>
                  <a:txBody>
                    <a:bodyPr/>
                    <a:lstStyle/>
                    <a:p>
                      <a:pPr algn="l" fontAlgn="b"/>
                      <a:r>
                        <a:rPr lang="es-ES" sz="1200" u="none" strike="noStrike">
                          <a:effectLst/>
                        </a:rPr>
                        <a:t>Base Run</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dirty="0">
                          <a:effectLst/>
                        </a:rPr>
                        <a:t>413</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a:effectLst/>
                        </a:rPr>
                        <a:t>818</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6681571"/>
                  </a:ext>
                </a:extLst>
              </a:tr>
              <a:tr h="207836">
                <a:tc>
                  <a:txBody>
                    <a:bodyPr/>
                    <a:lstStyle/>
                    <a:p>
                      <a:pPr algn="l" fontAlgn="b"/>
                      <a:r>
                        <a:rPr lang="es-ES" sz="1200" u="none" strike="noStrike">
                          <a:effectLst/>
                        </a:rPr>
                        <a:t>Estimated Ratio</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dirty="0">
                          <a:effectLst/>
                        </a:rPr>
                        <a:t>22,6</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200" u="none" strike="noStrike" dirty="0">
                          <a:effectLst/>
                        </a:rPr>
                        <a:t>11,4</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1920619"/>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1884669181"/>
              </p:ext>
            </p:extLst>
          </p:nvPr>
        </p:nvGraphicFramePr>
        <p:xfrm>
          <a:off x="1403648" y="2895753"/>
          <a:ext cx="3384376" cy="893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4124097251"/>
              </p:ext>
            </p:extLst>
          </p:nvPr>
        </p:nvGraphicFramePr>
        <p:xfrm>
          <a:off x="5220072" y="2918731"/>
          <a:ext cx="3312368" cy="870309"/>
        </p:xfrm>
        <a:graphic>
          <a:graphicData uri="http://schemas.openxmlformats.org/drawingml/2006/chart">
            <c:chart xmlns:c="http://schemas.openxmlformats.org/drawingml/2006/chart" xmlns:r="http://schemas.openxmlformats.org/officeDocument/2006/relationships" r:id="rId3"/>
          </a:graphicData>
        </a:graphic>
      </p:graphicFrame>
      <p:sp>
        <p:nvSpPr>
          <p:cNvPr id="4" name="Marcador de número de diapositiva 3"/>
          <p:cNvSpPr>
            <a:spLocks noGrp="1"/>
          </p:cNvSpPr>
          <p:nvPr>
            <p:ph type="sldNum" sz="quarter" idx="12"/>
          </p:nvPr>
        </p:nvSpPr>
        <p:spPr/>
        <p:txBody>
          <a:bodyPr/>
          <a:lstStyle/>
          <a:p>
            <a:fld id="{E9BFF390-A622-4423-AA72-0A8D51600F7B}" type="slidenum">
              <a:rPr lang="es-ES" smtClean="0"/>
              <a:pPr/>
              <a:t>35</a:t>
            </a:fld>
            <a:endParaRPr lang="es-ES"/>
          </a:p>
        </p:txBody>
      </p:sp>
    </p:spTree>
    <p:extLst>
      <p:ext uri="{BB962C8B-B14F-4D97-AF65-F5344CB8AC3E}">
        <p14:creationId xmlns:p14="http://schemas.microsoft.com/office/powerpoint/2010/main" val="2513959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CONCLUSIONES: SPEC CPU</a:t>
            </a:r>
          </a:p>
        </p:txBody>
      </p:sp>
      <p:sp>
        <p:nvSpPr>
          <p:cNvPr id="3" name="2 Marcador de contenido"/>
          <p:cNvSpPr>
            <a:spLocks noGrp="1"/>
          </p:cNvSpPr>
          <p:nvPr>
            <p:ph idx="1"/>
          </p:nvPr>
        </p:nvSpPr>
        <p:spPr>
          <a:xfrm>
            <a:off x="1101991" y="1052736"/>
            <a:ext cx="7862497" cy="5544616"/>
          </a:xfrm>
        </p:spPr>
        <p:txBody>
          <a:bodyPr>
            <a:normAutofit/>
          </a:bodyPr>
          <a:lstStyle/>
          <a:p>
            <a:pPr marL="82296" indent="0" algn="just">
              <a:buNone/>
            </a:pPr>
            <a:r>
              <a:rPr lang="en-US" sz="2800" dirty="0"/>
              <a:t>Si </a:t>
            </a:r>
            <a:r>
              <a:rPr lang="en-US" sz="2800" dirty="0" err="1"/>
              <a:t>estudiamos</a:t>
            </a:r>
            <a:r>
              <a:rPr lang="en-US" sz="2800" dirty="0"/>
              <a:t> </a:t>
            </a:r>
            <a:r>
              <a:rPr lang="en-US" sz="2800" dirty="0" err="1"/>
              <a:t>cómo</a:t>
            </a:r>
            <a:r>
              <a:rPr lang="en-US" sz="2800" dirty="0"/>
              <a:t> </a:t>
            </a:r>
            <a:r>
              <a:rPr lang="en-US" sz="2800" dirty="0" err="1"/>
              <a:t>varía</a:t>
            </a:r>
            <a:r>
              <a:rPr lang="en-US" sz="2800" dirty="0"/>
              <a:t> con la </a:t>
            </a:r>
            <a:r>
              <a:rPr lang="en-US" sz="2800" dirty="0" err="1"/>
              <a:t>optimización</a:t>
            </a:r>
            <a:r>
              <a:rPr lang="en-US" sz="2800" dirty="0"/>
              <a:t>:</a:t>
            </a:r>
          </a:p>
          <a:p>
            <a:pPr marL="82296" indent="0" algn="just">
              <a:buNone/>
            </a:pPr>
            <a:endParaRPr lang="en-US" sz="2800" dirty="0"/>
          </a:p>
          <a:p>
            <a:pPr marL="82296" indent="0" algn="just">
              <a:buNone/>
            </a:pPr>
            <a:endParaRPr lang="en-US" sz="2800" dirty="0"/>
          </a:p>
          <a:p>
            <a:pPr marL="82296" indent="0" algn="just">
              <a:buNone/>
            </a:pPr>
            <a:endParaRPr lang="en-US" sz="1100" dirty="0"/>
          </a:p>
          <a:p>
            <a:pPr marL="82296" indent="0" algn="just">
              <a:buNone/>
            </a:pPr>
            <a:endParaRPr lang="en-US" sz="2800" dirty="0"/>
          </a:p>
          <a:p>
            <a:pPr marL="82296" indent="0" algn="just">
              <a:buNone/>
            </a:pPr>
            <a:endParaRPr lang="en-US" sz="2800" dirty="0"/>
          </a:p>
          <a:p>
            <a:pPr algn="just">
              <a:buFontTx/>
              <a:buChar char="-"/>
            </a:pPr>
            <a:r>
              <a:rPr lang="en-US" sz="2800" dirty="0"/>
              <a:t>Se </a:t>
            </a:r>
            <a:r>
              <a:rPr lang="en-US" sz="2800" dirty="0" err="1"/>
              <a:t>mejora</a:t>
            </a:r>
            <a:r>
              <a:rPr lang="en-US" sz="2800" dirty="0"/>
              <a:t> el ratio (</a:t>
            </a:r>
            <a:r>
              <a:rPr lang="en-US" sz="2800" dirty="0" err="1"/>
              <a:t>tarda</a:t>
            </a:r>
            <a:r>
              <a:rPr lang="en-US" sz="2800" dirty="0"/>
              <a:t> </a:t>
            </a:r>
            <a:r>
              <a:rPr lang="en-US" sz="2800" dirty="0" err="1"/>
              <a:t>menos</a:t>
            </a:r>
            <a:r>
              <a:rPr lang="en-US" sz="2800" dirty="0"/>
              <a:t> </a:t>
            </a:r>
            <a:r>
              <a:rPr lang="en-US" sz="2800" dirty="0" err="1"/>
              <a:t>tiempo</a:t>
            </a:r>
            <a:r>
              <a:rPr lang="en-US" sz="2800" dirty="0"/>
              <a:t>) al </a:t>
            </a:r>
            <a:r>
              <a:rPr lang="en-US" sz="2800" dirty="0" err="1"/>
              <a:t>compilar</a:t>
            </a:r>
            <a:r>
              <a:rPr lang="en-US" sz="2800" dirty="0"/>
              <a:t> con la </a:t>
            </a:r>
            <a:r>
              <a:rPr lang="en-US" sz="2800" dirty="0" err="1"/>
              <a:t>optimización</a:t>
            </a:r>
            <a:r>
              <a:rPr lang="en-US" sz="2800" dirty="0"/>
              <a:t>. La </a:t>
            </a:r>
            <a:r>
              <a:rPr lang="en-US" sz="2800" dirty="0" err="1"/>
              <a:t>mejora</a:t>
            </a:r>
            <a:r>
              <a:rPr lang="en-US" sz="2800" dirty="0"/>
              <a:t> </a:t>
            </a:r>
            <a:r>
              <a:rPr lang="en-US" sz="2800" dirty="0" err="1"/>
              <a:t>es</a:t>
            </a:r>
            <a:r>
              <a:rPr lang="en-US" sz="2800" dirty="0"/>
              <a:t> </a:t>
            </a:r>
            <a:r>
              <a:rPr lang="en-US" sz="2800" dirty="0" err="1"/>
              <a:t>más</a:t>
            </a:r>
            <a:r>
              <a:rPr lang="en-US" sz="2800" dirty="0"/>
              <a:t> </a:t>
            </a:r>
            <a:r>
              <a:rPr lang="en-US" sz="2800" dirty="0" err="1"/>
              <a:t>significativa</a:t>
            </a:r>
            <a:r>
              <a:rPr lang="en-US" sz="2800" dirty="0"/>
              <a:t> </a:t>
            </a:r>
            <a:r>
              <a:rPr lang="en-US" sz="2800" dirty="0" err="1"/>
              <a:t>en</a:t>
            </a:r>
            <a:r>
              <a:rPr lang="en-US" sz="2800" dirty="0"/>
              <a:t> FP que </a:t>
            </a:r>
            <a:r>
              <a:rPr lang="en-US" sz="2800" dirty="0" err="1"/>
              <a:t>en</a:t>
            </a:r>
            <a:r>
              <a:rPr lang="en-US" sz="2800" dirty="0"/>
              <a:t> INT (</a:t>
            </a:r>
            <a:r>
              <a:rPr lang="en-US" sz="2800" dirty="0" err="1"/>
              <a:t>mejora</a:t>
            </a:r>
            <a:r>
              <a:rPr lang="en-US" sz="2800" dirty="0"/>
              <a:t> el ratio </a:t>
            </a:r>
            <a:r>
              <a:rPr lang="en-US" sz="2800" dirty="0" err="1"/>
              <a:t>medio</a:t>
            </a:r>
            <a:r>
              <a:rPr lang="en-US" sz="2800" dirty="0"/>
              <a:t> </a:t>
            </a:r>
            <a:r>
              <a:rPr lang="en-US" sz="2800" dirty="0" err="1"/>
              <a:t>punto</a:t>
            </a:r>
            <a:r>
              <a:rPr lang="en-US" sz="2800" dirty="0"/>
              <a:t>), </a:t>
            </a:r>
            <a:r>
              <a:rPr lang="en-US" sz="2800" dirty="0" err="1"/>
              <a:t>aunque</a:t>
            </a:r>
            <a:r>
              <a:rPr lang="en-US" sz="2800" dirty="0"/>
              <a:t> a </a:t>
            </a:r>
            <a:r>
              <a:rPr lang="en-US" sz="2800" dirty="0" err="1"/>
              <a:t>nivel</a:t>
            </a:r>
            <a:r>
              <a:rPr lang="en-US" sz="2800" dirty="0"/>
              <a:t> de </a:t>
            </a:r>
            <a:r>
              <a:rPr lang="en-US" sz="2800" dirty="0" err="1"/>
              <a:t>tiempos</a:t>
            </a:r>
            <a:r>
              <a:rPr lang="en-US" sz="2800" dirty="0"/>
              <a:t> </a:t>
            </a:r>
            <a:r>
              <a:rPr lang="en-US" sz="2800" dirty="0" err="1"/>
              <a:t>en</a:t>
            </a:r>
            <a:r>
              <a:rPr lang="en-US" sz="2800" dirty="0"/>
              <a:t> el </a:t>
            </a:r>
            <a:r>
              <a:rPr lang="en-US" sz="2800" dirty="0" err="1"/>
              <a:t>mejorado</a:t>
            </a:r>
            <a:r>
              <a:rPr lang="en-US" sz="2800" dirty="0"/>
              <a:t> </a:t>
            </a:r>
            <a:r>
              <a:rPr lang="en-US" sz="2800" dirty="0" err="1"/>
              <a:t>tarda</a:t>
            </a:r>
            <a:r>
              <a:rPr lang="en-US" sz="2800" dirty="0"/>
              <a:t> 70s. </a:t>
            </a:r>
            <a:r>
              <a:rPr lang="en-US" sz="2800" dirty="0" err="1"/>
              <a:t>Menos</a:t>
            </a:r>
            <a:r>
              <a:rPr lang="en-US" sz="2800" dirty="0"/>
              <a:t> </a:t>
            </a:r>
            <a:r>
              <a:rPr lang="en-US" sz="2800" dirty="0" err="1"/>
              <a:t>en</a:t>
            </a:r>
            <a:r>
              <a:rPr lang="en-US" sz="2800" dirty="0"/>
              <a:t> INT que FP.</a:t>
            </a:r>
          </a:p>
          <a:p>
            <a:pPr marL="82296" indent="0" algn="just">
              <a:buNone/>
            </a:pPr>
            <a:endParaRPr lang="en-US" sz="900" dirty="0"/>
          </a:p>
        </p:txBody>
      </p:sp>
      <p:graphicFrame>
        <p:nvGraphicFramePr>
          <p:cNvPr id="9" name="Tabla 8"/>
          <p:cNvGraphicFramePr>
            <a:graphicFrameLocks noGrp="1"/>
          </p:cNvGraphicFramePr>
          <p:nvPr>
            <p:extLst>
              <p:ext uri="{D42A27DB-BD31-4B8C-83A1-F6EECF244321}">
                <p14:modId xmlns:p14="http://schemas.microsoft.com/office/powerpoint/2010/main" val="465446113"/>
              </p:ext>
            </p:extLst>
          </p:nvPr>
        </p:nvGraphicFramePr>
        <p:xfrm>
          <a:off x="1331640" y="1708820"/>
          <a:ext cx="3343820" cy="800100"/>
        </p:xfrm>
        <a:graphic>
          <a:graphicData uri="http://schemas.openxmlformats.org/drawingml/2006/table">
            <a:tbl>
              <a:tblPr>
                <a:tableStyleId>{5C22544A-7EE6-4342-B048-85BDC9FD1C3A}</a:tableStyleId>
              </a:tblPr>
              <a:tblGrid>
                <a:gridCol w="1527424">
                  <a:extLst>
                    <a:ext uri="{9D8B030D-6E8A-4147-A177-3AD203B41FA5}">
                      <a16:colId xmlns:a16="http://schemas.microsoft.com/office/drawing/2014/main" val="7475811"/>
                    </a:ext>
                  </a:extLst>
                </a:gridCol>
                <a:gridCol w="908198">
                  <a:extLst>
                    <a:ext uri="{9D8B030D-6E8A-4147-A177-3AD203B41FA5}">
                      <a16:colId xmlns:a16="http://schemas.microsoft.com/office/drawing/2014/main" val="4225174172"/>
                    </a:ext>
                  </a:extLst>
                </a:gridCol>
                <a:gridCol w="908198">
                  <a:extLst>
                    <a:ext uri="{9D8B030D-6E8A-4147-A177-3AD203B41FA5}">
                      <a16:colId xmlns:a16="http://schemas.microsoft.com/office/drawing/2014/main" val="3363530405"/>
                    </a:ext>
                  </a:extLst>
                </a:gridCol>
              </a:tblGrid>
              <a:tr h="200025">
                <a:tc>
                  <a:txBody>
                    <a:bodyPr/>
                    <a:lstStyle/>
                    <a:p>
                      <a:pPr algn="ctr" fontAlgn="b"/>
                      <a:r>
                        <a:rPr lang="es-ES" sz="1200" u="sng" strike="noStrike" dirty="0">
                          <a:effectLst/>
                        </a:rPr>
                        <a:t>BENCHMARK-FP</a:t>
                      </a:r>
                      <a:endParaRPr lang="es-ES" sz="12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ORIGINAL</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MEJORADO</a:t>
                      </a:r>
                      <a:endParaRPr lang="es-ES" sz="120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0100889"/>
                  </a:ext>
                </a:extLst>
              </a:tr>
              <a:tr h="200025">
                <a:tc>
                  <a:txBody>
                    <a:bodyPr/>
                    <a:lstStyle/>
                    <a:p>
                      <a:pPr algn="ctr" fontAlgn="b"/>
                      <a:r>
                        <a:rPr lang="es-ES" sz="1200" u="none" strike="noStrike" dirty="0" err="1">
                          <a:effectLst/>
                        </a:rPr>
                        <a:t>Peak</a:t>
                      </a:r>
                      <a:r>
                        <a:rPr lang="es-ES" sz="1200" u="none" strike="noStrike" dirty="0">
                          <a:effectLst/>
                        </a:rPr>
                        <a:t> </a:t>
                      </a:r>
                      <a:r>
                        <a:rPr lang="es-ES" sz="1200" u="none" strike="noStrike" dirty="0" err="1">
                          <a:effectLst/>
                        </a:rPr>
                        <a:t>Ref</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5320</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5320</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3191501"/>
                  </a:ext>
                </a:extLst>
              </a:tr>
              <a:tr h="200025">
                <a:tc>
                  <a:txBody>
                    <a:bodyPr/>
                    <a:lstStyle/>
                    <a:p>
                      <a:pPr algn="ctr" fontAlgn="b"/>
                      <a:r>
                        <a:rPr lang="es-ES" sz="1200" u="none" strike="noStrike" dirty="0" err="1">
                          <a:effectLst/>
                        </a:rPr>
                        <a:t>Peak</a:t>
                      </a:r>
                      <a:r>
                        <a:rPr lang="es-ES" sz="1200" u="none" strike="noStrike" dirty="0">
                          <a:effectLst/>
                        </a:rPr>
                        <a:t> </a:t>
                      </a:r>
                      <a:r>
                        <a:rPr lang="es-ES" sz="1200" u="none" strike="noStrike" dirty="0" err="1">
                          <a:effectLst/>
                        </a:rPr>
                        <a:t>Runtime</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416</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399</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1839869"/>
                  </a:ext>
                </a:extLst>
              </a:tr>
              <a:tr h="200025">
                <a:tc>
                  <a:txBody>
                    <a:bodyPr/>
                    <a:lstStyle/>
                    <a:p>
                      <a:pPr algn="ctr" fontAlgn="b"/>
                      <a:r>
                        <a:rPr lang="es-ES" sz="1200" u="none" strike="noStrike">
                          <a:effectLst/>
                        </a:rPr>
                        <a:t>Estimated Ratio</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12,8</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13,3</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4536537"/>
                  </a:ext>
                </a:extLst>
              </a:tr>
            </a:tbl>
          </a:graphicData>
        </a:graphic>
      </p:graphicFrame>
      <p:graphicFrame>
        <p:nvGraphicFramePr>
          <p:cNvPr id="10" name="Tabla 9"/>
          <p:cNvGraphicFramePr>
            <a:graphicFrameLocks noGrp="1"/>
          </p:cNvGraphicFramePr>
          <p:nvPr>
            <p:extLst>
              <p:ext uri="{D42A27DB-BD31-4B8C-83A1-F6EECF244321}">
                <p14:modId xmlns:p14="http://schemas.microsoft.com/office/powerpoint/2010/main" val="4087358569"/>
              </p:ext>
            </p:extLst>
          </p:nvPr>
        </p:nvGraphicFramePr>
        <p:xfrm>
          <a:off x="5251524" y="1700808"/>
          <a:ext cx="3136900" cy="800100"/>
        </p:xfrm>
        <a:graphic>
          <a:graphicData uri="http://schemas.openxmlformats.org/drawingml/2006/table">
            <a:tbl>
              <a:tblPr>
                <a:tableStyleId>{21E4AEA4-8DFA-4A89-87EB-49C32662AFE0}</a:tableStyleId>
              </a:tblPr>
              <a:tblGrid>
                <a:gridCol w="1460500">
                  <a:extLst>
                    <a:ext uri="{9D8B030D-6E8A-4147-A177-3AD203B41FA5}">
                      <a16:colId xmlns:a16="http://schemas.microsoft.com/office/drawing/2014/main" val="2190504933"/>
                    </a:ext>
                  </a:extLst>
                </a:gridCol>
                <a:gridCol w="838200">
                  <a:extLst>
                    <a:ext uri="{9D8B030D-6E8A-4147-A177-3AD203B41FA5}">
                      <a16:colId xmlns:a16="http://schemas.microsoft.com/office/drawing/2014/main" val="3704742050"/>
                    </a:ext>
                  </a:extLst>
                </a:gridCol>
                <a:gridCol w="838200">
                  <a:extLst>
                    <a:ext uri="{9D8B030D-6E8A-4147-A177-3AD203B41FA5}">
                      <a16:colId xmlns:a16="http://schemas.microsoft.com/office/drawing/2014/main" val="1944897216"/>
                    </a:ext>
                  </a:extLst>
                </a:gridCol>
              </a:tblGrid>
              <a:tr h="200025">
                <a:tc>
                  <a:txBody>
                    <a:bodyPr/>
                    <a:lstStyle/>
                    <a:p>
                      <a:pPr algn="ctr" fontAlgn="b"/>
                      <a:r>
                        <a:rPr lang="es-ES" sz="1200" u="sng" strike="noStrike" dirty="0">
                          <a:effectLst/>
                        </a:rPr>
                        <a:t>BENCHMARK-INT</a:t>
                      </a:r>
                      <a:endParaRPr lang="es-ES" sz="12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ORIGINAL</a:t>
                      </a:r>
                      <a:endParaRPr lang="es-ES" sz="1200" b="0"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a:effectLst/>
                        </a:rPr>
                        <a:t>MEJORADO</a:t>
                      </a:r>
                      <a:endParaRPr lang="es-ES" sz="120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9283197"/>
                  </a:ext>
                </a:extLst>
              </a:tr>
              <a:tr h="200025">
                <a:tc>
                  <a:txBody>
                    <a:bodyPr/>
                    <a:lstStyle/>
                    <a:p>
                      <a:pPr algn="ctr" fontAlgn="b"/>
                      <a:r>
                        <a:rPr lang="es-ES" sz="1200" u="none" strike="noStrike" dirty="0" err="1">
                          <a:effectLst/>
                        </a:rPr>
                        <a:t>Peak</a:t>
                      </a:r>
                      <a:r>
                        <a:rPr lang="es-ES" sz="1200" u="none" strike="noStrike" dirty="0">
                          <a:effectLst/>
                        </a:rPr>
                        <a:t> </a:t>
                      </a:r>
                      <a:r>
                        <a:rPr lang="es-ES" sz="1200" u="none" strike="noStrike" dirty="0" err="1">
                          <a:effectLst/>
                        </a:rPr>
                        <a:t>Ref</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9330</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9330</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2292076"/>
                  </a:ext>
                </a:extLst>
              </a:tr>
              <a:tr h="200025">
                <a:tc>
                  <a:txBody>
                    <a:bodyPr/>
                    <a:lstStyle/>
                    <a:p>
                      <a:pPr algn="ctr" fontAlgn="b"/>
                      <a:r>
                        <a:rPr lang="es-ES" sz="1200" u="none" strike="noStrike" dirty="0" err="1">
                          <a:effectLst/>
                        </a:rPr>
                        <a:t>Peak</a:t>
                      </a:r>
                      <a:r>
                        <a:rPr lang="es-ES" sz="1200" u="none" strike="noStrike" dirty="0">
                          <a:effectLst/>
                        </a:rPr>
                        <a:t> </a:t>
                      </a:r>
                      <a:r>
                        <a:rPr lang="es-ES" sz="1200" u="none" strike="noStrike" dirty="0" err="1">
                          <a:effectLst/>
                        </a:rPr>
                        <a:t>Runtime</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1630</a:t>
                      </a:r>
                      <a:endParaRPr lang="es-E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1560</a:t>
                      </a:r>
                      <a:endParaRPr lang="es-E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2503648"/>
                  </a:ext>
                </a:extLst>
              </a:tr>
              <a:tr h="200025">
                <a:tc>
                  <a:txBody>
                    <a:bodyPr/>
                    <a:lstStyle/>
                    <a:p>
                      <a:pPr algn="ctr" fontAlgn="b"/>
                      <a:r>
                        <a:rPr lang="es-ES" sz="1200" u="none" strike="noStrike">
                          <a:effectLst/>
                        </a:rPr>
                        <a:t>Estimated Ratio</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5,71</a:t>
                      </a:r>
                      <a:endParaRPr lang="es-E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a:effectLst/>
                        </a:rPr>
                        <a:t>5,97</a:t>
                      </a:r>
                      <a:endParaRPr lang="es-E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3828614"/>
                  </a:ext>
                </a:extLst>
              </a:tr>
            </a:tbl>
          </a:graphicData>
        </a:graphic>
      </p:graphicFrame>
      <p:sp>
        <p:nvSpPr>
          <p:cNvPr id="4" name="Marcador de número de diapositiva 3"/>
          <p:cNvSpPr>
            <a:spLocks noGrp="1"/>
          </p:cNvSpPr>
          <p:nvPr>
            <p:ph type="sldNum" sz="quarter" idx="12"/>
          </p:nvPr>
        </p:nvSpPr>
        <p:spPr/>
        <p:txBody>
          <a:bodyPr/>
          <a:lstStyle/>
          <a:p>
            <a:fld id="{E9BFF390-A622-4423-AA72-0A8D51600F7B}" type="slidenum">
              <a:rPr lang="es-ES" smtClean="0"/>
              <a:pPr/>
              <a:t>36</a:t>
            </a:fld>
            <a:endParaRPr lang="es-ES"/>
          </a:p>
        </p:txBody>
      </p:sp>
      <p:graphicFrame>
        <p:nvGraphicFramePr>
          <p:cNvPr id="11" name="Chart 6"/>
          <p:cNvGraphicFramePr>
            <a:graphicFrameLocks/>
          </p:cNvGraphicFramePr>
          <p:nvPr>
            <p:extLst>
              <p:ext uri="{D42A27DB-BD31-4B8C-83A1-F6EECF244321}">
                <p14:modId xmlns:p14="http://schemas.microsoft.com/office/powerpoint/2010/main" val="1637733590"/>
              </p:ext>
            </p:extLst>
          </p:nvPr>
        </p:nvGraphicFramePr>
        <p:xfrm>
          <a:off x="1264754" y="2738933"/>
          <a:ext cx="3410706" cy="9183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6"/>
          <p:cNvGraphicFramePr>
            <a:graphicFrameLocks/>
          </p:cNvGraphicFramePr>
          <p:nvPr>
            <p:extLst>
              <p:ext uri="{D42A27DB-BD31-4B8C-83A1-F6EECF244321}">
                <p14:modId xmlns:p14="http://schemas.microsoft.com/office/powerpoint/2010/main" val="3490552548"/>
              </p:ext>
            </p:extLst>
          </p:nvPr>
        </p:nvGraphicFramePr>
        <p:xfrm>
          <a:off x="5251524" y="2703219"/>
          <a:ext cx="3136900" cy="8878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9905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CONCLUSIONES: SPEC CPU</a:t>
            </a:r>
          </a:p>
        </p:txBody>
      </p:sp>
      <p:sp>
        <p:nvSpPr>
          <p:cNvPr id="3" name="2 Marcador de contenido"/>
          <p:cNvSpPr>
            <a:spLocks noGrp="1"/>
          </p:cNvSpPr>
          <p:nvPr>
            <p:ph idx="1"/>
          </p:nvPr>
        </p:nvSpPr>
        <p:spPr>
          <a:xfrm>
            <a:off x="1101991" y="1052736"/>
            <a:ext cx="7862497" cy="5544616"/>
          </a:xfrm>
        </p:spPr>
        <p:txBody>
          <a:bodyPr>
            <a:normAutofit lnSpcReduction="10000"/>
          </a:bodyPr>
          <a:lstStyle/>
          <a:p>
            <a:pPr marL="82296" indent="0" algn="just">
              <a:buNone/>
            </a:pPr>
            <a:r>
              <a:rPr lang="en-US" sz="2800" dirty="0"/>
              <a:t>Si </a:t>
            </a:r>
            <a:r>
              <a:rPr lang="en-US" sz="2800" dirty="0" err="1"/>
              <a:t>estudiamos</a:t>
            </a:r>
            <a:r>
              <a:rPr lang="en-US" sz="2800" dirty="0"/>
              <a:t> la </a:t>
            </a:r>
            <a:r>
              <a:rPr lang="en-US" sz="2800" dirty="0" err="1"/>
              <a:t>dependencia</a:t>
            </a:r>
            <a:r>
              <a:rPr lang="en-US" sz="2800" dirty="0"/>
              <a:t> de la </a:t>
            </a:r>
            <a:r>
              <a:rPr lang="en-US" sz="2800" dirty="0" err="1"/>
              <a:t>memoria</a:t>
            </a:r>
            <a:r>
              <a:rPr lang="en-US" sz="2800" dirty="0"/>
              <a:t> o CPU:</a:t>
            </a:r>
          </a:p>
          <a:p>
            <a:pPr marL="82296" indent="0" algn="just">
              <a:buNone/>
            </a:pPr>
            <a:endParaRPr lang="en-US" sz="800" dirty="0"/>
          </a:p>
          <a:p>
            <a:pPr marL="82296" indent="0" algn="just">
              <a:buNone/>
            </a:pPr>
            <a:r>
              <a:rPr lang="es-ES" sz="2800" dirty="0"/>
              <a:t>- Al comparar las Instrucciones Por Ciclo (IPC) se observa que el valor de 453 es mayor que para 456. El trabajo de la CPU es alto en ambos casos (mayor de 1) pero en mayor grado en el </a:t>
            </a:r>
            <a:r>
              <a:rPr lang="es-ES" sz="2800" dirty="0" err="1"/>
              <a:t>Benchmark</a:t>
            </a:r>
            <a:r>
              <a:rPr lang="es-ES" sz="2800" dirty="0"/>
              <a:t> de FP que en el de INT. Por tanto, </a:t>
            </a:r>
            <a:r>
              <a:rPr lang="es-ES" sz="2800" b="1" dirty="0">
                <a:solidFill>
                  <a:srgbClr val="FF0000"/>
                </a:solidFill>
              </a:rPr>
              <a:t>FP es más dependiente de la CPU</a:t>
            </a:r>
            <a:r>
              <a:rPr lang="es-ES" sz="2800" dirty="0"/>
              <a:t>.</a:t>
            </a:r>
          </a:p>
          <a:p>
            <a:pPr marL="82296" indent="0" algn="just">
              <a:buNone/>
            </a:pPr>
            <a:endParaRPr lang="es-ES" sz="900" dirty="0"/>
          </a:p>
          <a:p>
            <a:pPr marL="82296" indent="0" algn="just">
              <a:buNone/>
            </a:pPr>
            <a:r>
              <a:rPr lang="es-ES" sz="2800" dirty="0"/>
              <a:t>- No tenemos datos para comparar la Tasa de Predicción de Saltos (TPC) pero, a través de datos de informes de SPEC, encontramos que en INT hay más fallos que en FP. Por tanto, </a:t>
            </a:r>
            <a:r>
              <a:rPr lang="es-ES" sz="2800" b="1" dirty="0">
                <a:solidFill>
                  <a:srgbClr val="FF0000"/>
                </a:solidFill>
              </a:rPr>
              <a:t>INT es más dependiente de la memoria</a:t>
            </a:r>
            <a:r>
              <a:rPr lang="es-ES" sz="2800" b="1" dirty="0"/>
              <a:t>.</a:t>
            </a:r>
          </a:p>
          <a:p>
            <a:pPr marL="82296" indent="0" algn="just">
              <a:buNone/>
            </a:pPr>
            <a:endParaRPr lang="en-US" sz="2800" dirty="0"/>
          </a:p>
        </p:txBody>
      </p:sp>
      <p:sp>
        <p:nvSpPr>
          <p:cNvPr id="4" name="Marcador de número de diapositiva 3"/>
          <p:cNvSpPr>
            <a:spLocks noGrp="1"/>
          </p:cNvSpPr>
          <p:nvPr>
            <p:ph type="sldNum" sz="quarter" idx="12"/>
          </p:nvPr>
        </p:nvSpPr>
        <p:spPr/>
        <p:txBody>
          <a:bodyPr/>
          <a:lstStyle/>
          <a:p>
            <a:fld id="{E9BFF390-A622-4423-AA72-0A8D51600F7B}" type="slidenum">
              <a:rPr lang="es-ES" smtClean="0"/>
              <a:pPr/>
              <a:t>37</a:t>
            </a:fld>
            <a:endParaRPr lang="es-ES"/>
          </a:p>
        </p:txBody>
      </p:sp>
    </p:spTree>
    <p:extLst>
      <p:ext uri="{BB962C8B-B14F-4D97-AF65-F5344CB8AC3E}">
        <p14:creationId xmlns:p14="http://schemas.microsoft.com/office/powerpoint/2010/main" val="2124958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CONCLUSIONES SPEC JBB</a:t>
            </a:r>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s-ES" sz="2400" dirty="0"/>
              <a:t>El pico siempre se obtiene en 4, por ser el nº de </a:t>
            </a:r>
            <a:r>
              <a:rPr lang="es-ES" sz="2400" dirty="0" err="1"/>
              <a:t>cores</a:t>
            </a:r>
            <a:r>
              <a:rPr lang="es-ES" sz="2400" dirty="0"/>
              <a:t>.</a:t>
            </a:r>
          </a:p>
          <a:p>
            <a:pPr marL="82296" indent="0" algn="just">
              <a:buNone/>
            </a:pPr>
            <a:endParaRPr lang="es-ES" sz="800" dirty="0"/>
          </a:p>
          <a:p>
            <a:pPr marL="82296" indent="0" algn="just">
              <a:buNone/>
            </a:pPr>
            <a:r>
              <a:rPr lang="es-ES" sz="2400" dirty="0"/>
              <a:t>Si comparamos los resultados en java 1.5 y 1.7:</a:t>
            </a:r>
          </a:p>
          <a:p>
            <a:pPr marL="82296" indent="0" algn="just">
              <a:buNone/>
            </a:pPr>
            <a:endParaRPr lang="es-ES" sz="2400" dirty="0"/>
          </a:p>
          <a:p>
            <a:pPr marL="82296" indent="0" algn="just">
              <a:buNone/>
            </a:pPr>
            <a:endParaRPr lang="es-ES" sz="2400" dirty="0"/>
          </a:p>
          <a:p>
            <a:pPr marL="82296" indent="0" algn="just">
              <a:buNone/>
            </a:pPr>
            <a:endParaRPr lang="es-ES" sz="2400" dirty="0"/>
          </a:p>
          <a:p>
            <a:pPr marL="82296" indent="0" algn="just">
              <a:buNone/>
            </a:pPr>
            <a:endParaRPr lang="es-ES" sz="2400" dirty="0"/>
          </a:p>
          <a:p>
            <a:pPr marL="82296" indent="0" algn="just">
              <a:buNone/>
            </a:pPr>
            <a:endParaRPr lang="es-ES" sz="2400" dirty="0"/>
          </a:p>
          <a:p>
            <a:pPr marL="82296" indent="0" algn="just">
              <a:buNone/>
            </a:pPr>
            <a:endParaRPr lang="es-ES" sz="2400" dirty="0"/>
          </a:p>
          <a:p>
            <a:pPr marL="82296" indent="0" algn="just">
              <a:buNone/>
            </a:pPr>
            <a:r>
              <a:rPr lang="es-ES" sz="2400" dirty="0"/>
              <a:t> </a:t>
            </a:r>
            <a:r>
              <a:rPr lang="es-ES" sz="2400" dirty="0">
                <a:solidFill>
                  <a:srgbClr val="FF0000"/>
                </a:solidFill>
              </a:rPr>
              <a:t>Mejora del 88%</a:t>
            </a:r>
          </a:p>
          <a:p>
            <a:pPr marL="82296" indent="0" algn="just">
              <a:buNone/>
            </a:pPr>
            <a:endParaRPr lang="es-ES" sz="2400" dirty="0"/>
          </a:p>
          <a:p>
            <a:pPr marL="82296" indent="0" algn="just">
              <a:buNone/>
            </a:pPr>
            <a:r>
              <a:rPr lang="es-ES" sz="2400" dirty="0"/>
              <a:t>Se obtiene casi el doble de </a:t>
            </a:r>
            <a:r>
              <a:rPr lang="es-ES" sz="2400" dirty="0" err="1"/>
              <a:t>BOPs</a:t>
            </a:r>
            <a:r>
              <a:rPr lang="es-ES" sz="2400" dirty="0"/>
              <a:t> con 1.7, por lo que cuanto más moderna es la versión, más optimizada y mejor resultado.</a:t>
            </a:r>
          </a:p>
          <a:p>
            <a:pPr marL="82296" indent="0" algn="just">
              <a:buNone/>
            </a:pP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1942301640"/>
              </p:ext>
            </p:extLst>
          </p:nvPr>
        </p:nvGraphicFramePr>
        <p:xfrm>
          <a:off x="1187624" y="3036937"/>
          <a:ext cx="2514600" cy="1400175"/>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val="1656267767"/>
                    </a:ext>
                  </a:extLst>
                </a:gridCol>
                <a:gridCol w="838200">
                  <a:extLst>
                    <a:ext uri="{9D8B030D-6E8A-4147-A177-3AD203B41FA5}">
                      <a16:colId xmlns:a16="http://schemas.microsoft.com/office/drawing/2014/main" val="3598890482"/>
                    </a:ext>
                  </a:extLst>
                </a:gridCol>
                <a:gridCol w="838200">
                  <a:extLst>
                    <a:ext uri="{9D8B030D-6E8A-4147-A177-3AD203B41FA5}">
                      <a16:colId xmlns:a16="http://schemas.microsoft.com/office/drawing/2014/main" val="239576744"/>
                    </a:ext>
                  </a:extLst>
                </a:gridCol>
              </a:tblGrid>
              <a:tr h="200025">
                <a:tc>
                  <a:txBody>
                    <a:bodyPr/>
                    <a:lstStyle/>
                    <a:p>
                      <a:pPr algn="ctr" fontAlgn="b"/>
                      <a:r>
                        <a:rPr lang="es-ES" sz="1200" u="sng" strike="noStrike" dirty="0" err="1">
                          <a:effectLst/>
                        </a:rPr>
                        <a:t>Warehouses</a:t>
                      </a:r>
                      <a:endParaRPr lang="es-ES" sz="1200" b="1"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dirty="0" err="1">
                          <a:effectLst/>
                        </a:rPr>
                        <a:t>jdk</a:t>
                      </a:r>
                      <a:r>
                        <a:rPr lang="es-ES" sz="1200" u="sng" strike="noStrike" dirty="0">
                          <a:effectLst/>
                        </a:rPr>
                        <a:t> 1.5</a:t>
                      </a:r>
                      <a:endParaRPr lang="es-ES" sz="1200" b="1"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sng" strike="noStrike" dirty="0" err="1">
                          <a:effectLst/>
                        </a:rPr>
                        <a:t>jdk</a:t>
                      </a:r>
                      <a:r>
                        <a:rPr lang="es-ES" sz="1200" u="sng" strike="noStrike" dirty="0">
                          <a:effectLst/>
                        </a:rPr>
                        <a:t> 1.7</a:t>
                      </a:r>
                      <a:endParaRPr lang="es-ES" sz="1200" b="1" i="0" u="sng"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0781950"/>
                  </a:ext>
                </a:extLst>
              </a:tr>
              <a:tr h="200025">
                <a:tc>
                  <a:txBody>
                    <a:bodyPr/>
                    <a:lstStyle/>
                    <a:p>
                      <a:pPr algn="ctr" fontAlgn="ctr"/>
                      <a:r>
                        <a:rPr lang="es-ES" sz="1200" u="none" strike="noStrike">
                          <a:effectLst/>
                        </a:rPr>
                        <a:t>1</a:t>
                      </a:r>
                      <a:endParaRPr lang="es-E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200" u="none" strike="noStrike">
                          <a:effectLst/>
                        </a:rPr>
                        <a:t>40666</a:t>
                      </a:r>
                      <a:endParaRPr lang="es-E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200" u="none" strike="noStrike">
                          <a:effectLst/>
                        </a:rPr>
                        <a:t>67369</a:t>
                      </a:r>
                      <a:endParaRPr lang="es-E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47603589"/>
                  </a:ext>
                </a:extLst>
              </a:tr>
              <a:tr h="200025">
                <a:tc>
                  <a:txBody>
                    <a:bodyPr/>
                    <a:lstStyle/>
                    <a:p>
                      <a:pPr algn="ctr" fontAlgn="ctr"/>
                      <a:r>
                        <a:rPr lang="es-ES" sz="1200" u="none" strike="noStrike">
                          <a:effectLst/>
                        </a:rPr>
                        <a:t>2</a:t>
                      </a:r>
                      <a:endParaRPr lang="es-E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200" u="none" strike="noStrike">
                          <a:effectLst/>
                        </a:rPr>
                        <a:t>74441</a:t>
                      </a:r>
                      <a:endParaRPr lang="es-E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200" u="none" strike="noStrike">
                          <a:effectLst/>
                        </a:rPr>
                        <a:t>140749</a:t>
                      </a:r>
                      <a:endParaRPr lang="es-E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06644470"/>
                  </a:ext>
                </a:extLst>
              </a:tr>
              <a:tr h="200025">
                <a:tc>
                  <a:txBody>
                    <a:bodyPr/>
                    <a:lstStyle/>
                    <a:p>
                      <a:pPr algn="ctr" fontAlgn="ctr"/>
                      <a:r>
                        <a:rPr lang="es-ES" sz="1200" u="none" strike="noStrike">
                          <a:effectLst/>
                        </a:rPr>
                        <a:t>3</a:t>
                      </a:r>
                      <a:endParaRPr lang="es-E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200" u="none" strike="noStrike">
                          <a:effectLst/>
                        </a:rPr>
                        <a:t>98844</a:t>
                      </a:r>
                      <a:endParaRPr lang="es-E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200" u="none" strike="noStrike">
                          <a:effectLst/>
                        </a:rPr>
                        <a:t>188739</a:t>
                      </a:r>
                      <a:endParaRPr lang="es-E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18714903"/>
                  </a:ext>
                </a:extLst>
              </a:tr>
              <a:tr h="200025">
                <a:tc>
                  <a:txBody>
                    <a:bodyPr/>
                    <a:lstStyle/>
                    <a:p>
                      <a:pPr algn="ctr" fontAlgn="ctr"/>
                      <a:r>
                        <a:rPr lang="es-ES" sz="1200" u="none" strike="noStrike">
                          <a:effectLst/>
                        </a:rPr>
                        <a:t>4</a:t>
                      </a:r>
                      <a:endParaRPr lang="es-E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200" u="none" strike="noStrike" dirty="0">
                          <a:solidFill>
                            <a:srgbClr val="FF0000"/>
                          </a:solidFill>
                          <a:effectLst/>
                        </a:rPr>
                        <a:t>115844</a:t>
                      </a:r>
                      <a:endParaRPr lang="es-ES" sz="12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s-ES" sz="1200" u="none" strike="noStrike" dirty="0">
                          <a:solidFill>
                            <a:srgbClr val="FF0000"/>
                          </a:solidFill>
                          <a:effectLst/>
                        </a:rPr>
                        <a:t>218448</a:t>
                      </a:r>
                      <a:endParaRPr lang="es-ES" sz="12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92130419"/>
                  </a:ext>
                </a:extLst>
              </a:tr>
              <a:tr h="200025">
                <a:tc>
                  <a:txBody>
                    <a:bodyPr/>
                    <a:lstStyle/>
                    <a:p>
                      <a:pPr algn="ctr" fontAlgn="ctr"/>
                      <a:r>
                        <a:rPr lang="es-ES" sz="1200" u="none" strike="noStrike">
                          <a:effectLst/>
                        </a:rPr>
                        <a:t>5</a:t>
                      </a:r>
                      <a:endParaRPr lang="es-E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200" u="none" strike="noStrike">
                          <a:effectLst/>
                        </a:rPr>
                        <a:t>112397</a:t>
                      </a:r>
                      <a:endParaRPr lang="es-E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200" u="none" strike="noStrike">
                          <a:effectLst/>
                        </a:rPr>
                        <a:t>212553</a:t>
                      </a:r>
                      <a:endParaRPr lang="es-E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62751271"/>
                  </a:ext>
                </a:extLst>
              </a:tr>
              <a:tr h="200025">
                <a:tc>
                  <a:txBody>
                    <a:bodyPr/>
                    <a:lstStyle/>
                    <a:p>
                      <a:pPr algn="ctr" fontAlgn="ctr"/>
                      <a:r>
                        <a:rPr lang="es-ES" sz="1200" u="none" strike="noStrike">
                          <a:effectLst/>
                        </a:rPr>
                        <a:t>6</a:t>
                      </a:r>
                      <a:endParaRPr lang="es-E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200" u="none" strike="noStrike">
                          <a:effectLst/>
                        </a:rPr>
                        <a:t>107241</a:t>
                      </a:r>
                      <a:endParaRPr lang="es-E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200" u="none" strike="noStrike" dirty="0">
                          <a:effectLst/>
                        </a:rPr>
                        <a:t>204490</a:t>
                      </a:r>
                      <a:endParaRPr lang="es-E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28202391"/>
                  </a:ext>
                </a:extLst>
              </a:tr>
            </a:tbl>
          </a:graphicData>
        </a:graphic>
      </p:graphicFrame>
      <p:graphicFrame>
        <p:nvGraphicFramePr>
          <p:cNvPr id="5" name="Chart 2"/>
          <p:cNvGraphicFramePr>
            <a:graphicFrameLocks/>
          </p:cNvGraphicFramePr>
          <p:nvPr>
            <p:extLst>
              <p:ext uri="{D42A27DB-BD31-4B8C-83A1-F6EECF244321}">
                <p14:modId xmlns:p14="http://schemas.microsoft.com/office/powerpoint/2010/main" val="1053996992"/>
              </p:ext>
            </p:extLst>
          </p:nvPr>
        </p:nvGraphicFramePr>
        <p:xfrm>
          <a:off x="3972202" y="2258329"/>
          <a:ext cx="4810125" cy="3559968"/>
        </p:xfrm>
        <a:graphic>
          <a:graphicData uri="http://schemas.openxmlformats.org/drawingml/2006/chart">
            <c:chart xmlns:c="http://schemas.openxmlformats.org/drawingml/2006/chart" xmlns:r="http://schemas.openxmlformats.org/officeDocument/2006/relationships" r:id="rId2"/>
          </a:graphicData>
        </a:graphic>
      </p:graphicFrame>
      <p:sp>
        <p:nvSpPr>
          <p:cNvPr id="6" name="Marcador de número de diapositiva 5"/>
          <p:cNvSpPr>
            <a:spLocks noGrp="1"/>
          </p:cNvSpPr>
          <p:nvPr>
            <p:ph type="sldNum" sz="quarter" idx="12"/>
          </p:nvPr>
        </p:nvSpPr>
        <p:spPr/>
        <p:txBody>
          <a:bodyPr/>
          <a:lstStyle/>
          <a:p>
            <a:fld id="{E9BFF390-A622-4423-AA72-0A8D51600F7B}" type="slidenum">
              <a:rPr lang="es-ES" smtClean="0"/>
              <a:pPr/>
              <a:t>38</a:t>
            </a:fld>
            <a:endParaRPr lang="es-ES"/>
          </a:p>
        </p:txBody>
      </p:sp>
    </p:spTree>
    <p:extLst>
      <p:ext uri="{BB962C8B-B14F-4D97-AF65-F5344CB8AC3E}">
        <p14:creationId xmlns:p14="http://schemas.microsoft.com/office/powerpoint/2010/main" val="3008087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2.3 SPEC Web</a:t>
            </a:r>
          </a:p>
        </p:txBody>
      </p:sp>
      <p:sp>
        <p:nvSpPr>
          <p:cNvPr id="3" name="2 Marcador de contenido"/>
          <p:cNvSpPr>
            <a:spLocks noGrp="1"/>
          </p:cNvSpPr>
          <p:nvPr>
            <p:ph idx="1"/>
          </p:nvPr>
        </p:nvSpPr>
        <p:spPr>
          <a:xfrm>
            <a:off x="1101991" y="1052736"/>
            <a:ext cx="7926898" cy="5544616"/>
          </a:xfrm>
        </p:spPr>
        <p:txBody>
          <a:bodyPr>
            <a:noAutofit/>
          </a:bodyPr>
          <a:lstStyle/>
          <a:p>
            <a:pPr marL="82296" indent="0" algn="just">
              <a:buNone/>
            </a:pPr>
            <a:r>
              <a:rPr lang="es-ES" sz="2400" dirty="0"/>
              <a:t> El proceso para obtener el máximo número de sesiones es iterativo: pruebo un valor y si sigue dando 100% lo aumento, sino pruebo con un valor intermedio hasta lograrlo: en nuestro caso lo conseguimos al sexto intento:</a:t>
            </a:r>
          </a:p>
          <a:p>
            <a:pPr marL="82296" indent="0" algn="just">
              <a:buNone/>
            </a:pPr>
            <a:endParaRPr lang="es-ES" sz="800" dirty="0"/>
          </a:p>
          <a:p>
            <a:pPr marL="82296" indent="0" algn="ctr">
              <a:buNone/>
            </a:pPr>
            <a:r>
              <a:rPr lang="es-ES" sz="2400" dirty="0"/>
              <a:t> </a:t>
            </a:r>
            <a:r>
              <a:rPr lang="es-ES" dirty="0">
                <a:solidFill>
                  <a:srgbClr val="FF0000"/>
                </a:solidFill>
                <a:latin typeface="Agency FB" panose="020B0503020202020204" pitchFamily="34" charset="0"/>
              </a:rPr>
              <a:t>100 -&gt; 150 -&gt; 140 -&gt; 147 -&gt;145-&gt;146</a:t>
            </a:r>
          </a:p>
          <a:p>
            <a:pPr marL="82296" indent="0" algn="just">
              <a:buNone/>
            </a:pPr>
            <a:endParaRPr lang="es-ES" sz="800" dirty="0"/>
          </a:p>
          <a:p>
            <a:pPr marL="82296" indent="0" algn="just">
              <a:buNone/>
            </a:pPr>
            <a:r>
              <a:rPr lang="es-ES" sz="2400" dirty="0"/>
              <a:t> Es sencillo pero algo tedioso porque se pierde mucho tiempo entre ellas y no se sabe por qué valores empezar.</a:t>
            </a:r>
          </a:p>
          <a:p>
            <a:pPr marL="82296" indent="0" algn="just">
              <a:buNone/>
            </a:pPr>
            <a:endParaRPr lang="es-ES" sz="800" dirty="0"/>
          </a:p>
          <a:p>
            <a:pPr marL="82296" indent="0" algn="just">
              <a:buNone/>
            </a:pPr>
            <a:r>
              <a:rPr lang="es-ES" sz="2400" dirty="0"/>
              <a:t> Existe una segunda parte de la práctica en la que se lleva a cabo el proceso con una conexión segura por lo que se precisa SSL pero no pudo llevarse a cabo por falta de conocimientos y de tiempo (pasamos mucho tiempo resolviendo fallos en el resto de partes de la práctica)</a:t>
            </a:r>
          </a:p>
        </p:txBody>
      </p:sp>
      <p:sp>
        <p:nvSpPr>
          <p:cNvPr id="4" name="Marcador de número de diapositiva 3"/>
          <p:cNvSpPr>
            <a:spLocks noGrp="1"/>
          </p:cNvSpPr>
          <p:nvPr>
            <p:ph type="sldNum" sz="quarter" idx="12"/>
          </p:nvPr>
        </p:nvSpPr>
        <p:spPr/>
        <p:txBody>
          <a:bodyPr/>
          <a:lstStyle/>
          <a:p>
            <a:fld id="{E9BFF390-A622-4423-AA72-0A8D51600F7B}" type="slidenum">
              <a:rPr lang="es-ES" smtClean="0"/>
              <a:pPr/>
              <a:t>39</a:t>
            </a:fld>
            <a:endParaRPr lang="es-ES"/>
          </a:p>
        </p:txBody>
      </p:sp>
    </p:spTree>
    <p:extLst>
      <p:ext uri="{BB962C8B-B14F-4D97-AF65-F5344CB8AC3E}">
        <p14:creationId xmlns:p14="http://schemas.microsoft.com/office/powerpoint/2010/main" val="207244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95736" y="3212976"/>
            <a:ext cx="5904656"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I.INTRODUCCIÓN</a:t>
            </a:r>
          </a:p>
        </p:txBody>
      </p:sp>
      <p:sp>
        <p:nvSpPr>
          <p:cNvPr id="3" name="Marcador de número de diapositiva 2"/>
          <p:cNvSpPr>
            <a:spLocks noGrp="1"/>
          </p:cNvSpPr>
          <p:nvPr>
            <p:ph type="sldNum" sz="quarter" idx="12"/>
          </p:nvPr>
        </p:nvSpPr>
        <p:spPr/>
        <p:txBody>
          <a:bodyPr/>
          <a:lstStyle/>
          <a:p>
            <a:fld id="{E9BFF390-A622-4423-AA72-0A8D51600F7B}" type="slidenum">
              <a:rPr lang="es-ES" smtClean="0"/>
              <a:pPr/>
              <a:t>4</a:t>
            </a:fld>
            <a:endParaRPr lang="es-ES"/>
          </a:p>
        </p:txBody>
      </p:sp>
    </p:spTree>
    <p:extLst>
      <p:ext uri="{BB962C8B-B14F-4D97-AF65-F5344CB8AC3E}">
        <p14:creationId xmlns:p14="http://schemas.microsoft.com/office/powerpoint/2010/main" val="3211082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134"/>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GB" b="1" dirty="0"/>
              <a:t>CONCLUSIONES FINALES</a:t>
            </a:r>
            <a:endParaRPr lang="es-ES" b="1" dirty="0"/>
          </a:p>
        </p:txBody>
      </p:sp>
      <p:sp>
        <p:nvSpPr>
          <p:cNvPr id="3" name="2 Marcador de contenido"/>
          <p:cNvSpPr>
            <a:spLocks noGrp="1"/>
          </p:cNvSpPr>
          <p:nvPr>
            <p:ph idx="1"/>
          </p:nvPr>
        </p:nvSpPr>
        <p:spPr>
          <a:xfrm>
            <a:off x="1141004" y="980728"/>
            <a:ext cx="7848872" cy="5760640"/>
          </a:xfrm>
        </p:spPr>
        <p:txBody>
          <a:bodyPr>
            <a:normAutofit fontScale="70000" lnSpcReduction="20000"/>
          </a:bodyPr>
          <a:lstStyle/>
          <a:p>
            <a:pPr algn="just">
              <a:buFontTx/>
              <a:buChar char="-"/>
            </a:pPr>
            <a:r>
              <a:rPr lang="es-ES" sz="3900" dirty="0"/>
              <a:t>El uso de </a:t>
            </a:r>
            <a:r>
              <a:rPr lang="es-ES" sz="3900" dirty="0" err="1"/>
              <a:t>Benchmarks</a:t>
            </a:r>
            <a:r>
              <a:rPr lang="es-ES" sz="3900" dirty="0"/>
              <a:t> nos permite comparar el rendimiento de distintas máquinas al ejecutar en todas ellas la misma carga de trabajo.</a:t>
            </a:r>
          </a:p>
          <a:p>
            <a:pPr algn="just">
              <a:buFontTx/>
              <a:buChar char="-"/>
            </a:pPr>
            <a:endParaRPr lang="es-ES" sz="800" dirty="0"/>
          </a:p>
          <a:p>
            <a:pPr algn="just">
              <a:buFontTx/>
              <a:buChar char="-"/>
            </a:pPr>
            <a:r>
              <a:rPr lang="es-ES" sz="3900" dirty="0"/>
              <a:t>El </a:t>
            </a:r>
            <a:r>
              <a:rPr lang="es-ES" sz="3900" b="1" dirty="0"/>
              <a:t>SPEC CPU </a:t>
            </a:r>
            <a:r>
              <a:rPr lang="es-ES" sz="3900" dirty="0"/>
              <a:t>resulta fácil de preparar pero es largo ya que se deben hacer muchas pruebas, algunas que pueden llegar a durar horas.</a:t>
            </a:r>
          </a:p>
          <a:p>
            <a:pPr algn="just">
              <a:buFontTx/>
              <a:buChar char="-"/>
            </a:pPr>
            <a:endParaRPr lang="es-ES" sz="900" dirty="0"/>
          </a:p>
          <a:p>
            <a:pPr algn="just">
              <a:buFontTx/>
              <a:buChar char="-"/>
            </a:pPr>
            <a:r>
              <a:rPr lang="es-ES" sz="3900" dirty="0"/>
              <a:t>El </a:t>
            </a:r>
            <a:r>
              <a:rPr lang="es-ES" sz="3900" b="1" dirty="0"/>
              <a:t>SPEC JBB</a:t>
            </a:r>
            <a:r>
              <a:rPr lang="es-ES" sz="3900" dirty="0"/>
              <a:t> resulta más fácil una vez resuelto el problema de instalar Java 1.5, que fue lo que nos dio más problemas.  </a:t>
            </a:r>
          </a:p>
          <a:p>
            <a:pPr algn="just">
              <a:buFontTx/>
              <a:buChar char="-"/>
            </a:pPr>
            <a:endParaRPr lang="es-ES" sz="900" dirty="0"/>
          </a:p>
          <a:p>
            <a:pPr algn="just">
              <a:buFontTx/>
              <a:buChar char="-"/>
            </a:pPr>
            <a:r>
              <a:rPr lang="es-ES" sz="3900" dirty="0"/>
              <a:t>El </a:t>
            </a:r>
            <a:r>
              <a:rPr lang="es-ES" sz="3900" b="1" dirty="0"/>
              <a:t>SPEC Web </a:t>
            </a:r>
            <a:r>
              <a:rPr lang="es-ES" sz="3900" dirty="0"/>
              <a:t>resulta el más difícil de todos, incluso siguiendo las instrucciones daba multitud de errores y sólo para la prueba más sencilla es necesario “tener suerte” a la hora de tomar los valores de sesiones simultáneas porque nunca se sabe por qué valor empezar y cuánto aumentarlo después.</a:t>
            </a:r>
          </a:p>
          <a:p>
            <a:pPr algn="just">
              <a:buFontTx/>
              <a:buChar char="-"/>
            </a:pPr>
            <a:endParaRPr lang="es-ES" sz="3900" dirty="0"/>
          </a:p>
          <a:p>
            <a:pPr algn="just">
              <a:buFontTx/>
              <a:buChar char="-"/>
            </a:pPr>
            <a:endParaRPr lang="es-ES" sz="3900" dirty="0"/>
          </a:p>
        </p:txBody>
      </p:sp>
      <p:sp>
        <p:nvSpPr>
          <p:cNvPr id="4" name="Marcador de número de diapositiva 3"/>
          <p:cNvSpPr>
            <a:spLocks noGrp="1"/>
          </p:cNvSpPr>
          <p:nvPr>
            <p:ph type="sldNum" sz="quarter" idx="12"/>
          </p:nvPr>
        </p:nvSpPr>
        <p:spPr/>
        <p:txBody>
          <a:bodyPr/>
          <a:lstStyle/>
          <a:p>
            <a:fld id="{E9BFF390-A622-4423-AA72-0A8D51600F7B}" type="slidenum">
              <a:rPr lang="es-ES" smtClean="0"/>
              <a:pPr/>
              <a:t>40</a:t>
            </a:fld>
            <a:endParaRPr lang="es-ES"/>
          </a:p>
        </p:txBody>
      </p:sp>
    </p:spTree>
    <p:extLst>
      <p:ext uri="{BB962C8B-B14F-4D97-AF65-F5344CB8AC3E}">
        <p14:creationId xmlns:p14="http://schemas.microsoft.com/office/powerpoint/2010/main" val="4073345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699792" y="2492896"/>
            <a:ext cx="5184576" cy="2160240"/>
          </a:xfrm>
        </p:spPr>
        <p:style>
          <a:lnRef idx="2">
            <a:schemeClr val="dk1"/>
          </a:lnRef>
          <a:fillRef idx="1">
            <a:schemeClr val="lt1"/>
          </a:fillRef>
          <a:effectRef idx="0">
            <a:schemeClr val="dk1"/>
          </a:effectRef>
          <a:fontRef idx="minor">
            <a:schemeClr val="dk1"/>
          </a:fontRef>
        </p:style>
        <p:txBody>
          <a:bodyPr>
            <a:normAutofit/>
          </a:bodyPr>
          <a:lstStyle/>
          <a:p>
            <a:pPr algn="ctr"/>
            <a:r>
              <a:rPr lang="es-ES" b="1" dirty="0"/>
              <a:t>¿Alguna pregunta?</a:t>
            </a:r>
            <a:br>
              <a:rPr lang="es-ES" b="1" dirty="0"/>
            </a:br>
            <a:br>
              <a:rPr lang="es-ES" b="1" dirty="0"/>
            </a:br>
            <a:r>
              <a:rPr lang="es-ES" b="1" dirty="0"/>
              <a:t>GRACIAS</a:t>
            </a:r>
          </a:p>
        </p:txBody>
      </p:sp>
      <p:sp>
        <p:nvSpPr>
          <p:cNvPr id="3" name="Marcador de número de diapositiva 2"/>
          <p:cNvSpPr>
            <a:spLocks noGrp="1"/>
          </p:cNvSpPr>
          <p:nvPr>
            <p:ph type="sldNum" sz="quarter" idx="12"/>
          </p:nvPr>
        </p:nvSpPr>
        <p:spPr/>
        <p:txBody>
          <a:bodyPr/>
          <a:lstStyle/>
          <a:p>
            <a:fld id="{E9BFF390-A622-4423-AA72-0A8D51600F7B}" type="slidenum">
              <a:rPr lang="es-ES" smtClean="0"/>
              <a:pPr/>
              <a:t>41</a:t>
            </a:fld>
            <a:endParaRPr lang="es-ES"/>
          </a:p>
        </p:txBody>
      </p:sp>
    </p:spTree>
    <p:extLst>
      <p:ext uri="{BB962C8B-B14F-4D97-AF65-F5344CB8AC3E}">
        <p14:creationId xmlns:p14="http://schemas.microsoft.com/office/powerpoint/2010/main" val="230860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15617" y="980728"/>
            <a:ext cx="7776864" cy="5877272"/>
          </a:xfrm>
          <a:prstGeom prst="rect">
            <a:avLst/>
          </a:prstGeom>
        </p:spPr>
        <p:txBody>
          <a:bodyPr>
            <a:normAutofit fontScale="475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s-ES" sz="4200" u="sng" dirty="0"/>
              <a:t>Rendimiento</a:t>
            </a:r>
            <a:r>
              <a:rPr lang="es-ES" sz="4200" dirty="0"/>
              <a:t>: viene dado principalmente por dos factores opuestos: </a:t>
            </a:r>
          </a:p>
          <a:p>
            <a:pPr marL="82296" indent="0" algn="just">
              <a:buNone/>
            </a:pPr>
            <a:endParaRPr lang="es-ES" sz="1700" dirty="0"/>
          </a:p>
          <a:p>
            <a:pPr algn="just"/>
            <a:r>
              <a:rPr lang="es-ES" sz="3800" b="1" dirty="0"/>
              <a:t>latencia</a:t>
            </a:r>
            <a:r>
              <a:rPr lang="es-ES" sz="3800" dirty="0"/>
              <a:t> (</a:t>
            </a:r>
            <a:r>
              <a:rPr lang="es-ES" sz="3800" i="1" dirty="0" err="1"/>
              <a:t>latency</a:t>
            </a:r>
            <a:r>
              <a:rPr lang="es-ES" sz="3800" i="1" dirty="0"/>
              <a:t>)</a:t>
            </a:r>
            <a:r>
              <a:rPr lang="es-ES" sz="3800" dirty="0"/>
              <a:t>: tiempo que tarda en terminarse la tarea asignada.</a:t>
            </a:r>
          </a:p>
          <a:p>
            <a:pPr marL="82296" indent="0" algn="just">
              <a:buNone/>
            </a:pPr>
            <a:endParaRPr lang="es-ES" sz="1700" dirty="0"/>
          </a:p>
          <a:p>
            <a:pPr algn="just"/>
            <a:r>
              <a:rPr lang="es-ES" sz="3800" b="1" dirty="0"/>
              <a:t>carga de trabajo asumible</a:t>
            </a:r>
            <a:r>
              <a:rPr lang="es-ES" sz="3800" dirty="0"/>
              <a:t> (</a:t>
            </a:r>
            <a:r>
              <a:rPr lang="es-ES" sz="3800" i="1" dirty="0" err="1"/>
              <a:t>throughput</a:t>
            </a:r>
            <a:r>
              <a:rPr lang="es-ES" sz="3800" i="1" dirty="0"/>
              <a:t>)</a:t>
            </a:r>
            <a:r>
              <a:rPr lang="es-ES" sz="3800" dirty="0"/>
              <a:t>: nº tareas que realizar por tiempo. </a:t>
            </a:r>
          </a:p>
          <a:p>
            <a:pPr marL="82296" indent="0" algn="just">
              <a:buNone/>
            </a:pPr>
            <a:endParaRPr lang="es-ES" sz="1700" dirty="0"/>
          </a:p>
          <a:p>
            <a:pPr marL="82296" indent="0" algn="just">
              <a:buNone/>
            </a:pPr>
            <a:r>
              <a:rPr lang="es-ES" sz="4200" dirty="0"/>
              <a:t>Para evaluar el rendimiento podemos utilizar diferentes técnicas:</a:t>
            </a:r>
          </a:p>
          <a:p>
            <a:pPr marL="82296" indent="0" algn="just">
              <a:buNone/>
            </a:pPr>
            <a:endParaRPr lang="es-ES" sz="1700" dirty="0"/>
          </a:p>
          <a:p>
            <a:pPr marL="596646" indent="-514350" algn="just">
              <a:buFont typeface="+mj-lt"/>
              <a:buAutoNum type="arabicPeriod"/>
            </a:pPr>
            <a:r>
              <a:rPr lang="es-ES" sz="3600" dirty="0"/>
              <a:t> </a:t>
            </a:r>
            <a:r>
              <a:rPr lang="es-ES" sz="3800" i="1" dirty="0"/>
              <a:t>Modelos analíticos </a:t>
            </a:r>
            <a:r>
              <a:rPr lang="es-ES" sz="3800" dirty="0"/>
              <a:t>(matemáticos): útil cuando no se dispone de la máquina, pero tienen limitado su ámbito de utilización por la dificultad de expresar en forma de ecuaciones matemáticas el comportamiento detallado de la máquina y su carga de trabajo. Se utilizan en fases muy tempranas de diseño para realizar estimaciones generales del rendimiento.</a:t>
            </a:r>
          </a:p>
          <a:p>
            <a:pPr marL="596646" indent="-514350" algn="just">
              <a:buFont typeface="+mj-lt"/>
              <a:buAutoNum type="arabicPeriod"/>
            </a:pPr>
            <a:endParaRPr lang="es-ES" sz="1700" dirty="0"/>
          </a:p>
          <a:p>
            <a:pPr marL="596646" indent="-514350" algn="just">
              <a:buFont typeface="+mj-lt"/>
              <a:buAutoNum type="arabicPeriod"/>
            </a:pPr>
            <a:r>
              <a:rPr lang="es-ES" sz="3800" i="1" dirty="0"/>
              <a:t>Modelos de simulación </a:t>
            </a:r>
            <a:r>
              <a:rPr lang="es-ES" sz="3800" dirty="0"/>
              <a:t>(algorítmicos): pueden construirse con mayor precisión, recogiendo especificaciones detalladas de diseño. Sin embargo, estos modelos requieren una gran capacidad computacional cuando se incorporan todos los componentes básicos de la máquina.</a:t>
            </a:r>
          </a:p>
          <a:p>
            <a:pPr marL="596646" indent="-514350" algn="just">
              <a:buFont typeface="+mj-lt"/>
              <a:buAutoNum type="arabicPeriod"/>
            </a:pPr>
            <a:endParaRPr lang="es-ES" sz="1700" dirty="0"/>
          </a:p>
          <a:p>
            <a:pPr marL="596646" indent="-514350" algn="just">
              <a:buFont typeface="+mj-lt"/>
              <a:buAutoNum type="arabicPeriod"/>
            </a:pPr>
            <a:r>
              <a:rPr lang="es-ES" sz="3800" i="1" dirty="0"/>
              <a:t>Máquinas reales</a:t>
            </a:r>
            <a:r>
              <a:rPr lang="es-ES" sz="3800" dirty="0"/>
              <a:t>: se evalúan con el fin de disponer de algún criterio de elección, pero será necesario disponer de un conjunto de programas representativos de la carga real de trabajo que vaya a tener la máquina, con respecto a los cuales se realicen las medidas (</a:t>
            </a:r>
            <a:r>
              <a:rPr lang="es-ES" sz="3800" dirty="0" err="1"/>
              <a:t>Benchmarks</a:t>
            </a:r>
            <a:r>
              <a:rPr lang="es-ES" sz="3800" dirty="0"/>
              <a:t>).</a:t>
            </a:r>
          </a:p>
        </p:txBody>
      </p:sp>
      <p:sp>
        <p:nvSpPr>
          <p:cNvPr id="3" name="Marcador de número de diapositiva 2"/>
          <p:cNvSpPr>
            <a:spLocks noGrp="1"/>
          </p:cNvSpPr>
          <p:nvPr>
            <p:ph type="sldNum" sz="quarter" idx="12"/>
          </p:nvPr>
        </p:nvSpPr>
        <p:spPr/>
        <p:txBody>
          <a:bodyPr/>
          <a:lstStyle/>
          <a:p>
            <a:fld id="{E9BFF390-A622-4423-AA72-0A8D51600F7B}" type="slidenum">
              <a:rPr lang="es-ES" smtClean="0"/>
              <a:pPr/>
              <a:t>5</a:t>
            </a:fld>
            <a:endParaRPr lang="es-ES"/>
          </a:p>
        </p:txBody>
      </p:sp>
    </p:spTree>
    <p:extLst>
      <p:ext uri="{BB962C8B-B14F-4D97-AF65-F5344CB8AC3E}">
        <p14:creationId xmlns:p14="http://schemas.microsoft.com/office/powerpoint/2010/main" val="235105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34191" y="1196752"/>
            <a:ext cx="7862497" cy="5544616"/>
          </a:xfrm>
          <a:prstGeom prst="rect">
            <a:avLst/>
          </a:prstGeom>
        </p:spPr>
        <p:txBody>
          <a:bodyPr>
            <a:normAutofit fontScale="775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s-ES" u="sng" dirty="0"/>
              <a:t>¿Qué es un </a:t>
            </a:r>
            <a:r>
              <a:rPr lang="es-ES" u="sng" dirty="0" err="1"/>
              <a:t>Benchmark</a:t>
            </a:r>
            <a:r>
              <a:rPr lang="es-ES" u="sng" dirty="0"/>
              <a:t>?</a:t>
            </a:r>
            <a:r>
              <a:rPr lang="es-ES" dirty="0"/>
              <a:t>:  </a:t>
            </a:r>
          </a:p>
          <a:p>
            <a:pPr algn="just">
              <a:buFontTx/>
              <a:buChar char="-"/>
            </a:pPr>
            <a:endParaRPr lang="es-ES" sz="1000" dirty="0"/>
          </a:p>
          <a:p>
            <a:pPr algn="just">
              <a:buFontTx/>
              <a:buChar char="-"/>
            </a:pPr>
            <a:r>
              <a:rPr lang="es-ES" dirty="0"/>
              <a:t>En informática se usa desde 1975 (fecha de publicación de la obra de </a:t>
            </a:r>
            <a:r>
              <a:rPr lang="es-ES" dirty="0" err="1"/>
              <a:t>Walkowicz</a:t>
            </a:r>
            <a:r>
              <a:rPr lang="es-ES" dirty="0"/>
              <a:t>) y sirve para designar el rendimiento de un proceso, aunque en realidad es el proceso de calcular el tiempo que precisa una máquina para realizar ese proceso y luego compararlo con una referencia documentada. </a:t>
            </a:r>
          </a:p>
          <a:p>
            <a:pPr algn="just">
              <a:buFontTx/>
              <a:buChar char="-"/>
            </a:pPr>
            <a:endParaRPr lang="es-ES" dirty="0"/>
          </a:p>
          <a:p>
            <a:pPr algn="just">
              <a:buFontTx/>
              <a:buChar char="-"/>
            </a:pPr>
            <a:r>
              <a:rPr lang="es-ES" dirty="0"/>
              <a:t>Sus ventajas son que son representativos, estándar, portables, independientes, repetibles y dan idea del resultado exacto.</a:t>
            </a:r>
          </a:p>
          <a:p>
            <a:pPr algn="just">
              <a:buFontTx/>
              <a:buChar char="-"/>
            </a:pPr>
            <a:endParaRPr lang="es-ES" dirty="0"/>
          </a:p>
          <a:p>
            <a:pPr algn="just">
              <a:buFontTx/>
              <a:buChar char="-"/>
            </a:pPr>
            <a:r>
              <a:rPr lang="es-ES" dirty="0"/>
              <a:t>Sus inconvenientes son sobre todo su complejidad, el tiempo que tardan en realizarse y que, en ocasiones, no son representativos del verdadero problema.</a:t>
            </a:r>
          </a:p>
        </p:txBody>
      </p:sp>
      <p:sp>
        <p:nvSpPr>
          <p:cNvPr id="3" name="Marcador de número de diapositiva 2"/>
          <p:cNvSpPr>
            <a:spLocks noGrp="1"/>
          </p:cNvSpPr>
          <p:nvPr>
            <p:ph type="sldNum" sz="quarter" idx="12"/>
          </p:nvPr>
        </p:nvSpPr>
        <p:spPr/>
        <p:txBody>
          <a:bodyPr/>
          <a:lstStyle/>
          <a:p>
            <a:fld id="{E9BFF390-A622-4423-AA72-0A8D51600F7B}" type="slidenum">
              <a:rPr lang="es-ES" smtClean="0"/>
              <a:pPr/>
              <a:t>6</a:t>
            </a:fld>
            <a:endParaRPr lang="es-ES"/>
          </a:p>
        </p:txBody>
      </p:sp>
    </p:spTree>
    <p:extLst>
      <p:ext uri="{BB962C8B-B14F-4D97-AF65-F5344CB8AC3E}">
        <p14:creationId xmlns:p14="http://schemas.microsoft.com/office/powerpoint/2010/main" val="2263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15617" y="1052736"/>
            <a:ext cx="7881072" cy="5688632"/>
          </a:xfrm>
          <a:prstGeom prst="rect">
            <a:avLst/>
          </a:prstGeom>
        </p:spPr>
        <p:txBody>
          <a:bodyPr>
            <a:normAutofit fontScale="625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s-ES" sz="3800" u="sng" dirty="0"/>
              <a:t>Tipos de </a:t>
            </a:r>
            <a:r>
              <a:rPr lang="es-ES" sz="3800" u="sng" dirty="0" err="1"/>
              <a:t>Benchmarks</a:t>
            </a:r>
            <a:r>
              <a:rPr lang="es-ES" sz="3800" dirty="0"/>
              <a:t>:  los más usados:</a:t>
            </a:r>
          </a:p>
          <a:p>
            <a:pPr marL="82296" indent="0">
              <a:buNone/>
            </a:pPr>
            <a:endParaRPr lang="es-ES" sz="1100" dirty="0"/>
          </a:p>
          <a:p>
            <a:pPr marL="82296" indent="0" algn="just">
              <a:buNone/>
            </a:pPr>
            <a:r>
              <a:rPr lang="es-ES" i="1" dirty="0"/>
              <a:t>a) </a:t>
            </a:r>
            <a:r>
              <a:rPr lang="es-ES" b="1" i="1" dirty="0"/>
              <a:t>LINPACK</a:t>
            </a:r>
            <a:r>
              <a:rPr lang="es-ES" dirty="0"/>
              <a:t>: es una colección de subrutinas Fortran que analizan y resuelven ecuaciones lineales y problemas de mínimos cuadrados. Los sistemas de ecuaciones lineales que contempla utilizan diferentes formas de las matrices: generales, en banda, simétricas, triangulares, etc. Fue diseñado para medir el rendimiento en supercomputadores a finales de los 70 y principios de los 80 por Jack </a:t>
            </a:r>
            <a:r>
              <a:rPr lang="es-ES" dirty="0" err="1"/>
              <a:t>Dongarra</a:t>
            </a:r>
            <a:r>
              <a:rPr lang="es-ES" dirty="0"/>
              <a:t>. Lo componen las siguientes subrutinas:</a:t>
            </a:r>
          </a:p>
          <a:p>
            <a:pPr marL="596646" indent="-514350" algn="just">
              <a:buAutoNum type="alphaLcParenR"/>
            </a:pPr>
            <a:endParaRPr lang="es-ES" sz="1100" dirty="0"/>
          </a:p>
          <a:p>
            <a:pPr marL="356616" lvl="1" indent="0" algn="just">
              <a:buNone/>
            </a:pPr>
            <a:r>
              <a:rPr lang="es-ES" sz="3300" dirty="0"/>
              <a:t> matrices generales y en banda</a:t>
            </a:r>
          </a:p>
          <a:p>
            <a:pPr marL="356616" lvl="1" indent="0" algn="just">
              <a:buNone/>
            </a:pPr>
            <a:r>
              <a:rPr lang="es-ES" sz="3300" dirty="0"/>
              <a:t> matrices definidas positivas</a:t>
            </a:r>
          </a:p>
          <a:p>
            <a:pPr marL="356616" lvl="1" indent="0" algn="just">
              <a:buNone/>
            </a:pPr>
            <a:r>
              <a:rPr lang="es-ES" sz="3300" dirty="0"/>
              <a:t> matrices en banda definidas positivas</a:t>
            </a:r>
          </a:p>
          <a:p>
            <a:pPr marL="356616" lvl="1" indent="0" algn="just">
              <a:buNone/>
            </a:pPr>
            <a:r>
              <a:rPr lang="es-ES" sz="3300" dirty="0"/>
              <a:t> matrices indefinidas simétricas</a:t>
            </a:r>
          </a:p>
          <a:p>
            <a:pPr marL="356616" lvl="1" indent="0" algn="just">
              <a:buNone/>
            </a:pPr>
            <a:r>
              <a:rPr lang="es-ES" sz="3300" dirty="0"/>
              <a:t> matrices triangulares y </a:t>
            </a:r>
            <a:r>
              <a:rPr lang="es-ES" sz="3300" dirty="0" err="1"/>
              <a:t>tridiagonales</a:t>
            </a:r>
            <a:endParaRPr lang="es-ES" sz="3300" dirty="0"/>
          </a:p>
          <a:p>
            <a:pPr marL="356616" lvl="1" indent="0" algn="just">
              <a:buNone/>
            </a:pPr>
            <a:r>
              <a:rPr lang="es-ES" sz="3300" dirty="0"/>
              <a:t> descomposición de </a:t>
            </a:r>
            <a:r>
              <a:rPr lang="es-ES" sz="3300" dirty="0" err="1"/>
              <a:t>Cholesky</a:t>
            </a:r>
            <a:endParaRPr lang="es-ES" sz="3300" dirty="0"/>
          </a:p>
          <a:p>
            <a:pPr marL="356616" lvl="1" indent="0" algn="just">
              <a:buNone/>
            </a:pPr>
            <a:r>
              <a:rPr lang="es-ES" sz="3300" dirty="0"/>
              <a:t> descomposición QR</a:t>
            </a:r>
          </a:p>
          <a:p>
            <a:pPr marL="356616" lvl="1" indent="0" algn="just">
              <a:buNone/>
            </a:pPr>
            <a:r>
              <a:rPr lang="es-ES" sz="3300" dirty="0"/>
              <a:t> actualización de las descomposiciones QR y </a:t>
            </a:r>
            <a:r>
              <a:rPr lang="es-ES" sz="3300" dirty="0" err="1"/>
              <a:t>Cholesky</a:t>
            </a:r>
            <a:endParaRPr lang="es-ES" sz="3300" dirty="0"/>
          </a:p>
          <a:p>
            <a:pPr marL="356616" lvl="1" indent="0" algn="just">
              <a:buNone/>
            </a:pPr>
            <a:r>
              <a:rPr lang="es-ES" sz="3300" dirty="0"/>
              <a:t> descomposición valores singulares</a:t>
            </a:r>
          </a:p>
        </p:txBody>
      </p:sp>
      <p:pic>
        <p:nvPicPr>
          <p:cNvPr id="5" name="Imagen 4"/>
          <p:cNvPicPr>
            <a:picLocks noChangeAspect="1"/>
          </p:cNvPicPr>
          <p:nvPr/>
        </p:nvPicPr>
        <p:blipFill>
          <a:blip r:embed="rId2"/>
          <a:stretch>
            <a:fillRect/>
          </a:stretch>
        </p:blipFill>
        <p:spPr>
          <a:xfrm>
            <a:off x="7236296" y="3429000"/>
            <a:ext cx="1263774" cy="1585462"/>
          </a:xfrm>
          <a:prstGeom prst="rect">
            <a:avLst/>
          </a:prstGeom>
        </p:spPr>
      </p:pic>
      <p:sp>
        <p:nvSpPr>
          <p:cNvPr id="3" name="Marcador de número de diapositiva 2"/>
          <p:cNvSpPr>
            <a:spLocks noGrp="1"/>
          </p:cNvSpPr>
          <p:nvPr>
            <p:ph type="sldNum" sz="quarter" idx="12"/>
          </p:nvPr>
        </p:nvSpPr>
        <p:spPr/>
        <p:txBody>
          <a:bodyPr/>
          <a:lstStyle/>
          <a:p>
            <a:fld id="{E9BFF390-A622-4423-AA72-0A8D51600F7B}" type="slidenum">
              <a:rPr lang="es-ES" smtClean="0"/>
              <a:pPr/>
              <a:t>7</a:t>
            </a:fld>
            <a:endParaRPr lang="es-ES"/>
          </a:p>
        </p:txBody>
      </p:sp>
    </p:spTree>
    <p:extLst>
      <p:ext uri="{BB962C8B-B14F-4D97-AF65-F5344CB8AC3E}">
        <p14:creationId xmlns:p14="http://schemas.microsoft.com/office/powerpoint/2010/main" val="286317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233794" y="980728"/>
            <a:ext cx="7565446" cy="576064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ctr">
              <a:buNone/>
            </a:pPr>
            <a:r>
              <a:rPr lang="es-ES" b="1" i="1" dirty="0"/>
              <a:t>Noviembre de 2012</a:t>
            </a:r>
          </a:p>
          <a:p>
            <a:pPr marL="82296" indent="0" algn="ctr">
              <a:buNone/>
            </a:pPr>
            <a:endParaRPr lang="es-ES" b="1" i="1" dirty="0"/>
          </a:p>
          <a:p>
            <a:pPr marL="82296" indent="0" algn="ctr">
              <a:buNone/>
            </a:pPr>
            <a:endParaRPr lang="es-ES" b="1" i="1" dirty="0"/>
          </a:p>
          <a:p>
            <a:pPr marL="82296" indent="0" algn="ctr">
              <a:buNone/>
            </a:pPr>
            <a:endParaRPr lang="es-ES" b="1" i="1" dirty="0"/>
          </a:p>
          <a:p>
            <a:pPr marL="82296" indent="0" algn="ctr">
              <a:buNone/>
            </a:pPr>
            <a:endParaRPr lang="es-ES" b="1" i="1" dirty="0"/>
          </a:p>
          <a:p>
            <a:pPr marL="82296" indent="0" algn="ctr">
              <a:buNone/>
            </a:pPr>
            <a:endParaRPr lang="es-ES" b="1" i="1" dirty="0"/>
          </a:p>
          <a:p>
            <a:pPr marL="82296" indent="0" algn="ctr">
              <a:buNone/>
            </a:pPr>
            <a:endParaRPr lang="es-ES" b="1" i="1" dirty="0"/>
          </a:p>
          <a:p>
            <a:pPr marL="82296" indent="0" algn="ctr">
              <a:buNone/>
            </a:pPr>
            <a:endParaRPr lang="es-ES" b="1" i="1" dirty="0"/>
          </a:p>
          <a:p>
            <a:pPr marL="82296" indent="0" algn="ctr">
              <a:buNone/>
            </a:pPr>
            <a:endParaRPr lang="es-ES" b="1" i="1" dirty="0"/>
          </a:p>
          <a:p>
            <a:pPr marL="82296" indent="0" algn="ctr">
              <a:buNone/>
            </a:pPr>
            <a:r>
              <a:rPr lang="es-ES" b="1" i="1" dirty="0"/>
              <a:t>Top 500 </a:t>
            </a:r>
            <a:r>
              <a:rPr lang="es-ES" b="1" i="1" dirty="0" err="1"/>
              <a:t>Datacenters</a:t>
            </a:r>
            <a:r>
              <a:rPr lang="es-ES" b="1" i="1" dirty="0"/>
              <a:t> (cada 6 meses)</a:t>
            </a:r>
            <a:endParaRPr lang="es-ES" sz="2900" b="1" dirty="0"/>
          </a:p>
        </p:txBody>
      </p:sp>
      <p:pic>
        <p:nvPicPr>
          <p:cNvPr id="3" name="Imagen 2"/>
          <p:cNvPicPr>
            <a:picLocks noChangeAspect="1"/>
          </p:cNvPicPr>
          <p:nvPr/>
        </p:nvPicPr>
        <p:blipFill>
          <a:blip r:embed="rId2"/>
          <a:stretch>
            <a:fillRect/>
          </a:stretch>
        </p:blipFill>
        <p:spPr>
          <a:xfrm>
            <a:off x="1233794" y="1556792"/>
            <a:ext cx="7447267" cy="4363566"/>
          </a:xfrm>
          <a:prstGeom prst="rect">
            <a:avLst/>
          </a:prstGeom>
        </p:spPr>
      </p:pic>
      <p:sp>
        <p:nvSpPr>
          <p:cNvPr id="5" name="Marcador de número de diapositiva 4"/>
          <p:cNvSpPr>
            <a:spLocks noGrp="1"/>
          </p:cNvSpPr>
          <p:nvPr>
            <p:ph type="sldNum" sz="quarter" idx="12"/>
          </p:nvPr>
        </p:nvSpPr>
        <p:spPr/>
        <p:txBody>
          <a:bodyPr/>
          <a:lstStyle/>
          <a:p>
            <a:fld id="{E9BFF390-A622-4423-AA72-0A8D51600F7B}" type="slidenum">
              <a:rPr lang="es-ES" smtClean="0"/>
              <a:pPr/>
              <a:t>8</a:t>
            </a:fld>
            <a:endParaRPr lang="es-ES"/>
          </a:p>
        </p:txBody>
      </p:sp>
    </p:spTree>
    <p:extLst>
      <p:ext uri="{BB962C8B-B14F-4D97-AF65-F5344CB8AC3E}">
        <p14:creationId xmlns:p14="http://schemas.microsoft.com/office/powerpoint/2010/main" val="17954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403648" y="1052736"/>
            <a:ext cx="7272808" cy="4523615"/>
          </a:xfrm>
          <a:prstGeom prst="rect">
            <a:avLst/>
          </a:prstGeom>
        </p:spPr>
      </p:pic>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15617" y="5661248"/>
            <a:ext cx="7683623" cy="108012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ctr">
              <a:buNone/>
            </a:pPr>
            <a:endParaRPr lang="es-ES" sz="1100" b="1" i="1" dirty="0"/>
          </a:p>
          <a:p>
            <a:pPr marL="82296" indent="0" algn="ctr">
              <a:buNone/>
            </a:pPr>
            <a:r>
              <a:rPr lang="es-ES" sz="2900" b="1" u="sng" dirty="0"/>
              <a:t>https://www.top500.org/lists/2016/11</a:t>
            </a:r>
            <a:r>
              <a:rPr lang="es-ES" sz="2900" b="1" dirty="0"/>
              <a:t>/</a:t>
            </a:r>
          </a:p>
          <a:p>
            <a:pPr marL="82296" indent="0" algn="ctr">
              <a:buNone/>
            </a:pPr>
            <a:endParaRPr lang="es-ES" sz="2900" b="1" dirty="0"/>
          </a:p>
        </p:txBody>
      </p:sp>
      <p:sp>
        <p:nvSpPr>
          <p:cNvPr id="3" name="Marcador de número de diapositiva 2"/>
          <p:cNvSpPr>
            <a:spLocks noGrp="1"/>
          </p:cNvSpPr>
          <p:nvPr>
            <p:ph type="sldNum" sz="quarter" idx="12"/>
          </p:nvPr>
        </p:nvSpPr>
        <p:spPr/>
        <p:txBody>
          <a:bodyPr/>
          <a:lstStyle/>
          <a:p>
            <a:fld id="{E9BFF390-A622-4423-AA72-0A8D51600F7B}" type="slidenum">
              <a:rPr lang="es-ES" smtClean="0"/>
              <a:pPr/>
              <a:t>9</a:t>
            </a:fld>
            <a:endParaRPr lang="es-ES"/>
          </a:p>
        </p:txBody>
      </p:sp>
    </p:spTree>
    <p:extLst>
      <p:ext uri="{BB962C8B-B14F-4D97-AF65-F5344CB8AC3E}">
        <p14:creationId xmlns:p14="http://schemas.microsoft.com/office/powerpoint/2010/main" val="1805454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1852</TotalTime>
  <Words>3822</Words>
  <Application>Microsoft Office PowerPoint</Application>
  <PresentationFormat>Presentación en pantalla (4:3)</PresentationFormat>
  <Paragraphs>825</Paragraphs>
  <Slides>41</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41</vt:i4>
      </vt:variant>
    </vt:vector>
  </HeadingPairs>
  <TitlesOfParts>
    <vt:vector size="48" baseType="lpstr">
      <vt:lpstr>Agency FB</vt:lpstr>
      <vt:lpstr>Calibri</vt:lpstr>
      <vt:lpstr>Gill Sans MT</vt:lpstr>
      <vt:lpstr>Verdana</vt:lpstr>
      <vt:lpstr>Wingdings 2</vt:lpstr>
      <vt:lpstr>Solsticio</vt:lpstr>
      <vt:lpstr>Worksheet</vt:lpstr>
      <vt:lpstr>Prácticas de  virtualización:  Práctica 1: Rendimiento       2/2/2017 </vt:lpstr>
      <vt:lpstr>ÍNDICE</vt:lpstr>
      <vt:lpstr>Presentación de PowerPoint</vt:lpstr>
      <vt:lpstr>I.INTRODUCCIÓN</vt:lpstr>
      <vt:lpstr>INTRODUCCIÓN</vt:lpstr>
      <vt:lpstr>INTRODUCCIÓN</vt:lpstr>
      <vt:lpstr>INTRODUCCIÓN</vt:lpstr>
      <vt:lpstr>INTRODUCCIÓN</vt:lpstr>
      <vt:lpstr>INTRODUCCIÓN</vt:lpstr>
      <vt:lpstr>INTRODUCCIÓN</vt:lpstr>
      <vt:lpstr>INTRODUCCIÓN</vt:lpstr>
      <vt:lpstr>INTRODUCCIÓN</vt:lpstr>
      <vt:lpstr>2.Resultados</vt:lpstr>
      <vt:lpstr>2.1 SPEC CPU (a)</vt:lpstr>
      <vt:lpstr>Presentación de PowerPoint</vt:lpstr>
      <vt:lpstr>Presentación de PowerPoint</vt:lpstr>
      <vt:lpstr>2.1 SPEC CPU</vt:lpstr>
      <vt:lpstr>2.1 SPEC CPU (b)</vt:lpstr>
      <vt:lpstr>2.1 SPEC CPU</vt:lpstr>
      <vt:lpstr>2.1 SPEC CPU</vt:lpstr>
      <vt:lpstr>2.1 SPEC CPU (c)</vt:lpstr>
      <vt:lpstr>2.1 SPEC CPU (d)</vt:lpstr>
      <vt:lpstr>2.1 SPEC CPU (d)</vt:lpstr>
      <vt:lpstr>2.1 SPEC CPU</vt:lpstr>
      <vt:lpstr>2.1 SPEC CPU</vt:lpstr>
      <vt:lpstr>2.2 SPEC JBB</vt:lpstr>
      <vt:lpstr>2.2 SPEC JBB</vt:lpstr>
      <vt:lpstr>2.2 SPEC JBB</vt:lpstr>
      <vt:lpstr>2.3 SPEC Web</vt:lpstr>
      <vt:lpstr>2.3 SPEC Web</vt:lpstr>
      <vt:lpstr>2.3 SPEC Web</vt:lpstr>
      <vt:lpstr>3.CONCLUSIONES</vt:lpstr>
      <vt:lpstr>CONCLUSIONES: SPEC CPU</vt:lpstr>
      <vt:lpstr>CONCLUSIONES: SPEC CPU</vt:lpstr>
      <vt:lpstr>CONCLUSIONES: SPEC CPU</vt:lpstr>
      <vt:lpstr>CONCLUSIONES: SPEC CPU</vt:lpstr>
      <vt:lpstr>CONCLUSIONES: SPEC CPU</vt:lpstr>
      <vt:lpstr>CONCLUSIONES SPEC JBB</vt:lpstr>
      <vt:lpstr>2.3 SPEC Web</vt:lpstr>
      <vt:lpstr>CONCLUSIONES FINALES</vt:lpstr>
      <vt:lpstr>¿Alguna pregunta?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dc:title>
  <dc:creator>Israel Rubio LLarena</dc:creator>
  <cp:lastModifiedBy>Israel Rubio LLarena</cp:lastModifiedBy>
  <cp:revision>205</cp:revision>
  <dcterms:created xsi:type="dcterms:W3CDTF">2015-11-10T21:54:16Z</dcterms:created>
  <dcterms:modified xsi:type="dcterms:W3CDTF">2017-02-01T23:19:48Z</dcterms:modified>
</cp:coreProperties>
</file>