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309" r:id="rId3"/>
    <p:sldId id="271" r:id="rId4"/>
    <p:sldId id="302" r:id="rId5"/>
    <p:sldId id="343" r:id="rId6"/>
    <p:sldId id="316" r:id="rId7"/>
    <p:sldId id="304" r:id="rId8"/>
    <p:sldId id="344" r:id="rId9"/>
    <p:sldId id="313" r:id="rId10"/>
    <p:sldId id="341" r:id="rId11"/>
    <p:sldId id="346" r:id="rId12"/>
    <p:sldId id="308" r:id="rId13"/>
    <p:sldId id="345" r:id="rId14"/>
    <p:sldId id="348" r:id="rId15"/>
    <p:sldId id="347" r:id="rId16"/>
    <p:sldId id="328" r:id="rId17"/>
    <p:sldId id="329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rael\Documents\Guias\Tercero\M1689-Virt\Practicas\Work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rael\Documents\Guias\Tercero\M1689-Virt\Practicas\Work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rael\Documents\Guias\Tercero\M1689-Virt\Practicas\Work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rael\Documents\Guias\Tercero\M1689-Virt\Practicas\Work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8000"/>
                    <a:tint val="92000"/>
                    <a:satMod val="170000"/>
                  </a:schemeClr>
                </a:gs>
                <a:gs pos="15000">
                  <a:schemeClr val="accent1">
                    <a:shade val="58000"/>
                    <a:tint val="92000"/>
                    <a:shade val="99000"/>
                    <a:satMod val="170000"/>
                  </a:schemeClr>
                </a:gs>
                <a:gs pos="62000">
                  <a:schemeClr val="accent1">
                    <a:shade val="58000"/>
                    <a:tint val="96000"/>
                    <a:shade val="80000"/>
                    <a:satMod val="170000"/>
                  </a:schemeClr>
                </a:gs>
                <a:gs pos="97000">
                  <a:schemeClr val="accent1">
                    <a:shade val="58000"/>
                    <a:tint val="98000"/>
                    <a:shade val="63000"/>
                    <a:satMod val="170000"/>
                  </a:schemeClr>
                </a:gs>
                <a:gs pos="100000">
                  <a:schemeClr val="accent1">
                    <a:shade val="58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CPU!$D$91</c:f>
              <c:numCache>
                <c:formatCode>General</c:formatCode>
                <c:ptCount val="1"/>
                <c:pt idx="0">
                  <c:v>38.799999999999997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B9-4CF6-945C-34213B5F7C43}"/>
            </c:ext>
          </c:extLst>
        </c:ser>
        <c:ser>
          <c:idx val="2"/>
          <c:order val="1"/>
          <c:spPr>
            <a:gradFill rotWithShape="1">
              <a:gsLst>
                <a:gs pos="0">
                  <a:schemeClr val="accent1">
                    <a:tint val="86000"/>
                    <a:tint val="92000"/>
                    <a:satMod val="170000"/>
                  </a:schemeClr>
                </a:gs>
                <a:gs pos="15000">
                  <a:schemeClr val="accent1">
                    <a:tint val="86000"/>
                    <a:tint val="92000"/>
                    <a:shade val="99000"/>
                    <a:satMod val="170000"/>
                  </a:schemeClr>
                </a:gs>
                <a:gs pos="62000">
                  <a:schemeClr val="accent1">
                    <a:tint val="86000"/>
                    <a:tint val="96000"/>
                    <a:shade val="80000"/>
                    <a:satMod val="170000"/>
                  </a:schemeClr>
                </a:gs>
                <a:gs pos="97000">
                  <a:schemeClr val="accent1">
                    <a:tint val="86000"/>
                    <a:tint val="98000"/>
                    <a:shade val="63000"/>
                    <a:satMod val="170000"/>
                  </a:schemeClr>
                </a:gs>
                <a:gs pos="100000">
                  <a:schemeClr val="accent1">
                    <a:tint val="86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CPU!$D$96</c:f>
              <c:numCache>
                <c:formatCode>General</c:formatCode>
                <c:ptCount val="1"/>
                <c:pt idx="0">
                  <c:v>34.6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FB9-4CF6-945C-34213B5F7C43}"/>
            </c:ext>
          </c:extLst>
        </c:ser>
        <c:ser>
          <c:idx val="3"/>
          <c:order val="2"/>
          <c:spPr>
            <a:gradFill rotWithShape="1">
              <a:gsLst>
                <a:gs pos="0">
                  <a:schemeClr val="accent1">
                    <a:tint val="58000"/>
                    <a:tint val="92000"/>
                    <a:satMod val="170000"/>
                  </a:schemeClr>
                </a:gs>
                <a:gs pos="15000">
                  <a:schemeClr val="accent1">
                    <a:tint val="58000"/>
                    <a:tint val="92000"/>
                    <a:shade val="99000"/>
                    <a:satMod val="170000"/>
                  </a:schemeClr>
                </a:gs>
                <a:gs pos="62000">
                  <a:schemeClr val="accent1">
                    <a:tint val="58000"/>
                    <a:tint val="96000"/>
                    <a:shade val="80000"/>
                    <a:satMod val="170000"/>
                  </a:schemeClr>
                </a:gs>
                <a:gs pos="97000">
                  <a:schemeClr val="accent1">
                    <a:tint val="58000"/>
                    <a:tint val="98000"/>
                    <a:shade val="63000"/>
                    <a:satMod val="170000"/>
                  </a:schemeClr>
                </a:gs>
                <a:gs pos="100000">
                  <a:schemeClr val="accent1">
                    <a:tint val="58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CPU!$D$101</c:f>
              <c:numCache>
                <c:formatCode>General</c:formatCode>
                <c:ptCount val="1"/>
                <c:pt idx="0">
                  <c:v>39.200000000000003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FB9-4CF6-945C-34213B5F7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962064"/>
        <c:axId val="174962456"/>
      </c:barChart>
      <c:catAx>
        <c:axId val="1749620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4962456"/>
        <c:crosses val="autoZero"/>
        <c:auto val="1"/>
        <c:lblAlgn val="ctr"/>
        <c:lblOffset val="100"/>
        <c:noMultiLvlLbl val="0"/>
      </c:catAx>
      <c:valAx>
        <c:axId val="174962456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496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hade val="58000"/>
                    <a:tint val="92000"/>
                    <a:satMod val="170000"/>
                  </a:schemeClr>
                </a:gs>
                <a:gs pos="15000">
                  <a:schemeClr val="accent2">
                    <a:shade val="58000"/>
                    <a:tint val="92000"/>
                    <a:shade val="99000"/>
                    <a:satMod val="170000"/>
                  </a:schemeClr>
                </a:gs>
                <a:gs pos="62000">
                  <a:schemeClr val="accent2">
                    <a:shade val="58000"/>
                    <a:tint val="96000"/>
                    <a:shade val="80000"/>
                    <a:satMod val="170000"/>
                  </a:schemeClr>
                </a:gs>
                <a:gs pos="97000">
                  <a:schemeClr val="accent2">
                    <a:shade val="58000"/>
                    <a:tint val="98000"/>
                    <a:shade val="63000"/>
                    <a:satMod val="170000"/>
                  </a:schemeClr>
                </a:gs>
                <a:gs pos="100000">
                  <a:schemeClr val="accent2">
                    <a:shade val="58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CPU!$N$91</c:f>
              <c:numCache>
                <c:formatCode>General</c:formatCode>
                <c:ptCount val="1"/>
                <c:pt idx="0">
                  <c:v>24.8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81-4C7C-B512-34602CEA497E}"/>
            </c:ext>
          </c:extLst>
        </c:ser>
        <c:ser>
          <c:idx val="2"/>
          <c:order val="1"/>
          <c:spPr>
            <a:gradFill rotWithShape="1">
              <a:gsLst>
                <a:gs pos="0">
                  <a:schemeClr val="accent2">
                    <a:tint val="86000"/>
                    <a:tint val="92000"/>
                    <a:satMod val="170000"/>
                  </a:schemeClr>
                </a:gs>
                <a:gs pos="15000">
                  <a:schemeClr val="accent2">
                    <a:tint val="86000"/>
                    <a:tint val="92000"/>
                    <a:shade val="99000"/>
                    <a:satMod val="170000"/>
                  </a:schemeClr>
                </a:gs>
                <a:gs pos="62000">
                  <a:schemeClr val="accent2">
                    <a:tint val="86000"/>
                    <a:tint val="96000"/>
                    <a:shade val="80000"/>
                    <a:satMod val="170000"/>
                  </a:schemeClr>
                </a:gs>
                <a:gs pos="97000">
                  <a:schemeClr val="accent2">
                    <a:tint val="86000"/>
                    <a:tint val="98000"/>
                    <a:shade val="63000"/>
                    <a:satMod val="170000"/>
                  </a:schemeClr>
                </a:gs>
                <a:gs pos="100000">
                  <a:schemeClr val="accent2">
                    <a:tint val="86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CPU!$N$96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081-4C7C-B512-34602CEA497E}"/>
            </c:ext>
          </c:extLst>
        </c:ser>
        <c:ser>
          <c:idx val="3"/>
          <c:order val="2"/>
          <c:spPr>
            <a:gradFill rotWithShape="1">
              <a:gsLst>
                <a:gs pos="0">
                  <a:schemeClr val="accent2">
                    <a:tint val="58000"/>
                    <a:tint val="92000"/>
                    <a:satMod val="170000"/>
                  </a:schemeClr>
                </a:gs>
                <a:gs pos="15000">
                  <a:schemeClr val="accent2">
                    <a:tint val="58000"/>
                    <a:tint val="92000"/>
                    <a:shade val="99000"/>
                    <a:satMod val="170000"/>
                  </a:schemeClr>
                </a:gs>
                <a:gs pos="62000">
                  <a:schemeClr val="accent2">
                    <a:tint val="58000"/>
                    <a:tint val="96000"/>
                    <a:shade val="80000"/>
                    <a:satMod val="170000"/>
                  </a:schemeClr>
                </a:gs>
                <a:gs pos="97000">
                  <a:schemeClr val="accent2">
                    <a:tint val="58000"/>
                    <a:tint val="98000"/>
                    <a:shade val="63000"/>
                    <a:satMod val="170000"/>
                  </a:schemeClr>
                </a:gs>
                <a:gs pos="100000">
                  <a:schemeClr val="accent2">
                    <a:tint val="58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CPU!$N$101</c:f>
              <c:numCache>
                <c:formatCode>General</c:formatCode>
                <c:ptCount val="1"/>
                <c:pt idx="0">
                  <c:v>22.6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081-4C7C-B512-34602CEA4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963240"/>
        <c:axId val="174963632"/>
      </c:barChart>
      <c:catAx>
        <c:axId val="17496324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4963632"/>
        <c:crosses val="autoZero"/>
        <c:auto val="1"/>
        <c:lblAlgn val="ctr"/>
        <c:lblOffset val="100"/>
        <c:noMultiLvlLbl val="0"/>
      </c:catAx>
      <c:valAx>
        <c:axId val="174963632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4963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8000"/>
                    <a:tint val="92000"/>
                    <a:satMod val="170000"/>
                  </a:schemeClr>
                </a:gs>
                <a:gs pos="15000">
                  <a:schemeClr val="accent1">
                    <a:shade val="58000"/>
                    <a:tint val="92000"/>
                    <a:shade val="99000"/>
                    <a:satMod val="170000"/>
                  </a:schemeClr>
                </a:gs>
                <a:gs pos="62000">
                  <a:schemeClr val="accent1">
                    <a:shade val="58000"/>
                    <a:tint val="96000"/>
                    <a:shade val="80000"/>
                    <a:satMod val="170000"/>
                  </a:schemeClr>
                </a:gs>
                <a:gs pos="97000">
                  <a:schemeClr val="accent1">
                    <a:shade val="58000"/>
                    <a:tint val="98000"/>
                    <a:shade val="63000"/>
                    <a:satMod val="170000"/>
                  </a:schemeClr>
                </a:gs>
                <a:gs pos="100000">
                  <a:schemeClr val="accent1">
                    <a:shade val="58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CPU!$D$91</c:f>
              <c:numCache>
                <c:formatCode>General</c:formatCode>
                <c:ptCount val="1"/>
                <c:pt idx="0">
                  <c:v>38.799999999999997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B9-4CF6-945C-34213B5F7C43}"/>
            </c:ext>
          </c:extLst>
        </c:ser>
        <c:ser>
          <c:idx val="2"/>
          <c:order val="1"/>
          <c:spPr>
            <a:gradFill rotWithShape="1">
              <a:gsLst>
                <a:gs pos="0">
                  <a:schemeClr val="accent1">
                    <a:tint val="86000"/>
                    <a:tint val="92000"/>
                    <a:satMod val="170000"/>
                  </a:schemeClr>
                </a:gs>
                <a:gs pos="15000">
                  <a:schemeClr val="accent1">
                    <a:tint val="86000"/>
                    <a:tint val="92000"/>
                    <a:shade val="99000"/>
                    <a:satMod val="170000"/>
                  </a:schemeClr>
                </a:gs>
                <a:gs pos="62000">
                  <a:schemeClr val="accent1">
                    <a:tint val="86000"/>
                    <a:tint val="96000"/>
                    <a:shade val="80000"/>
                    <a:satMod val="170000"/>
                  </a:schemeClr>
                </a:gs>
                <a:gs pos="97000">
                  <a:schemeClr val="accent1">
                    <a:tint val="86000"/>
                    <a:tint val="98000"/>
                    <a:shade val="63000"/>
                    <a:satMod val="170000"/>
                  </a:schemeClr>
                </a:gs>
                <a:gs pos="100000">
                  <a:schemeClr val="accent1">
                    <a:tint val="86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CPU!$D$96</c:f>
              <c:numCache>
                <c:formatCode>General</c:formatCode>
                <c:ptCount val="1"/>
                <c:pt idx="0">
                  <c:v>34.6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FB9-4CF6-945C-34213B5F7C43}"/>
            </c:ext>
          </c:extLst>
        </c:ser>
        <c:ser>
          <c:idx val="3"/>
          <c:order val="2"/>
          <c:spPr>
            <a:gradFill rotWithShape="1">
              <a:gsLst>
                <a:gs pos="0">
                  <a:schemeClr val="accent1">
                    <a:tint val="58000"/>
                    <a:tint val="92000"/>
                    <a:satMod val="170000"/>
                  </a:schemeClr>
                </a:gs>
                <a:gs pos="15000">
                  <a:schemeClr val="accent1">
                    <a:tint val="58000"/>
                    <a:tint val="92000"/>
                    <a:shade val="99000"/>
                    <a:satMod val="170000"/>
                  </a:schemeClr>
                </a:gs>
                <a:gs pos="62000">
                  <a:schemeClr val="accent1">
                    <a:tint val="58000"/>
                    <a:tint val="96000"/>
                    <a:shade val="80000"/>
                    <a:satMod val="170000"/>
                  </a:schemeClr>
                </a:gs>
                <a:gs pos="97000">
                  <a:schemeClr val="accent1">
                    <a:tint val="58000"/>
                    <a:tint val="98000"/>
                    <a:shade val="63000"/>
                    <a:satMod val="170000"/>
                  </a:schemeClr>
                </a:gs>
                <a:gs pos="100000">
                  <a:schemeClr val="accent1">
                    <a:tint val="58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CPU!$D$101</c:f>
              <c:numCache>
                <c:formatCode>General</c:formatCode>
                <c:ptCount val="1"/>
                <c:pt idx="0">
                  <c:v>39.200000000000003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FB9-4CF6-945C-34213B5F7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964416"/>
        <c:axId val="174964808"/>
      </c:barChart>
      <c:catAx>
        <c:axId val="174964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4964808"/>
        <c:crosses val="autoZero"/>
        <c:auto val="1"/>
        <c:lblAlgn val="ctr"/>
        <c:lblOffset val="100"/>
        <c:noMultiLvlLbl val="0"/>
      </c:catAx>
      <c:valAx>
        <c:axId val="174964808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496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hade val="58000"/>
                    <a:tint val="92000"/>
                    <a:satMod val="170000"/>
                  </a:schemeClr>
                </a:gs>
                <a:gs pos="15000">
                  <a:schemeClr val="accent2">
                    <a:shade val="58000"/>
                    <a:tint val="92000"/>
                    <a:shade val="99000"/>
                    <a:satMod val="170000"/>
                  </a:schemeClr>
                </a:gs>
                <a:gs pos="62000">
                  <a:schemeClr val="accent2">
                    <a:shade val="58000"/>
                    <a:tint val="96000"/>
                    <a:shade val="80000"/>
                    <a:satMod val="170000"/>
                  </a:schemeClr>
                </a:gs>
                <a:gs pos="97000">
                  <a:schemeClr val="accent2">
                    <a:shade val="58000"/>
                    <a:tint val="98000"/>
                    <a:shade val="63000"/>
                    <a:satMod val="170000"/>
                  </a:schemeClr>
                </a:gs>
                <a:gs pos="100000">
                  <a:schemeClr val="accent2">
                    <a:shade val="58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CPU!$N$91</c:f>
              <c:numCache>
                <c:formatCode>General</c:formatCode>
                <c:ptCount val="1"/>
                <c:pt idx="0">
                  <c:v>24.8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81-4C7C-B512-34602CEA497E}"/>
            </c:ext>
          </c:extLst>
        </c:ser>
        <c:ser>
          <c:idx val="2"/>
          <c:order val="1"/>
          <c:spPr>
            <a:gradFill rotWithShape="1">
              <a:gsLst>
                <a:gs pos="0">
                  <a:schemeClr val="accent2">
                    <a:tint val="86000"/>
                    <a:tint val="92000"/>
                    <a:satMod val="170000"/>
                  </a:schemeClr>
                </a:gs>
                <a:gs pos="15000">
                  <a:schemeClr val="accent2">
                    <a:tint val="86000"/>
                    <a:tint val="92000"/>
                    <a:shade val="99000"/>
                    <a:satMod val="170000"/>
                  </a:schemeClr>
                </a:gs>
                <a:gs pos="62000">
                  <a:schemeClr val="accent2">
                    <a:tint val="86000"/>
                    <a:tint val="96000"/>
                    <a:shade val="80000"/>
                    <a:satMod val="170000"/>
                  </a:schemeClr>
                </a:gs>
                <a:gs pos="97000">
                  <a:schemeClr val="accent2">
                    <a:tint val="86000"/>
                    <a:tint val="98000"/>
                    <a:shade val="63000"/>
                    <a:satMod val="170000"/>
                  </a:schemeClr>
                </a:gs>
                <a:gs pos="100000">
                  <a:schemeClr val="accent2">
                    <a:tint val="86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CPU!$N$96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081-4C7C-B512-34602CEA497E}"/>
            </c:ext>
          </c:extLst>
        </c:ser>
        <c:ser>
          <c:idx val="3"/>
          <c:order val="2"/>
          <c:spPr>
            <a:gradFill rotWithShape="1">
              <a:gsLst>
                <a:gs pos="0">
                  <a:schemeClr val="accent2">
                    <a:tint val="58000"/>
                    <a:tint val="92000"/>
                    <a:satMod val="170000"/>
                  </a:schemeClr>
                </a:gs>
                <a:gs pos="15000">
                  <a:schemeClr val="accent2">
                    <a:tint val="58000"/>
                    <a:tint val="92000"/>
                    <a:shade val="99000"/>
                    <a:satMod val="170000"/>
                  </a:schemeClr>
                </a:gs>
                <a:gs pos="62000">
                  <a:schemeClr val="accent2">
                    <a:tint val="58000"/>
                    <a:tint val="96000"/>
                    <a:shade val="80000"/>
                    <a:satMod val="170000"/>
                  </a:schemeClr>
                </a:gs>
                <a:gs pos="97000">
                  <a:schemeClr val="accent2">
                    <a:tint val="58000"/>
                    <a:tint val="98000"/>
                    <a:shade val="63000"/>
                    <a:satMod val="170000"/>
                  </a:schemeClr>
                </a:gs>
                <a:gs pos="100000">
                  <a:schemeClr val="accent2">
                    <a:tint val="58000"/>
                    <a:shade val="62000"/>
                    <a:satMod val="1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hemeClr val="dk1">
                  <a:shade val="8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CPU!$N$101</c:f>
              <c:numCache>
                <c:formatCode>General</c:formatCode>
                <c:ptCount val="1"/>
                <c:pt idx="0">
                  <c:v>22.6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081-4C7C-B512-34602CEA4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965592"/>
        <c:axId val="175239104"/>
      </c:barChart>
      <c:catAx>
        <c:axId val="1749655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5239104"/>
        <c:crosses val="autoZero"/>
        <c:auto val="1"/>
        <c:lblAlgn val="ctr"/>
        <c:lblOffset val="100"/>
        <c:noMultiLvlLbl val="0"/>
      </c:catAx>
      <c:valAx>
        <c:axId val="175239104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4965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DCCE7-AB0F-485A-8BC6-DBE50FBFAD2D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F6F9F-860D-47AF-854E-EDD740978F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25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187-4140-457C-ABA9-FDF153162E9C}" type="datetime1">
              <a:rPr lang="es-ES" smtClean="0"/>
              <a:t>02/02/2017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3A5-C4B6-4324-A7FF-98CC8536801B}" type="datetime1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962D-6C88-4675-B0CD-45B77282B677}" type="datetime1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63BC-C7EB-41F0-93B8-12B3CE6C0E10}" type="datetime1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21A9-5E67-4BC2-BE37-532BFF5820D3}" type="datetime1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EF1-1D8D-4331-BBE1-DCDAD3F92377}" type="datetime1">
              <a:rPr lang="es-ES" smtClean="0"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F0B-8B24-4AF3-A96A-2800D1A78C18}" type="datetime1">
              <a:rPr lang="es-ES" smtClean="0"/>
              <a:t>02/02/2017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AFDA-3D2C-4C6C-8EFE-7A4C267C5D3A}" type="datetime1">
              <a:rPr lang="es-ES" smtClean="0"/>
              <a:t>02/02/2017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725-AE5F-4167-B1EF-BB7FE8CF3B4E}" type="datetime1">
              <a:rPr lang="es-ES" smtClean="0"/>
              <a:t>02/02/2017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56D-97C9-47B0-9251-9971F38135AB}" type="datetime1">
              <a:rPr lang="es-ES" smtClean="0"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79B-DF12-4B35-AE9A-2579839A64E4}" type="datetime1">
              <a:rPr lang="es-ES" smtClean="0"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863EF49-C131-4B9C-9C5A-144FBC5D367B}" type="datetime1">
              <a:rPr lang="es-ES" smtClean="0"/>
              <a:t>02/02/2017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BFF390-A622-4423-AA72-0A8D51600F7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476672"/>
            <a:ext cx="7416824" cy="60486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ES" sz="6000" cap="all" dirty="0"/>
              <a:t>Prácticas de </a:t>
            </a:r>
            <a:br>
              <a:rPr lang="es-ES" sz="6000" cap="all" dirty="0"/>
            </a:br>
            <a:r>
              <a:rPr lang="es-ES" sz="6000" cap="all" dirty="0"/>
              <a:t>virtualización:</a:t>
            </a:r>
            <a:br>
              <a:rPr lang="es-ES" sz="6000" cap="all" dirty="0"/>
            </a:br>
            <a:r>
              <a:rPr lang="es-ES" sz="2000" cap="all" dirty="0"/>
              <a:t/>
            </a:r>
            <a:br>
              <a:rPr lang="es-ES" sz="2000" cap="all" dirty="0"/>
            </a:br>
            <a:r>
              <a:rPr lang="es-ES" sz="5400" b="1" dirty="0"/>
              <a:t>Práctica 3: </a:t>
            </a:r>
            <a:br>
              <a:rPr lang="es-ES" sz="5400" b="1" dirty="0"/>
            </a:br>
            <a:r>
              <a:rPr lang="es-ES" sz="5400" b="1" dirty="0"/>
              <a:t>HVM   vs.  PV</a:t>
            </a:r>
            <a:r>
              <a:rPr lang="es-ES" sz="5400" cap="all" dirty="0"/>
              <a:t/>
            </a:r>
            <a:br>
              <a:rPr lang="es-ES" sz="5400" cap="all" dirty="0"/>
            </a:br>
            <a:r>
              <a:rPr lang="es-ES" sz="5400" cap="all" dirty="0"/>
              <a:t/>
            </a:r>
            <a:br>
              <a:rPr lang="es-ES" sz="5400" cap="all" dirty="0"/>
            </a:br>
            <a:r>
              <a:rPr lang="es-ES" sz="1400" cap="all" dirty="0"/>
              <a:t/>
            </a:r>
            <a:br>
              <a:rPr lang="es-ES" sz="1400" cap="all" dirty="0"/>
            </a:br>
            <a:r>
              <a:rPr lang="es-ES" sz="2000" cap="all" dirty="0"/>
              <a:t>					2/2/2017</a:t>
            </a:r>
            <a:r>
              <a:rPr lang="es-ES" sz="1600" cap="all" dirty="0"/>
              <a:t/>
            </a:r>
            <a:br>
              <a:rPr lang="es-ES" sz="1600" cap="all" dirty="0"/>
            </a:br>
            <a:endParaRPr lang="es-ES" sz="1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763688" y="580700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cap="all" dirty="0"/>
              <a:t>Israel Rubio </a:t>
            </a:r>
            <a:r>
              <a:rPr lang="es-ES" cap="all" dirty="0" err="1"/>
              <a:t>Llarena</a:t>
            </a:r>
            <a:r>
              <a:rPr lang="es-ES" cap="all" dirty="0"/>
              <a:t>                                                                     </a:t>
            </a:r>
            <a:br>
              <a:rPr lang="es-ES" cap="all" dirty="0"/>
            </a:br>
            <a:r>
              <a:rPr lang="es-ES" cap="all" dirty="0"/>
              <a:t>DAVID Martínez </a:t>
            </a:r>
            <a:r>
              <a:rPr lang="es-ES" cap="all" dirty="0" err="1"/>
              <a:t>gómez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892480" y="6453336"/>
            <a:ext cx="178368" cy="328464"/>
          </a:xfrm>
        </p:spPr>
        <p:txBody>
          <a:bodyPr/>
          <a:lstStyle/>
          <a:p>
            <a:fld id="{E9BFF390-A622-4423-AA72-0A8D51600F7B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2.3 SPEC JBB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1052736"/>
            <a:ext cx="7467600" cy="5544616"/>
          </a:xfrm>
        </p:spPr>
        <p:txBody>
          <a:bodyPr>
            <a:normAutofit fontScale="92500" lnSpcReduction="10000"/>
          </a:bodyPr>
          <a:lstStyle/>
          <a:p>
            <a:pPr marL="82296" indent="0" algn="just">
              <a:buNone/>
            </a:pPr>
            <a:r>
              <a:rPr lang="es-ES" dirty="0"/>
              <a:t>- Se instala SPECjbb2005 y se ejecuta en dos </a:t>
            </a:r>
            <a:r>
              <a:rPr lang="es-ES" dirty="0" err="1"/>
              <a:t>domUs</a:t>
            </a:r>
            <a:r>
              <a:rPr lang="es-ES" dirty="0"/>
              <a:t> de </a:t>
            </a:r>
            <a:r>
              <a:rPr lang="es-ES" dirty="0" smtClean="0"/>
              <a:t>simultáneamente</a:t>
            </a:r>
            <a:r>
              <a:rPr lang="es-ES" dirty="0"/>
              <a:t>. </a:t>
            </a:r>
          </a:p>
          <a:p>
            <a:pPr marL="82296" indent="0" algn="just">
              <a:buNone/>
            </a:pPr>
            <a:endParaRPr lang="es-ES" sz="1000" dirty="0"/>
          </a:p>
          <a:p>
            <a:pPr marL="82296" indent="0" algn="just">
              <a:buNone/>
            </a:pPr>
            <a:r>
              <a:rPr lang="es-ES" dirty="0"/>
              <a:t>- La práctica se realiza en el PC de clase (puesto nº2) con </a:t>
            </a:r>
            <a:r>
              <a:rPr lang="es-ES" dirty="0" err="1"/>
              <a:t>openjdk</a:t>
            </a:r>
            <a:r>
              <a:rPr lang="es-ES" dirty="0"/>
              <a:t> 1.7. Se debería además recompilar con este </a:t>
            </a:r>
            <a:r>
              <a:rPr lang="es-ES" dirty="0" err="1"/>
              <a:t>jdk</a:t>
            </a:r>
            <a:r>
              <a:rPr lang="es-ES" dirty="0"/>
              <a:t>, aunque en nuestro caso no lo hicimos por falta de tiempo.</a:t>
            </a:r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r>
              <a:rPr lang="es-ES" dirty="0"/>
              <a:t>- Se deben modificar los “pesos” para alcanzar un 75% respecto a los valores del sistema nativo. Para hacernos una idea de qué pesos usar, primero medimos con una sola </a:t>
            </a:r>
            <a:r>
              <a:rPr lang="es-ES" dirty="0" err="1"/>
              <a:t>domU</a:t>
            </a:r>
            <a:r>
              <a:rPr lang="es-ES" dirty="0"/>
              <a:t>.</a:t>
            </a:r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dirty="0"/>
          </a:p>
          <a:p>
            <a:pPr marL="82296" indent="0" algn="just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00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2.3 SPEC JBB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697249" cy="5544616"/>
          </a:xfrm>
        </p:spPr>
        <p:txBody>
          <a:bodyPr>
            <a:normAutofit lnSpcReduction="10000"/>
          </a:bodyPr>
          <a:lstStyle/>
          <a:p>
            <a:pPr marL="82296" indent="0" algn="just">
              <a:buNone/>
            </a:pPr>
            <a:r>
              <a:rPr lang="es-ES" dirty="0"/>
              <a:t>Se obtiene un 87,86% respecto al nativo:</a:t>
            </a:r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r>
              <a:rPr lang="es-ES" dirty="0"/>
              <a:t>Por tanto, probaremos con que el segundo </a:t>
            </a:r>
            <a:r>
              <a:rPr lang="es-ES" dirty="0" err="1"/>
              <a:t>domU</a:t>
            </a:r>
            <a:r>
              <a:rPr lang="es-ES" dirty="0"/>
              <a:t> “pese” 1/5 de la primera, por lo que asignamos como pesos: 768 y 128.</a:t>
            </a:r>
          </a:p>
          <a:p>
            <a:pPr marL="82296" indent="0" algn="just">
              <a:buNone/>
            </a:pPr>
            <a:endParaRPr lang="es-ES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dirty="0"/>
          </a:p>
          <a:p>
            <a:pPr marL="82296" indent="0" algn="just">
              <a:buNone/>
            </a:pPr>
            <a:r>
              <a:rPr lang="es-ES" dirty="0"/>
              <a:t>Obtenemos un 78,29% respecto al nativo.</a:t>
            </a:r>
          </a:p>
          <a:p>
            <a:pPr marL="82296" indent="0" algn="just">
              <a:buNone/>
            </a:pPr>
            <a:endParaRPr lang="es-ES" dirty="0"/>
          </a:p>
          <a:p>
            <a:pPr marL="82296" indent="0" algn="just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11</a:t>
            </a:fld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63941"/>
              </p:ext>
            </p:extLst>
          </p:nvPr>
        </p:nvGraphicFramePr>
        <p:xfrm>
          <a:off x="1763688" y="1700805"/>
          <a:ext cx="6408712" cy="1346835"/>
        </p:xfrm>
        <a:graphic>
          <a:graphicData uri="http://schemas.openxmlformats.org/drawingml/2006/table">
            <a:tbl>
              <a:tblPr/>
              <a:tblGrid>
                <a:gridCol w="3387463">
                  <a:extLst>
                    <a:ext uri="{9D8B030D-6E8A-4147-A177-3AD203B41FA5}">
                      <a16:colId xmlns:a16="http://schemas.microsoft.com/office/drawing/2014/main" xmlns="" val="618664442"/>
                    </a:ext>
                  </a:extLst>
                </a:gridCol>
                <a:gridCol w="3021249">
                  <a:extLst>
                    <a:ext uri="{9D8B030D-6E8A-4147-A177-3AD203B41FA5}">
                      <a16:colId xmlns:a16="http://schemas.microsoft.com/office/drawing/2014/main" xmlns="" val="3442430820"/>
                    </a:ext>
                  </a:extLst>
                </a:gridCol>
              </a:tblGrid>
              <a:tr h="16459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Warehouses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jdk 1.7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7196040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2579594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2494357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759978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191935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1578766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1629344"/>
                  </a:ext>
                </a:extLst>
              </a:tr>
              <a:tr h="1645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177593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6352073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73031"/>
              </p:ext>
            </p:extLst>
          </p:nvPr>
        </p:nvGraphicFramePr>
        <p:xfrm>
          <a:off x="2010544" y="4869160"/>
          <a:ext cx="6089848" cy="60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4279">
                  <a:extLst>
                    <a:ext uri="{9D8B030D-6E8A-4147-A177-3AD203B41FA5}">
                      <a16:colId xmlns:a16="http://schemas.microsoft.com/office/drawing/2014/main" xmlns="" val="1076222422"/>
                    </a:ext>
                  </a:extLst>
                </a:gridCol>
                <a:gridCol w="3415569">
                  <a:extLst>
                    <a:ext uri="{9D8B030D-6E8A-4147-A177-3AD203B41FA5}">
                      <a16:colId xmlns:a16="http://schemas.microsoft.com/office/drawing/2014/main" xmlns="" val="99068625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Warehouses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jdk 1.7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428047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3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145574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0191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4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171015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9927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212976"/>
            <a:ext cx="5544616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3.CONCLUSIONES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33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CONCLUSIONES SPEC CPU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980728"/>
            <a:ext cx="7926898" cy="561662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Se observa que los mejores valores se obtienen en nativo en todos los casos (como era de esperar), a continuación en PV (con una pérdida de rendimiento del 9%) y, por último, en HVM (con una pérdida de rendimiento del 12%). No hay diferencia significativa entre INT y FP: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13</a:t>
            </a:fld>
            <a:endParaRPr lang="es-ES"/>
          </a:p>
        </p:txBody>
      </p:sp>
      <p:graphicFrame>
        <p:nvGraphicFramePr>
          <p:cNvPr id="11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897369"/>
              </p:ext>
            </p:extLst>
          </p:nvPr>
        </p:nvGraphicFramePr>
        <p:xfrm>
          <a:off x="1101992" y="4581128"/>
          <a:ext cx="375803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728679"/>
              </p:ext>
            </p:extLst>
          </p:nvPr>
        </p:nvGraphicFramePr>
        <p:xfrm>
          <a:off x="5179514" y="4581128"/>
          <a:ext cx="343413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927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CONCLUSIONES SPEC CPU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980728"/>
            <a:ext cx="7926898" cy="561662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 Curioso:</a:t>
            </a:r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r>
              <a:rPr lang="es-ES" dirty="0"/>
              <a:t>Los datos obtenidos en el SPEC CPU para PV y HVM se realizaron en el PC del laboratorio.</a:t>
            </a:r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r>
              <a:rPr lang="es-ES" dirty="0"/>
              <a:t>Los valores obtenidos para </a:t>
            </a:r>
            <a:r>
              <a:rPr lang="es-ES" dirty="0">
                <a:solidFill>
                  <a:srgbClr val="FF0000"/>
                </a:solidFill>
              </a:rPr>
              <a:t>PV</a:t>
            </a:r>
            <a:r>
              <a:rPr lang="es-ES" dirty="0"/>
              <a:t> son casi idénticos a los que se obtuvieron en el portátil en el que se encuentra instalado </a:t>
            </a:r>
            <a:r>
              <a:rPr lang="es-ES" dirty="0">
                <a:solidFill>
                  <a:srgbClr val="FF0000"/>
                </a:solidFill>
              </a:rPr>
              <a:t>VMWare</a:t>
            </a:r>
            <a:r>
              <a:rPr lang="es-ES" dirty="0"/>
              <a:t> y que consideramos “nativos” en la primera práctica: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14</a:t>
            </a:fld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06443"/>
              </p:ext>
            </p:extLst>
          </p:nvPr>
        </p:nvGraphicFramePr>
        <p:xfrm>
          <a:off x="1619672" y="5637237"/>
          <a:ext cx="2808312" cy="81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145">
                  <a:extLst>
                    <a:ext uri="{9D8B030D-6E8A-4147-A177-3AD203B41FA5}">
                      <a16:colId xmlns:a16="http://schemas.microsoft.com/office/drawing/2014/main" xmlns="" val="2707349563"/>
                    </a:ext>
                  </a:extLst>
                </a:gridCol>
                <a:gridCol w="1047167">
                  <a:extLst>
                    <a:ext uri="{9D8B030D-6E8A-4147-A177-3AD203B41FA5}">
                      <a16:colId xmlns:a16="http://schemas.microsoft.com/office/drawing/2014/main" xmlns="" val="769046093"/>
                    </a:ext>
                  </a:extLst>
                </a:gridCol>
              </a:tblGrid>
              <a:tr h="2720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BENCHMARK-FP 453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Tiempo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4939299"/>
                  </a:ext>
                </a:extLst>
              </a:tr>
              <a:tr h="2720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Portatil</a:t>
                      </a:r>
                      <a:r>
                        <a:rPr lang="es-ES" sz="1200" u="none" strike="noStrike" dirty="0">
                          <a:effectLst/>
                        </a:rPr>
                        <a:t>  con VMWare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136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65536123"/>
                  </a:ext>
                </a:extLst>
              </a:tr>
              <a:tr h="2720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PV en PC</a:t>
                      </a:r>
                      <a:r>
                        <a:rPr lang="es-ES" sz="1200" u="none" strike="noStrike" baseline="0" dirty="0">
                          <a:effectLst/>
                        </a:rPr>
                        <a:t> de Clase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125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221936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01999"/>
              </p:ext>
            </p:extLst>
          </p:nvPr>
        </p:nvGraphicFramePr>
        <p:xfrm>
          <a:off x="5220072" y="5589240"/>
          <a:ext cx="2880320" cy="86409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830038">
                  <a:extLst>
                    <a:ext uri="{9D8B030D-6E8A-4147-A177-3AD203B41FA5}">
                      <a16:colId xmlns:a16="http://schemas.microsoft.com/office/drawing/2014/main" xmlns="" val="3063106812"/>
                    </a:ext>
                  </a:extLst>
                </a:gridCol>
                <a:gridCol w="1050282">
                  <a:extLst>
                    <a:ext uri="{9D8B030D-6E8A-4147-A177-3AD203B41FA5}">
                      <a16:colId xmlns:a16="http://schemas.microsoft.com/office/drawing/2014/main" xmlns="" val="51321996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BENCHMARK-INT-456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Tiempo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080493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Portatil</a:t>
                      </a:r>
                      <a:r>
                        <a:rPr lang="es-ES" sz="1200" u="none" strike="noStrike" dirty="0">
                          <a:effectLst/>
                        </a:rPr>
                        <a:t>  con VMWare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413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7534662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PV en PC</a:t>
                      </a:r>
                      <a:r>
                        <a:rPr lang="es-ES" sz="1200" u="none" strike="noStrike" baseline="0" dirty="0">
                          <a:effectLst/>
                        </a:rPr>
                        <a:t> de Clase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413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9209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6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CONCLUSIONES SPEC JBB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697249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El cálculo de los pesos (768  para el primero y 128 para el segundo) se hizo sin aplicar ninguna fórmula concreta, sólo pensando en que fuera 5 veces superior una que otra.</a:t>
            </a:r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r>
              <a:rPr lang="es-ES" dirty="0"/>
              <a:t>Tuvimos la suerte de obtener en la primera prueba un 78,29% respecto al nativo, con lo que decidimos quedarnos este valor.</a:t>
            </a:r>
          </a:p>
          <a:p>
            <a:pPr marL="82296" indent="0" algn="just">
              <a:buNone/>
            </a:pPr>
            <a:endParaRPr lang="es-ES" dirty="0"/>
          </a:p>
          <a:p>
            <a:pPr marL="82296" indent="0" algn="just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15</a:t>
            </a:fld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60726"/>
              </p:ext>
            </p:extLst>
          </p:nvPr>
        </p:nvGraphicFramePr>
        <p:xfrm>
          <a:off x="2010544" y="3260973"/>
          <a:ext cx="6089848" cy="60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:a16="http://schemas.microsoft.com/office/drawing/2014/main" xmlns="" val="107622242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99068625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 err="1">
                          <a:effectLst/>
                        </a:rPr>
                        <a:t>Warehouses</a:t>
                      </a:r>
                      <a:r>
                        <a:rPr lang="es-ES" sz="1200" u="sng" strike="noStrike" dirty="0">
                          <a:effectLst/>
                        </a:rPr>
                        <a:t> 2 HVM</a:t>
                      </a:r>
                      <a:endParaRPr lang="es-E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 err="1">
                          <a:effectLst/>
                        </a:rPr>
                        <a:t>Openjdk</a:t>
                      </a:r>
                      <a:r>
                        <a:rPr lang="es-ES" sz="1200" u="sng" strike="noStrike" dirty="0">
                          <a:effectLst/>
                        </a:rPr>
                        <a:t> 1.7</a:t>
                      </a:r>
                      <a:endParaRPr lang="es-E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428047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3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145574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0191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4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171015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99273171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0614"/>
              </p:ext>
            </p:extLst>
          </p:nvPr>
        </p:nvGraphicFramePr>
        <p:xfrm>
          <a:off x="2051720" y="4053061"/>
          <a:ext cx="6048672" cy="6000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xmlns="" val="2424744659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9422226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 err="1">
                          <a:effectLst/>
                        </a:rPr>
                        <a:t>Warehouses</a:t>
                      </a:r>
                      <a:r>
                        <a:rPr lang="es-ES" sz="1200" u="sng" strike="noStrike" dirty="0">
                          <a:effectLst/>
                        </a:rPr>
                        <a:t> Nativo</a:t>
                      </a:r>
                      <a:endParaRPr lang="es-E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 err="1">
                          <a:effectLst/>
                        </a:rPr>
                        <a:t>Openjdk</a:t>
                      </a:r>
                      <a:r>
                        <a:rPr lang="es-ES" sz="1200" u="sng" strike="noStrike" dirty="0">
                          <a:effectLst/>
                        </a:rPr>
                        <a:t> 1.7</a:t>
                      </a:r>
                      <a:endParaRPr lang="es-E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731761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3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188739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21713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4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218448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501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02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46134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004" y="1083212"/>
            <a:ext cx="7848872" cy="576910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s-ES" sz="3900" dirty="0"/>
              <a:t>Realizada la práctica anterior, la creación de HVM es sencilla. </a:t>
            </a:r>
          </a:p>
          <a:p>
            <a:pPr algn="just">
              <a:buFontTx/>
              <a:buChar char="-"/>
            </a:pPr>
            <a:r>
              <a:rPr lang="es-ES" sz="3900" dirty="0"/>
              <a:t>Si tuvimos ciertos problemas a la hora de arrancar, pero una vez solucionados, el dominio de PV se creó de forma inmediata y las mediciones fueron algo tediosas por el tiempo necesario en prepararlas, en especial varias máquinas a la vez.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59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99792" y="2492896"/>
            <a:ext cx="5184576" cy="2160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/>
              <a:t>¿Alguna pregunta?</a:t>
            </a:r>
            <a:br>
              <a:rPr lang="es-ES" b="1" dirty="0"/>
            </a:br>
            <a:r>
              <a:rPr lang="es-ES" b="1" dirty="0"/>
              <a:t/>
            </a:r>
            <a:br>
              <a:rPr lang="es-ES" b="1" dirty="0"/>
            </a:br>
            <a:r>
              <a:rPr lang="es-ES" b="1" dirty="0"/>
              <a:t>GRACIAS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6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99792" y="3212976"/>
            <a:ext cx="504056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ÍNDICE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33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1484784"/>
            <a:ext cx="7323584" cy="4608512"/>
          </a:xfrm>
        </p:spPr>
        <p:txBody>
          <a:bodyPr>
            <a:normAutofit/>
          </a:bodyPr>
          <a:lstStyle/>
          <a:p>
            <a:pPr marL="128016" indent="0" algn="just">
              <a:buNone/>
            </a:pPr>
            <a:r>
              <a:rPr lang="es-ES" sz="4800" b="1" dirty="0"/>
              <a:t>Práctica 3: HVM vs. PV</a:t>
            </a:r>
            <a:r>
              <a:rPr lang="es-ES" sz="4800" dirty="0"/>
              <a:t>.</a:t>
            </a:r>
          </a:p>
          <a:p>
            <a:pPr marL="1316736" lvl="1" indent="-914400" algn="just">
              <a:buFont typeface="+mj-lt"/>
              <a:buAutoNum type="alphaLcParenR"/>
            </a:pPr>
            <a:r>
              <a:rPr lang="es-ES" sz="4400" dirty="0"/>
              <a:t>Introducción.</a:t>
            </a:r>
          </a:p>
          <a:p>
            <a:pPr marL="1316736" lvl="1" indent="-914400" algn="just">
              <a:buFont typeface="+mj-lt"/>
              <a:buAutoNum type="alphaLcParenR"/>
            </a:pPr>
            <a:endParaRPr lang="es-ES" sz="2000" dirty="0"/>
          </a:p>
          <a:p>
            <a:pPr marL="1316736" lvl="1" indent="-914400" algn="just">
              <a:buFont typeface="+mj-lt"/>
              <a:buAutoNum type="alphaLcParenR"/>
            </a:pPr>
            <a:r>
              <a:rPr lang="es-ES" sz="4400" dirty="0"/>
              <a:t>Resultados.</a:t>
            </a:r>
          </a:p>
          <a:p>
            <a:pPr marL="1316736" lvl="1" indent="-914400" algn="just">
              <a:buFont typeface="+mj-lt"/>
              <a:buAutoNum type="alphaLcParenR"/>
            </a:pPr>
            <a:endParaRPr lang="es-ES" sz="2000" dirty="0"/>
          </a:p>
          <a:p>
            <a:pPr marL="1316736" lvl="1" indent="-914400" algn="just">
              <a:buFont typeface="+mj-lt"/>
              <a:buAutoNum type="alphaLcParenR"/>
            </a:pPr>
            <a:r>
              <a:rPr lang="es-ES" sz="4400" dirty="0"/>
              <a:t>Conclusiones.</a:t>
            </a:r>
            <a:endParaRPr lang="es-ES" sz="4800" dirty="0"/>
          </a:p>
          <a:p>
            <a:pPr marL="1042416" indent="-914400" algn="just">
              <a:buAutoNum type="arabicPeriod" startAt="3"/>
            </a:pPr>
            <a:endParaRPr lang="es-ES" sz="13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259632" y="260648"/>
            <a:ext cx="74676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s-ES" sz="3600" b="1" dirty="0">
                <a:effectLst/>
              </a:rPr>
              <a:t>ÍNDICE</a:t>
            </a:r>
            <a:endParaRPr lang="es-ES" sz="3600" b="1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48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5736" y="3212976"/>
            <a:ext cx="5904656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I.INTRODUCCIÓN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0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46580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INTRODUCCIÓN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134191" y="980728"/>
            <a:ext cx="7862497" cy="576064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0" indent="0">
              <a:buNone/>
            </a:pPr>
            <a:r>
              <a:rPr lang="es-ES" b="1" dirty="0"/>
              <a:t>Tipos de máquinas virtuales o </a:t>
            </a:r>
            <a:r>
              <a:rPr lang="es-ES" b="1" dirty="0" err="1"/>
              <a:t>domU</a:t>
            </a:r>
            <a:r>
              <a:rPr lang="es-ES" b="1" dirty="0"/>
              <a:t>:</a:t>
            </a:r>
          </a:p>
          <a:p>
            <a:pPr marL="82296" lvl="0" indent="0">
              <a:buNone/>
            </a:pPr>
            <a:endParaRPr lang="es-ES" sz="1100" dirty="0"/>
          </a:p>
          <a:p>
            <a:pPr algn="just"/>
            <a:r>
              <a:rPr lang="es-ES" u="sng" dirty="0"/>
              <a:t>Virtualización con asistencia de Hardware </a:t>
            </a:r>
            <a:r>
              <a:rPr lang="es-ES" dirty="0"/>
              <a:t>(HVM): sistema virtualizado, más complejo. Usa las extensiones de virtualización del procesador para ofrecer la capa de virtualización que necesitan las </a:t>
            </a:r>
            <a:r>
              <a:rPr lang="es-ES" dirty="0" err="1"/>
              <a:t>VMs</a:t>
            </a:r>
            <a:r>
              <a:rPr lang="es-ES" dirty="0"/>
              <a:t>. Los </a:t>
            </a:r>
            <a:r>
              <a:rPr lang="es-ES" dirty="0" err="1"/>
              <a:t>SOs</a:t>
            </a:r>
            <a:r>
              <a:rPr lang="es-ES" dirty="0"/>
              <a:t> de los dominios no están modificados por lo que requieren de un soporte de emulación hardware, en este caso conocido como QEMU.</a:t>
            </a:r>
          </a:p>
          <a:p>
            <a:pPr marL="82296" indent="0" algn="just">
              <a:buNone/>
            </a:pPr>
            <a:endParaRPr lang="es-ES" sz="1300" dirty="0"/>
          </a:p>
          <a:p>
            <a:pPr lvl="0" algn="just"/>
            <a:r>
              <a:rPr lang="es-ES" u="sng" dirty="0"/>
              <a:t>Para Virtualizado </a:t>
            </a:r>
            <a:r>
              <a:rPr lang="es-ES" dirty="0"/>
              <a:t>(PV): es el modelo más sencillo, todo va </a:t>
            </a:r>
            <a:r>
              <a:rPr lang="es-ES" dirty="0" err="1"/>
              <a:t>paravirtualizado</a:t>
            </a:r>
            <a:r>
              <a:rPr lang="es-ES" dirty="0"/>
              <a:t> a través de un </a:t>
            </a:r>
            <a:r>
              <a:rPr lang="es-ES" dirty="0" err="1"/>
              <a:t>hiperpost</a:t>
            </a:r>
            <a:r>
              <a:rPr lang="es-ES" dirty="0"/>
              <a:t> (programa que corre sobre el hardware real para implementar la máquina virtual). Ante toda función que llama al monitor, el </a:t>
            </a:r>
            <a:r>
              <a:rPr lang="es-ES" dirty="0" err="1"/>
              <a:t>hipervisor</a:t>
            </a:r>
            <a:r>
              <a:rPr lang="es-ES" dirty="0"/>
              <a:t> saca todos los drivers del Dominio 0, no tiene drivers, pero sí gestiona el hardware, aunque no llega a la virtualización híbrida de WM. Se considera "pequeño" porque utiliza unas decenas de </a:t>
            </a:r>
            <a:r>
              <a:rPr lang="es-ES" dirty="0" err="1"/>
              <a:t>hiperllamadas</a:t>
            </a:r>
            <a:r>
              <a:rPr lang="es-ES" dirty="0"/>
              <a:t> frente a los cientos que debería realizar si estuviera emulando.</a:t>
            </a:r>
          </a:p>
          <a:p>
            <a:pPr marL="82296" lvl="0" indent="0" algn="just">
              <a:buNone/>
            </a:pPr>
            <a:endParaRPr lang="es-ES" sz="1100" dirty="0"/>
          </a:p>
          <a:p>
            <a:pPr lvl="0" algn="just"/>
            <a:r>
              <a:rPr lang="es-ES" u="sng" dirty="0"/>
              <a:t>PVH</a:t>
            </a:r>
            <a:r>
              <a:rPr lang="es-ES" dirty="0"/>
              <a:t>: híbrido, es el modo más complejo de todos.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52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46580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INTRODUCCIÓN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134191" y="980728"/>
            <a:ext cx="7862497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just">
              <a:buNone/>
            </a:pPr>
            <a:r>
              <a:rPr lang="es-ES" u="sng" dirty="0"/>
              <a:t>Comparación</a:t>
            </a:r>
            <a:r>
              <a:rPr lang="es-ES" dirty="0"/>
              <a:t>:  realizaremos los </a:t>
            </a:r>
            <a:r>
              <a:rPr lang="es-ES" dirty="0" err="1"/>
              <a:t>Benchmarks</a:t>
            </a:r>
            <a:r>
              <a:rPr lang="es-ES" dirty="0"/>
              <a:t> en las 3 máquinas (nativa, HVM y PV) para comparar sus rendimientos.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25" y="2623179"/>
            <a:ext cx="7625027" cy="404618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0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2708920"/>
            <a:ext cx="7467600" cy="10661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/>
              <a:t>2.Resultados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8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2.1 CONFIGURACIÓN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980728"/>
            <a:ext cx="7926898" cy="561662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Como se ha visto en la práctica anterior, se crea un </a:t>
            </a:r>
            <a:r>
              <a:rPr lang="es-ES" dirty="0" err="1"/>
              <a:t>domU</a:t>
            </a:r>
            <a:r>
              <a:rPr lang="es-ES" dirty="0"/>
              <a:t> para HVM de 15 Gb.</a:t>
            </a:r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just">
              <a:buNone/>
            </a:pPr>
            <a:r>
              <a:rPr lang="es-ES" dirty="0"/>
              <a:t>Este mismo </a:t>
            </a:r>
            <a:r>
              <a:rPr lang="es-ES" dirty="0" err="1"/>
              <a:t>domU</a:t>
            </a:r>
            <a:r>
              <a:rPr lang="es-ES" dirty="0"/>
              <a:t> nos servirá para PV, sólo tenemos que cambiar el archivo de configuración “</a:t>
            </a:r>
            <a:r>
              <a:rPr lang="es-ES" dirty="0" err="1"/>
              <a:t>pv.cfg</a:t>
            </a:r>
            <a:r>
              <a:rPr lang="es-ES" dirty="0"/>
              <a:t>” y elegirlo al arrancar:</a:t>
            </a:r>
          </a:p>
          <a:p>
            <a:pPr marL="82296" indent="0" algn="just">
              <a:buNone/>
            </a:pPr>
            <a:endParaRPr lang="es-ES" sz="800" dirty="0"/>
          </a:p>
          <a:p>
            <a:pPr marL="82296" indent="0" algn="ctr">
              <a:buNone/>
            </a:pPr>
            <a:r>
              <a:rPr lang="es-ES" dirty="0" err="1">
                <a:solidFill>
                  <a:srgbClr val="FF0000"/>
                </a:solidFill>
              </a:rPr>
              <a:t>xm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create</a:t>
            </a:r>
            <a:r>
              <a:rPr lang="es-ES" dirty="0">
                <a:solidFill>
                  <a:srgbClr val="FF0000"/>
                </a:solidFill>
              </a:rPr>
              <a:t> –c </a:t>
            </a:r>
            <a:r>
              <a:rPr lang="es-ES" dirty="0" err="1">
                <a:solidFill>
                  <a:srgbClr val="FF0000"/>
                </a:solidFill>
              </a:rPr>
              <a:t>pv.cfg</a:t>
            </a:r>
            <a:endParaRPr lang="es-ES" dirty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s-ES" sz="800" dirty="0">
              <a:solidFill>
                <a:srgbClr val="FF0000"/>
              </a:solidFill>
            </a:endParaRPr>
          </a:p>
          <a:p>
            <a:pPr marL="82296" indent="0" algn="just">
              <a:buNone/>
            </a:pPr>
            <a:r>
              <a:rPr lang="es-ES" dirty="0">
                <a:solidFill>
                  <a:srgbClr val="FF0000"/>
                </a:solidFill>
              </a:rPr>
              <a:t>NUNCA </a:t>
            </a:r>
            <a:r>
              <a:rPr lang="es-ES" dirty="0"/>
              <a:t>debemos arrancar los dos dominios a la vez: debemos </a:t>
            </a:r>
            <a:r>
              <a:rPr lang="es-ES" dirty="0" err="1"/>
              <a:t>cercionarnos</a:t>
            </a:r>
            <a:r>
              <a:rPr lang="es-ES" dirty="0"/>
              <a:t> de apagar correctamente uno antes de iniciar otro.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97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2.2 SPEC CPU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980728"/>
            <a:ext cx="7926898" cy="561662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Se ejecutan los </a:t>
            </a:r>
            <a:r>
              <a:rPr lang="es-ES" dirty="0" err="1"/>
              <a:t>benchmarks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453</a:t>
            </a:r>
            <a:r>
              <a:rPr lang="es-ES" dirty="0"/>
              <a:t> y </a:t>
            </a:r>
            <a:r>
              <a:rPr lang="es-ES" dirty="0">
                <a:solidFill>
                  <a:srgbClr val="FF0000"/>
                </a:solidFill>
              </a:rPr>
              <a:t>456</a:t>
            </a:r>
            <a:r>
              <a:rPr lang="es-ES" dirty="0"/>
              <a:t> de SPEC CPU empleando </a:t>
            </a:r>
            <a:r>
              <a:rPr lang="es-ES" dirty="0" err="1"/>
              <a:t>size</a:t>
            </a:r>
            <a:r>
              <a:rPr lang="es-ES" dirty="0"/>
              <a:t>=“</a:t>
            </a:r>
            <a:r>
              <a:rPr lang="es-ES" dirty="0" err="1">
                <a:solidFill>
                  <a:srgbClr val="FF0000"/>
                </a:solidFill>
              </a:rPr>
              <a:t>ref</a:t>
            </a:r>
            <a:r>
              <a:rPr lang="es-ES" dirty="0"/>
              <a:t>” y 1 iteración para una máquina con PV, otra con HVM y se comparan con lo obtenido en nativo:</a:t>
            </a:r>
          </a:p>
          <a:p>
            <a:pPr marL="82296" indent="0" algn="just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9</a:t>
            </a:fld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17055"/>
              </p:ext>
            </p:extLst>
          </p:nvPr>
        </p:nvGraphicFramePr>
        <p:xfrm>
          <a:off x="1115614" y="3212976"/>
          <a:ext cx="3744416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412">
                  <a:extLst>
                    <a:ext uri="{9D8B030D-6E8A-4147-A177-3AD203B41FA5}">
                      <a16:colId xmlns:a16="http://schemas.microsoft.com/office/drawing/2014/main" xmlns="" val="2577865653"/>
                    </a:ext>
                  </a:extLst>
                </a:gridCol>
                <a:gridCol w="1017002">
                  <a:extLst>
                    <a:ext uri="{9D8B030D-6E8A-4147-A177-3AD203B41FA5}">
                      <a16:colId xmlns:a16="http://schemas.microsoft.com/office/drawing/2014/main" xmlns="" val="723645312"/>
                    </a:ext>
                  </a:extLst>
                </a:gridCol>
                <a:gridCol w="1017002">
                  <a:extLst>
                    <a:ext uri="{9D8B030D-6E8A-4147-A177-3AD203B41FA5}">
                      <a16:colId xmlns:a16="http://schemas.microsoft.com/office/drawing/2014/main" xmlns="" val="23793392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sng" strike="noStrike">
                          <a:effectLst/>
                        </a:rPr>
                        <a:t>BENCHMARK Nativo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Secs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>
                          <a:effectLst/>
                        </a:rPr>
                        <a:t>Ratio</a:t>
                      </a:r>
                      <a:endParaRPr lang="es-E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62693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453.povray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137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38,8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2682869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84889"/>
              </p:ext>
            </p:extLst>
          </p:nvPr>
        </p:nvGraphicFramePr>
        <p:xfrm>
          <a:off x="1115616" y="3717032"/>
          <a:ext cx="3744415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081">
                  <a:extLst>
                    <a:ext uri="{9D8B030D-6E8A-4147-A177-3AD203B41FA5}">
                      <a16:colId xmlns:a16="http://schemas.microsoft.com/office/drawing/2014/main" xmlns="" val="3214891709"/>
                    </a:ext>
                  </a:extLst>
                </a:gridCol>
                <a:gridCol w="799778">
                  <a:extLst>
                    <a:ext uri="{9D8B030D-6E8A-4147-A177-3AD203B41FA5}">
                      <a16:colId xmlns:a16="http://schemas.microsoft.com/office/drawing/2014/main" xmlns="" val="1416610444"/>
                    </a:ext>
                  </a:extLst>
                </a:gridCol>
                <a:gridCol w="799778">
                  <a:extLst>
                    <a:ext uri="{9D8B030D-6E8A-4147-A177-3AD203B41FA5}">
                      <a16:colId xmlns:a16="http://schemas.microsoft.com/office/drawing/2014/main" xmlns="" val="177448048"/>
                    </a:ext>
                  </a:extLst>
                </a:gridCol>
                <a:gridCol w="799778">
                  <a:extLst>
                    <a:ext uri="{9D8B030D-6E8A-4147-A177-3AD203B41FA5}">
                      <a16:colId xmlns:a16="http://schemas.microsoft.com/office/drawing/2014/main" xmlns="" val="32933197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sng" strike="noStrike" dirty="0">
                          <a:effectLst/>
                        </a:rPr>
                        <a:t>BENCHMARK HVM</a:t>
                      </a:r>
                      <a:endParaRPr lang="es-E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Secs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Ratio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>
                          <a:effectLst/>
                        </a:rPr>
                        <a:t>%</a:t>
                      </a:r>
                      <a:endParaRPr lang="es-E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358894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453.povray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154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34,6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>
                          <a:effectLst/>
                        </a:rPr>
                        <a:t>0,8896</a:t>
                      </a:r>
                      <a:endParaRPr lang="es-ES" sz="1200" b="0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36345748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09880"/>
              </p:ext>
            </p:extLst>
          </p:nvPr>
        </p:nvGraphicFramePr>
        <p:xfrm>
          <a:off x="1115616" y="4221088"/>
          <a:ext cx="3744415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081">
                  <a:extLst>
                    <a:ext uri="{9D8B030D-6E8A-4147-A177-3AD203B41FA5}">
                      <a16:colId xmlns:a16="http://schemas.microsoft.com/office/drawing/2014/main" xmlns="" val="2288744101"/>
                    </a:ext>
                  </a:extLst>
                </a:gridCol>
                <a:gridCol w="799778">
                  <a:extLst>
                    <a:ext uri="{9D8B030D-6E8A-4147-A177-3AD203B41FA5}">
                      <a16:colId xmlns:a16="http://schemas.microsoft.com/office/drawing/2014/main" xmlns="" val="683868460"/>
                    </a:ext>
                  </a:extLst>
                </a:gridCol>
                <a:gridCol w="799778">
                  <a:extLst>
                    <a:ext uri="{9D8B030D-6E8A-4147-A177-3AD203B41FA5}">
                      <a16:colId xmlns:a16="http://schemas.microsoft.com/office/drawing/2014/main" xmlns="" val="2275576862"/>
                    </a:ext>
                  </a:extLst>
                </a:gridCol>
                <a:gridCol w="799778">
                  <a:extLst>
                    <a:ext uri="{9D8B030D-6E8A-4147-A177-3AD203B41FA5}">
                      <a16:colId xmlns:a16="http://schemas.microsoft.com/office/drawing/2014/main" xmlns="" val="98074453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sng" strike="noStrike">
                          <a:effectLst/>
                        </a:rPr>
                        <a:t>BENCHMARK PV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Secs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Ratio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>
                          <a:effectLst/>
                        </a:rPr>
                        <a:t>%</a:t>
                      </a:r>
                      <a:endParaRPr lang="es-E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916128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453.povray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125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39,2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>
                          <a:effectLst/>
                        </a:rPr>
                        <a:t>0,9124</a:t>
                      </a:r>
                      <a:endParaRPr lang="es-ES" sz="1200" b="0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8555257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67285"/>
              </p:ext>
            </p:extLst>
          </p:nvPr>
        </p:nvGraphicFramePr>
        <p:xfrm>
          <a:off x="5179515" y="3172966"/>
          <a:ext cx="3712963" cy="40005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728707">
                  <a:extLst>
                    <a:ext uri="{9D8B030D-6E8A-4147-A177-3AD203B41FA5}">
                      <a16:colId xmlns:a16="http://schemas.microsoft.com/office/drawing/2014/main" xmlns="" val="1812689796"/>
                    </a:ext>
                  </a:extLst>
                </a:gridCol>
                <a:gridCol w="992128">
                  <a:extLst>
                    <a:ext uri="{9D8B030D-6E8A-4147-A177-3AD203B41FA5}">
                      <a16:colId xmlns:a16="http://schemas.microsoft.com/office/drawing/2014/main" xmlns="" val="99081804"/>
                    </a:ext>
                  </a:extLst>
                </a:gridCol>
                <a:gridCol w="992128">
                  <a:extLst>
                    <a:ext uri="{9D8B030D-6E8A-4147-A177-3AD203B41FA5}">
                      <a16:colId xmlns:a16="http://schemas.microsoft.com/office/drawing/2014/main" xmlns="" val="676124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sng" strike="noStrike" dirty="0">
                          <a:effectLst/>
                        </a:rPr>
                        <a:t>BENCHMARK Nativo</a:t>
                      </a:r>
                      <a:endParaRPr lang="es-E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Secs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Ratio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818836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456.hmmer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376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24,8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22039752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13876"/>
              </p:ext>
            </p:extLst>
          </p:nvPr>
        </p:nvGraphicFramePr>
        <p:xfrm>
          <a:off x="5179515" y="3717032"/>
          <a:ext cx="3712964" cy="40005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64189">
                  <a:extLst>
                    <a:ext uri="{9D8B030D-6E8A-4147-A177-3AD203B41FA5}">
                      <a16:colId xmlns:a16="http://schemas.microsoft.com/office/drawing/2014/main" xmlns="" val="981902255"/>
                    </a:ext>
                  </a:extLst>
                </a:gridCol>
                <a:gridCol w="782925">
                  <a:extLst>
                    <a:ext uri="{9D8B030D-6E8A-4147-A177-3AD203B41FA5}">
                      <a16:colId xmlns:a16="http://schemas.microsoft.com/office/drawing/2014/main" xmlns="" val="715448852"/>
                    </a:ext>
                  </a:extLst>
                </a:gridCol>
                <a:gridCol w="782925">
                  <a:extLst>
                    <a:ext uri="{9D8B030D-6E8A-4147-A177-3AD203B41FA5}">
                      <a16:colId xmlns:a16="http://schemas.microsoft.com/office/drawing/2014/main" xmlns="" val="2981095032"/>
                    </a:ext>
                  </a:extLst>
                </a:gridCol>
                <a:gridCol w="782925">
                  <a:extLst>
                    <a:ext uri="{9D8B030D-6E8A-4147-A177-3AD203B41FA5}">
                      <a16:colId xmlns:a16="http://schemas.microsoft.com/office/drawing/2014/main" xmlns="" val="18731938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sng" strike="noStrike" dirty="0">
                          <a:effectLst/>
                        </a:rPr>
                        <a:t>BENCHMARK HVM</a:t>
                      </a:r>
                      <a:endParaRPr lang="es-E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 err="1">
                          <a:effectLst/>
                        </a:rPr>
                        <a:t>Secs</a:t>
                      </a:r>
                      <a:endParaRPr lang="es-E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Ratio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%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143485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456.hmmer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423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22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>
                          <a:effectLst/>
                        </a:rPr>
                        <a:t>0,8889</a:t>
                      </a:r>
                      <a:endParaRPr lang="es-ES" sz="1200" b="0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62230037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47786"/>
              </p:ext>
            </p:extLst>
          </p:nvPr>
        </p:nvGraphicFramePr>
        <p:xfrm>
          <a:off x="5179514" y="4221088"/>
          <a:ext cx="3712965" cy="40005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64187">
                  <a:extLst>
                    <a:ext uri="{9D8B030D-6E8A-4147-A177-3AD203B41FA5}">
                      <a16:colId xmlns:a16="http://schemas.microsoft.com/office/drawing/2014/main" xmlns="" val="2930352808"/>
                    </a:ext>
                  </a:extLst>
                </a:gridCol>
                <a:gridCol w="782926">
                  <a:extLst>
                    <a:ext uri="{9D8B030D-6E8A-4147-A177-3AD203B41FA5}">
                      <a16:colId xmlns:a16="http://schemas.microsoft.com/office/drawing/2014/main" xmlns="" val="1374328321"/>
                    </a:ext>
                  </a:extLst>
                </a:gridCol>
                <a:gridCol w="782926">
                  <a:extLst>
                    <a:ext uri="{9D8B030D-6E8A-4147-A177-3AD203B41FA5}">
                      <a16:colId xmlns:a16="http://schemas.microsoft.com/office/drawing/2014/main" xmlns="" val="1514111824"/>
                    </a:ext>
                  </a:extLst>
                </a:gridCol>
                <a:gridCol w="782926">
                  <a:extLst>
                    <a:ext uri="{9D8B030D-6E8A-4147-A177-3AD203B41FA5}">
                      <a16:colId xmlns:a16="http://schemas.microsoft.com/office/drawing/2014/main" xmlns="" val="122186411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sng" strike="noStrike" dirty="0">
                          <a:effectLst/>
                        </a:rPr>
                        <a:t>BENCHMARK PV</a:t>
                      </a:r>
                      <a:endParaRPr lang="es-E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Secs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Ratio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>
                          <a:effectLst/>
                        </a:rPr>
                        <a:t>%</a:t>
                      </a:r>
                      <a:endParaRPr lang="es-E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441328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456.hmmer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413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22,6</a:t>
                      </a:r>
                      <a:endParaRPr lang="es-E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sng" strike="noStrike" dirty="0">
                          <a:effectLst/>
                        </a:rPr>
                        <a:t>0,91041</a:t>
                      </a:r>
                      <a:endParaRPr lang="es-ES" sz="1200" b="0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59772919"/>
                  </a:ext>
                </a:extLst>
              </a:tr>
            </a:tbl>
          </a:graphicData>
        </a:graphic>
      </p:graphicFrame>
      <p:graphicFrame>
        <p:nvGraphicFramePr>
          <p:cNvPr id="11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396046"/>
              </p:ext>
            </p:extLst>
          </p:nvPr>
        </p:nvGraphicFramePr>
        <p:xfrm>
          <a:off x="1101992" y="4779144"/>
          <a:ext cx="3758038" cy="1818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64789"/>
              </p:ext>
            </p:extLst>
          </p:nvPr>
        </p:nvGraphicFramePr>
        <p:xfrm>
          <a:off x="5179514" y="4779144"/>
          <a:ext cx="3434135" cy="1818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614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1146</TotalTime>
  <Words>842</Words>
  <Application>Microsoft Office PowerPoint</Application>
  <PresentationFormat>Presentación en pantalla (4:3)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Verdana</vt:lpstr>
      <vt:lpstr>Wingdings 2</vt:lpstr>
      <vt:lpstr>Solsticio</vt:lpstr>
      <vt:lpstr>Prácticas de  virtualización:  Práctica 3:  HVM   vs.  PV        2/2/2017 </vt:lpstr>
      <vt:lpstr>ÍNDICE</vt:lpstr>
      <vt:lpstr>Presentación de PowerPoint</vt:lpstr>
      <vt:lpstr>I.INTRODUCCIÓN</vt:lpstr>
      <vt:lpstr>INTRODUCCIÓN</vt:lpstr>
      <vt:lpstr>INTRODUCCIÓN</vt:lpstr>
      <vt:lpstr>2.Resultados</vt:lpstr>
      <vt:lpstr>2.1 CONFIGURACIÓN</vt:lpstr>
      <vt:lpstr>2.2 SPEC CPU</vt:lpstr>
      <vt:lpstr>2.3 SPEC JBB</vt:lpstr>
      <vt:lpstr>2.3 SPEC JBB</vt:lpstr>
      <vt:lpstr>3.CONCLUSIONES</vt:lpstr>
      <vt:lpstr>CONCLUSIONES SPEC CPU</vt:lpstr>
      <vt:lpstr>CONCLUSIONES SPEC CPU</vt:lpstr>
      <vt:lpstr>CONCLUSIONES SPEC JBB</vt:lpstr>
      <vt:lpstr>CONCLUSIONES</vt:lpstr>
      <vt:lpstr>¿Alguna pregunta? 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</dc:title>
  <dc:creator>Israel Rubio LLarena</dc:creator>
  <cp:lastModifiedBy>Israel Rubio Llanera</cp:lastModifiedBy>
  <cp:revision>145</cp:revision>
  <dcterms:created xsi:type="dcterms:W3CDTF">2015-11-10T21:54:16Z</dcterms:created>
  <dcterms:modified xsi:type="dcterms:W3CDTF">2017-02-02T07:46:31Z</dcterms:modified>
</cp:coreProperties>
</file>