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309" r:id="rId3"/>
    <p:sldId id="271" r:id="rId4"/>
    <p:sldId id="302" r:id="rId5"/>
    <p:sldId id="316" r:id="rId6"/>
    <p:sldId id="343" r:id="rId7"/>
    <p:sldId id="344" r:id="rId8"/>
    <p:sldId id="345" r:id="rId9"/>
    <p:sldId id="351" r:id="rId10"/>
    <p:sldId id="346" r:id="rId11"/>
    <p:sldId id="347" r:id="rId12"/>
    <p:sldId id="348" r:id="rId13"/>
    <p:sldId id="349" r:id="rId14"/>
    <p:sldId id="350" r:id="rId15"/>
    <p:sldId id="304" r:id="rId16"/>
    <p:sldId id="313" r:id="rId17"/>
    <p:sldId id="352" r:id="rId18"/>
    <p:sldId id="353" r:id="rId19"/>
    <p:sldId id="341" r:id="rId20"/>
    <p:sldId id="354" r:id="rId21"/>
    <p:sldId id="355" r:id="rId22"/>
    <p:sldId id="342" r:id="rId23"/>
    <p:sldId id="356" r:id="rId24"/>
    <p:sldId id="357" r:id="rId25"/>
    <p:sldId id="358" r:id="rId26"/>
    <p:sldId id="308" r:id="rId27"/>
    <p:sldId id="328" r:id="rId28"/>
    <p:sldId id="329"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stacked"/>
        <c:varyColors val="0"/>
        <c:ser>
          <c:idx val="0"/>
          <c:order val="0"/>
          <c:tx>
            <c:strRef>
              <c:f>Sheet1!$J$2</c:f>
              <c:strCache>
                <c:ptCount val="1"/>
                <c:pt idx="0">
                  <c:v>Segundos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Sheet1!$I$3:$I$6</c:f>
              <c:strCache>
                <c:ptCount val="4"/>
                <c:pt idx="0">
                  <c:v>Start</c:v>
                </c:pt>
                <c:pt idx="1">
                  <c:v>Checkpoint</c:v>
                </c:pt>
                <c:pt idx="2">
                  <c:v>Stop</c:v>
                </c:pt>
                <c:pt idx="3">
                  <c:v>Destroy</c:v>
                </c:pt>
              </c:strCache>
            </c:strRef>
          </c:cat>
          <c:val>
            <c:numRef>
              <c:f>Sheet1!$J$3:$J$6</c:f>
              <c:numCache>
                <c:formatCode>General</c:formatCode>
                <c:ptCount val="4"/>
                <c:pt idx="0">
                  <c:v>1.2</c:v>
                </c:pt>
                <c:pt idx="1">
                  <c:v>3.6</c:v>
                </c:pt>
                <c:pt idx="2">
                  <c:v>0.2</c:v>
                </c:pt>
                <c:pt idx="3">
                  <c:v>0.3</c:v>
                </c:pt>
              </c:numCache>
            </c:numRef>
          </c:val>
          <c:extLst>
            <c:ext xmlns:c16="http://schemas.microsoft.com/office/drawing/2014/chart" uri="{C3380CC4-5D6E-409C-BE32-E72D297353CC}">
              <c16:uniqueId val="{00000000-3387-4A76-AA18-589C0C9A55BD}"/>
            </c:ext>
          </c:extLst>
        </c:ser>
        <c:dLbls>
          <c:showLegendKey val="0"/>
          <c:showVal val="0"/>
          <c:showCatName val="0"/>
          <c:showSerName val="0"/>
          <c:showPercent val="0"/>
          <c:showBubbleSize val="0"/>
        </c:dLbls>
        <c:gapWidth val="150"/>
        <c:overlap val="100"/>
        <c:axId val="258232352"/>
        <c:axId val="258233664"/>
      </c:barChart>
      <c:catAx>
        <c:axId val="25823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8233664"/>
        <c:crosses val="autoZero"/>
        <c:auto val="1"/>
        <c:lblAlgn val="ctr"/>
        <c:lblOffset val="100"/>
        <c:noMultiLvlLbl val="0"/>
      </c:catAx>
      <c:valAx>
        <c:axId val="25823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258232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1C72F-2151-425B-AF9B-9E6482B4EE63}" type="datetimeFigureOut">
              <a:rPr lang="es-ES" smtClean="0"/>
              <a:t>01/02/2017</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779AA-6D85-415B-8B6B-BBB153970C28}" type="slidenum">
              <a:rPr lang="es-ES" smtClean="0"/>
              <a:t>‹#›</a:t>
            </a:fld>
            <a:endParaRPr lang="es-ES"/>
          </a:p>
        </p:txBody>
      </p:sp>
    </p:spTree>
    <p:extLst>
      <p:ext uri="{BB962C8B-B14F-4D97-AF65-F5344CB8AC3E}">
        <p14:creationId xmlns:p14="http://schemas.microsoft.com/office/powerpoint/2010/main" val="342013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PV es mejor para I/O y HVM es mejor con memoria y operaciones privilegiadas. En teoría PV 2-8% frente al 20% de </a:t>
            </a:r>
            <a:r>
              <a:rPr lang="es-ES" dirty="0" err="1"/>
              <a:t>overhead</a:t>
            </a:r>
            <a:r>
              <a:rPr lang="es-ES" dirty="0"/>
              <a:t> de otros</a:t>
            </a:r>
          </a:p>
        </p:txBody>
      </p:sp>
      <p:sp>
        <p:nvSpPr>
          <p:cNvPr id="4" name="Slide Number Placeholder 3"/>
          <p:cNvSpPr>
            <a:spLocks noGrp="1"/>
          </p:cNvSpPr>
          <p:nvPr>
            <p:ph type="sldNum" sz="quarter" idx="10"/>
          </p:nvPr>
        </p:nvSpPr>
        <p:spPr/>
        <p:txBody>
          <a:bodyPr/>
          <a:lstStyle/>
          <a:p>
            <a:fld id="{971779AA-6D85-415B-8B6B-BBB153970C28}" type="slidenum">
              <a:rPr lang="es-ES" smtClean="0"/>
              <a:t>13</a:t>
            </a:fld>
            <a:endParaRPr lang="es-ES"/>
          </a:p>
        </p:txBody>
      </p:sp>
    </p:spTree>
    <p:extLst>
      <p:ext uri="{BB962C8B-B14F-4D97-AF65-F5344CB8AC3E}">
        <p14:creationId xmlns:p14="http://schemas.microsoft.com/office/powerpoint/2010/main" val="118406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PV es mejor para I/O y HVM es mejor con memoria y operaciones privilegiadas</a:t>
            </a:r>
          </a:p>
        </p:txBody>
      </p:sp>
      <p:sp>
        <p:nvSpPr>
          <p:cNvPr id="4" name="Slide Number Placeholder 3"/>
          <p:cNvSpPr>
            <a:spLocks noGrp="1"/>
          </p:cNvSpPr>
          <p:nvPr>
            <p:ph type="sldNum" sz="quarter" idx="10"/>
          </p:nvPr>
        </p:nvSpPr>
        <p:spPr/>
        <p:txBody>
          <a:bodyPr/>
          <a:lstStyle/>
          <a:p>
            <a:fld id="{971779AA-6D85-415B-8B6B-BBB153970C28}" type="slidenum">
              <a:rPr lang="es-ES" smtClean="0"/>
              <a:t>14</a:t>
            </a:fld>
            <a:endParaRPr lang="es-ES"/>
          </a:p>
        </p:txBody>
      </p:sp>
    </p:spTree>
    <p:extLst>
      <p:ext uri="{BB962C8B-B14F-4D97-AF65-F5344CB8AC3E}">
        <p14:creationId xmlns:p14="http://schemas.microsoft.com/office/powerpoint/2010/main" val="285349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Actualizar </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etc</a:t>
            </a:r>
            <a:r>
              <a:rPr lang="es-ES" sz="1200" b="0" i="0" u="none" strike="noStrike" kern="1200" baseline="0" dirty="0">
                <a:solidFill>
                  <a:schemeClr val="tx1"/>
                </a:solidFill>
                <a:latin typeface="+mn-lt"/>
                <a:ea typeface="+mn-ea"/>
                <a:cs typeface="+mn-cs"/>
              </a:rPr>
              <a:t>/default/</a:t>
            </a:r>
            <a:r>
              <a:rPr lang="es-ES" sz="1200" b="0" i="0" u="none" strike="noStrike" kern="1200" baseline="0" dirty="0" err="1">
                <a:solidFill>
                  <a:schemeClr val="tx1"/>
                </a:solidFill>
                <a:latin typeface="+mn-lt"/>
                <a:ea typeface="+mn-ea"/>
                <a:cs typeface="+mn-cs"/>
              </a:rPr>
              <a:t>grub</a:t>
            </a:r>
            <a:r>
              <a:rPr lang="es-ES" sz="1200" b="0" i="0" u="none" strike="noStrike" kern="1200" baseline="0" dirty="0">
                <a:solidFill>
                  <a:schemeClr val="tx1"/>
                </a:solidFill>
                <a:latin typeface="+mn-lt"/>
                <a:ea typeface="+mn-ea"/>
                <a:cs typeface="+mn-cs"/>
              </a:rPr>
              <a:t> para poner opción por defecto.    No necesita configuración de red que obtiene de la instalación base.</a:t>
            </a:r>
            <a:endParaRPr lang="es-ES" dirty="0"/>
          </a:p>
        </p:txBody>
      </p:sp>
      <p:sp>
        <p:nvSpPr>
          <p:cNvPr id="4" name="Slide Number Placeholder 3"/>
          <p:cNvSpPr>
            <a:spLocks noGrp="1"/>
          </p:cNvSpPr>
          <p:nvPr>
            <p:ph type="sldNum" sz="quarter" idx="10"/>
          </p:nvPr>
        </p:nvSpPr>
        <p:spPr/>
        <p:txBody>
          <a:bodyPr/>
          <a:lstStyle/>
          <a:p>
            <a:fld id="{971779AA-6D85-415B-8B6B-BBB153970C28}" type="slidenum">
              <a:rPr lang="es-ES" smtClean="0"/>
              <a:t>17</a:t>
            </a:fld>
            <a:endParaRPr lang="es-ES"/>
          </a:p>
        </p:txBody>
      </p:sp>
    </p:spTree>
    <p:extLst>
      <p:ext uri="{BB962C8B-B14F-4D97-AF65-F5344CB8AC3E}">
        <p14:creationId xmlns:p14="http://schemas.microsoft.com/office/powerpoint/2010/main" val="186753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Actualizar </a:t>
            </a:r>
            <a:r>
              <a:rPr lang="es-ES" sz="1200" b="0" i="0" u="none" strike="noStrike" kern="1200" baseline="0" dirty="0">
                <a:solidFill>
                  <a:schemeClr val="tx1"/>
                </a:solidFill>
                <a:latin typeface="+mn-lt"/>
                <a:ea typeface="+mn-ea"/>
                <a:cs typeface="+mn-cs"/>
              </a:rPr>
              <a:t>/</a:t>
            </a:r>
            <a:r>
              <a:rPr lang="es-ES" sz="1200" b="0" i="0" u="none" strike="noStrike" kern="1200" baseline="0" dirty="0" err="1">
                <a:solidFill>
                  <a:schemeClr val="tx1"/>
                </a:solidFill>
                <a:latin typeface="+mn-lt"/>
                <a:ea typeface="+mn-ea"/>
                <a:cs typeface="+mn-cs"/>
              </a:rPr>
              <a:t>etc</a:t>
            </a:r>
            <a:r>
              <a:rPr lang="es-ES" sz="1200" b="0" i="0" u="none" strike="noStrike" kern="1200" baseline="0" dirty="0">
                <a:solidFill>
                  <a:schemeClr val="tx1"/>
                </a:solidFill>
                <a:latin typeface="+mn-lt"/>
                <a:ea typeface="+mn-ea"/>
                <a:cs typeface="+mn-cs"/>
              </a:rPr>
              <a:t>/default/</a:t>
            </a:r>
            <a:r>
              <a:rPr lang="es-ES" sz="1200" b="0" i="0" u="none" strike="noStrike" kern="1200" baseline="0" dirty="0" err="1">
                <a:solidFill>
                  <a:schemeClr val="tx1"/>
                </a:solidFill>
                <a:latin typeface="+mn-lt"/>
                <a:ea typeface="+mn-ea"/>
                <a:cs typeface="+mn-cs"/>
              </a:rPr>
              <a:t>grub</a:t>
            </a:r>
            <a:r>
              <a:rPr lang="es-ES" sz="1200" b="0" i="0" u="none" strike="noStrike" kern="1200" baseline="0" dirty="0">
                <a:solidFill>
                  <a:schemeClr val="tx1"/>
                </a:solidFill>
                <a:latin typeface="+mn-lt"/>
                <a:ea typeface="+mn-ea"/>
                <a:cs typeface="+mn-cs"/>
              </a:rPr>
              <a:t> para poner opción por defecto.    No necesita configuración de red que obtiene de la instalación base.</a:t>
            </a:r>
            <a:endParaRPr lang="es-ES" dirty="0"/>
          </a:p>
        </p:txBody>
      </p:sp>
      <p:sp>
        <p:nvSpPr>
          <p:cNvPr id="4" name="Slide Number Placeholder 3"/>
          <p:cNvSpPr>
            <a:spLocks noGrp="1"/>
          </p:cNvSpPr>
          <p:nvPr>
            <p:ph type="sldNum" sz="quarter" idx="10"/>
          </p:nvPr>
        </p:nvSpPr>
        <p:spPr/>
        <p:txBody>
          <a:bodyPr/>
          <a:lstStyle/>
          <a:p>
            <a:fld id="{971779AA-6D85-415B-8B6B-BBB153970C28}" type="slidenum">
              <a:rPr lang="es-ES" smtClean="0"/>
              <a:t>18</a:t>
            </a:fld>
            <a:endParaRPr lang="es-ES"/>
          </a:p>
        </p:txBody>
      </p:sp>
    </p:spTree>
    <p:extLst>
      <p:ext uri="{BB962C8B-B14F-4D97-AF65-F5344CB8AC3E}">
        <p14:creationId xmlns:p14="http://schemas.microsoft.com/office/powerpoint/2010/main" val="362607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E3D600E-47DC-496F-BE1F-CBA9CFDB76F9}" type="datetimeFigureOut">
              <a:rPr lang="es-ES" smtClean="0"/>
              <a:pPr/>
              <a:t>01/02/2017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9BFF390-A622-4423-AA72-0A8D51600F7B}" type="slidenum">
              <a:rPr lang="es-ES" smtClean="0"/>
              <a:pPr/>
              <a:t>‹#›</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E3D600E-47DC-496F-BE1F-CBA9CFDB76F9}" type="datetimeFigureOut">
              <a:rPr lang="es-ES" smtClean="0"/>
              <a:pPr/>
              <a:t>01/02/2017</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9BFF390-A622-4423-AA72-0A8D51600F7B}" type="slidenum">
              <a:rPr lang="es-ES" smtClean="0"/>
              <a:pPr/>
              <a:t>‹#›</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75656" y="476672"/>
            <a:ext cx="7416824" cy="6120680"/>
          </a:xfrm>
        </p:spPr>
        <p:style>
          <a:lnRef idx="2">
            <a:schemeClr val="dk1"/>
          </a:lnRef>
          <a:fillRef idx="1">
            <a:schemeClr val="lt1"/>
          </a:fillRef>
          <a:effectRef idx="0">
            <a:schemeClr val="dk1"/>
          </a:effectRef>
          <a:fontRef idx="minor">
            <a:schemeClr val="dk1"/>
          </a:fontRef>
        </p:style>
        <p:txBody>
          <a:bodyPr>
            <a:noAutofit/>
          </a:bodyPr>
          <a:lstStyle/>
          <a:p>
            <a:pPr algn="ctr"/>
            <a:r>
              <a:rPr lang="es-ES" sz="6000" cap="all" dirty="0"/>
              <a:t>Prácticas de </a:t>
            </a:r>
            <a:br>
              <a:rPr lang="es-ES" sz="6000" cap="all" dirty="0"/>
            </a:br>
            <a:r>
              <a:rPr lang="es-ES" sz="6000" cap="all" dirty="0"/>
              <a:t>virtualización:</a:t>
            </a:r>
            <a:br>
              <a:rPr lang="es-ES" sz="6000" cap="all" dirty="0"/>
            </a:br>
            <a:br>
              <a:rPr lang="es-ES" sz="2000" cap="all" dirty="0"/>
            </a:br>
            <a:r>
              <a:rPr lang="es-ES" sz="5400" b="1" dirty="0"/>
              <a:t>Práctica 2: </a:t>
            </a:r>
            <a:br>
              <a:rPr lang="es-ES" sz="5400" b="1" dirty="0"/>
            </a:br>
            <a:r>
              <a:rPr lang="es-ES" sz="5400" b="1" dirty="0"/>
              <a:t>XEN</a:t>
            </a:r>
            <a:br>
              <a:rPr lang="es-ES" sz="5400" cap="all" dirty="0"/>
            </a:br>
            <a:br>
              <a:rPr lang="es-ES" sz="5400" cap="all" dirty="0"/>
            </a:br>
            <a:br>
              <a:rPr lang="es-ES" sz="1600" cap="all" dirty="0"/>
            </a:br>
            <a:endParaRPr lang="es-ES" sz="1600" dirty="0"/>
          </a:p>
        </p:txBody>
      </p:sp>
      <p:sp>
        <p:nvSpPr>
          <p:cNvPr id="3" name="Rectangle 2"/>
          <p:cNvSpPr/>
          <p:nvPr/>
        </p:nvSpPr>
        <p:spPr>
          <a:xfrm>
            <a:off x="1619672" y="5661248"/>
            <a:ext cx="7128792" cy="830997"/>
          </a:xfrm>
          <a:prstGeom prst="rect">
            <a:avLst/>
          </a:prstGeom>
        </p:spPr>
        <p:txBody>
          <a:bodyPr wrap="square">
            <a:spAutoFit/>
          </a:bodyPr>
          <a:lstStyle/>
          <a:p>
            <a:br>
              <a:rPr lang="es-ES" sz="1200" cap="all" dirty="0"/>
            </a:br>
            <a:r>
              <a:rPr lang="es-ES" cap="all" dirty="0"/>
              <a:t> Israel Rubio </a:t>
            </a:r>
            <a:r>
              <a:rPr lang="es-ES" cap="all" dirty="0" err="1"/>
              <a:t>Llarena</a:t>
            </a:r>
            <a:br>
              <a:rPr lang="es-ES" cap="all" dirty="0"/>
            </a:br>
            <a:r>
              <a:rPr lang="es-ES" cap="all" dirty="0"/>
              <a:t> David Martínez Gómez                                                    2/2/2017</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XEN project jo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708920"/>
            <a:ext cx="4098974" cy="38716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1127513" y="5184384"/>
            <a:ext cx="3838575" cy="1724025"/>
          </a:xfrm>
          <a:prstGeom prst="rect">
            <a:avLst/>
          </a:prstGeom>
        </p:spPr>
      </p:pic>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b="1" u="sng" dirty="0" err="1"/>
              <a:t>Xen</a:t>
            </a:r>
            <a:r>
              <a:rPr lang="es-ES" dirty="0"/>
              <a:t>:</a:t>
            </a:r>
            <a:r>
              <a:rPr lang="es-ES" b="1" dirty="0"/>
              <a:t> </a:t>
            </a:r>
            <a:r>
              <a:rPr lang="es-ES" sz="2000" dirty="0"/>
              <a:t>es un </a:t>
            </a:r>
            <a:r>
              <a:rPr lang="es-ES" sz="2000" dirty="0" err="1"/>
              <a:t>hipervisor</a:t>
            </a:r>
            <a:r>
              <a:rPr lang="es-ES" sz="2000" dirty="0"/>
              <a:t> de código abierto desarrollado por la Universidad de Cambridge a finales de los 90's que permite instancias de uno o varios sistemas operativos diferentes en paralelo dentro de una sola maquina o host. En 2007 fue adquirida por Citrix por 500 millones de dólares.</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9009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0"/>
            <a:r>
              <a:rPr lang="es-ES" b="1" dirty="0"/>
              <a:t>Bajo consumo de RAM</a:t>
            </a:r>
            <a:r>
              <a:rPr lang="es-ES" dirty="0"/>
              <a:t>: </a:t>
            </a:r>
            <a:r>
              <a:rPr lang="es-ES" dirty="0" err="1"/>
              <a:t>Xen</a:t>
            </a:r>
            <a:r>
              <a:rPr lang="es-ES" dirty="0"/>
              <a:t> utiliza un </a:t>
            </a:r>
            <a:r>
              <a:rPr lang="es-ES" dirty="0" err="1"/>
              <a:t>microkernel</a:t>
            </a:r>
            <a:r>
              <a:rPr lang="es-ES" dirty="0"/>
              <a:t> diseñado para ser usado con poca cantidad de memoria RAM e interfaz limitada para los </a:t>
            </a:r>
            <a:r>
              <a:rPr lang="es-ES" dirty="0" err="1"/>
              <a:t>Guest</a:t>
            </a:r>
            <a:r>
              <a:rPr lang="es-ES" dirty="0"/>
              <a:t>, haciéndolo más robusto y seguro que otros </a:t>
            </a:r>
            <a:r>
              <a:rPr lang="es-ES" dirty="0" err="1"/>
              <a:t>Hipervisores</a:t>
            </a:r>
            <a:r>
              <a:rPr lang="es-ES" dirty="0"/>
              <a:t>. </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 name="Picture 4"/>
          <p:cNvPicPr>
            <a:picLocks noChangeAspect="1"/>
          </p:cNvPicPr>
          <p:nvPr/>
        </p:nvPicPr>
        <p:blipFill>
          <a:blip r:embed="rId2"/>
          <a:stretch>
            <a:fillRect/>
          </a:stretch>
        </p:blipFill>
        <p:spPr>
          <a:xfrm>
            <a:off x="1303065" y="4365104"/>
            <a:ext cx="7496175" cy="1952625"/>
          </a:xfrm>
          <a:prstGeom prst="rect">
            <a:avLst/>
          </a:prstGeom>
        </p:spPr>
      </p:pic>
      <p:pic>
        <p:nvPicPr>
          <p:cNvPr id="6146" name="Picture 2" descr="Resultado de imagen de ram leche png lech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653136"/>
            <a:ext cx="493712" cy="100757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47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s-ES" b="1" dirty="0"/>
              <a:t>Controlador aislado</a:t>
            </a:r>
            <a:r>
              <a:rPr lang="es-ES" dirty="0"/>
              <a:t>: </a:t>
            </a:r>
            <a:r>
              <a:rPr lang="es-ES" dirty="0" err="1"/>
              <a:t>Xen</a:t>
            </a:r>
            <a:r>
              <a:rPr lang="es-ES" dirty="0"/>
              <a:t> tiene la capacidad de alojar el controlador principal de un sistema para ejecutarlo en una máquina virtual. Si el controlador falla o su funcionamiento se ve comprometido, la máquina virtual (VM) contiene un controlador que puede ser reiniciado sin afectar el resto del sistema. </a:t>
            </a:r>
          </a:p>
          <a:p>
            <a:pPr marL="82296" indent="0">
              <a:buNone/>
            </a:pPr>
            <a:endParaRPr lang="es-ES" dirty="0"/>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31847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r>
              <a:rPr lang="es-ES" b="1" dirty="0" err="1"/>
              <a:t>Paravirtualización</a:t>
            </a:r>
            <a:r>
              <a:rPr lang="es-ES" dirty="0"/>
              <a:t>: </a:t>
            </a:r>
            <a:r>
              <a:rPr lang="es-ES" sz="2400" dirty="0" err="1"/>
              <a:t>guest</a:t>
            </a:r>
            <a:r>
              <a:rPr lang="es-ES" sz="2400" dirty="0"/>
              <a:t> completamente </a:t>
            </a:r>
            <a:r>
              <a:rPr lang="es-ES" sz="2400" dirty="0" err="1"/>
              <a:t>paravirtualizados</a:t>
            </a:r>
            <a:r>
              <a:rPr lang="es-ES" sz="2400" dirty="0"/>
              <a:t> han sido optimizados para correr en una máquina virtual. Lo que permite mejorar el </a:t>
            </a:r>
            <a:r>
              <a:rPr lang="es-ES" sz="2400" dirty="0" err="1"/>
              <a:t>overhead</a:t>
            </a:r>
            <a:r>
              <a:rPr lang="es-ES" sz="2400" dirty="0"/>
              <a:t> sobre todo en operaciones de E/S</a:t>
            </a:r>
          </a:p>
          <a:p>
            <a:pPr marL="82296" indent="0" algn="just">
              <a:buNone/>
            </a:pPr>
            <a:endParaRPr lang="es-ES" dirty="0"/>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Picture 7"/>
          <p:cNvPicPr>
            <a:picLocks noChangeAspect="1"/>
          </p:cNvPicPr>
          <p:nvPr/>
        </p:nvPicPr>
        <p:blipFill>
          <a:blip r:embed="rId3"/>
          <a:stretch>
            <a:fillRect/>
          </a:stretch>
        </p:blipFill>
        <p:spPr>
          <a:xfrm>
            <a:off x="2627784" y="2888671"/>
            <a:ext cx="5357217" cy="3852697"/>
          </a:xfrm>
          <a:prstGeom prst="rect">
            <a:avLst/>
          </a:prstGeom>
        </p:spPr>
      </p:pic>
    </p:spTree>
    <p:extLst>
      <p:ext uri="{BB962C8B-B14F-4D97-AF65-F5344CB8AC3E}">
        <p14:creationId xmlns:p14="http://schemas.microsoft.com/office/powerpoint/2010/main" val="3771301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1.1 XEN- Características</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dirty="0"/>
              <a:t>Tipos de Virtualización:</a:t>
            </a:r>
          </a:p>
        </p:txBody>
      </p:sp>
      <p:sp>
        <p:nvSpPr>
          <p:cNvPr id="7" name="AutoShape 8" descr="https://blog.xenproject.org/wp-content/uploads/2013/06/XenLogoBlackGreen.jp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 name="AutoShape 4" descr="Resultado de imagen de RAM"/>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Picture 7"/>
          <p:cNvPicPr>
            <a:picLocks noChangeAspect="1"/>
          </p:cNvPicPr>
          <p:nvPr/>
        </p:nvPicPr>
        <p:blipFill>
          <a:blip r:embed="rId3"/>
          <a:stretch>
            <a:fillRect/>
          </a:stretch>
        </p:blipFill>
        <p:spPr>
          <a:xfrm>
            <a:off x="1273025" y="2132856"/>
            <a:ext cx="7492132" cy="4293974"/>
          </a:xfrm>
          <a:prstGeom prst="rect">
            <a:avLst/>
          </a:prstGeom>
        </p:spPr>
      </p:pic>
    </p:spTree>
    <p:extLst>
      <p:ext uri="{BB962C8B-B14F-4D97-AF65-F5344CB8AC3E}">
        <p14:creationId xmlns:p14="http://schemas.microsoft.com/office/powerpoint/2010/main" val="389048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708920"/>
            <a:ext cx="7467600" cy="106613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2.Resultados</a:t>
            </a:r>
          </a:p>
        </p:txBody>
      </p:sp>
    </p:spTree>
    <p:extLst>
      <p:ext uri="{BB962C8B-B14F-4D97-AF65-F5344CB8AC3E}">
        <p14:creationId xmlns:p14="http://schemas.microsoft.com/office/powerpoint/2010/main" val="402148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a:t>
            </a:r>
            <a:r>
              <a:rPr lang="es-ES" b="1" dirty="0" err="1"/>
              <a:t>Xen</a:t>
            </a:r>
            <a:r>
              <a:rPr lang="es-ES" b="1" dirty="0"/>
              <a:t> </a:t>
            </a:r>
            <a:r>
              <a:rPr lang="es-ES" b="1" dirty="0" err="1"/>
              <a:t>setup</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a:t>
            </a:r>
          </a:p>
          <a:p>
            <a:pPr marL="82296" indent="0" algn="just">
              <a:buNone/>
            </a:pPr>
            <a:endParaRPr lang="es-ES" dirty="0"/>
          </a:p>
        </p:txBody>
      </p:sp>
      <p:sp>
        <p:nvSpPr>
          <p:cNvPr id="4" name="Rectangle 3"/>
          <p:cNvSpPr/>
          <p:nvPr/>
        </p:nvSpPr>
        <p:spPr>
          <a:xfrm>
            <a:off x="2286000" y="2321005"/>
            <a:ext cx="4572000" cy="2215991"/>
          </a:xfrm>
          <a:prstGeom prst="rect">
            <a:avLst/>
          </a:prstGeom>
        </p:spPr>
        <p:txBody>
          <a:bodyPr>
            <a:spAutoFit/>
          </a:bodyPr>
          <a:lstStyle/>
          <a:p>
            <a:r>
              <a:rPr lang="es-ES" sz="2400" dirty="0" err="1">
                <a:solidFill>
                  <a:srgbClr val="000000"/>
                </a:solidFill>
                <a:latin typeface="Calibri" panose="020F0502020204030204" pitchFamily="34" charset="0"/>
              </a:rPr>
              <a:t>Task</a:t>
            </a:r>
            <a:r>
              <a:rPr lang="es-ES" sz="2400" dirty="0">
                <a:solidFill>
                  <a:srgbClr val="000000"/>
                </a:solidFill>
                <a:latin typeface="Calibri" panose="020F0502020204030204" pitchFamily="34" charset="0"/>
              </a:rPr>
              <a:t> 1: </a:t>
            </a:r>
            <a:r>
              <a:rPr lang="es-ES" sz="2400" dirty="0" err="1">
                <a:solidFill>
                  <a:srgbClr val="000000"/>
                </a:solidFill>
                <a:latin typeface="Calibri" panose="020F0502020204030204" pitchFamily="34" charset="0"/>
              </a:rPr>
              <a:t>Xen</a:t>
            </a:r>
            <a:r>
              <a:rPr lang="es-ES" sz="2400" dirty="0">
                <a:solidFill>
                  <a:srgbClr val="000000"/>
                </a:solidFill>
                <a:latin typeface="Calibri" panose="020F0502020204030204" pitchFamily="34" charset="0"/>
              </a:rPr>
              <a:t> </a:t>
            </a:r>
            <a:r>
              <a:rPr lang="es-ES" sz="2400" dirty="0" err="1">
                <a:solidFill>
                  <a:srgbClr val="000000"/>
                </a:solidFill>
                <a:latin typeface="Calibri" panose="020F0502020204030204" pitchFamily="34" charset="0"/>
              </a:rPr>
              <a:t>setup</a:t>
            </a:r>
            <a:endParaRPr lang="es-ES" sz="2400" dirty="0">
              <a:solidFill>
                <a:srgbClr val="000000"/>
              </a:solidFill>
              <a:latin typeface="Calibri" panose="020F0502020204030204" pitchFamily="34" charset="0"/>
            </a:endParaRPr>
          </a:p>
          <a:p>
            <a:r>
              <a:rPr lang="es-ES" sz="2000" dirty="0">
                <a:solidFill>
                  <a:srgbClr val="F89746"/>
                </a:solidFill>
                <a:latin typeface="Calibri" panose="020F0502020204030204" pitchFamily="34" charset="0"/>
              </a:rPr>
              <a:t>• </a:t>
            </a:r>
            <a:r>
              <a:rPr lang="es-ES" sz="2000" dirty="0">
                <a:solidFill>
                  <a:srgbClr val="4F82BE"/>
                </a:solidFill>
                <a:latin typeface="Calibri" panose="020F0502020204030204" pitchFamily="34" charset="0"/>
              </a:rPr>
              <a:t>Pre-</a:t>
            </a:r>
            <a:r>
              <a:rPr lang="es-ES" sz="2000" dirty="0" err="1">
                <a:solidFill>
                  <a:srgbClr val="4F82BE"/>
                </a:solidFill>
                <a:latin typeface="Calibri" panose="020F0502020204030204" pitchFamily="34" charset="0"/>
              </a:rPr>
              <a:t>installation</a:t>
            </a:r>
            <a:endParaRPr lang="es-ES" sz="2000" dirty="0">
              <a:solidFill>
                <a:srgbClr val="4F82BE"/>
              </a:solidFill>
              <a:latin typeface="Calibri" panose="020F0502020204030204" pitchFamily="34" charset="0"/>
            </a:endParaRPr>
          </a:p>
          <a:p>
            <a:r>
              <a:rPr lang="es-ES" dirty="0">
                <a:solidFill>
                  <a:srgbClr val="000000"/>
                </a:solidFill>
                <a:latin typeface="ArialMT"/>
              </a:rPr>
              <a:t>• </a:t>
            </a:r>
            <a:r>
              <a:rPr lang="es-ES" dirty="0" err="1">
                <a:solidFill>
                  <a:srgbClr val="000000"/>
                </a:solidFill>
                <a:latin typeface="Calibri" panose="020F0502020204030204" pitchFamily="34" charset="0"/>
              </a:rPr>
              <a:t>Infrastructure</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Setup</a:t>
            </a:r>
            <a:endParaRPr lang="es-ES" dirty="0">
              <a:solidFill>
                <a:srgbClr val="000000"/>
              </a:solidFill>
              <a:latin typeface="Calibri" panose="020F0502020204030204" pitchFamily="34" charset="0"/>
            </a:endParaRPr>
          </a:p>
          <a:p>
            <a:r>
              <a:rPr lang="es-ES" sz="2000" dirty="0">
                <a:solidFill>
                  <a:srgbClr val="F89746"/>
                </a:solidFill>
                <a:latin typeface="Calibri" panose="020F0502020204030204" pitchFamily="34" charset="0"/>
              </a:rPr>
              <a:t>• </a:t>
            </a:r>
            <a:r>
              <a:rPr lang="es-ES" sz="2000" dirty="0" err="1">
                <a:solidFill>
                  <a:srgbClr val="4F82BE"/>
                </a:solidFill>
                <a:latin typeface="Calibri" panose="020F0502020204030204" pitchFamily="34" charset="0"/>
              </a:rPr>
              <a:t>Installation</a:t>
            </a:r>
            <a:endParaRPr lang="es-ES" sz="2000" dirty="0">
              <a:solidFill>
                <a:srgbClr val="4F82BE"/>
              </a:solidFill>
              <a:latin typeface="Calibri" panose="020F0502020204030204" pitchFamily="34" charset="0"/>
            </a:endParaRPr>
          </a:p>
          <a:p>
            <a:r>
              <a:rPr lang="es-ES" sz="2000" dirty="0">
                <a:solidFill>
                  <a:srgbClr val="F89746"/>
                </a:solidFill>
                <a:latin typeface="Calibri" panose="020F0502020204030204" pitchFamily="34" charset="0"/>
              </a:rPr>
              <a:t>• </a:t>
            </a:r>
            <a:r>
              <a:rPr lang="es-ES" sz="2000" dirty="0">
                <a:solidFill>
                  <a:srgbClr val="4F82BE"/>
                </a:solidFill>
                <a:latin typeface="Calibri" panose="020F0502020204030204" pitchFamily="34" charset="0"/>
              </a:rPr>
              <a:t>Post-</a:t>
            </a:r>
            <a:r>
              <a:rPr lang="es-ES" sz="2000" dirty="0" err="1">
                <a:solidFill>
                  <a:srgbClr val="4F82BE"/>
                </a:solidFill>
                <a:latin typeface="Calibri" panose="020F0502020204030204" pitchFamily="34" charset="0"/>
              </a:rPr>
              <a:t>installation</a:t>
            </a:r>
            <a:endParaRPr lang="es-ES" sz="2000" dirty="0">
              <a:solidFill>
                <a:srgbClr val="4F82BE"/>
              </a:solidFill>
              <a:latin typeface="Calibri" panose="020F0502020204030204" pitchFamily="34" charset="0"/>
            </a:endParaRPr>
          </a:p>
          <a:p>
            <a:r>
              <a:rPr lang="es-ES" dirty="0">
                <a:solidFill>
                  <a:srgbClr val="000000"/>
                </a:solidFill>
                <a:latin typeface="ArialMT"/>
              </a:rPr>
              <a:t>• </a:t>
            </a:r>
            <a:r>
              <a:rPr lang="es-ES" dirty="0">
                <a:solidFill>
                  <a:srgbClr val="000000"/>
                </a:solidFill>
                <a:latin typeface="Calibri" panose="020F0502020204030204" pitchFamily="34" charset="0"/>
              </a:rPr>
              <a:t>Virtual </a:t>
            </a:r>
            <a:r>
              <a:rPr lang="es-ES" dirty="0" err="1">
                <a:solidFill>
                  <a:srgbClr val="000000"/>
                </a:solidFill>
                <a:latin typeface="Calibri" panose="020F0502020204030204" pitchFamily="34" charset="0"/>
              </a:rPr>
              <a:t>environment</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configuration</a:t>
            </a:r>
            <a:r>
              <a:rPr lang="es-ES" dirty="0">
                <a:solidFill>
                  <a:srgbClr val="000000"/>
                </a:solidFill>
                <a:latin typeface="Calibri" panose="020F0502020204030204" pitchFamily="34" charset="0"/>
              </a:rPr>
              <a:t>: dom0 and </a:t>
            </a:r>
            <a:r>
              <a:rPr lang="es-ES" dirty="0" err="1">
                <a:solidFill>
                  <a:srgbClr val="000000"/>
                </a:solidFill>
                <a:latin typeface="Calibri" panose="020F0502020204030204" pitchFamily="34" charset="0"/>
              </a:rPr>
              <a:t>Xend</a:t>
            </a:r>
            <a:endParaRPr lang="es-ES" dirty="0"/>
          </a:p>
        </p:txBody>
      </p:sp>
    </p:spTree>
    <p:extLst>
      <p:ext uri="{BB962C8B-B14F-4D97-AF65-F5344CB8AC3E}">
        <p14:creationId xmlns:p14="http://schemas.microsoft.com/office/powerpoint/2010/main" val="105614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a:t>
            </a:r>
            <a:r>
              <a:rPr lang="es-ES" b="1" dirty="0" err="1"/>
              <a:t>Xen</a:t>
            </a:r>
            <a:r>
              <a:rPr lang="es-ES" b="1" dirty="0"/>
              <a:t> </a:t>
            </a:r>
            <a:r>
              <a:rPr lang="es-ES" b="1" dirty="0" err="1"/>
              <a:t>setup</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algn="just"/>
            <a:r>
              <a:rPr lang="es-ES" dirty="0"/>
              <a:t>Comprobar VTX en la </a:t>
            </a:r>
            <a:r>
              <a:rPr lang="es-ES" dirty="0" err="1"/>
              <a:t>bios</a:t>
            </a:r>
            <a:endParaRPr lang="es-ES" dirty="0"/>
          </a:p>
          <a:p>
            <a:pPr marL="82296" indent="0" algn="r">
              <a:buNone/>
            </a:pPr>
            <a:r>
              <a:rPr lang="es-ES" i="1" dirty="0" err="1"/>
              <a:t>cat</a:t>
            </a:r>
            <a:r>
              <a:rPr lang="es-ES" i="1" dirty="0"/>
              <a:t> /</a:t>
            </a:r>
            <a:r>
              <a:rPr lang="es-ES" i="1" dirty="0" err="1"/>
              <a:t>proc</a:t>
            </a:r>
            <a:r>
              <a:rPr lang="es-ES" i="1" dirty="0"/>
              <a:t>/</a:t>
            </a:r>
            <a:r>
              <a:rPr lang="es-ES" i="1" dirty="0" err="1"/>
              <a:t>cpuinfo</a:t>
            </a:r>
            <a:r>
              <a:rPr lang="es-ES" i="1" dirty="0"/>
              <a:t>| grep </a:t>
            </a:r>
            <a:r>
              <a:rPr lang="es-ES" i="1" dirty="0" err="1"/>
              <a:t>vmx</a:t>
            </a:r>
            <a:endParaRPr lang="es-ES" i="1" dirty="0"/>
          </a:p>
          <a:p>
            <a:pPr algn="just"/>
            <a:r>
              <a:rPr lang="es-ES" dirty="0"/>
              <a:t>Instalar </a:t>
            </a:r>
            <a:r>
              <a:rPr lang="es-ES" dirty="0" err="1"/>
              <a:t>Xen</a:t>
            </a:r>
            <a:r>
              <a:rPr lang="es-ES" dirty="0"/>
              <a:t> versión 4.1</a:t>
            </a:r>
          </a:p>
          <a:p>
            <a:pPr marL="82296" indent="0" algn="r">
              <a:buNone/>
            </a:pPr>
            <a:r>
              <a:rPr lang="es-ES" i="1" dirty="0" err="1"/>
              <a:t>apt-get</a:t>
            </a:r>
            <a:r>
              <a:rPr lang="es-ES" i="1" dirty="0"/>
              <a:t> </a:t>
            </a:r>
            <a:r>
              <a:rPr lang="es-ES" i="1" dirty="0" err="1"/>
              <a:t>install</a:t>
            </a:r>
            <a:r>
              <a:rPr lang="es-ES" i="1" dirty="0"/>
              <a:t> xen-hypervisor-4.1-amd64</a:t>
            </a:r>
          </a:p>
          <a:p>
            <a:pPr algn="just"/>
            <a:r>
              <a:rPr lang="es-ES" dirty="0"/>
              <a:t>Comprobar GRUB y actualizar</a:t>
            </a:r>
          </a:p>
          <a:p>
            <a:pPr marL="82296" indent="0" algn="r">
              <a:buNone/>
            </a:pPr>
            <a:r>
              <a:rPr lang="es-ES" i="1" dirty="0" err="1"/>
              <a:t>update-grub</a:t>
            </a:r>
            <a:endParaRPr lang="es-ES" i="1" dirty="0"/>
          </a:p>
          <a:p>
            <a:r>
              <a:rPr lang="es-ES" dirty="0"/>
              <a:t>Configurar arranque de Dom-0</a:t>
            </a:r>
          </a:p>
          <a:p>
            <a:pPr marL="82296" indent="0" algn="r">
              <a:buNone/>
            </a:pPr>
            <a:r>
              <a:rPr lang="es-ES" sz="1400" dirty="0"/>
              <a:t>GRUB_CMDLINE_XEN_DEFAULT="dom0_mem=1024M,max:2048M dom0_max_vcpus=1“</a:t>
            </a:r>
          </a:p>
          <a:p>
            <a:r>
              <a:rPr lang="es-ES" dirty="0"/>
              <a:t>Comprobar si hay errores</a:t>
            </a:r>
          </a:p>
          <a:p>
            <a:pPr marL="82296" indent="0" algn="r">
              <a:buNone/>
            </a:pPr>
            <a:r>
              <a:rPr lang="es-ES" i="1" dirty="0" err="1"/>
              <a:t>dmesg</a:t>
            </a:r>
            <a:r>
              <a:rPr lang="es-ES" i="1" dirty="0"/>
              <a:t> | grep </a:t>
            </a:r>
            <a:r>
              <a:rPr lang="es-ES" i="1" dirty="0" err="1"/>
              <a:t>Xen</a:t>
            </a:r>
            <a:endParaRPr lang="es-ES" sz="1400" i="1" dirty="0"/>
          </a:p>
        </p:txBody>
      </p:sp>
      <p:sp>
        <p:nvSpPr>
          <p:cNvPr id="4" name="Rectangle 3"/>
          <p:cNvSpPr/>
          <p:nvPr/>
        </p:nvSpPr>
        <p:spPr>
          <a:xfrm>
            <a:off x="2286000" y="2321005"/>
            <a:ext cx="4572000" cy="369332"/>
          </a:xfrm>
          <a:prstGeom prst="rect">
            <a:avLst/>
          </a:prstGeom>
        </p:spPr>
        <p:txBody>
          <a:bodyPr>
            <a:spAutoFit/>
          </a:bodyPr>
          <a:lstStyle/>
          <a:p>
            <a:endParaRPr lang="es-ES" dirty="0"/>
          </a:p>
        </p:txBody>
      </p:sp>
    </p:spTree>
    <p:extLst>
      <p:ext uri="{BB962C8B-B14F-4D97-AF65-F5344CB8AC3E}">
        <p14:creationId xmlns:p14="http://schemas.microsoft.com/office/powerpoint/2010/main" val="291990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2.1 </a:t>
            </a:r>
            <a:r>
              <a:rPr lang="es-ES" b="1" dirty="0" err="1"/>
              <a:t>Xen</a:t>
            </a:r>
            <a:r>
              <a:rPr lang="es-ES" b="1" dirty="0"/>
              <a:t> </a:t>
            </a:r>
            <a:r>
              <a:rPr lang="es-ES" b="1" dirty="0" err="1"/>
              <a:t>setup</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algn="just"/>
            <a:r>
              <a:rPr lang="es-ES" dirty="0"/>
              <a:t>Configurar demonio </a:t>
            </a:r>
            <a:r>
              <a:rPr lang="es-ES" dirty="0" err="1"/>
              <a:t>Xend</a:t>
            </a:r>
            <a:endParaRPr lang="es-ES" dirty="0"/>
          </a:p>
          <a:p>
            <a:pPr marL="82296" indent="0" algn="r">
              <a:buNone/>
            </a:pPr>
            <a:r>
              <a:rPr lang="es-ES" dirty="0"/>
              <a:t>/</a:t>
            </a:r>
            <a:r>
              <a:rPr lang="es-ES" dirty="0" err="1"/>
              <a:t>etc</a:t>
            </a:r>
            <a:r>
              <a:rPr lang="es-ES" dirty="0"/>
              <a:t>/</a:t>
            </a:r>
            <a:r>
              <a:rPr lang="es-ES" dirty="0" err="1"/>
              <a:t>xen</a:t>
            </a:r>
            <a:r>
              <a:rPr lang="es-ES" dirty="0"/>
              <a:t>/</a:t>
            </a:r>
            <a:r>
              <a:rPr lang="es-ES" dirty="0" err="1"/>
              <a:t>xend-config.sxp</a:t>
            </a:r>
            <a:r>
              <a:rPr lang="es-ES" i="1" dirty="0"/>
              <a:t> </a:t>
            </a:r>
          </a:p>
          <a:p>
            <a:pPr marL="82296" indent="0" algn="r">
              <a:buNone/>
            </a:pPr>
            <a:r>
              <a:rPr lang="es-ES" sz="1600" i="1" dirty="0" err="1"/>
              <a:t>Descomentar</a:t>
            </a:r>
            <a:r>
              <a:rPr lang="es-ES" sz="1600" i="1" dirty="0"/>
              <a:t> Network Bridge</a:t>
            </a:r>
          </a:p>
          <a:p>
            <a:pPr algn="just"/>
            <a:r>
              <a:rPr lang="es-ES" dirty="0" err="1"/>
              <a:t>Reboot</a:t>
            </a:r>
            <a:r>
              <a:rPr lang="es-ES" dirty="0"/>
              <a:t> y control de errores</a:t>
            </a:r>
          </a:p>
          <a:p>
            <a:pPr marL="82296" indent="0" algn="r">
              <a:buNone/>
            </a:pPr>
            <a:r>
              <a:rPr lang="es-ES" i="1" dirty="0" err="1"/>
              <a:t>dmesg</a:t>
            </a:r>
            <a:endParaRPr lang="es-ES" i="1" dirty="0"/>
          </a:p>
        </p:txBody>
      </p:sp>
      <p:sp>
        <p:nvSpPr>
          <p:cNvPr id="4" name="Rectangle 3"/>
          <p:cNvSpPr/>
          <p:nvPr/>
        </p:nvSpPr>
        <p:spPr>
          <a:xfrm>
            <a:off x="2286000" y="2321005"/>
            <a:ext cx="4572000" cy="369332"/>
          </a:xfrm>
          <a:prstGeom prst="rect">
            <a:avLst/>
          </a:prstGeom>
        </p:spPr>
        <p:txBody>
          <a:bodyPr>
            <a:spAutoFit/>
          </a:bodyPr>
          <a:lstStyle/>
          <a:p>
            <a:endParaRPr lang="es-ES" dirty="0"/>
          </a:p>
        </p:txBody>
      </p:sp>
    </p:spTree>
    <p:extLst>
      <p:ext uri="{BB962C8B-B14F-4D97-AF65-F5344CB8AC3E}">
        <p14:creationId xmlns:p14="http://schemas.microsoft.com/office/powerpoint/2010/main" val="378894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a:t>
            </a:r>
            <a:r>
              <a:rPr lang="es-ES" b="1" dirty="0" err="1"/>
              <a:t>DomU</a:t>
            </a:r>
            <a:r>
              <a:rPr lang="es-ES" b="1" dirty="0"/>
              <a:t> </a:t>
            </a:r>
            <a:r>
              <a:rPr lang="es-ES" b="1" dirty="0" err="1"/>
              <a:t>Instalation</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a:t>
            </a:r>
          </a:p>
          <a:p>
            <a:pPr marL="82296" indent="0" algn="just">
              <a:buNone/>
            </a:pPr>
            <a:endParaRPr lang="es-ES" dirty="0"/>
          </a:p>
        </p:txBody>
      </p:sp>
      <p:sp>
        <p:nvSpPr>
          <p:cNvPr id="4" name="Rectangle 3"/>
          <p:cNvSpPr/>
          <p:nvPr/>
        </p:nvSpPr>
        <p:spPr>
          <a:xfrm>
            <a:off x="2286000" y="2998113"/>
            <a:ext cx="4572000" cy="861774"/>
          </a:xfrm>
          <a:prstGeom prst="rect">
            <a:avLst/>
          </a:prstGeom>
        </p:spPr>
        <p:txBody>
          <a:bodyPr>
            <a:spAutoFit/>
          </a:bodyPr>
          <a:lstStyle/>
          <a:p>
            <a:r>
              <a:rPr lang="en-US" dirty="0">
                <a:solidFill>
                  <a:srgbClr val="000000"/>
                </a:solidFill>
                <a:latin typeface="Calibri" panose="020F0502020204030204" pitchFamily="34" charset="0"/>
              </a:rPr>
              <a:t>Task 2: VM (</a:t>
            </a:r>
            <a:r>
              <a:rPr lang="en-US" i="1" dirty="0" err="1">
                <a:solidFill>
                  <a:srgbClr val="000000"/>
                </a:solidFill>
                <a:latin typeface="Calibri-Italic"/>
              </a:rPr>
              <a:t>DomU</a:t>
            </a:r>
            <a:r>
              <a:rPr lang="en-US" dirty="0">
                <a:solidFill>
                  <a:srgbClr val="000000"/>
                </a:solidFill>
                <a:latin typeface="Calibri" panose="020F0502020204030204" pitchFamily="34" charset="0"/>
              </a:rPr>
              <a:t>) creation</a:t>
            </a:r>
          </a:p>
          <a:p>
            <a:r>
              <a:rPr lang="es-ES" sz="1600" dirty="0">
                <a:solidFill>
                  <a:srgbClr val="F89746"/>
                </a:solidFill>
                <a:latin typeface="Calibri" panose="020F0502020204030204" pitchFamily="34" charset="0"/>
              </a:rPr>
              <a:t>• </a:t>
            </a:r>
            <a:r>
              <a:rPr lang="es-ES" sz="1600" dirty="0" err="1">
                <a:solidFill>
                  <a:srgbClr val="4F82BE"/>
                </a:solidFill>
                <a:latin typeface="Calibri" panose="020F0502020204030204" pitchFamily="34" charset="0"/>
              </a:rPr>
              <a:t>Snapshots</a:t>
            </a:r>
            <a:endParaRPr lang="es-ES" sz="1600" dirty="0">
              <a:solidFill>
                <a:srgbClr val="4F82BE"/>
              </a:solidFill>
              <a:latin typeface="Calibri" panose="020F0502020204030204" pitchFamily="34" charset="0"/>
            </a:endParaRPr>
          </a:p>
          <a:p>
            <a:r>
              <a:rPr lang="es-ES" sz="1600" dirty="0">
                <a:solidFill>
                  <a:srgbClr val="F89746"/>
                </a:solidFill>
                <a:latin typeface="Calibri" panose="020F0502020204030204" pitchFamily="34" charset="0"/>
              </a:rPr>
              <a:t>• </a:t>
            </a:r>
            <a:r>
              <a:rPr lang="es-ES" sz="1600" dirty="0">
                <a:solidFill>
                  <a:srgbClr val="4F82BE"/>
                </a:solidFill>
                <a:latin typeface="Calibri" panose="020F0502020204030204" pitchFamily="34" charset="0"/>
              </a:rPr>
              <a:t>Clones</a:t>
            </a:r>
            <a:endParaRPr lang="es-ES" dirty="0"/>
          </a:p>
        </p:txBody>
      </p:sp>
    </p:spTree>
    <p:extLst>
      <p:ext uri="{BB962C8B-B14F-4D97-AF65-F5344CB8AC3E}">
        <p14:creationId xmlns:p14="http://schemas.microsoft.com/office/powerpoint/2010/main" val="269500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3212976"/>
            <a:ext cx="504056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ÍNDICE</a:t>
            </a:r>
          </a:p>
        </p:txBody>
      </p:sp>
    </p:spTree>
    <p:extLst>
      <p:ext uri="{BB962C8B-B14F-4D97-AF65-F5344CB8AC3E}">
        <p14:creationId xmlns:p14="http://schemas.microsoft.com/office/powerpoint/2010/main" val="135733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a:t>
            </a:r>
            <a:r>
              <a:rPr lang="es-ES" b="1" dirty="0" err="1"/>
              <a:t>DomU</a:t>
            </a:r>
            <a:r>
              <a:rPr lang="es-ES" b="1" dirty="0"/>
              <a:t> </a:t>
            </a:r>
            <a:r>
              <a:rPr lang="es-ES" b="1" dirty="0" err="1"/>
              <a:t>Instalation</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Instalación </a:t>
            </a:r>
            <a:r>
              <a:rPr lang="es-ES" dirty="0" err="1"/>
              <a:t>DomU</a:t>
            </a:r>
            <a:r>
              <a:rPr lang="es-ES" dirty="0"/>
              <a:t> </a:t>
            </a:r>
            <a:r>
              <a:rPr lang="es-ES" dirty="0" err="1"/>
              <a:t>xen-tools</a:t>
            </a:r>
            <a:r>
              <a:rPr lang="es-ES" dirty="0"/>
              <a:t>:</a:t>
            </a:r>
          </a:p>
          <a:p>
            <a:pPr marL="82296" indent="0" algn="r">
              <a:buNone/>
            </a:pPr>
            <a:r>
              <a:rPr lang="es-ES" i="1" dirty="0" err="1"/>
              <a:t>xen-create-image</a:t>
            </a:r>
            <a:r>
              <a:rPr lang="es-ES" i="1" dirty="0"/>
              <a:t> –</a:t>
            </a:r>
            <a:r>
              <a:rPr lang="es-ES" i="1" dirty="0" err="1"/>
              <a:t>hostname</a:t>
            </a:r>
            <a:r>
              <a:rPr lang="es-ES" i="1" dirty="0"/>
              <a:t>=prueba</a:t>
            </a:r>
          </a:p>
          <a:p>
            <a:pPr marL="82296" indent="0" algn="r">
              <a:buNone/>
            </a:pPr>
            <a:r>
              <a:rPr lang="es-ES" i="1" dirty="0" err="1"/>
              <a:t>xm</a:t>
            </a:r>
            <a:r>
              <a:rPr lang="es-ES" i="1" dirty="0"/>
              <a:t> </a:t>
            </a:r>
            <a:r>
              <a:rPr lang="es-ES" i="1" dirty="0" err="1"/>
              <a:t>create</a:t>
            </a:r>
            <a:r>
              <a:rPr lang="es-ES" i="1" dirty="0"/>
              <a:t> –c /</a:t>
            </a:r>
            <a:r>
              <a:rPr lang="es-ES" i="1" dirty="0" err="1"/>
              <a:t>etc</a:t>
            </a:r>
            <a:r>
              <a:rPr lang="es-ES" i="1" dirty="0"/>
              <a:t>/</a:t>
            </a:r>
            <a:r>
              <a:rPr lang="es-ES" i="1" dirty="0" err="1"/>
              <a:t>xen</a:t>
            </a:r>
            <a:r>
              <a:rPr lang="es-ES" i="1" dirty="0"/>
              <a:t>/</a:t>
            </a:r>
            <a:r>
              <a:rPr lang="es-ES" i="1" dirty="0" err="1"/>
              <a:t>prueba.cfg</a:t>
            </a:r>
            <a:endParaRPr lang="es-ES" i="1" dirty="0"/>
          </a:p>
          <a:p>
            <a:pPr marL="82296" indent="0" algn="r">
              <a:buNone/>
            </a:pPr>
            <a:r>
              <a:rPr lang="es-ES" sz="1400" dirty="0"/>
              <a:t>Pasar a DHCP en /</a:t>
            </a:r>
            <a:r>
              <a:rPr lang="es-ES" sz="1400" dirty="0" err="1"/>
              <a:t>etc</a:t>
            </a:r>
            <a:r>
              <a:rPr lang="es-ES" sz="1400" dirty="0"/>
              <a:t>/</a:t>
            </a:r>
            <a:r>
              <a:rPr lang="es-ES" sz="1400" dirty="0" err="1"/>
              <a:t>network</a:t>
            </a:r>
            <a:r>
              <a:rPr lang="es-ES" sz="1400" dirty="0"/>
              <a:t>/interfaces</a:t>
            </a:r>
          </a:p>
          <a:p>
            <a:pPr marL="82296" indent="0">
              <a:buNone/>
            </a:pPr>
            <a:r>
              <a:rPr lang="es-ES" dirty="0"/>
              <a:t>Creación de </a:t>
            </a:r>
            <a:r>
              <a:rPr lang="es-ES" dirty="0" err="1"/>
              <a:t>Snapshot</a:t>
            </a:r>
            <a:endParaRPr lang="es-ES" dirty="0"/>
          </a:p>
          <a:p>
            <a:pPr marL="82296" indent="0">
              <a:buNone/>
            </a:pPr>
            <a:r>
              <a:rPr lang="es-ES" sz="1800" dirty="0"/>
              <a:t>Permite crear un nuevo volumen lógico a partir de otro base previamente creado.</a:t>
            </a:r>
          </a:p>
          <a:p>
            <a:pPr marL="82296" indent="0" algn="r">
              <a:buNone/>
            </a:pPr>
            <a:r>
              <a:rPr lang="es-ES" i="1" dirty="0" err="1"/>
              <a:t>lvcreate</a:t>
            </a:r>
            <a:r>
              <a:rPr lang="es-ES" i="1" dirty="0"/>
              <a:t> -L5Gi -s -n </a:t>
            </a:r>
            <a:r>
              <a:rPr lang="es-ES" i="1" dirty="0" err="1"/>
              <a:t>vmdisk</a:t>
            </a:r>
            <a:r>
              <a:rPr lang="es-ES" i="1" dirty="0"/>
              <a:t> /</a:t>
            </a:r>
            <a:r>
              <a:rPr lang="es-ES" i="1" dirty="0" err="1"/>
              <a:t>dev</a:t>
            </a:r>
            <a:r>
              <a:rPr lang="es-ES" i="1" dirty="0"/>
              <a:t>/vol1/base</a:t>
            </a:r>
          </a:p>
          <a:p>
            <a:pPr marL="82296" indent="0">
              <a:buNone/>
            </a:pPr>
            <a:r>
              <a:rPr lang="es-ES" dirty="0"/>
              <a:t>Creación de imagen comprimida</a:t>
            </a:r>
          </a:p>
          <a:p>
            <a:pPr marL="82296" indent="0">
              <a:buNone/>
            </a:pPr>
            <a:r>
              <a:rPr lang="es-ES" sz="1800" dirty="0"/>
              <a:t>Crea un disco comprimido a partir de un volumen lógico</a:t>
            </a:r>
          </a:p>
          <a:p>
            <a:pPr marL="82296" indent="0" algn="r">
              <a:buNone/>
            </a:pPr>
            <a:r>
              <a:rPr lang="es-ES" i="1" dirty="0" err="1"/>
              <a:t>lvcreate</a:t>
            </a:r>
            <a:r>
              <a:rPr lang="es-ES" i="1" dirty="0"/>
              <a:t> -L5Gi -s -n disco1 /</a:t>
            </a:r>
            <a:r>
              <a:rPr lang="es-ES" i="1" dirty="0" err="1"/>
              <a:t>dev</a:t>
            </a:r>
            <a:r>
              <a:rPr lang="es-ES" i="1" dirty="0"/>
              <a:t>/vol1/base</a:t>
            </a:r>
          </a:p>
          <a:p>
            <a:pPr marL="82296" indent="0" algn="r">
              <a:buNone/>
            </a:pPr>
            <a:r>
              <a:rPr lang="es-ES" i="1" dirty="0" err="1"/>
              <a:t>dd</a:t>
            </a:r>
            <a:r>
              <a:rPr lang="es-ES" i="1" dirty="0"/>
              <a:t> </a:t>
            </a:r>
            <a:r>
              <a:rPr lang="es-ES" i="1" dirty="0" err="1"/>
              <a:t>if</a:t>
            </a:r>
            <a:r>
              <a:rPr lang="es-ES" i="1" dirty="0"/>
              <a:t>=/</a:t>
            </a:r>
            <a:r>
              <a:rPr lang="es-ES" i="1" dirty="0" err="1"/>
              <a:t>dev</a:t>
            </a:r>
            <a:r>
              <a:rPr lang="es-ES" i="1" dirty="0"/>
              <a:t>/vol1/disco1 | </a:t>
            </a:r>
            <a:r>
              <a:rPr lang="es-ES" i="1" dirty="0" err="1"/>
              <a:t>gzip</a:t>
            </a:r>
            <a:r>
              <a:rPr lang="es-ES" i="1" dirty="0"/>
              <a:t>&gt;backup.img.gz</a:t>
            </a:r>
          </a:p>
          <a:p>
            <a:pPr marL="82296" indent="0">
              <a:buNone/>
            </a:pPr>
            <a:endParaRPr lang="es-ES" dirty="0"/>
          </a:p>
          <a:p>
            <a:pPr marL="82296" indent="0" algn="just">
              <a:buNone/>
            </a:pPr>
            <a:endParaRPr lang="es-ES" dirty="0"/>
          </a:p>
        </p:txBody>
      </p:sp>
    </p:spTree>
    <p:extLst>
      <p:ext uri="{BB962C8B-B14F-4D97-AF65-F5344CB8AC3E}">
        <p14:creationId xmlns:p14="http://schemas.microsoft.com/office/powerpoint/2010/main" val="1264646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2.2 </a:t>
            </a:r>
            <a:r>
              <a:rPr lang="es-ES" b="1" dirty="0" err="1"/>
              <a:t>DomU</a:t>
            </a:r>
            <a:r>
              <a:rPr lang="es-ES" b="1" dirty="0"/>
              <a:t> </a:t>
            </a:r>
            <a:r>
              <a:rPr lang="es-ES" b="1" dirty="0" err="1"/>
              <a:t>Instalation</a:t>
            </a:r>
            <a:endParaRPr lang="es-ES" b="1" dirty="0"/>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Restaurar copia a fichero monolítico:</a:t>
            </a:r>
          </a:p>
          <a:p>
            <a:pPr marL="82296" indent="0" algn="r">
              <a:buNone/>
            </a:pPr>
            <a:r>
              <a:rPr lang="es-ES" i="1" dirty="0"/>
              <a:t>Basta con descomprimir </a:t>
            </a:r>
            <a:r>
              <a:rPr lang="es-ES" i="1" dirty="0" err="1"/>
              <a:t>backup.img</a:t>
            </a:r>
            <a:endParaRPr lang="es-ES" i="1" dirty="0"/>
          </a:p>
          <a:p>
            <a:pPr marL="82296" indent="0">
              <a:buNone/>
            </a:pPr>
            <a:r>
              <a:rPr lang="es-ES" dirty="0"/>
              <a:t>Creación de </a:t>
            </a:r>
            <a:r>
              <a:rPr lang="es-ES" dirty="0" err="1"/>
              <a:t>DomU</a:t>
            </a:r>
            <a:r>
              <a:rPr lang="es-ES" dirty="0"/>
              <a:t> desde fichero</a:t>
            </a:r>
          </a:p>
          <a:p>
            <a:pPr marL="82296" indent="0">
              <a:buNone/>
            </a:pPr>
            <a:r>
              <a:rPr lang="es-ES" sz="1800" dirty="0"/>
              <a:t>Crear un nuevo fichero </a:t>
            </a:r>
            <a:r>
              <a:rPr lang="es-ES" sz="1800" dirty="0" err="1"/>
              <a:t>backup.cfg</a:t>
            </a:r>
            <a:r>
              <a:rPr lang="es-ES" sz="1800" dirty="0"/>
              <a:t> a partir de alguno de los anteriores y sustituir configuración del disco y nombre</a:t>
            </a:r>
          </a:p>
          <a:p>
            <a:pPr marL="82296" indent="0" algn="r">
              <a:buNone/>
            </a:pPr>
            <a:r>
              <a:rPr lang="es-ES" sz="2400" i="1" dirty="0"/>
              <a:t>disk = [</a:t>
            </a:r>
            <a:r>
              <a:rPr lang="nn-NO" sz="2400" i="1" dirty="0"/>
              <a:t>’file:/backup.img,xvda1,w’, ]</a:t>
            </a:r>
          </a:p>
          <a:p>
            <a:pPr marL="82296" indent="0" algn="r">
              <a:buNone/>
            </a:pPr>
            <a:r>
              <a:rPr lang="es-ES" sz="2400" i="1" dirty="0" err="1"/>
              <a:t>name</a:t>
            </a:r>
            <a:r>
              <a:rPr lang="es-ES" sz="2400" i="1" dirty="0"/>
              <a:t> =’</a:t>
            </a:r>
            <a:r>
              <a:rPr lang="es-ES" sz="2400" i="1" dirty="0" err="1"/>
              <a:t>backup</a:t>
            </a:r>
            <a:r>
              <a:rPr lang="es-ES" sz="2400" i="1" dirty="0"/>
              <a:t>’</a:t>
            </a:r>
          </a:p>
          <a:p>
            <a:pPr marL="82296" indent="0">
              <a:buNone/>
            </a:pPr>
            <a:r>
              <a:rPr lang="es-ES" dirty="0"/>
              <a:t>Arrancar la máquina creada</a:t>
            </a:r>
          </a:p>
          <a:p>
            <a:pPr marL="82296" indent="0" algn="r">
              <a:buNone/>
            </a:pPr>
            <a:r>
              <a:rPr lang="es-ES" i="1" dirty="0" err="1"/>
              <a:t>xm</a:t>
            </a:r>
            <a:r>
              <a:rPr lang="es-ES" i="1" dirty="0"/>
              <a:t> </a:t>
            </a:r>
            <a:r>
              <a:rPr lang="es-ES" i="1" dirty="0" err="1"/>
              <a:t>create</a:t>
            </a:r>
            <a:r>
              <a:rPr lang="es-ES" i="1" dirty="0"/>
              <a:t> –c </a:t>
            </a:r>
            <a:r>
              <a:rPr lang="es-ES" i="1" dirty="0" err="1"/>
              <a:t>backup.cfg</a:t>
            </a:r>
            <a:endParaRPr lang="es-ES" i="1" dirty="0"/>
          </a:p>
          <a:p>
            <a:pPr marL="82296" indent="0" algn="just">
              <a:buNone/>
            </a:pPr>
            <a:endParaRPr lang="es-ES" dirty="0"/>
          </a:p>
        </p:txBody>
      </p:sp>
    </p:spTree>
    <p:extLst>
      <p:ext uri="{BB962C8B-B14F-4D97-AF65-F5344CB8AC3E}">
        <p14:creationId xmlns:p14="http://schemas.microsoft.com/office/powerpoint/2010/main" val="2525206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Añadir </a:t>
            </a:r>
            <a:r>
              <a:rPr lang="es-ES" dirty="0" err="1"/>
              <a:t>DomU’s</a:t>
            </a:r>
            <a:r>
              <a:rPr lang="es-ES" dirty="0"/>
              <a:t> a </a:t>
            </a:r>
            <a:r>
              <a:rPr lang="es-ES" dirty="0" err="1"/>
              <a:t>Xen</a:t>
            </a:r>
            <a:r>
              <a:rPr lang="es-ES" dirty="0"/>
              <a:t>-Store</a:t>
            </a:r>
          </a:p>
          <a:p>
            <a:pPr marL="82296" indent="0" algn="just">
              <a:buNone/>
            </a:pPr>
            <a:r>
              <a:rPr lang="es-ES" sz="1800" dirty="0"/>
              <a:t>Las máquinas creadas no están gestionadas por </a:t>
            </a:r>
            <a:r>
              <a:rPr lang="es-ES" sz="1800" dirty="0" err="1"/>
              <a:t>Xen</a:t>
            </a:r>
            <a:r>
              <a:rPr lang="es-ES" sz="1800" dirty="0"/>
              <a:t>, con lo que será necesario arrancarlas a mano cada vez que se reinicie el hardware, para solucionar esto se añaden a </a:t>
            </a:r>
            <a:r>
              <a:rPr lang="es-ES" sz="1800" dirty="0" err="1"/>
              <a:t>xen</a:t>
            </a:r>
            <a:r>
              <a:rPr lang="es-ES" sz="1800" dirty="0"/>
              <a:t>-store con el siguiente comando</a:t>
            </a:r>
          </a:p>
          <a:p>
            <a:pPr algn="just"/>
            <a:r>
              <a:rPr lang="es-ES" sz="2400" dirty="0" err="1"/>
              <a:t>xm</a:t>
            </a:r>
            <a:r>
              <a:rPr lang="es-ES" sz="2400" dirty="0"/>
              <a:t> new </a:t>
            </a:r>
            <a:r>
              <a:rPr lang="es-ES" sz="2400" dirty="0" err="1"/>
              <a:t>manual.cfg</a:t>
            </a:r>
            <a:endParaRPr lang="es-ES" sz="2400" dirty="0"/>
          </a:p>
          <a:p>
            <a:pPr marL="82296" indent="0" algn="just">
              <a:buNone/>
            </a:pPr>
            <a:r>
              <a:rPr lang="es-ES" dirty="0" err="1"/>
              <a:t>Boot</a:t>
            </a:r>
            <a:r>
              <a:rPr lang="es-ES" dirty="0"/>
              <a:t> vs Stop vs </a:t>
            </a:r>
            <a:r>
              <a:rPr lang="es-ES" dirty="0" err="1"/>
              <a:t>Checkpoint</a:t>
            </a:r>
            <a:r>
              <a:rPr lang="es-ES" dirty="0"/>
              <a:t> vs </a:t>
            </a:r>
            <a:r>
              <a:rPr lang="es-ES" dirty="0" err="1"/>
              <a:t>Destroy</a:t>
            </a:r>
            <a:r>
              <a:rPr lang="es-ES" dirty="0"/>
              <a:t> (time)</a:t>
            </a:r>
          </a:p>
          <a:p>
            <a:pPr marL="82296" indent="0" algn="just">
              <a:buNone/>
            </a:pPr>
            <a:endParaRPr lang="es-ES" dirty="0"/>
          </a:p>
        </p:txBody>
      </p:sp>
      <p:graphicFrame>
        <p:nvGraphicFramePr>
          <p:cNvPr id="4" name="Chart 3">
            <a:extLst>
              <a:ext uri="{FF2B5EF4-FFF2-40B4-BE49-F238E27FC236}">
                <a16:creationId xmlns:a16="http://schemas.microsoft.com/office/drawing/2014/main" id="{1E9F2CD9-7418-4FF1-A9E6-E23778D24A20}"/>
              </a:ext>
            </a:extLst>
          </p:cNvPr>
          <p:cNvGraphicFramePr>
            <a:graphicFrameLocks/>
          </p:cNvGraphicFramePr>
          <p:nvPr>
            <p:extLst>
              <p:ext uri="{D42A27DB-BD31-4B8C-83A1-F6EECF244321}">
                <p14:modId xmlns:p14="http://schemas.microsoft.com/office/powerpoint/2010/main" val="145127577"/>
              </p:ext>
            </p:extLst>
          </p:nvPr>
        </p:nvGraphicFramePr>
        <p:xfrm>
          <a:off x="2195736" y="3573016"/>
          <a:ext cx="5184576" cy="3168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424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err="1"/>
              <a:t>Kernel</a:t>
            </a:r>
            <a:r>
              <a:rPr lang="es-ES" dirty="0"/>
              <a:t> gestionado por </a:t>
            </a:r>
            <a:r>
              <a:rPr lang="es-ES" dirty="0" err="1"/>
              <a:t>DomU</a:t>
            </a:r>
            <a:endParaRPr lang="es-ES" dirty="0"/>
          </a:p>
          <a:p>
            <a:pPr marL="82296" indent="0" algn="just">
              <a:buNone/>
            </a:pPr>
            <a:r>
              <a:rPr lang="es-ES" sz="1800" dirty="0"/>
              <a:t>Añadir a los repositorios una entrada para </a:t>
            </a:r>
            <a:r>
              <a:rPr lang="es-ES" sz="1800" dirty="0" err="1"/>
              <a:t>backports</a:t>
            </a:r>
            <a:r>
              <a:rPr lang="es-ES" sz="1800" dirty="0"/>
              <a:t> y ejecutar el siguiente comando para instalar el </a:t>
            </a:r>
            <a:r>
              <a:rPr lang="es-ES" sz="1800" dirty="0" err="1"/>
              <a:t>kernel</a:t>
            </a:r>
            <a:endParaRPr lang="es-ES" sz="1800" dirty="0"/>
          </a:p>
          <a:p>
            <a:pPr algn="just"/>
            <a:r>
              <a:rPr lang="en-US" sz="1800" dirty="0"/>
              <a:t>apt-get -t wheezy-backports install linuximage-3.16.0-0.bpo.4-amd64</a:t>
            </a:r>
          </a:p>
          <a:p>
            <a:pPr marL="82296" indent="0" algn="just">
              <a:buNone/>
            </a:pPr>
            <a:endParaRPr lang="es-ES" dirty="0"/>
          </a:p>
          <a:p>
            <a:pPr marL="82296" indent="0" algn="just">
              <a:buNone/>
            </a:pPr>
            <a:r>
              <a:rPr lang="es-ES" dirty="0"/>
              <a:t>PV-GRUB</a:t>
            </a:r>
          </a:p>
          <a:p>
            <a:pPr marL="82296" indent="0" algn="just">
              <a:buNone/>
            </a:pPr>
            <a:r>
              <a:rPr lang="es-ES" sz="1800" dirty="0"/>
              <a:t>Permite a las </a:t>
            </a:r>
            <a:r>
              <a:rPr lang="es-ES" sz="1800" dirty="0" err="1"/>
              <a:t>DomU</a:t>
            </a:r>
            <a:r>
              <a:rPr lang="es-ES" sz="1800" dirty="0"/>
              <a:t> utilizar un </a:t>
            </a:r>
            <a:r>
              <a:rPr lang="es-ES" sz="1800" dirty="0" err="1"/>
              <a:t>kernel</a:t>
            </a:r>
            <a:r>
              <a:rPr lang="es-ES" sz="1800" dirty="0"/>
              <a:t> distinto al de la Dom0. Arranca la </a:t>
            </a:r>
            <a:r>
              <a:rPr lang="es-ES" sz="1800" dirty="0" err="1"/>
              <a:t>DomU</a:t>
            </a:r>
            <a:r>
              <a:rPr lang="es-ES" sz="1800" dirty="0"/>
              <a:t> desde la Dom0 que apunta al </a:t>
            </a:r>
            <a:r>
              <a:rPr lang="es-ES" sz="1800" dirty="0" err="1"/>
              <a:t>Grub</a:t>
            </a:r>
            <a:r>
              <a:rPr lang="es-ES" sz="1800" dirty="0"/>
              <a:t> de la </a:t>
            </a:r>
            <a:r>
              <a:rPr lang="es-ES" sz="1800" dirty="0" err="1"/>
              <a:t>DomU</a:t>
            </a:r>
            <a:r>
              <a:rPr lang="es-ES" sz="1800" dirty="0"/>
              <a:t> que finalmente enlaza con el </a:t>
            </a:r>
            <a:r>
              <a:rPr lang="es-ES" sz="1800" dirty="0" err="1"/>
              <a:t>kernel</a:t>
            </a:r>
            <a:r>
              <a:rPr lang="es-ES" sz="1800" dirty="0"/>
              <a:t> dentro de esta última.</a:t>
            </a:r>
          </a:p>
          <a:p>
            <a:pPr marL="82296" indent="0" algn="just">
              <a:buNone/>
            </a:pPr>
            <a:endParaRPr lang="es-ES" dirty="0"/>
          </a:p>
        </p:txBody>
      </p:sp>
      <p:sp>
        <p:nvSpPr>
          <p:cNvPr id="4" name="Rectangle 3"/>
          <p:cNvSpPr/>
          <p:nvPr/>
        </p:nvSpPr>
        <p:spPr>
          <a:xfrm>
            <a:off x="2987824" y="4869160"/>
            <a:ext cx="4572000" cy="1477328"/>
          </a:xfrm>
          <a:prstGeom prst="rect">
            <a:avLst/>
          </a:prstGeom>
        </p:spPr>
        <p:txBody>
          <a:bodyPr>
            <a:spAutoFit/>
          </a:bodyPr>
          <a:lstStyle/>
          <a:p>
            <a:r>
              <a:rPr lang="es-ES" dirty="0" err="1">
                <a:latin typeface="SFTI1000"/>
              </a:rPr>
              <a:t>kernel</a:t>
            </a:r>
            <a:r>
              <a:rPr lang="es-ES" dirty="0">
                <a:latin typeface="SFTI1000"/>
              </a:rPr>
              <a:t> =’/</a:t>
            </a:r>
            <a:r>
              <a:rPr lang="es-ES" dirty="0" err="1">
                <a:latin typeface="SFTI1000"/>
              </a:rPr>
              <a:t>boot</a:t>
            </a:r>
            <a:r>
              <a:rPr lang="es-ES" dirty="0">
                <a:latin typeface="SFTI1000"/>
              </a:rPr>
              <a:t>/pv-grub-x86_64.gz’</a:t>
            </a:r>
          </a:p>
          <a:p>
            <a:r>
              <a:rPr lang="es-ES" dirty="0">
                <a:latin typeface="SFTI1000"/>
              </a:rPr>
              <a:t>extra =’(hd0)/</a:t>
            </a:r>
            <a:r>
              <a:rPr lang="es-ES" dirty="0" err="1">
                <a:latin typeface="SFTI1000"/>
              </a:rPr>
              <a:t>boot</a:t>
            </a:r>
            <a:r>
              <a:rPr lang="es-ES" dirty="0">
                <a:latin typeface="SFTI1000"/>
              </a:rPr>
              <a:t>/</a:t>
            </a:r>
            <a:r>
              <a:rPr lang="es-ES" dirty="0" err="1">
                <a:latin typeface="SFTI1000"/>
              </a:rPr>
              <a:t>grub</a:t>
            </a:r>
            <a:r>
              <a:rPr lang="es-ES" dirty="0">
                <a:latin typeface="SFTI1000"/>
              </a:rPr>
              <a:t>/</a:t>
            </a:r>
            <a:r>
              <a:rPr lang="es-ES" dirty="0" err="1">
                <a:latin typeface="SFTI1000"/>
              </a:rPr>
              <a:t>Prueba.cfg</a:t>
            </a:r>
            <a:r>
              <a:rPr lang="es-ES" dirty="0">
                <a:latin typeface="SFTI1000"/>
              </a:rPr>
              <a:t>’</a:t>
            </a:r>
          </a:p>
          <a:p>
            <a:r>
              <a:rPr lang="es-ES" dirty="0" err="1">
                <a:latin typeface="SFTI1000"/>
              </a:rPr>
              <a:t>vcpus</a:t>
            </a:r>
            <a:r>
              <a:rPr lang="es-ES" dirty="0">
                <a:latin typeface="SFTI1000"/>
              </a:rPr>
              <a:t> =  ’1’</a:t>
            </a:r>
          </a:p>
          <a:p>
            <a:r>
              <a:rPr lang="es-ES" dirty="0" err="1">
                <a:latin typeface="SFTI1000"/>
              </a:rPr>
              <a:t>memory</a:t>
            </a:r>
            <a:r>
              <a:rPr lang="es-ES" dirty="0">
                <a:latin typeface="SFTI1000"/>
              </a:rPr>
              <a:t> = ’256’</a:t>
            </a:r>
          </a:p>
          <a:p>
            <a:r>
              <a:rPr lang="es-ES" dirty="0">
                <a:latin typeface="SFTI1000"/>
              </a:rPr>
              <a:t>disk = [’</a:t>
            </a:r>
            <a:r>
              <a:rPr lang="es-ES" dirty="0" err="1">
                <a:latin typeface="SFTI1000"/>
              </a:rPr>
              <a:t>phy</a:t>
            </a:r>
            <a:r>
              <a:rPr lang="es-ES" dirty="0">
                <a:latin typeface="SFTI1000"/>
              </a:rPr>
              <a:t>:/</a:t>
            </a:r>
            <a:r>
              <a:rPr lang="es-ES" dirty="0" err="1">
                <a:latin typeface="SFTI1000"/>
              </a:rPr>
              <a:t>dev</a:t>
            </a:r>
            <a:r>
              <a:rPr lang="es-ES" dirty="0">
                <a:latin typeface="SFTI1000"/>
              </a:rPr>
              <a:t>/vol1/base,xvda1,w’, ]</a:t>
            </a:r>
            <a:endParaRPr lang="es-ES" dirty="0"/>
          </a:p>
        </p:txBody>
      </p:sp>
    </p:spTree>
    <p:extLst>
      <p:ext uri="{BB962C8B-B14F-4D97-AF65-F5344CB8AC3E}">
        <p14:creationId xmlns:p14="http://schemas.microsoft.com/office/powerpoint/2010/main" val="1325754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a:t>QOS</a:t>
            </a:r>
          </a:p>
          <a:p>
            <a:pPr marL="82296" indent="0" algn="just">
              <a:buNone/>
            </a:pPr>
            <a:r>
              <a:rPr lang="es-ES" sz="1800" dirty="0"/>
              <a:t>Añadir a los repositorios una entrada para </a:t>
            </a:r>
            <a:r>
              <a:rPr lang="es-ES" sz="1800" dirty="0" err="1"/>
              <a:t>backports</a:t>
            </a:r>
            <a:r>
              <a:rPr lang="es-ES" sz="1800" dirty="0"/>
              <a:t> y ejecutar el siguiente comando para instalar el </a:t>
            </a:r>
            <a:r>
              <a:rPr lang="es-ES" sz="1800" dirty="0" err="1"/>
              <a:t>kernel</a:t>
            </a:r>
            <a:endParaRPr lang="es-ES" sz="1800" dirty="0"/>
          </a:p>
          <a:p>
            <a:pPr algn="just"/>
            <a:r>
              <a:rPr lang="en-US" sz="1800" dirty="0"/>
              <a:t>apt-get -t wheezy-backports install linuximage-3.16.0-0.bpo.4-amd64</a:t>
            </a:r>
          </a:p>
          <a:p>
            <a:pPr marL="82296" indent="0" algn="just">
              <a:buNone/>
            </a:pPr>
            <a:endParaRPr lang="es-ES" dirty="0"/>
          </a:p>
          <a:p>
            <a:pPr marL="82296" indent="0" algn="just">
              <a:buNone/>
            </a:pPr>
            <a:r>
              <a:rPr lang="es-ES" dirty="0"/>
              <a:t>PV-GRUB</a:t>
            </a:r>
          </a:p>
          <a:p>
            <a:pPr marL="82296" indent="0" algn="just">
              <a:buNone/>
            </a:pPr>
            <a:r>
              <a:rPr lang="es-ES" sz="1800" dirty="0"/>
              <a:t>Permite a las </a:t>
            </a:r>
            <a:r>
              <a:rPr lang="es-ES" sz="1800" dirty="0" err="1"/>
              <a:t>DomU</a:t>
            </a:r>
            <a:r>
              <a:rPr lang="es-ES" sz="1800" dirty="0"/>
              <a:t> utilizar un </a:t>
            </a:r>
            <a:r>
              <a:rPr lang="es-ES" sz="1800" dirty="0" err="1"/>
              <a:t>kernel</a:t>
            </a:r>
            <a:r>
              <a:rPr lang="es-ES" sz="1800" dirty="0"/>
              <a:t> distinto al de la Dom0. Arranca la </a:t>
            </a:r>
            <a:r>
              <a:rPr lang="es-ES" sz="1800" dirty="0" err="1"/>
              <a:t>DomU</a:t>
            </a:r>
            <a:r>
              <a:rPr lang="es-ES" sz="1800" dirty="0"/>
              <a:t> desde la Dom0 que apunta al </a:t>
            </a:r>
            <a:r>
              <a:rPr lang="es-ES" sz="1800" dirty="0" err="1"/>
              <a:t>Grub</a:t>
            </a:r>
            <a:r>
              <a:rPr lang="es-ES" sz="1800" dirty="0"/>
              <a:t> de la </a:t>
            </a:r>
            <a:r>
              <a:rPr lang="es-ES" sz="1800" dirty="0" err="1"/>
              <a:t>DomU</a:t>
            </a:r>
            <a:r>
              <a:rPr lang="es-ES" sz="1800" dirty="0"/>
              <a:t> que finalmente enlaza con el </a:t>
            </a:r>
            <a:r>
              <a:rPr lang="es-ES" sz="1800" dirty="0" err="1"/>
              <a:t>kernel</a:t>
            </a:r>
            <a:r>
              <a:rPr lang="es-ES" sz="1800" dirty="0"/>
              <a:t> dentro de esta última.</a:t>
            </a:r>
          </a:p>
          <a:p>
            <a:pPr marL="82296" indent="0" algn="just">
              <a:buNone/>
            </a:pPr>
            <a:endParaRPr lang="es-ES" dirty="0"/>
          </a:p>
        </p:txBody>
      </p:sp>
      <p:sp>
        <p:nvSpPr>
          <p:cNvPr id="4" name="Rectangle 3"/>
          <p:cNvSpPr/>
          <p:nvPr/>
        </p:nvSpPr>
        <p:spPr>
          <a:xfrm>
            <a:off x="2987824" y="4869160"/>
            <a:ext cx="4572000" cy="1477328"/>
          </a:xfrm>
          <a:prstGeom prst="rect">
            <a:avLst/>
          </a:prstGeom>
        </p:spPr>
        <p:txBody>
          <a:bodyPr>
            <a:spAutoFit/>
          </a:bodyPr>
          <a:lstStyle/>
          <a:p>
            <a:r>
              <a:rPr lang="es-ES" dirty="0" err="1">
                <a:latin typeface="SFTI1000"/>
              </a:rPr>
              <a:t>kernel</a:t>
            </a:r>
            <a:r>
              <a:rPr lang="es-ES" dirty="0">
                <a:latin typeface="SFTI1000"/>
              </a:rPr>
              <a:t> =’/</a:t>
            </a:r>
            <a:r>
              <a:rPr lang="es-ES" dirty="0" err="1">
                <a:latin typeface="SFTI1000"/>
              </a:rPr>
              <a:t>boot</a:t>
            </a:r>
            <a:r>
              <a:rPr lang="es-ES" dirty="0">
                <a:latin typeface="SFTI1000"/>
              </a:rPr>
              <a:t>/pv-grub-x86_64.gz’</a:t>
            </a:r>
          </a:p>
          <a:p>
            <a:r>
              <a:rPr lang="es-ES" dirty="0">
                <a:latin typeface="SFTI1000"/>
              </a:rPr>
              <a:t>extra =’(hd0)/</a:t>
            </a:r>
            <a:r>
              <a:rPr lang="es-ES" dirty="0" err="1">
                <a:latin typeface="SFTI1000"/>
              </a:rPr>
              <a:t>boot</a:t>
            </a:r>
            <a:r>
              <a:rPr lang="es-ES" dirty="0">
                <a:latin typeface="SFTI1000"/>
              </a:rPr>
              <a:t>/</a:t>
            </a:r>
            <a:r>
              <a:rPr lang="es-ES" dirty="0" err="1">
                <a:latin typeface="SFTI1000"/>
              </a:rPr>
              <a:t>grub</a:t>
            </a:r>
            <a:r>
              <a:rPr lang="es-ES" dirty="0">
                <a:latin typeface="SFTI1000"/>
              </a:rPr>
              <a:t>/</a:t>
            </a:r>
            <a:r>
              <a:rPr lang="es-ES" dirty="0" err="1">
                <a:latin typeface="SFTI1000"/>
              </a:rPr>
              <a:t>Prueba.cfg</a:t>
            </a:r>
            <a:r>
              <a:rPr lang="es-ES" dirty="0">
                <a:latin typeface="SFTI1000"/>
              </a:rPr>
              <a:t>’</a:t>
            </a:r>
          </a:p>
          <a:p>
            <a:r>
              <a:rPr lang="es-ES" dirty="0" err="1">
                <a:latin typeface="SFTI1000"/>
              </a:rPr>
              <a:t>vcpus</a:t>
            </a:r>
            <a:r>
              <a:rPr lang="es-ES" dirty="0">
                <a:latin typeface="SFTI1000"/>
              </a:rPr>
              <a:t> =  ’1’</a:t>
            </a:r>
          </a:p>
          <a:p>
            <a:r>
              <a:rPr lang="es-ES" dirty="0" err="1">
                <a:latin typeface="SFTI1000"/>
              </a:rPr>
              <a:t>memory</a:t>
            </a:r>
            <a:r>
              <a:rPr lang="es-ES" dirty="0">
                <a:latin typeface="SFTI1000"/>
              </a:rPr>
              <a:t> = ’256’</a:t>
            </a:r>
          </a:p>
          <a:p>
            <a:r>
              <a:rPr lang="es-ES" dirty="0">
                <a:latin typeface="SFTI1000"/>
              </a:rPr>
              <a:t>disk = [’</a:t>
            </a:r>
            <a:r>
              <a:rPr lang="es-ES" dirty="0" err="1">
                <a:latin typeface="SFTI1000"/>
              </a:rPr>
              <a:t>phy</a:t>
            </a:r>
            <a:r>
              <a:rPr lang="es-ES" dirty="0">
                <a:latin typeface="SFTI1000"/>
              </a:rPr>
              <a:t>:/</a:t>
            </a:r>
            <a:r>
              <a:rPr lang="es-ES" dirty="0" err="1">
                <a:latin typeface="SFTI1000"/>
              </a:rPr>
              <a:t>dev</a:t>
            </a:r>
            <a:r>
              <a:rPr lang="es-ES" dirty="0">
                <a:latin typeface="SFTI1000"/>
              </a:rPr>
              <a:t>/vol1/base,xvda1,w’, ]</a:t>
            </a:r>
            <a:endParaRPr lang="es-ES" dirty="0"/>
          </a:p>
        </p:txBody>
      </p:sp>
    </p:spTree>
    <p:extLst>
      <p:ext uri="{BB962C8B-B14F-4D97-AF65-F5344CB8AC3E}">
        <p14:creationId xmlns:p14="http://schemas.microsoft.com/office/powerpoint/2010/main" val="422861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60648"/>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2.3 </a:t>
            </a:r>
            <a:r>
              <a:rPr lang="es-ES" b="1" dirty="0" err="1"/>
              <a:t>DomU</a:t>
            </a:r>
            <a:r>
              <a:rPr lang="es-ES" b="1" dirty="0"/>
              <a:t> Management</a:t>
            </a:r>
          </a:p>
        </p:txBody>
      </p:sp>
      <p:sp>
        <p:nvSpPr>
          <p:cNvPr id="3" name="2 Marcador de contenido"/>
          <p:cNvSpPr>
            <a:spLocks noGrp="1"/>
          </p:cNvSpPr>
          <p:nvPr>
            <p:ph idx="1"/>
          </p:nvPr>
        </p:nvSpPr>
        <p:spPr>
          <a:xfrm>
            <a:off x="1101991" y="1052736"/>
            <a:ext cx="7926898" cy="5544616"/>
          </a:xfrm>
        </p:spPr>
        <p:txBody>
          <a:bodyPr>
            <a:normAutofit/>
          </a:bodyPr>
          <a:lstStyle/>
          <a:p>
            <a:pPr marL="82296" indent="0" algn="just">
              <a:buNone/>
            </a:pPr>
            <a:r>
              <a:rPr lang="es-ES" dirty="0" err="1"/>
              <a:t>Runspec</a:t>
            </a:r>
            <a:r>
              <a:rPr lang="es-ES" dirty="0"/>
              <a:t> –</a:t>
            </a:r>
            <a:r>
              <a:rPr lang="es-ES" dirty="0" err="1"/>
              <a:t>action</a:t>
            </a:r>
            <a:r>
              <a:rPr lang="es-ES" dirty="0"/>
              <a:t>=</a:t>
            </a:r>
            <a:r>
              <a:rPr lang="es-ES" dirty="0" err="1"/>
              <a:t>build</a:t>
            </a:r>
            <a:r>
              <a:rPr lang="es-ES" dirty="0"/>
              <a:t> 453</a:t>
            </a:r>
          </a:p>
          <a:p>
            <a:pPr marL="82296" indent="0" algn="just">
              <a:buNone/>
            </a:pPr>
            <a:endParaRPr lang="es-ES" dirty="0"/>
          </a:p>
        </p:txBody>
      </p:sp>
    </p:spTree>
    <p:extLst>
      <p:ext uri="{BB962C8B-B14F-4D97-AF65-F5344CB8AC3E}">
        <p14:creationId xmlns:p14="http://schemas.microsoft.com/office/powerpoint/2010/main" val="422197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23728" y="3212976"/>
            <a:ext cx="5544616"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3.CONCLUSIONES</a:t>
            </a:r>
          </a:p>
        </p:txBody>
      </p:sp>
    </p:spTree>
    <p:extLst>
      <p:ext uri="{BB962C8B-B14F-4D97-AF65-F5344CB8AC3E}">
        <p14:creationId xmlns:p14="http://schemas.microsoft.com/office/powerpoint/2010/main" val="231233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134"/>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GB" b="1" dirty="0"/>
              <a:t>CONCLUSIONES</a:t>
            </a:r>
            <a:endParaRPr lang="es-ES" b="1" dirty="0"/>
          </a:p>
        </p:txBody>
      </p:sp>
      <p:sp>
        <p:nvSpPr>
          <p:cNvPr id="3" name="2 Marcador de contenido"/>
          <p:cNvSpPr>
            <a:spLocks noGrp="1"/>
          </p:cNvSpPr>
          <p:nvPr>
            <p:ph idx="1"/>
          </p:nvPr>
        </p:nvSpPr>
        <p:spPr>
          <a:xfrm>
            <a:off x="1141004" y="1091680"/>
            <a:ext cx="7848872" cy="5760640"/>
          </a:xfrm>
        </p:spPr>
        <p:txBody>
          <a:bodyPr>
            <a:normAutofit/>
          </a:bodyPr>
          <a:lstStyle/>
          <a:p>
            <a:pPr algn="just">
              <a:buFontTx/>
              <a:buChar char="-"/>
            </a:pPr>
            <a:r>
              <a:rPr lang="es-ES" sz="3900" dirty="0"/>
              <a:t>El</a:t>
            </a:r>
          </a:p>
        </p:txBody>
      </p:sp>
    </p:spTree>
    <p:extLst>
      <p:ext uri="{BB962C8B-B14F-4D97-AF65-F5344CB8AC3E}">
        <p14:creationId xmlns:p14="http://schemas.microsoft.com/office/powerpoint/2010/main" val="893595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99792" y="2492896"/>
            <a:ext cx="5184576" cy="2160240"/>
          </a:xfrm>
        </p:spPr>
        <p:style>
          <a:lnRef idx="2">
            <a:schemeClr val="dk1"/>
          </a:lnRef>
          <a:fillRef idx="1">
            <a:schemeClr val="lt1"/>
          </a:fillRef>
          <a:effectRef idx="0">
            <a:schemeClr val="dk1"/>
          </a:effectRef>
          <a:fontRef idx="minor">
            <a:schemeClr val="dk1"/>
          </a:fontRef>
        </p:style>
        <p:txBody>
          <a:bodyPr>
            <a:normAutofit/>
          </a:bodyPr>
          <a:lstStyle/>
          <a:p>
            <a:pPr algn="ctr"/>
            <a:r>
              <a:rPr lang="es-ES" b="1" dirty="0"/>
              <a:t>¿Alguna pregunta?</a:t>
            </a:r>
            <a:br>
              <a:rPr lang="es-ES" b="1" dirty="0"/>
            </a:br>
            <a:br>
              <a:rPr lang="es-ES" b="1" dirty="0"/>
            </a:br>
            <a:r>
              <a:rPr lang="es-ES" b="1" dirty="0"/>
              <a:t>GRACIAS</a:t>
            </a:r>
          </a:p>
        </p:txBody>
      </p:sp>
    </p:spTree>
    <p:extLst>
      <p:ext uri="{BB962C8B-B14F-4D97-AF65-F5344CB8AC3E}">
        <p14:creationId xmlns:p14="http://schemas.microsoft.com/office/powerpoint/2010/main" val="230860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03648" y="1484784"/>
            <a:ext cx="7323584" cy="4608512"/>
          </a:xfrm>
        </p:spPr>
        <p:txBody>
          <a:bodyPr>
            <a:normAutofit/>
          </a:bodyPr>
          <a:lstStyle/>
          <a:p>
            <a:pPr marL="128016" indent="0" algn="just">
              <a:buNone/>
            </a:pPr>
            <a:r>
              <a:rPr lang="es-ES" sz="4800" b="1" dirty="0"/>
              <a:t>Práctica 2: XEN</a:t>
            </a:r>
            <a:r>
              <a:rPr lang="es-ES" sz="4800" dirty="0"/>
              <a:t>.</a:t>
            </a:r>
          </a:p>
          <a:p>
            <a:pPr marL="1316736" lvl="1" indent="-914400" algn="just">
              <a:buFont typeface="+mj-lt"/>
              <a:buAutoNum type="alphaLcParenR"/>
            </a:pPr>
            <a:r>
              <a:rPr lang="es-ES" sz="4400" dirty="0"/>
              <a:t>Introducción.</a:t>
            </a:r>
          </a:p>
          <a:p>
            <a:pPr marL="1316736" lvl="1" indent="-914400" algn="just">
              <a:buFont typeface="+mj-lt"/>
              <a:buAutoNum type="alphaLcParenR"/>
            </a:pPr>
            <a:endParaRPr lang="es-ES" sz="2000" dirty="0"/>
          </a:p>
          <a:p>
            <a:pPr marL="1316736" lvl="1" indent="-914400" algn="just">
              <a:buFont typeface="+mj-lt"/>
              <a:buAutoNum type="alphaLcParenR"/>
            </a:pPr>
            <a:r>
              <a:rPr lang="es-ES" sz="4400" dirty="0"/>
              <a:t>Resultados.</a:t>
            </a:r>
          </a:p>
          <a:p>
            <a:pPr marL="1316736" lvl="1" indent="-914400" algn="just">
              <a:buFont typeface="+mj-lt"/>
              <a:buAutoNum type="alphaLcParenR"/>
            </a:pPr>
            <a:endParaRPr lang="es-ES" sz="2000" dirty="0"/>
          </a:p>
          <a:p>
            <a:pPr marL="1316736" lvl="1" indent="-914400" algn="just">
              <a:buFont typeface="+mj-lt"/>
              <a:buAutoNum type="alphaLcParenR"/>
            </a:pPr>
            <a:r>
              <a:rPr lang="es-ES" sz="4400" dirty="0"/>
              <a:t>Conclusiones.</a:t>
            </a:r>
            <a:endParaRPr lang="es-ES" sz="4800" dirty="0"/>
          </a:p>
          <a:p>
            <a:pPr marL="1042416" indent="-914400" algn="just">
              <a:buAutoNum type="arabicPeriod" startAt="3"/>
            </a:pPr>
            <a:endParaRPr lang="es-ES" sz="1300" dirty="0"/>
          </a:p>
        </p:txBody>
      </p:sp>
      <p:sp>
        <p:nvSpPr>
          <p:cNvPr id="4" name="1 Título"/>
          <p:cNvSpPr txBox="1">
            <a:spLocks/>
          </p:cNvSpPr>
          <p:nvPr/>
        </p:nvSpPr>
        <p:spPr>
          <a:xfrm>
            <a:off x="1259632" y="260648"/>
            <a:ext cx="7467600" cy="720080"/>
          </a:xfrm>
          <a:prstGeom prst="rect">
            <a:avLst/>
          </a:prstGeom>
        </p:spPr>
        <p:style>
          <a:lnRef idx="2">
            <a:schemeClr val="dk1"/>
          </a:lnRef>
          <a:fillRef idx="1">
            <a:schemeClr val="lt1"/>
          </a:fillRef>
          <a:effectRef idx="0">
            <a:schemeClr val="dk1"/>
          </a:effectRef>
          <a:fontRef idx="minor">
            <a:schemeClr val="dk1"/>
          </a:fontRef>
        </p:style>
        <p:txBody>
          <a:bodyPr anchor="ctr">
            <a:normAutofit fontScale="97500"/>
          </a:bodyPr>
          <a:lstStyle>
            <a:lvl1pPr algn="l" rtl="0" eaLnBrk="1" latinLnBrk="0" hangingPunct="1">
              <a:spcBef>
                <a:spcPct val="0"/>
              </a:spcBef>
              <a:buNone/>
              <a:defRPr kumimoji="0" sz="4300" kern="1200">
                <a:solidFill>
                  <a:schemeClr val="dk1"/>
                </a:solidFill>
                <a:effectLst>
                  <a:outerShdw blurRad="50000" dist="30000" dir="5400000" algn="tl" rotWithShape="0">
                    <a:srgbClr val="000000">
                      <a:alpha val="30000"/>
                    </a:srgbClr>
                  </a:outerShdw>
                </a:effectLst>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extLst/>
          </a:lstStyle>
          <a:p>
            <a:pPr algn="ctr"/>
            <a:r>
              <a:rPr lang="es-ES" sz="3600" b="1" dirty="0">
                <a:effectLst/>
              </a:rPr>
              <a:t>ÍNDICE</a:t>
            </a:r>
            <a:endParaRPr lang="es-ES" sz="3600" b="1" dirty="0"/>
          </a:p>
        </p:txBody>
      </p:sp>
    </p:spTree>
    <p:extLst>
      <p:ext uri="{BB962C8B-B14F-4D97-AF65-F5344CB8AC3E}">
        <p14:creationId xmlns:p14="http://schemas.microsoft.com/office/powerpoint/2010/main" val="374648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95736" y="3212976"/>
            <a:ext cx="5904656"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I.INTRODUCCIÓN</a:t>
            </a:r>
          </a:p>
        </p:txBody>
      </p:sp>
    </p:spTree>
    <p:extLst>
      <p:ext uri="{BB962C8B-B14F-4D97-AF65-F5344CB8AC3E}">
        <p14:creationId xmlns:p14="http://schemas.microsoft.com/office/powerpoint/2010/main" val="321108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lgn="just">
              <a:buNone/>
            </a:pPr>
            <a:r>
              <a:rPr lang="es-ES" u="sng" dirty="0"/>
              <a:t>Virtual Machines</a:t>
            </a:r>
            <a:r>
              <a:rPr lang="es-ES" dirty="0"/>
              <a:t> (VM):</a:t>
            </a:r>
            <a:r>
              <a:rPr lang="es-ES" b="1" dirty="0"/>
              <a:t> </a:t>
            </a:r>
            <a:r>
              <a:rPr lang="es-ES" dirty="0"/>
              <a:t>una máquina virtual</a:t>
            </a:r>
            <a:r>
              <a:rPr lang="es-ES" b="1" dirty="0"/>
              <a:t> </a:t>
            </a:r>
            <a:r>
              <a:rPr lang="es-ES" dirty="0"/>
              <a:t>es</a:t>
            </a:r>
            <a:r>
              <a:rPr lang="es-ES" b="1" dirty="0"/>
              <a:t> </a:t>
            </a:r>
            <a:r>
              <a:rPr lang="es-ES" dirty="0"/>
              <a:t>un duplicado eficiente y aislado de una máquina física que puede ejecutar programas como si fuese una computadora real.</a:t>
            </a:r>
          </a:p>
          <a:p>
            <a:pPr marL="82296" indent="0" algn="just">
              <a:buNone/>
            </a:pPr>
            <a:endParaRPr lang="es-ES" dirty="0"/>
          </a:p>
        </p:txBody>
      </p:sp>
      <p:pic>
        <p:nvPicPr>
          <p:cNvPr id="1026" name="Picture 2" descr="Resultado de imagen de virtualiz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73016"/>
            <a:ext cx="3254499" cy="2652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05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fontScale="9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Características:</a:t>
            </a:r>
          </a:p>
          <a:p>
            <a:pPr lvl="0"/>
            <a:r>
              <a:rPr lang="es-ES" b="1" dirty="0"/>
              <a:t>Duplicado</a:t>
            </a:r>
            <a:r>
              <a:rPr lang="es-ES" dirty="0"/>
              <a:t>: se comporta de forma idéntica a la máquina real excepto por la existencia de menos recursos disponibles (incluso diferentes entre ejecuciones) y las diferencias de temporización al tratar con dispositivos.</a:t>
            </a:r>
          </a:p>
          <a:p>
            <a:pPr lvl="0"/>
            <a:r>
              <a:rPr lang="es-ES" b="1" dirty="0"/>
              <a:t>Aislado</a:t>
            </a:r>
            <a:r>
              <a:rPr lang="es-ES" dirty="0"/>
              <a:t>: se pueden ejecutar varias VM sin interferencias.</a:t>
            </a:r>
          </a:p>
          <a:p>
            <a:pPr lvl="0"/>
            <a:r>
              <a:rPr lang="es-ES" b="1" dirty="0"/>
              <a:t>Eficiente</a:t>
            </a:r>
            <a:r>
              <a:rPr lang="es-ES" dirty="0"/>
              <a:t>: la VM debería ejecutarse a una velocidad cercana a la real.</a:t>
            </a:r>
          </a:p>
          <a:p>
            <a:pPr lvl="0"/>
            <a:r>
              <a:rPr lang="es-ES" b="1" dirty="0"/>
              <a:t>Dependencia</a:t>
            </a:r>
            <a:r>
              <a:rPr lang="es-ES" dirty="0"/>
              <a:t>: requiere que la mayoría de las instrucciones sean ejecutadas directamente por el hardware.</a:t>
            </a:r>
          </a:p>
          <a:p>
            <a:pPr marL="82296" indent="0" algn="just">
              <a:buNone/>
            </a:pPr>
            <a:endParaRPr lang="es-ES" dirty="0"/>
          </a:p>
        </p:txBody>
      </p:sp>
    </p:spTree>
    <p:extLst>
      <p:ext uri="{BB962C8B-B14F-4D97-AF65-F5344CB8AC3E}">
        <p14:creationId xmlns:p14="http://schemas.microsoft.com/office/powerpoint/2010/main" val="327975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fontScale="925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Características:</a:t>
            </a:r>
          </a:p>
          <a:p>
            <a:pPr lvl="0" algn="just"/>
            <a:r>
              <a:rPr lang="es-ES" b="1" dirty="0"/>
              <a:t>Rendimiento</a:t>
            </a:r>
            <a:r>
              <a:rPr lang="es-ES" dirty="0"/>
              <a:t>: consolidación de servidores para usar el hardware más eficientemente.</a:t>
            </a:r>
          </a:p>
          <a:p>
            <a:pPr lvl="0" algn="just"/>
            <a:r>
              <a:rPr lang="es-ES" b="1" dirty="0"/>
              <a:t>Seguridad</a:t>
            </a:r>
            <a:r>
              <a:rPr lang="es-ES" dirty="0"/>
              <a:t>: al aislar el sistema se permite un acceso muy seguro.</a:t>
            </a:r>
          </a:p>
          <a:p>
            <a:pPr lvl="0" algn="just"/>
            <a:r>
              <a:rPr lang="es-ES" b="1" dirty="0"/>
              <a:t>Multiplataforma</a:t>
            </a:r>
            <a:r>
              <a:rPr lang="es-ES" dirty="0"/>
              <a:t>: poder ejecutar diferentes sistemas operativos en el mismo ordenador.</a:t>
            </a:r>
          </a:p>
          <a:p>
            <a:pPr lvl="0" algn="just"/>
            <a:r>
              <a:rPr lang="es-ES" b="1" dirty="0"/>
              <a:t>Migración de máquinas virtuales en caliente</a:t>
            </a:r>
            <a:r>
              <a:rPr lang="es-ES" dirty="0"/>
              <a:t>: con </a:t>
            </a:r>
            <a:r>
              <a:rPr lang="es-ES" dirty="0" err="1"/>
              <a:t>Xen</a:t>
            </a:r>
            <a:r>
              <a:rPr lang="es-ES" dirty="0"/>
              <a:t> se puede conseguir hacer un balance de cargas sin tiempos muertos, la memoria de la máquina virtual es copiada al destino sin apenas detener su ejecución (una parada muy breve, de 60-300 ms, es necesaria para realizar la sincronización final).</a:t>
            </a:r>
          </a:p>
          <a:p>
            <a:pPr marL="82296" indent="0" algn="just">
              <a:buNone/>
            </a:pPr>
            <a:endParaRPr lang="es-ES" dirty="0"/>
          </a:p>
        </p:txBody>
      </p:sp>
    </p:spTree>
    <p:extLst>
      <p:ext uri="{BB962C8B-B14F-4D97-AF65-F5344CB8AC3E}">
        <p14:creationId xmlns:p14="http://schemas.microsoft.com/office/powerpoint/2010/main" val="203447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p>
          <a:p>
            <a:pPr marL="82296" indent="0" algn="just">
              <a:buNone/>
            </a:pPr>
            <a:endParaRPr lang="es-ES" dirty="0"/>
          </a:p>
        </p:txBody>
      </p:sp>
      <p:pic>
        <p:nvPicPr>
          <p:cNvPr id="3074" name="Picture 2" descr="Application of virtu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448" y="2204864"/>
            <a:ext cx="8219475" cy="379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28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246580"/>
            <a:ext cx="7467600" cy="562074"/>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s-ES" b="1" dirty="0"/>
              <a:t>INTRODUCCIÓN</a:t>
            </a:r>
          </a:p>
        </p:txBody>
      </p:sp>
      <p:sp>
        <p:nvSpPr>
          <p:cNvPr id="4" name="2 Marcador de contenido"/>
          <p:cNvSpPr txBox="1">
            <a:spLocks/>
          </p:cNvSpPr>
          <p:nvPr/>
        </p:nvSpPr>
        <p:spPr>
          <a:xfrm>
            <a:off x="1134191" y="1196752"/>
            <a:ext cx="7862497" cy="5544616"/>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a:buNone/>
            </a:pPr>
            <a:r>
              <a:rPr lang="es-ES" u="sng" dirty="0"/>
              <a:t>Virtual Machines</a:t>
            </a:r>
            <a:r>
              <a:rPr lang="es-ES" dirty="0"/>
              <a:t> (VM):</a:t>
            </a:r>
            <a:r>
              <a:rPr lang="es-ES" b="1" dirty="0"/>
              <a:t> </a:t>
            </a:r>
            <a:r>
              <a:rPr lang="es-ES" dirty="0"/>
              <a:t>Tipos</a:t>
            </a:r>
          </a:p>
          <a:p>
            <a:pPr marL="82296" indent="0" algn="just">
              <a:buNone/>
            </a:pPr>
            <a:endParaRPr lang="es-ES" dirty="0"/>
          </a:p>
        </p:txBody>
      </p:sp>
      <p:pic>
        <p:nvPicPr>
          <p:cNvPr id="5" name="Picture 4" descr="Mac:Users:rubiollarena:Desktop:Captura de pantalla 2016-09-10 a las 19.08.44.png"/>
          <p:cNvPicPr/>
          <p:nvPr/>
        </p:nvPicPr>
        <p:blipFill>
          <a:blip r:embed="rId2">
            <a:extLst>
              <a:ext uri="{28A0092B-C50C-407E-A947-70E740481C1C}">
                <a14:useLocalDpi xmlns:a14="http://schemas.microsoft.com/office/drawing/2010/main" val="0"/>
              </a:ext>
            </a:extLst>
          </a:blip>
          <a:srcRect/>
          <a:stretch>
            <a:fillRect/>
          </a:stretch>
        </p:blipFill>
        <p:spPr bwMode="auto">
          <a:xfrm>
            <a:off x="1516123" y="2204864"/>
            <a:ext cx="7627877" cy="4032448"/>
          </a:xfrm>
          <a:prstGeom prst="rect">
            <a:avLst/>
          </a:prstGeom>
          <a:noFill/>
          <a:ln>
            <a:noFill/>
          </a:ln>
        </p:spPr>
      </p:pic>
    </p:spTree>
    <p:extLst>
      <p:ext uri="{BB962C8B-B14F-4D97-AF65-F5344CB8AC3E}">
        <p14:creationId xmlns:p14="http://schemas.microsoft.com/office/powerpoint/2010/main" val="3584140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1338</TotalTime>
  <Words>1147</Words>
  <Application>Microsoft Office PowerPoint</Application>
  <PresentationFormat>On-screen Show (4:3)</PresentationFormat>
  <Paragraphs>135</Paragraphs>
  <Slides>28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ArialMT</vt:lpstr>
      <vt:lpstr>Calibri</vt:lpstr>
      <vt:lpstr>Calibri-Italic</vt:lpstr>
      <vt:lpstr>Gill Sans MT</vt:lpstr>
      <vt:lpstr>SFTI1000</vt:lpstr>
      <vt:lpstr>Verdana</vt:lpstr>
      <vt:lpstr>Wingdings 2</vt:lpstr>
      <vt:lpstr>Solsticio</vt:lpstr>
      <vt:lpstr>Prácticas de  virtualización:  Práctica 2:  XEN   </vt:lpstr>
      <vt:lpstr>ÍNDICE</vt:lpstr>
      <vt:lpstr>PowerPoint Presentation</vt:lpstr>
      <vt:lpstr>I.INTRODUCCIÓN</vt:lpstr>
      <vt:lpstr>INTRODUCCIÓN</vt:lpstr>
      <vt:lpstr>INTRODUCCIÓN</vt:lpstr>
      <vt:lpstr>INTRODUCCIÓN</vt:lpstr>
      <vt:lpstr>INTRODUCCIÓN</vt:lpstr>
      <vt:lpstr>INTRODUCCIÓN</vt:lpstr>
      <vt:lpstr>1.1 XEN</vt:lpstr>
      <vt:lpstr>1.1 XEN- Características</vt:lpstr>
      <vt:lpstr>1.1 XEN- Características</vt:lpstr>
      <vt:lpstr>1.1 XEN- Características</vt:lpstr>
      <vt:lpstr>1.1 XEN- Características</vt:lpstr>
      <vt:lpstr>2.Resultados</vt:lpstr>
      <vt:lpstr>2.1 Xen setup</vt:lpstr>
      <vt:lpstr>2.1 Xen setup</vt:lpstr>
      <vt:lpstr>2.1 Xen setup</vt:lpstr>
      <vt:lpstr>2.2 DomU Instalation</vt:lpstr>
      <vt:lpstr>2.2 DomU Instalation</vt:lpstr>
      <vt:lpstr>2.2 DomU Instalation</vt:lpstr>
      <vt:lpstr>2.3 DomU Management</vt:lpstr>
      <vt:lpstr>2.3 DomU Management</vt:lpstr>
      <vt:lpstr>2.3 DomU Management</vt:lpstr>
      <vt:lpstr>2.3 DomU Management</vt:lpstr>
      <vt:lpstr>3.CONCLUSIONES</vt:lpstr>
      <vt:lpstr>CONCLUSIONES</vt:lpstr>
      <vt:lpstr>¿Alguna pregunta?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dc:title>
  <dc:creator>Israel Rubio LLarena</dc:creator>
  <cp:lastModifiedBy>David</cp:lastModifiedBy>
  <cp:revision>159</cp:revision>
  <dcterms:created xsi:type="dcterms:W3CDTF">2015-11-10T21:54:16Z</dcterms:created>
  <dcterms:modified xsi:type="dcterms:W3CDTF">2017-02-01T18:59:14Z</dcterms:modified>
</cp:coreProperties>
</file>