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1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CA" sz="1100" b="1" baseline="0" dirty="0"/>
              <a:t>Data Science average year compensation by Industry </a:t>
            </a:r>
            <a:endParaRPr lang="en-CA" sz="1100" b="1" dirty="0"/>
          </a:p>
        </c:rich>
      </c:tx>
      <c:layout>
        <c:manualLayout>
          <c:xMode val="edge"/>
          <c:yMode val="edge"/>
          <c:x val="1.7975395302815878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561270407362607"/>
          <c:y val="6.1484436558112414E-2"/>
          <c:w val="0.79849054282509779"/>
          <c:h val="0.717450032838721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Developed Country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Sheet1!$B$4:$B$21</c:f>
              <c:strCache>
                <c:ptCount val="18"/>
                <c:pt idx="0">
                  <c:v>Education</c:v>
                </c:pt>
                <c:pt idx="1">
                  <c:v>Services</c:v>
                </c:pt>
                <c:pt idx="2">
                  <c:v>Government</c:v>
                </c:pt>
                <c:pt idx="3">
                  <c:v>Other</c:v>
                </c:pt>
                <c:pt idx="4">
                  <c:v>Manufacturing</c:v>
                </c:pt>
                <c:pt idx="5">
                  <c:v>Sales/Retail</c:v>
                </c:pt>
                <c:pt idx="6">
                  <c:v>Marketing</c:v>
                </c:pt>
                <c:pt idx="7">
                  <c:v>Transportation</c:v>
                </c:pt>
                <c:pt idx="8">
                  <c:v>Online business</c:v>
                </c:pt>
                <c:pt idx="9">
                  <c:v>Energy/Mining</c:v>
                </c:pt>
                <c:pt idx="10">
                  <c:v>Comunications</c:v>
                </c:pt>
                <c:pt idx="11">
                  <c:v>Medical</c:v>
                </c:pt>
                <c:pt idx="12">
                  <c:v>Military</c:v>
                </c:pt>
                <c:pt idx="13">
                  <c:v>Technology</c:v>
                </c:pt>
                <c:pt idx="14">
                  <c:v>Insurance</c:v>
                </c:pt>
                <c:pt idx="15">
                  <c:v>Online service</c:v>
                </c:pt>
                <c:pt idx="16">
                  <c:v>Finance</c:v>
                </c:pt>
                <c:pt idx="17">
                  <c:v>Hospitality</c:v>
                </c:pt>
              </c:strCache>
            </c:strRef>
          </c:cat>
          <c:val>
            <c:numRef>
              <c:f>Sheet1!$C$4:$C$21</c:f>
              <c:numCache>
                <c:formatCode>General</c:formatCode>
                <c:ptCount val="18"/>
                <c:pt idx="0">
                  <c:v>50000</c:v>
                </c:pt>
                <c:pt idx="1">
                  <c:v>67000</c:v>
                </c:pt>
                <c:pt idx="2">
                  <c:v>78000</c:v>
                </c:pt>
                <c:pt idx="3">
                  <c:v>78000</c:v>
                </c:pt>
                <c:pt idx="4">
                  <c:v>79000</c:v>
                </c:pt>
                <c:pt idx="5">
                  <c:v>79000</c:v>
                </c:pt>
                <c:pt idx="6">
                  <c:v>80000</c:v>
                </c:pt>
                <c:pt idx="7">
                  <c:v>81000</c:v>
                </c:pt>
                <c:pt idx="8">
                  <c:v>83000</c:v>
                </c:pt>
                <c:pt idx="9">
                  <c:v>84000</c:v>
                </c:pt>
                <c:pt idx="10">
                  <c:v>86000</c:v>
                </c:pt>
                <c:pt idx="11">
                  <c:v>88000</c:v>
                </c:pt>
                <c:pt idx="12">
                  <c:v>89000</c:v>
                </c:pt>
                <c:pt idx="13">
                  <c:v>90000</c:v>
                </c:pt>
                <c:pt idx="14">
                  <c:v>90000</c:v>
                </c:pt>
                <c:pt idx="15">
                  <c:v>90000</c:v>
                </c:pt>
                <c:pt idx="16">
                  <c:v>96000</c:v>
                </c:pt>
                <c:pt idx="17">
                  <c:v>99000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6-4A6F-8ACA-FEEB63B3716A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Developing Country</c:v>
                </c:pt>
              </c:strCache>
            </c:strRef>
          </c:tx>
          <c:spPr>
            <a:solidFill>
              <a:srgbClr val="FF3737"/>
            </a:solidFill>
            <a:ln>
              <a:noFill/>
            </a:ln>
            <a:effectLst/>
          </c:spPr>
          <c:invertIfNegative val="0"/>
          <c:cat>
            <c:strRef>
              <c:f>Sheet1!$B$4:$B$21</c:f>
              <c:strCache>
                <c:ptCount val="18"/>
                <c:pt idx="0">
                  <c:v>Education</c:v>
                </c:pt>
                <c:pt idx="1">
                  <c:v>Services</c:v>
                </c:pt>
                <c:pt idx="2">
                  <c:v>Government</c:v>
                </c:pt>
                <c:pt idx="3">
                  <c:v>Other</c:v>
                </c:pt>
                <c:pt idx="4">
                  <c:v>Manufacturing</c:v>
                </c:pt>
                <c:pt idx="5">
                  <c:v>Sales/Retail</c:v>
                </c:pt>
                <c:pt idx="6">
                  <c:v>Marketing</c:v>
                </c:pt>
                <c:pt idx="7">
                  <c:v>Transportation</c:v>
                </c:pt>
                <c:pt idx="8">
                  <c:v>Online business</c:v>
                </c:pt>
                <c:pt idx="9">
                  <c:v>Energy/Mining</c:v>
                </c:pt>
                <c:pt idx="10">
                  <c:v>Comunications</c:v>
                </c:pt>
                <c:pt idx="11">
                  <c:v>Medical</c:v>
                </c:pt>
                <c:pt idx="12">
                  <c:v>Military</c:v>
                </c:pt>
                <c:pt idx="13">
                  <c:v>Technology</c:v>
                </c:pt>
                <c:pt idx="14">
                  <c:v>Insurance</c:v>
                </c:pt>
                <c:pt idx="15">
                  <c:v>Online service</c:v>
                </c:pt>
                <c:pt idx="16">
                  <c:v>Finance</c:v>
                </c:pt>
                <c:pt idx="17">
                  <c:v>Hospitality</c:v>
                </c:pt>
              </c:strCache>
            </c:strRef>
          </c:cat>
          <c:val>
            <c:numRef>
              <c:f>Sheet1!$D$4:$D$21</c:f>
              <c:numCache>
                <c:formatCode>General</c:formatCode>
                <c:ptCount val="18"/>
                <c:pt idx="0">
                  <c:v>19000</c:v>
                </c:pt>
                <c:pt idx="1">
                  <c:v>21000</c:v>
                </c:pt>
                <c:pt idx="2">
                  <c:v>34000</c:v>
                </c:pt>
                <c:pt idx="3">
                  <c:v>37000</c:v>
                </c:pt>
                <c:pt idx="4">
                  <c:v>38000</c:v>
                </c:pt>
                <c:pt idx="5">
                  <c:v>26500</c:v>
                </c:pt>
                <c:pt idx="6">
                  <c:v>30500</c:v>
                </c:pt>
                <c:pt idx="7">
                  <c:v>31000</c:v>
                </c:pt>
                <c:pt idx="8">
                  <c:v>36000</c:v>
                </c:pt>
                <c:pt idx="9">
                  <c:v>33000</c:v>
                </c:pt>
                <c:pt idx="10">
                  <c:v>29000</c:v>
                </c:pt>
                <c:pt idx="11">
                  <c:v>30000</c:v>
                </c:pt>
                <c:pt idx="12">
                  <c:v>40000</c:v>
                </c:pt>
                <c:pt idx="13">
                  <c:v>30000</c:v>
                </c:pt>
                <c:pt idx="14">
                  <c:v>34000</c:v>
                </c:pt>
                <c:pt idx="15">
                  <c:v>36000</c:v>
                </c:pt>
                <c:pt idx="16">
                  <c:v>32500</c:v>
                </c:pt>
                <c:pt idx="17">
                  <c:v>25500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6-4A6F-8ACA-FEEB63B37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6"/>
        <c:axId val="354527792"/>
        <c:axId val="506730896"/>
      </c:barChart>
      <c:catAx>
        <c:axId val="354527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30896"/>
        <c:crosses val="autoZero"/>
        <c:auto val="1"/>
        <c:lblAlgn val="ctr"/>
        <c:lblOffset val="100"/>
        <c:noMultiLvlLbl val="0"/>
      </c:catAx>
      <c:valAx>
        <c:axId val="506730896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800" b="0" dirty="0"/>
                  <a:t>Average</a:t>
                </a:r>
                <a:r>
                  <a:rPr lang="en-CA" sz="800" b="0" baseline="0" dirty="0"/>
                  <a:t> year compensation (</a:t>
                </a:r>
                <a:r>
                  <a:rPr lang="en-CA" sz="800" b="0" baseline="0" dirty="0" err="1"/>
                  <a:t>usd</a:t>
                </a:r>
                <a:r>
                  <a:rPr lang="en-CA" b="0" baseline="0" dirty="0"/>
                  <a:t>)</a:t>
                </a:r>
                <a:endParaRPr lang="en-CA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2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0142718288135477"/>
          <c:y val="2.7617148312286868E-3"/>
          <c:w val="0.39787007389824341"/>
          <c:h val="4.6225272550603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19B-DBA6-448F-9F95-801D5A79C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B593-E355-4FB4-8A5B-53CEE522B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7217-1AFD-41A2-9A9E-9C9ED6E2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4200-0748-4A7F-85B8-9DC11849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77E9-44A5-4813-BE00-907E12E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3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4BD4-3ECC-4691-9E5B-FF599FA5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80211-6389-4FA6-8F03-2690E7FC7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C7D4-B37A-4EFD-AADF-09D4552E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B361-FAA6-4FAA-9CE2-37957104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581D-81B8-4C7C-A1CD-9B54AADC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0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8664B-A6B3-422C-9258-1EFB3A7D9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1DD17-5065-4F32-A493-46FF77B0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7871-8F80-4F03-9B57-5D08FF5D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CF2B-7316-44CC-A4E5-B2ACB337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656A-5987-425C-A539-7D99697C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20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B80F-419C-4BE4-80C2-BF2BDDF0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C58F-DE3E-4178-A7D7-120FCCB1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AA1C-323C-4022-8615-7BBF07D0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A2F1-2BDC-4060-AC87-35CB5A35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C9A1-3455-4EB0-8BC6-7BDB3077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70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3B81-5D5D-427B-85F9-A6D99EA7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2D218-9CAF-4931-BF46-F83F03598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5B64-605F-44D6-A30A-0DC332AE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ECCE-88C4-4D9A-B567-545067CA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8314-03C3-43B9-96A5-F04E35E4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68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8F70-418E-4A11-81D7-9E24C430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14E7-39BD-4328-B494-4FE9E5E80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F3952-111F-4496-AD9B-B5CFEFF9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3A8D6-BE3E-4B20-977B-84C1ACB6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C2B0F-A350-4180-A2BE-04CC04B0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9247-C54A-4C66-86EF-AEE8DEBA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11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ACF9-E3A5-4261-97F4-EB438CAC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00DE-75DC-4368-9FEA-08A9EEC4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F77A-9DC5-451E-A9BE-98CE12B85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CC94F-ECC6-4AA7-9E2E-E20D2CA2E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3AC57-4690-4DB3-874C-F68E45665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15F90-8773-4CE7-A1F3-897E6F03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06589-736B-4F3C-87CB-88816F00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001F7-DFB8-42EE-B84B-96790A84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8785-F4D9-4E0C-957B-DD1C831D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14ECA-6C81-4AB2-80F3-B1C9A8EC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A620-690A-46B8-8423-73B5263A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E9F51-3D4B-44D2-B048-6C2ECB6A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24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DF3B9-86C3-4F1F-BB10-E483C9D3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DF13A-07B6-4BA2-914E-0CD79637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3FCF8-68A8-40BF-9537-63051004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5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80B9-925C-42F9-AAA5-4321CA6B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FC7F-C76F-491A-9938-EDA14E7D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C775-7FA9-454E-A995-4A02BFDC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DD87B-1D5C-4060-A80B-9992FFAA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8927-598F-4E26-8096-0BFB39FB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3B65D-F1F7-449C-808F-FA7B19A3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0A1B-765B-4086-91AB-6A096EC8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934F6-51B6-4698-9955-47D47F8DB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26471-3D41-4278-B76B-E0551236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AB047-E6B2-4B5E-A764-F623FA44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8CA04-2963-4D92-BD7D-8F608402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3FDCC-A66F-45D7-BAA9-2FC6A509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9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1C8D1-8288-40DF-8010-C08655C9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A057D-B6BC-42EE-B4B6-EAD8D76F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E611-F89B-4F34-BF5C-9077ABDE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75DE-5DA2-4F44-83CE-C29A58505B18}" type="datetimeFigureOut">
              <a:rPr lang="en-CA" smtClean="0"/>
              <a:t>2020-02-24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944C-7316-4BB4-A2FC-AB5DFD08A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4B20-EF83-4007-B529-73C904AEF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5553-F0EF-4467-8E14-E2FF4230E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46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DB260F-9D80-42F2-A679-FD5D93A65C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3E4FA8-9F0A-4E8B-828F-7BEC52C4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5" y="2465397"/>
            <a:ext cx="5533118" cy="353305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D717952-8F0C-437F-BD50-2D695ACC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60" y="2658512"/>
            <a:ext cx="3877138" cy="217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00DA9C-70F6-49DC-B8E1-8FB3C80B304E}"/>
              </a:ext>
            </a:extLst>
          </p:cNvPr>
          <p:cNvSpPr/>
          <p:nvPr/>
        </p:nvSpPr>
        <p:spPr>
          <a:xfrm>
            <a:off x="318137" y="530726"/>
            <a:ext cx="5769317" cy="4462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: A industry-wide survey about the data sciences community.</a:t>
            </a:r>
          </a:p>
          <a:p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95D18-E7D0-4773-95CC-A00F2505ED4B}"/>
              </a:ext>
            </a:extLst>
          </p:cNvPr>
          <p:cNvSpPr txBox="1"/>
          <p:nvPr/>
        </p:nvSpPr>
        <p:spPr>
          <a:xfrm>
            <a:off x="323850" y="108426"/>
            <a:ext cx="905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Science in developing countries (Opportunities and Disadvantages)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FE38A5A-4966-409E-9601-121A9B0F0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098245"/>
              </p:ext>
            </p:extLst>
          </p:nvPr>
        </p:nvGraphicFramePr>
        <p:xfrm>
          <a:off x="6282650" y="437950"/>
          <a:ext cx="5436443" cy="3487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657823-3473-4630-8F06-927166AE5BA5}"/>
              </a:ext>
            </a:extLst>
          </p:cNvPr>
          <p:cNvCxnSpPr>
            <a:cxnSpLocks/>
          </p:cNvCxnSpPr>
          <p:nvPr/>
        </p:nvCxnSpPr>
        <p:spPr>
          <a:xfrm>
            <a:off x="8831263" y="660400"/>
            <a:ext cx="0" cy="27432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AB026-5002-44DC-A6B4-352C378786B9}"/>
              </a:ext>
            </a:extLst>
          </p:cNvPr>
          <p:cNvSpPr/>
          <p:nvPr/>
        </p:nvSpPr>
        <p:spPr>
          <a:xfrm>
            <a:off x="6622291" y="1308751"/>
            <a:ext cx="533399" cy="1651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9D3AD6-6A5E-4C7E-8900-17EA45AB2BCF}"/>
              </a:ext>
            </a:extLst>
          </p:cNvPr>
          <p:cNvSpPr/>
          <p:nvPr/>
        </p:nvSpPr>
        <p:spPr>
          <a:xfrm>
            <a:off x="6539745" y="637290"/>
            <a:ext cx="615946" cy="133385"/>
          </a:xfrm>
          <a:prstGeom prst="rect">
            <a:avLst/>
          </a:prstGeom>
          <a:noFill/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381CE0-A879-45CE-8BB9-A64BC385446C}"/>
              </a:ext>
            </a:extLst>
          </p:cNvPr>
          <p:cNvSpPr/>
          <p:nvPr/>
        </p:nvSpPr>
        <p:spPr>
          <a:xfrm>
            <a:off x="6312216" y="2435896"/>
            <a:ext cx="841363" cy="1651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EFAEEC-36FA-4B38-A87F-A3286769CDC1}"/>
              </a:ext>
            </a:extLst>
          </p:cNvPr>
          <p:cNvSpPr/>
          <p:nvPr/>
        </p:nvSpPr>
        <p:spPr>
          <a:xfrm>
            <a:off x="6540238" y="779674"/>
            <a:ext cx="615946" cy="133385"/>
          </a:xfrm>
          <a:prstGeom prst="rect">
            <a:avLst/>
          </a:prstGeom>
          <a:noFill/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AD4E796-D63A-4DBD-844F-47B1B97B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9494" y="3550208"/>
            <a:ext cx="2437772" cy="3182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56EB40-5166-4AFD-90E8-201032D53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785" y="3677479"/>
            <a:ext cx="3543158" cy="197849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44FE996-7CA7-4802-B1A4-E628F99DA76C}"/>
              </a:ext>
            </a:extLst>
          </p:cNvPr>
          <p:cNvSpPr/>
          <p:nvPr/>
        </p:nvSpPr>
        <p:spPr>
          <a:xfrm>
            <a:off x="332467" y="1174109"/>
            <a:ext cx="576353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Insights: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Developed countries (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DvCs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), Developing countries (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DgCs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CA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DvCs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ML in the Entertainment and Finance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DgCs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have started using ML in Military and Manufacturing.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More experience means a better compensation. However, in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DgCs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individuals with more than 5-10 years of experience is considerably lower than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DgCs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Countries with an AI strategy have a greater number of individuals with master and PhD degrees working in roles related to the AI field.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EA5E1B-73B1-4E1B-B32C-A9CBF8B495D0}"/>
              </a:ext>
            </a:extLst>
          </p:cNvPr>
          <p:cNvSpPr/>
          <p:nvPr/>
        </p:nvSpPr>
        <p:spPr>
          <a:xfrm>
            <a:off x="8416183" y="5655971"/>
            <a:ext cx="35211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b="1" dirty="0">
                <a:latin typeface="Arial" panose="020B0604020202020204" pitchFamily="34" charset="0"/>
                <a:cs typeface="Arial" panose="020B0604020202020204" pitchFamily="34" charset="0"/>
              </a:rPr>
              <a:t>Prediction of current yearly compensation</a:t>
            </a:r>
          </a:p>
          <a:p>
            <a:endParaRPr lang="en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Linear regression and 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90% model performance.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Important features highlight the disadvantages in developing countries such as experience and 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2B7C32-D768-4295-9D51-C5E6D7DB8BF8}"/>
              </a:ext>
            </a:extLst>
          </p:cNvPr>
          <p:cNvSpPr/>
          <p:nvPr/>
        </p:nvSpPr>
        <p:spPr>
          <a:xfrm>
            <a:off x="416297" y="767240"/>
            <a:ext cx="27054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23,859 responses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395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B7D3E-3A4C-4336-B0B8-99B038B74035}"/>
              </a:ext>
            </a:extLst>
          </p:cNvPr>
          <p:cNvSpPr/>
          <p:nvPr/>
        </p:nvSpPr>
        <p:spPr>
          <a:xfrm>
            <a:off x="3202853" y="767239"/>
            <a:ext cx="28674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147 countries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Raw numerical and categorical data</a:t>
            </a:r>
            <a:endParaRPr lang="en-CA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CADFB-6B91-474C-A391-43131A5A9A02}"/>
              </a:ext>
            </a:extLst>
          </p:cNvPr>
          <p:cNvSpPr/>
          <p:nvPr/>
        </p:nvSpPr>
        <p:spPr>
          <a:xfrm>
            <a:off x="315304" y="5744024"/>
            <a:ext cx="574643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Conclusions: </a:t>
            </a:r>
          </a:p>
          <a:p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Developing regions (i.e. South America) are excellent places to create AI start-ups and introduce ML into Finance and Insurance and create programs that educate people in the AI/ML field.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Education and opportunities to gain experience in the ML field have produce an enormous gap between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DvCs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DgCs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1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DB260F-9D80-42F2-A679-FD5D93A65C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95D18-E7D0-4773-95CC-A00F2505ED4B}"/>
              </a:ext>
            </a:extLst>
          </p:cNvPr>
          <p:cNvSpPr txBox="1"/>
          <p:nvPr/>
        </p:nvSpPr>
        <p:spPr>
          <a:xfrm>
            <a:off x="323850" y="168248"/>
            <a:ext cx="678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ML-based platform for predictive maintenance ARDAS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0F48-6AD6-4091-A7F0-712CA36D3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" b="3737"/>
          <a:stretch/>
        </p:blipFill>
        <p:spPr bwMode="auto">
          <a:xfrm>
            <a:off x="7841044" y="1099647"/>
            <a:ext cx="3386733" cy="33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9515F7-7FE0-40F6-AE8A-BEE672FED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08" y="4765847"/>
            <a:ext cx="3916803" cy="162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778813-7CFF-4109-A651-5636EA02E6E8}"/>
              </a:ext>
            </a:extLst>
          </p:cNvPr>
          <p:cNvGrpSpPr/>
          <p:nvPr/>
        </p:nvGrpSpPr>
        <p:grpSpPr>
          <a:xfrm>
            <a:off x="539927" y="1134680"/>
            <a:ext cx="6478602" cy="2385675"/>
            <a:chOff x="483848" y="1119562"/>
            <a:chExt cx="6694679" cy="2434124"/>
          </a:xfrm>
        </p:grpSpPr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5E78BAE4-9614-46CB-8B2C-3C36B3BDC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64" y="1119562"/>
              <a:ext cx="5311855" cy="1858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BE9D44D1-91AE-4434-A917-DEC42876DABE}"/>
                </a:ext>
              </a:extLst>
            </p:cNvPr>
            <p:cNvSpPr/>
            <p:nvPr/>
          </p:nvSpPr>
          <p:spPr>
            <a:xfrm>
              <a:off x="5906680" y="1786932"/>
              <a:ext cx="325578" cy="531374"/>
            </a:xfrm>
            <a:prstGeom prst="chevron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714594-FDFC-40DB-806F-1A125F2A3FEB}"/>
                </a:ext>
              </a:extLst>
            </p:cNvPr>
            <p:cNvSpPr/>
            <p:nvPr/>
          </p:nvSpPr>
          <p:spPr>
            <a:xfrm>
              <a:off x="6412175" y="1173067"/>
              <a:ext cx="766352" cy="1749087"/>
            </a:xfrm>
            <a:prstGeom prst="rect">
              <a:avLst/>
            </a:prstGeom>
            <a:gradFill rotWithShape="1">
              <a:gsLst>
                <a:gs pos="0">
                  <a:srgbClr val="6E6E6E">
                    <a:tint val="50000"/>
                    <a:satMod val="300000"/>
                  </a:srgbClr>
                </a:gs>
                <a:gs pos="35000">
                  <a:srgbClr val="6E6E6E">
                    <a:tint val="37000"/>
                    <a:satMod val="300000"/>
                  </a:srgbClr>
                </a:gs>
                <a:gs pos="100000">
                  <a:srgbClr val="6E6E6E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6E6E6E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BBvoice"/>
                </a:rPr>
                <a:t>Maintenance Action</a:t>
              </a:r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1B4EF8E4-697A-4444-9564-F1933544DF2C}"/>
                </a:ext>
              </a:extLst>
            </p:cNvPr>
            <p:cNvSpPr/>
            <p:nvPr/>
          </p:nvSpPr>
          <p:spPr>
            <a:xfrm>
              <a:off x="483848" y="1161165"/>
              <a:ext cx="972063" cy="1762417"/>
            </a:xfrm>
            <a:custGeom>
              <a:avLst/>
              <a:gdLst>
                <a:gd name="connsiteX0" fmla="*/ 0 w 940689"/>
                <a:gd name="connsiteY0" fmla="*/ 0 h 1727338"/>
                <a:gd name="connsiteX1" fmla="*/ 451531 w 940689"/>
                <a:gd name="connsiteY1" fmla="*/ 0 h 1727338"/>
                <a:gd name="connsiteX2" fmla="*/ 940689 w 940689"/>
                <a:gd name="connsiteY2" fmla="*/ 0 h 1727338"/>
                <a:gd name="connsiteX3" fmla="*/ 940689 w 940689"/>
                <a:gd name="connsiteY3" fmla="*/ 575779 h 1727338"/>
                <a:gd name="connsiteX4" fmla="*/ 940689 w 940689"/>
                <a:gd name="connsiteY4" fmla="*/ 1099739 h 1727338"/>
                <a:gd name="connsiteX5" fmla="*/ 940689 w 940689"/>
                <a:gd name="connsiteY5" fmla="*/ 1727338 h 1727338"/>
                <a:gd name="connsiteX6" fmla="*/ 460938 w 940689"/>
                <a:gd name="connsiteY6" fmla="*/ 1727338 h 1727338"/>
                <a:gd name="connsiteX7" fmla="*/ 0 w 940689"/>
                <a:gd name="connsiteY7" fmla="*/ 1727338 h 1727338"/>
                <a:gd name="connsiteX8" fmla="*/ 0 w 940689"/>
                <a:gd name="connsiteY8" fmla="*/ 1203379 h 1727338"/>
                <a:gd name="connsiteX9" fmla="*/ 0 w 940689"/>
                <a:gd name="connsiteY9" fmla="*/ 644873 h 1727338"/>
                <a:gd name="connsiteX10" fmla="*/ 0 w 940689"/>
                <a:gd name="connsiteY10" fmla="*/ 0 h 172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0689" h="1727338" extrusionOk="0">
                  <a:moveTo>
                    <a:pt x="0" y="0"/>
                  </a:moveTo>
                  <a:cubicBezTo>
                    <a:pt x="141951" y="-40466"/>
                    <a:pt x="323054" y="27605"/>
                    <a:pt x="451531" y="0"/>
                  </a:cubicBezTo>
                  <a:cubicBezTo>
                    <a:pt x="580008" y="-27605"/>
                    <a:pt x="774342" y="29259"/>
                    <a:pt x="940689" y="0"/>
                  </a:cubicBezTo>
                  <a:cubicBezTo>
                    <a:pt x="964518" y="153379"/>
                    <a:pt x="940594" y="408330"/>
                    <a:pt x="940689" y="575779"/>
                  </a:cubicBezTo>
                  <a:cubicBezTo>
                    <a:pt x="940784" y="743228"/>
                    <a:pt x="907131" y="844359"/>
                    <a:pt x="940689" y="1099739"/>
                  </a:cubicBezTo>
                  <a:cubicBezTo>
                    <a:pt x="974247" y="1355119"/>
                    <a:pt x="907039" y="1481319"/>
                    <a:pt x="940689" y="1727338"/>
                  </a:cubicBezTo>
                  <a:cubicBezTo>
                    <a:pt x="800358" y="1781052"/>
                    <a:pt x="575412" y="1690348"/>
                    <a:pt x="460938" y="1727338"/>
                  </a:cubicBezTo>
                  <a:cubicBezTo>
                    <a:pt x="346464" y="1764328"/>
                    <a:pt x="146912" y="1720379"/>
                    <a:pt x="0" y="1727338"/>
                  </a:cubicBezTo>
                  <a:cubicBezTo>
                    <a:pt x="-60581" y="1485904"/>
                    <a:pt x="44896" y="1353651"/>
                    <a:pt x="0" y="1203379"/>
                  </a:cubicBezTo>
                  <a:cubicBezTo>
                    <a:pt x="-44896" y="1053107"/>
                    <a:pt x="24601" y="765432"/>
                    <a:pt x="0" y="644873"/>
                  </a:cubicBezTo>
                  <a:cubicBezTo>
                    <a:pt x="-24601" y="524314"/>
                    <a:pt x="69255" y="271417"/>
                    <a:pt x="0" y="0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94788075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4F1E4B48-BFD1-49CC-9001-A3BB37CF00A1}"/>
                </a:ext>
              </a:extLst>
            </p:cNvPr>
            <p:cNvSpPr/>
            <p:nvPr/>
          </p:nvSpPr>
          <p:spPr>
            <a:xfrm>
              <a:off x="2661087" y="1159739"/>
              <a:ext cx="1141791" cy="1762417"/>
            </a:xfrm>
            <a:custGeom>
              <a:avLst/>
              <a:gdLst>
                <a:gd name="connsiteX0" fmla="*/ 0 w 1104939"/>
                <a:gd name="connsiteY0" fmla="*/ 0 h 1727338"/>
                <a:gd name="connsiteX1" fmla="*/ 530371 w 1104939"/>
                <a:gd name="connsiteY1" fmla="*/ 0 h 1727338"/>
                <a:gd name="connsiteX2" fmla="*/ 1104939 w 1104939"/>
                <a:gd name="connsiteY2" fmla="*/ 0 h 1727338"/>
                <a:gd name="connsiteX3" fmla="*/ 1104939 w 1104939"/>
                <a:gd name="connsiteY3" fmla="*/ 575779 h 1727338"/>
                <a:gd name="connsiteX4" fmla="*/ 1104939 w 1104939"/>
                <a:gd name="connsiteY4" fmla="*/ 1099739 h 1727338"/>
                <a:gd name="connsiteX5" fmla="*/ 1104939 w 1104939"/>
                <a:gd name="connsiteY5" fmla="*/ 1727338 h 1727338"/>
                <a:gd name="connsiteX6" fmla="*/ 541420 w 1104939"/>
                <a:gd name="connsiteY6" fmla="*/ 1727338 h 1727338"/>
                <a:gd name="connsiteX7" fmla="*/ 0 w 1104939"/>
                <a:gd name="connsiteY7" fmla="*/ 1727338 h 1727338"/>
                <a:gd name="connsiteX8" fmla="*/ 0 w 1104939"/>
                <a:gd name="connsiteY8" fmla="*/ 1203379 h 1727338"/>
                <a:gd name="connsiteX9" fmla="*/ 0 w 1104939"/>
                <a:gd name="connsiteY9" fmla="*/ 644873 h 1727338"/>
                <a:gd name="connsiteX10" fmla="*/ 0 w 1104939"/>
                <a:gd name="connsiteY10" fmla="*/ 0 h 172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4939" h="1727338" extrusionOk="0">
                  <a:moveTo>
                    <a:pt x="0" y="0"/>
                  </a:moveTo>
                  <a:cubicBezTo>
                    <a:pt x="210937" y="-9449"/>
                    <a:pt x="375158" y="38391"/>
                    <a:pt x="530371" y="0"/>
                  </a:cubicBezTo>
                  <a:cubicBezTo>
                    <a:pt x="685584" y="-38391"/>
                    <a:pt x="855378" y="25278"/>
                    <a:pt x="1104939" y="0"/>
                  </a:cubicBezTo>
                  <a:cubicBezTo>
                    <a:pt x="1128768" y="153379"/>
                    <a:pt x="1104844" y="408330"/>
                    <a:pt x="1104939" y="575779"/>
                  </a:cubicBezTo>
                  <a:cubicBezTo>
                    <a:pt x="1105034" y="743228"/>
                    <a:pt x="1071381" y="844359"/>
                    <a:pt x="1104939" y="1099739"/>
                  </a:cubicBezTo>
                  <a:cubicBezTo>
                    <a:pt x="1138497" y="1355119"/>
                    <a:pt x="1071289" y="1481319"/>
                    <a:pt x="1104939" y="1727338"/>
                  </a:cubicBezTo>
                  <a:cubicBezTo>
                    <a:pt x="960956" y="1753214"/>
                    <a:pt x="731096" y="1683752"/>
                    <a:pt x="541420" y="1727338"/>
                  </a:cubicBezTo>
                  <a:cubicBezTo>
                    <a:pt x="351744" y="1770924"/>
                    <a:pt x="126594" y="1671900"/>
                    <a:pt x="0" y="1727338"/>
                  </a:cubicBezTo>
                  <a:cubicBezTo>
                    <a:pt x="-60581" y="1485904"/>
                    <a:pt x="44896" y="1353651"/>
                    <a:pt x="0" y="1203379"/>
                  </a:cubicBezTo>
                  <a:cubicBezTo>
                    <a:pt x="-44896" y="1053107"/>
                    <a:pt x="24601" y="765432"/>
                    <a:pt x="0" y="644873"/>
                  </a:cubicBezTo>
                  <a:cubicBezTo>
                    <a:pt x="-24601" y="524314"/>
                    <a:pt x="69255" y="271417"/>
                    <a:pt x="0" y="0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94788075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FBD7CC6E-9629-4FC8-A72C-97C58E88DBCA}"/>
                </a:ext>
              </a:extLst>
            </p:cNvPr>
            <p:cNvSpPr/>
            <p:nvPr/>
          </p:nvSpPr>
          <p:spPr>
            <a:xfrm>
              <a:off x="4267699" y="1159739"/>
              <a:ext cx="1074420" cy="1762417"/>
            </a:xfrm>
            <a:custGeom>
              <a:avLst/>
              <a:gdLst>
                <a:gd name="connsiteX0" fmla="*/ 0 w 1039742"/>
                <a:gd name="connsiteY0" fmla="*/ 0 h 1727338"/>
                <a:gd name="connsiteX1" fmla="*/ 499076 w 1039742"/>
                <a:gd name="connsiteY1" fmla="*/ 0 h 1727338"/>
                <a:gd name="connsiteX2" fmla="*/ 1039742 w 1039742"/>
                <a:gd name="connsiteY2" fmla="*/ 0 h 1727338"/>
                <a:gd name="connsiteX3" fmla="*/ 1039742 w 1039742"/>
                <a:gd name="connsiteY3" fmla="*/ 575779 h 1727338"/>
                <a:gd name="connsiteX4" fmla="*/ 1039742 w 1039742"/>
                <a:gd name="connsiteY4" fmla="*/ 1099739 h 1727338"/>
                <a:gd name="connsiteX5" fmla="*/ 1039742 w 1039742"/>
                <a:gd name="connsiteY5" fmla="*/ 1727338 h 1727338"/>
                <a:gd name="connsiteX6" fmla="*/ 509474 w 1039742"/>
                <a:gd name="connsiteY6" fmla="*/ 1727338 h 1727338"/>
                <a:gd name="connsiteX7" fmla="*/ 0 w 1039742"/>
                <a:gd name="connsiteY7" fmla="*/ 1727338 h 1727338"/>
                <a:gd name="connsiteX8" fmla="*/ 0 w 1039742"/>
                <a:gd name="connsiteY8" fmla="*/ 1203379 h 1727338"/>
                <a:gd name="connsiteX9" fmla="*/ 0 w 1039742"/>
                <a:gd name="connsiteY9" fmla="*/ 644873 h 1727338"/>
                <a:gd name="connsiteX10" fmla="*/ 0 w 1039742"/>
                <a:gd name="connsiteY10" fmla="*/ 0 h 172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9742" h="1727338" extrusionOk="0">
                  <a:moveTo>
                    <a:pt x="0" y="0"/>
                  </a:moveTo>
                  <a:cubicBezTo>
                    <a:pt x="137343" y="-7213"/>
                    <a:pt x="290391" y="51957"/>
                    <a:pt x="499076" y="0"/>
                  </a:cubicBezTo>
                  <a:cubicBezTo>
                    <a:pt x="707761" y="-51957"/>
                    <a:pt x="846703" y="51450"/>
                    <a:pt x="1039742" y="0"/>
                  </a:cubicBezTo>
                  <a:cubicBezTo>
                    <a:pt x="1063571" y="153379"/>
                    <a:pt x="1039647" y="408330"/>
                    <a:pt x="1039742" y="575779"/>
                  </a:cubicBezTo>
                  <a:cubicBezTo>
                    <a:pt x="1039837" y="743228"/>
                    <a:pt x="1006184" y="844359"/>
                    <a:pt x="1039742" y="1099739"/>
                  </a:cubicBezTo>
                  <a:cubicBezTo>
                    <a:pt x="1073300" y="1355119"/>
                    <a:pt x="1006092" y="1481319"/>
                    <a:pt x="1039742" y="1727338"/>
                  </a:cubicBezTo>
                  <a:cubicBezTo>
                    <a:pt x="888122" y="1730897"/>
                    <a:pt x="672916" y="1698861"/>
                    <a:pt x="509474" y="1727338"/>
                  </a:cubicBezTo>
                  <a:cubicBezTo>
                    <a:pt x="346032" y="1755815"/>
                    <a:pt x="117240" y="1722177"/>
                    <a:pt x="0" y="1727338"/>
                  </a:cubicBezTo>
                  <a:cubicBezTo>
                    <a:pt x="-60581" y="1485904"/>
                    <a:pt x="44896" y="1353651"/>
                    <a:pt x="0" y="1203379"/>
                  </a:cubicBezTo>
                  <a:cubicBezTo>
                    <a:pt x="-44896" y="1053107"/>
                    <a:pt x="24601" y="765432"/>
                    <a:pt x="0" y="644873"/>
                  </a:cubicBezTo>
                  <a:cubicBezTo>
                    <a:pt x="-24601" y="524314"/>
                    <a:pt x="69255" y="271417"/>
                    <a:pt x="0" y="0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94788075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255EC7-1F2B-4F11-B510-490946194A4C}"/>
                </a:ext>
              </a:extLst>
            </p:cNvPr>
            <p:cNvSpPr/>
            <p:nvPr/>
          </p:nvSpPr>
          <p:spPr>
            <a:xfrm>
              <a:off x="2661086" y="3292076"/>
              <a:ext cx="391680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Figure 1: </a:t>
              </a:r>
              <a:r>
                <a:rPr lang="en-US" sz="1100" dirty="0"/>
                <a:t>Block diagram of the process simulated by ARDAS</a:t>
              </a:r>
              <a:endParaRPr lang="en-CA" sz="11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75CD7B-3AE0-40CF-ABF1-018F1E84CF6A}"/>
              </a:ext>
            </a:extLst>
          </p:cNvPr>
          <p:cNvGrpSpPr/>
          <p:nvPr/>
        </p:nvGrpSpPr>
        <p:grpSpPr>
          <a:xfrm>
            <a:off x="1488431" y="4119043"/>
            <a:ext cx="5014800" cy="2495677"/>
            <a:chOff x="1047718" y="1373460"/>
            <a:chExt cx="6620355" cy="3341139"/>
          </a:xfrm>
        </p:grpSpPr>
        <p:pic>
          <p:nvPicPr>
            <p:cNvPr id="40" name="Picture 1025073858">
              <a:extLst>
                <a:ext uri="{FF2B5EF4-FFF2-40B4-BE49-F238E27FC236}">
                  <a16:creationId xmlns:a16="http://schemas.microsoft.com/office/drawing/2014/main" id="{50CCB9C3-0667-4F2C-8D12-F5A2A5EA5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724" y="1373460"/>
              <a:ext cx="6285338" cy="2201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48A8BE-067C-49B3-9EC7-21FDA484402D}"/>
                </a:ext>
              </a:extLst>
            </p:cNvPr>
            <p:cNvSpPr/>
            <p:nvPr/>
          </p:nvSpPr>
          <p:spPr>
            <a:xfrm>
              <a:off x="1047718" y="4326812"/>
              <a:ext cx="6467349" cy="387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Figure 2: </a:t>
              </a:r>
              <a:r>
                <a:rPr lang="en-US" sz="1100" dirty="0"/>
                <a:t>Simulation of failures and user interface manipulations </a:t>
              </a:r>
              <a:endParaRPr lang="en-CA" sz="11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48D4E7-00A4-41D5-ACFB-E6B000FCC6AD}"/>
                </a:ext>
              </a:extLst>
            </p:cNvPr>
            <p:cNvSpPr/>
            <p:nvPr/>
          </p:nvSpPr>
          <p:spPr>
            <a:xfrm>
              <a:off x="2842259" y="2720341"/>
              <a:ext cx="1470643" cy="958991"/>
            </a:xfrm>
            <a:prstGeom prst="ellips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D1182E-6CEF-4E6E-B88C-417009DB6BEC}"/>
                </a:ext>
              </a:extLst>
            </p:cNvPr>
            <p:cNvSpPr/>
            <p:nvPr/>
          </p:nvSpPr>
          <p:spPr>
            <a:xfrm>
              <a:off x="6197430" y="2700420"/>
              <a:ext cx="1470643" cy="958991"/>
            </a:xfrm>
            <a:prstGeom prst="ellips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6699C76-F21E-4222-8979-14D2BB6A54C1}"/>
              </a:ext>
            </a:extLst>
          </p:cNvPr>
          <p:cNvSpPr/>
          <p:nvPr/>
        </p:nvSpPr>
        <p:spPr>
          <a:xfrm>
            <a:off x="7841044" y="4514969"/>
            <a:ext cx="39168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Figure 3: </a:t>
            </a:r>
            <a:r>
              <a:rPr lang="en-US" sz="1100" dirty="0"/>
              <a:t>ARDAS platform architecture</a:t>
            </a:r>
            <a:endParaRPr lang="en-CA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74AED4-A1EC-450F-B66F-9F79EDB8F264}"/>
              </a:ext>
            </a:extLst>
          </p:cNvPr>
          <p:cNvSpPr/>
          <p:nvPr/>
        </p:nvSpPr>
        <p:spPr>
          <a:xfrm>
            <a:off x="7747035" y="6325596"/>
            <a:ext cx="39168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Figure 4: </a:t>
            </a:r>
            <a:r>
              <a:rPr lang="en-US" sz="1100" dirty="0"/>
              <a:t>ARDAS data flow diagram</a:t>
            </a:r>
            <a:endParaRPr lang="en-CA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D9AAED-4C84-4AC0-B69C-F4504A190B53}"/>
              </a:ext>
            </a:extLst>
          </p:cNvPr>
          <p:cNvSpPr txBox="1"/>
          <p:nvPr/>
        </p:nvSpPr>
        <p:spPr>
          <a:xfrm>
            <a:off x="323850" y="711734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4DB72F-3A6F-4204-BD0E-ABDF2F0A9D74}"/>
              </a:ext>
            </a:extLst>
          </p:cNvPr>
          <p:cNvSpPr txBox="1"/>
          <p:nvPr/>
        </p:nvSpPr>
        <p:spPr>
          <a:xfrm>
            <a:off x="7783713" y="711734"/>
            <a:ext cx="39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9DAAB1-B071-496F-8C6C-3621A5EB7F7B}"/>
              </a:ext>
            </a:extLst>
          </p:cNvPr>
          <p:cNvSpPr txBox="1"/>
          <p:nvPr/>
        </p:nvSpPr>
        <p:spPr>
          <a:xfrm>
            <a:off x="323850" y="3599732"/>
            <a:ext cx="39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Capabilities</a:t>
            </a:r>
          </a:p>
        </p:txBody>
      </p:sp>
    </p:spTree>
    <p:extLst>
      <p:ext uri="{BB962C8B-B14F-4D97-AF65-F5344CB8AC3E}">
        <p14:creationId xmlns:p14="http://schemas.microsoft.com/office/powerpoint/2010/main" val="224995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257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ABBvoice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Quispe Guanoluisa</dc:creator>
  <cp:lastModifiedBy>David Quispe Guanoluisa</cp:lastModifiedBy>
  <cp:revision>26</cp:revision>
  <dcterms:created xsi:type="dcterms:W3CDTF">2020-02-24T20:03:32Z</dcterms:created>
  <dcterms:modified xsi:type="dcterms:W3CDTF">2020-02-24T23:54:13Z</dcterms:modified>
</cp:coreProperties>
</file>