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1" r:id="rId3"/>
    <p:sldId id="263" r:id="rId4"/>
    <p:sldId id="264" r:id="rId5"/>
    <p:sldId id="266" r:id="rId6"/>
    <p:sldId id="267" r:id="rId7"/>
    <p:sldId id="268" r:id="rId8"/>
    <p:sldId id="270" r:id="rId9"/>
    <p:sldId id="271" r:id="rId10"/>
    <p:sldId id="277" r:id="rId11"/>
    <p:sldId id="278" r:id="rId12"/>
    <p:sldId id="280" r:id="rId13"/>
    <p:sldId id="279" r:id="rId14"/>
    <p:sldId id="276" r:id="rId15"/>
    <p:sldId id="272" r:id="rId16"/>
    <p:sldId id="274" r:id="rId17"/>
    <p:sldId id="275" r:id="rId18"/>
    <p:sldId id="273" r:id="rId19"/>
    <p:sldId id="281" r:id="rId20"/>
    <p:sldId id="269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7839A8-9DA9-4E74-B9FF-333CBC4AF4AE}">
          <p14:sldIdLst>
            <p14:sldId id="261"/>
            <p14:sldId id="263"/>
            <p14:sldId id="264"/>
            <p14:sldId id="266"/>
            <p14:sldId id="267"/>
            <p14:sldId id="268"/>
            <p14:sldId id="270"/>
            <p14:sldId id="271"/>
            <p14:sldId id="277"/>
            <p14:sldId id="278"/>
            <p14:sldId id="280"/>
            <p14:sldId id="279"/>
            <p14:sldId id="276"/>
            <p14:sldId id="272"/>
            <p14:sldId id="274"/>
            <p14:sldId id="275"/>
            <p14:sldId id="273"/>
            <p14:sldId id="281"/>
            <p14:sldId id="269"/>
          </p14:sldIdLst>
        </p14:section>
        <p14:section name="Untitled Section" id="{52D4ECD8-EA98-486C-8807-5C3531B0D2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65"/>
    <a:srgbClr val="1E8675"/>
    <a:srgbClr val="3CD4BA"/>
    <a:srgbClr val="9A7F0A"/>
    <a:srgbClr val="F4D55A"/>
    <a:srgbClr val="8D8EB9"/>
    <a:srgbClr val="5B5C93"/>
    <a:srgbClr val="A72615"/>
    <a:srgbClr val="0079D6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75264" autoAdjust="0"/>
  </p:normalViewPr>
  <p:slideViewPr>
    <p:cSldViewPr snapToGrid="0">
      <p:cViewPr varScale="1">
        <p:scale>
          <a:sx n="109" d="100"/>
          <a:sy n="109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79B8-EC35-4896-9EE9-1DCEEA7C1CE2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EF9E-4798-4609-87A7-96DF853F1D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34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51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569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1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166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83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803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73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65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4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86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162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74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7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4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420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799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B6A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04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59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53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86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245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96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75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93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0108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477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62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5B5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695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330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115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497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2249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3834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92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A72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705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1E8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318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40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82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2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37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01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9A8-6B02-489D-A21C-ED9ECE80E8F3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7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6A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23CE-E8FE-4C7E-971C-292A923BCB1F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  <p:pic>
        <p:nvPicPr>
          <p:cNvPr id="5122" name="Picture 2" descr="Maya Presentation Template - Presentations -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527425"/>
            <a:ext cx="11049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Automating Infrastructure with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1" y="4957924"/>
            <a:ext cx="9037320" cy="369061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86986" y="3846576"/>
            <a:ext cx="2290904" cy="2089091"/>
          </a:xfrm>
        </p:spPr>
        <p:txBody>
          <a:bodyPr anchor="b">
            <a:noAutofit/>
          </a:bodyPr>
          <a:lstStyle/>
          <a:p>
            <a:pPr algn="ctr"/>
            <a:r>
              <a:rPr lang="en-US" sz="15000" dirty="0" smtClean="0">
                <a:latin typeface="FontAwesome" pitchFamily="2" charset="0"/>
              </a:rPr>
              <a:t></a:t>
            </a:r>
            <a:endParaRPr lang="en-US" sz="150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9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what’s wrong with the first generation?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94" y="4251651"/>
            <a:ext cx="780290" cy="780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80" y="4251651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66" y="4251651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83" y="1910779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22" y="1878851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32" y="3154115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5" y="3081215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12" y="3109933"/>
            <a:ext cx="780290" cy="7802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659498" y="1452283"/>
            <a:ext cx="4359408" cy="4095590"/>
          </a:xfrm>
          <a:prstGeom prst="roundRect">
            <a:avLst/>
          </a:prstGeom>
          <a:noFill/>
          <a:ln w="73025"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7577" y="5769831"/>
            <a:ext cx="231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System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7323" y="1586523"/>
            <a:ext cx="5517662" cy="3899877"/>
            <a:chOff x="367323" y="1586523"/>
            <a:chExt cx="5517662" cy="3899877"/>
          </a:xfrm>
        </p:grpSpPr>
        <p:sp>
          <p:nvSpPr>
            <p:cNvPr id="18" name="Rectangle 17"/>
            <p:cNvSpPr/>
            <p:nvPr/>
          </p:nvSpPr>
          <p:spPr>
            <a:xfrm>
              <a:off x="367323" y="1586523"/>
              <a:ext cx="5517662" cy="3899877"/>
            </a:xfrm>
            <a:prstGeom prst="rect">
              <a:avLst/>
            </a:prstGeom>
            <a:solidFill>
              <a:srgbClr val="A72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185" y="2869729"/>
              <a:ext cx="495520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New-Website Website1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New-Website Website2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New-VirtualNetwork 'c:\NetworkConfiguration.xml'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New-Storage MyStorage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New-SqlAzure Database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New-VirtualMachine VM1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New-VirtualMachine VM2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New-VirtualMachine VM3</a:t>
              </a:r>
              <a:endPara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7323" y="1813494"/>
              <a:ext cx="5517662" cy="974860"/>
            </a:xfrm>
            <a:prstGeom prst="rect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239" y="2008536"/>
              <a:ext cx="45169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ProvisionEnvironment.ps1</a:t>
              </a:r>
              <a:endParaRPr lang="en-US" sz="32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568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resource groups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59498" y="1452283"/>
            <a:ext cx="4359408" cy="4095590"/>
            <a:chOff x="6659498" y="1452283"/>
            <a:chExt cx="4359408" cy="40955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4" y="4251651"/>
              <a:ext cx="780290" cy="780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880" y="4251651"/>
              <a:ext cx="780290" cy="78029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366" y="4251651"/>
              <a:ext cx="780290" cy="7802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83" y="1910779"/>
              <a:ext cx="780290" cy="78029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822" y="1878851"/>
              <a:ext cx="780290" cy="78029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4532" y="3154115"/>
              <a:ext cx="780290" cy="7802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195" y="3081215"/>
              <a:ext cx="780290" cy="7802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112" y="3109933"/>
              <a:ext cx="780290" cy="780290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6659498" y="1452283"/>
              <a:ext cx="4359408" cy="4095590"/>
            </a:xfrm>
            <a:prstGeom prst="roundRect">
              <a:avLst/>
            </a:prstGeom>
            <a:noFill/>
            <a:ln w="73025"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59642" y="5757531"/>
            <a:ext cx="280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Resource Group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38007" y="1586523"/>
            <a:ext cx="5650936" cy="3899877"/>
            <a:chOff x="367323" y="1586523"/>
            <a:chExt cx="5650936" cy="3899877"/>
          </a:xfrm>
        </p:grpSpPr>
        <p:sp>
          <p:nvSpPr>
            <p:cNvPr id="23" name="Rectangle 22"/>
            <p:cNvSpPr/>
            <p:nvPr/>
          </p:nvSpPr>
          <p:spPr>
            <a:xfrm>
              <a:off x="367323" y="1586523"/>
              <a:ext cx="5517662" cy="3899877"/>
            </a:xfrm>
            <a:prstGeom prst="rect">
              <a:avLst/>
            </a:prstGeom>
            <a:solidFill>
              <a:srgbClr val="5B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8185" y="2869729"/>
              <a:ext cx="5420074" cy="2354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"apiVersion": "2014-04-01",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"name": "[concat('ForbiddenRequests ', parameters('siteName'))]",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"type": "microsoft.insights/alertrules",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"location": "East US",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"dependsOn": [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"[concat('Microsoft.Web/sites/', parameters('siteName'))]"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],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"tags": {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"[concat('hidden-link:', resourceGroup().id, '/providers/Micros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},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"properties": {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"name": "[concat('ForbiddenRequests ', parameters('siteName'))]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"description": "[concat(parameters('siteName'), ' has some requ</a:t>
              </a:r>
              <a:endParaRPr lang="en-US" sz="10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7323" y="1813494"/>
              <a:ext cx="5517662" cy="974860"/>
            </a:xfrm>
            <a:prstGeom prst="rect">
              <a:avLst/>
            </a:prstGeom>
            <a:solidFill>
              <a:srgbClr val="8D8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6239" y="2008536"/>
              <a:ext cx="45169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ResourceTemplate.json</a:t>
              </a:r>
              <a:endParaRPr lang="en-US" sz="32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8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46602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0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52" y="-40847"/>
            <a:ext cx="58592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rgbClr val="3CD4BA"/>
                </a:solidFill>
                <a:latin typeface="FontAwesome" pitchFamily="2" charset="0"/>
              </a:rPr>
              <a:t></a:t>
            </a:r>
            <a:endParaRPr lang="en-US" dirty="0">
              <a:solidFill>
                <a:srgbClr val="3CD4BA"/>
              </a:solidFill>
              <a:latin typeface="FontAwesome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4526" y="2829169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CD4BA"/>
                </a:solidFill>
                <a:latin typeface="Source Sans Pro Light" panose="020B0403030403020204" pitchFamily="34" charset="0"/>
              </a:rPr>
              <a:t>demo</a:t>
            </a:r>
            <a:endParaRPr lang="en-US" sz="4000" dirty="0">
              <a:solidFill>
                <a:srgbClr val="3CD4BA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81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Desired state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38528" y="3846576"/>
            <a:ext cx="2290904" cy="2089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0" dirty="0" smtClean="0">
                <a:latin typeface="FontAwesome" pitchFamily="2" charset="0"/>
              </a:rPr>
              <a:t></a:t>
            </a:r>
            <a:endParaRPr lang="en-US" sz="150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1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b-i.forbesimg.com/benkepes/files/2013/12/Chef_Vertical_CCan_R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43" y="921127"/>
            <a:ext cx="2111215" cy="22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pload.wikimedia.org/wikipedia/en/c/c5/Puppet_Lab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58" y="326933"/>
            <a:ext cx="3717177" cy="17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arkena.com/assets/uploads/2015/01/ansible_logo_black_squ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80" y="2251789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vbyron.com/blog/wp-content/uploads/2014/03/saltstack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31" y="4663125"/>
            <a:ext cx="3163927" cy="19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camo.githubusercontent.com/51b172d944dd3848632774f14a6c02a6feae467b/687474703a2f2f6572696b6168656964692e636f6d2f7468656d652f6661746361747a2f696d616765732f76616772616e742f6c6f676f5f76616772616e742e706e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8" y="5022923"/>
            <a:ext cx="4593932" cy="12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blog.docker.com/wp-content/uploads/2013/08/KuDr42X_ITXghJhSInDZekNEF0jLt3NeVxtRye3tqc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80" y="499404"/>
            <a:ext cx="4602737" cy="15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i0.wp.com/mythoughtsonit.com/wp-content/uploads/2013/06/logo-powershel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74" y="1992370"/>
            <a:ext cx="3222516" cy="322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2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what’s desired state configuration?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09174" y="1616123"/>
            <a:ext cx="786384" cy="786384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</a:t>
            </a:r>
            <a:endParaRPr lang="en-US" sz="4000" dirty="0">
              <a:latin typeface="FontAwesom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09174" y="2689798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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09174" y="3749654"/>
            <a:ext cx="786384" cy="786384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</a:t>
            </a:r>
          </a:p>
          <a:p>
            <a:pPr algn="ctr"/>
            <a:endParaRPr lang="en-US" sz="500" dirty="0">
              <a:latin typeface="FontAwesome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5354" y="4829299"/>
            <a:ext cx="786384" cy="786384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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0016" y="1716927"/>
            <a:ext cx="398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Built on open standard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016" y="3850458"/>
            <a:ext cx="407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Declarative &amp; file based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0016" y="4930103"/>
            <a:ext cx="7199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Primary management system for Windows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0016" y="2790602"/>
            <a:ext cx="6753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Included in and powered by PowerShell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00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-1" y="-224019"/>
            <a:ext cx="13064449" cy="73829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Source Sans Pro Light" panose="020B0403030403020204" pitchFamily="34" charset="0"/>
              </a:rPr>
              <a:t>h</a:t>
            </a:r>
            <a:r>
              <a:rPr lang="en-US" sz="3200" dirty="0" smtClean="0">
                <a:latin typeface="Source Sans Pro Light" panose="020B0403030403020204" pitchFamily="34" charset="0"/>
              </a:rPr>
              <a:t>ow it works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8093" y="2566467"/>
            <a:ext cx="1469377" cy="1677238"/>
            <a:chOff x="568093" y="2566467"/>
            <a:chExt cx="1469377" cy="1677238"/>
          </a:xfrm>
        </p:grpSpPr>
        <p:sp>
          <p:nvSpPr>
            <p:cNvPr id="2" name="TextBox 1"/>
            <p:cNvSpPr txBox="1"/>
            <p:nvPr/>
          </p:nvSpPr>
          <p:spPr>
            <a:xfrm>
              <a:off x="814508" y="2566467"/>
              <a:ext cx="9765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3CD4BA"/>
                  </a:solidFill>
                  <a:latin typeface="FontAwesome" pitchFamily="2" charset="0"/>
                </a:rPr>
                <a:t></a:t>
              </a:r>
              <a:endParaRPr lang="en-US" dirty="0">
                <a:solidFill>
                  <a:srgbClr val="3CD4BA"/>
                </a:solidFill>
                <a:latin typeface="FontAwesom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8093" y="3874373"/>
              <a:ext cx="1469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MyConfig.ps1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0959" y="2197135"/>
            <a:ext cx="1173719" cy="1569661"/>
            <a:chOff x="2430959" y="2197135"/>
            <a:chExt cx="1173719" cy="1569661"/>
          </a:xfrm>
        </p:grpSpPr>
        <p:sp>
          <p:nvSpPr>
            <p:cNvPr id="19" name="TextBox 18"/>
            <p:cNvSpPr txBox="1"/>
            <p:nvPr/>
          </p:nvSpPr>
          <p:spPr>
            <a:xfrm>
              <a:off x="2485011" y="2197135"/>
              <a:ext cx="1065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compiled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0959" y="2566467"/>
              <a:ext cx="11737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1B6AA3"/>
                  </a:solidFill>
                  <a:latin typeface="FontAwesome" pitchFamily="2" charset="0"/>
                </a:rPr>
                <a:t></a:t>
              </a:r>
              <a:endParaRPr lang="en-US" dirty="0">
                <a:solidFill>
                  <a:srgbClr val="1B6AA3"/>
                </a:solidFill>
                <a:latin typeface="FontAwesom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74757" y="2566467"/>
            <a:ext cx="1316194" cy="1677238"/>
            <a:chOff x="4074757" y="2566467"/>
            <a:chExt cx="1316194" cy="1677238"/>
          </a:xfrm>
        </p:grpSpPr>
        <p:sp>
          <p:nvSpPr>
            <p:cNvPr id="21" name="TextBox 20"/>
            <p:cNvSpPr txBox="1"/>
            <p:nvPr/>
          </p:nvSpPr>
          <p:spPr>
            <a:xfrm>
              <a:off x="4244578" y="2566467"/>
              <a:ext cx="9765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EC7465"/>
                  </a:solidFill>
                  <a:latin typeface="FontAwesome" pitchFamily="2" charset="0"/>
                </a:rPr>
                <a:t></a:t>
              </a:r>
              <a:endParaRPr lang="en-US" dirty="0">
                <a:solidFill>
                  <a:srgbClr val="EC7465"/>
                </a:solidFill>
                <a:latin typeface="FontAwesom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4757" y="3874373"/>
              <a:ext cx="131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Server1.mof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61472" y="2197135"/>
            <a:ext cx="1564083" cy="2033709"/>
            <a:chOff x="5761472" y="2197135"/>
            <a:chExt cx="1564083" cy="2033709"/>
          </a:xfrm>
        </p:grpSpPr>
        <p:sp>
          <p:nvSpPr>
            <p:cNvPr id="25" name="TextBox 24"/>
            <p:cNvSpPr txBox="1"/>
            <p:nvPr/>
          </p:nvSpPr>
          <p:spPr>
            <a:xfrm>
              <a:off x="5761472" y="2197135"/>
              <a:ext cx="1564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Pushed to, or...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53206" y="2566466"/>
              <a:ext cx="5806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5AAAE5"/>
                  </a:solidFill>
                  <a:latin typeface="FontAwesome" pitchFamily="2" charset="0"/>
                </a:rPr>
                <a:t></a:t>
              </a:r>
              <a:endParaRPr lang="en-US" dirty="0">
                <a:solidFill>
                  <a:srgbClr val="5AAAE5"/>
                </a:solidFill>
                <a:latin typeface="FontAwesom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9715" y="3861512"/>
              <a:ext cx="1267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pulled from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48075" y="2566466"/>
            <a:ext cx="1319785" cy="1664378"/>
            <a:chOff x="7648075" y="2566466"/>
            <a:chExt cx="1319785" cy="1664378"/>
          </a:xfrm>
        </p:grpSpPr>
        <p:sp>
          <p:nvSpPr>
            <p:cNvPr id="28" name="TextBox 27"/>
            <p:cNvSpPr txBox="1"/>
            <p:nvPr/>
          </p:nvSpPr>
          <p:spPr>
            <a:xfrm>
              <a:off x="7753969" y="2566466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F4D55A"/>
                  </a:solidFill>
                  <a:latin typeface="FontAwesome" pitchFamily="2" charset="0"/>
                </a:rPr>
                <a:t></a:t>
              </a:r>
              <a:endParaRPr lang="en-US" dirty="0">
                <a:solidFill>
                  <a:srgbClr val="F4D55A"/>
                </a:solidFill>
                <a:latin typeface="FontAwesom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48075" y="3861512"/>
              <a:ext cx="131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Target Node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15324" y="2553606"/>
            <a:ext cx="1555875" cy="1954237"/>
            <a:chOff x="9315324" y="2553606"/>
            <a:chExt cx="1555875" cy="1954237"/>
          </a:xfrm>
        </p:grpSpPr>
        <p:sp>
          <p:nvSpPr>
            <p:cNvPr id="30" name="TextBox 29"/>
            <p:cNvSpPr txBox="1"/>
            <p:nvPr/>
          </p:nvSpPr>
          <p:spPr>
            <a:xfrm>
              <a:off x="9604986" y="2553606"/>
              <a:ext cx="104227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8D8EB9"/>
                  </a:solidFill>
                  <a:latin typeface="FontAwesome" pitchFamily="2" charset="0"/>
                </a:rPr>
                <a:t></a:t>
              </a:r>
              <a:endParaRPr lang="en-US" dirty="0">
                <a:solidFill>
                  <a:srgbClr val="8D8EB9"/>
                </a:solidFill>
                <a:latin typeface="FontAwesome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15324" y="3861512"/>
              <a:ext cx="1555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DSC Resource</a:t>
              </a:r>
            </a:p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Executed in PS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8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52" y="-40847"/>
            <a:ext cx="58592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rgbClr val="1B6AA3"/>
                </a:solidFill>
                <a:latin typeface="FontAwesome" pitchFamily="2" charset="0"/>
              </a:rPr>
              <a:t></a:t>
            </a:r>
            <a:endParaRPr lang="en-US" dirty="0">
              <a:solidFill>
                <a:srgbClr val="1B6AA3"/>
              </a:solidFill>
              <a:latin typeface="FontAwesome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4526" y="2829169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1B6AA3"/>
                </a:solidFill>
                <a:latin typeface="Source Sans Pro Light" panose="020B0403030403020204" pitchFamily="34" charset="0"/>
              </a:rPr>
              <a:t>demo</a:t>
            </a:r>
            <a:endParaRPr lang="en-US" sz="4000" dirty="0">
              <a:solidFill>
                <a:srgbClr val="1B6AA3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9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66937" y="1737679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FontAwesome" pitchFamily="2" charset="0"/>
              </a:rPr>
              <a:t></a:t>
            </a:r>
            <a:endParaRPr lang="en-US" sz="3600" dirty="0">
              <a:latin typeface="FontAwesome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6937" y="2797535"/>
            <a:ext cx="786384" cy="786384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</a:t>
            </a:r>
          </a:p>
          <a:p>
            <a:pPr algn="ctr"/>
            <a:endParaRPr lang="en-US" sz="500" dirty="0">
              <a:latin typeface="FontAwesome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83117" y="3877180"/>
            <a:ext cx="786384" cy="786384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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7779" y="2898339"/>
            <a:ext cx="4850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david.lindblad@webstep.no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7779" y="3977984"/>
            <a:ext cx="726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</a:rPr>
              <a:t>https://github.com/Davlind/NDC-Oslo2015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7778" y="1844453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@</a:t>
            </a:r>
            <a:r>
              <a:rPr lang="en-US" sz="3200" dirty="0" err="1" smtClean="0">
                <a:latin typeface="Source Sans Pro Light" panose="020B0403030403020204" pitchFamily="34" charset="0"/>
              </a:rPr>
              <a:t>davidlindblad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12" y="30892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7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0006" y="1262519"/>
            <a:ext cx="281198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5AAAE5"/>
                </a:solidFill>
                <a:latin typeface="FontAwesome" pitchFamily="2" charset="0"/>
              </a:rPr>
              <a:t></a:t>
            </a:r>
            <a:endParaRPr lang="en-US" dirty="0">
              <a:solidFill>
                <a:srgbClr val="5AAAE5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0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7085" y="1493585"/>
            <a:ext cx="955651" cy="955651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FontAwesome" pitchFamily="2" charset="0"/>
              </a:rPr>
              <a:t></a:t>
            </a: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736493" y="1383582"/>
            <a:ext cx="3011333" cy="930206"/>
            <a:chOff x="3210713" y="1280298"/>
            <a:chExt cx="3011333" cy="930206"/>
          </a:xfrm>
        </p:grpSpPr>
        <p:sp>
          <p:nvSpPr>
            <p:cNvPr id="5" name="TextBox 4"/>
            <p:cNvSpPr txBox="1"/>
            <p:nvPr/>
          </p:nvSpPr>
          <p:spPr>
            <a:xfrm>
              <a:off x="3210713" y="1280298"/>
              <a:ext cx="3011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ource Sans Pro Light" panose="020B0403030403020204" pitchFamily="34" charset="0"/>
                </a:rPr>
                <a:t>BASIC CONCEPTS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0713" y="1687284"/>
              <a:ext cx="3011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Introduction to Infrastructure as Code concepts and DevOps ideas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47085" y="4409917"/>
            <a:ext cx="955651" cy="955651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FontAwesome" pitchFamily="2" charset="0"/>
              </a:rPr>
              <a:t>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736493" y="4299914"/>
            <a:ext cx="4908885" cy="930206"/>
            <a:chOff x="3210713" y="2521518"/>
            <a:chExt cx="4908885" cy="930206"/>
          </a:xfrm>
        </p:grpSpPr>
        <p:sp>
          <p:nvSpPr>
            <p:cNvPr id="14" name="TextBox 13"/>
            <p:cNvSpPr txBox="1"/>
            <p:nvPr/>
          </p:nvSpPr>
          <p:spPr>
            <a:xfrm>
              <a:off x="3210713" y="2521518"/>
              <a:ext cx="490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ource Sans Pro Light" panose="020B0403030403020204" pitchFamily="34" charset="0"/>
                </a:rPr>
                <a:t>DESIRED STATE CONFIGURATION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0713" y="2928504"/>
              <a:ext cx="3011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Have a system automatically configured to a certain state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47085" y="2966225"/>
            <a:ext cx="955651" cy="955651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FontAwesome" pitchFamily="2" charset="0"/>
              </a:rPr>
              <a:t>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736493" y="2856222"/>
            <a:ext cx="4434497" cy="930206"/>
            <a:chOff x="3210713" y="3752545"/>
            <a:chExt cx="4434497" cy="930206"/>
          </a:xfrm>
        </p:grpSpPr>
        <p:sp>
          <p:nvSpPr>
            <p:cNvPr id="22" name="TextBox 21"/>
            <p:cNvSpPr txBox="1"/>
            <p:nvPr/>
          </p:nvSpPr>
          <p:spPr>
            <a:xfrm>
              <a:off x="3210713" y="3752545"/>
              <a:ext cx="4434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ource Sans Pro Light" panose="020B0403030403020204" pitchFamily="34" charset="0"/>
                </a:rPr>
                <a:t>AZURE RESOURCE MANAGER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0713" y="4159531"/>
              <a:ext cx="3011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Azure’s 2</a:t>
              </a:r>
              <a:r>
                <a:rPr lang="en-US" sz="1400" b="1" baseline="300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nd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generation provisioning system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8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5225" y="317315"/>
            <a:ext cx="3072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why automation?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1726" y="1846920"/>
            <a:ext cx="10068548" cy="2974394"/>
            <a:chOff x="1101549" y="1846920"/>
            <a:chExt cx="10068548" cy="2974394"/>
          </a:xfrm>
        </p:grpSpPr>
        <p:grpSp>
          <p:nvGrpSpPr>
            <p:cNvPr id="10" name="Group 9"/>
            <p:cNvGrpSpPr/>
            <p:nvPr/>
          </p:nvGrpSpPr>
          <p:grpSpPr>
            <a:xfrm>
              <a:off x="1101549" y="1846920"/>
              <a:ext cx="2136161" cy="2974394"/>
              <a:chOff x="1126241" y="1230814"/>
              <a:chExt cx="2136161" cy="297439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8339" y="1230814"/>
                <a:ext cx="10919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dirty="0" smtClean="0">
                    <a:solidFill>
                      <a:srgbClr val="F4D55A"/>
                    </a:solidFill>
                    <a:latin typeface="FontAwesome" pitchFamily="2" charset="0"/>
                  </a:rPr>
                  <a:t></a:t>
                </a:r>
                <a:endParaRPr lang="en-US" sz="6600" dirty="0">
                  <a:solidFill>
                    <a:srgbClr val="F4D55A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78370" y="2456401"/>
                <a:ext cx="631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ource Sans Pro Light" panose="020B0403030403020204" pitchFamily="34" charset="0"/>
                  </a:rPr>
                  <a:t>ROI</a:t>
                </a:r>
                <a:endParaRPr lang="en-US" sz="2400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26241" y="3035657"/>
                <a:ext cx="213616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Source Sans Pro Light" panose="020B0403030403020204" pitchFamily="34" charset="0"/>
                  </a:rPr>
                  <a:t>Faster development, testing, provisioning, configuration and deployment, means faster return of investment.</a:t>
                </a:r>
                <a:endParaRPr lang="en-US" sz="1400" dirty="0"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45678" y="1846920"/>
              <a:ext cx="2136161" cy="2758950"/>
              <a:chOff x="1126241" y="1230814"/>
              <a:chExt cx="2136161" cy="27589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48339" y="1230814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dirty="0" smtClean="0">
                    <a:solidFill>
                      <a:srgbClr val="1B6AA3"/>
                    </a:solidFill>
                    <a:latin typeface="FontAwesome" pitchFamily="2" charset="0"/>
                  </a:rPr>
                  <a:t></a:t>
                </a:r>
                <a:endParaRPr lang="en-US" sz="6600" dirty="0">
                  <a:solidFill>
                    <a:srgbClr val="F4D55A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82188" y="2456400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ource Sans Pro Light" panose="020B0403030403020204" pitchFamily="34" charset="0"/>
                  </a:rPr>
                  <a:t>RISK</a:t>
                </a:r>
                <a:endParaRPr lang="en-US" sz="2400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26241" y="3035657"/>
                <a:ext cx="213616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Source Sans Pro Light" panose="020B0403030403020204" pitchFamily="34" charset="0"/>
                  </a:rPr>
                  <a:t>Automated processes reduces the risk of human errors and ensures consistent behavior.</a:t>
                </a:r>
                <a:endParaRPr lang="en-US" sz="1400" dirty="0"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389807" y="1846920"/>
              <a:ext cx="2136161" cy="2974394"/>
              <a:chOff x="1126241" y="1230814"/>
              <a:chExt cx="2136161" cy="297439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648339" y="1230814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dirty="0" smtClean="0">
                    <a:solidFill>
                      <a:srgbClr val="3CD4BA"/>
                    </a:solidFill>
                    <a:latin typeface="FontAwesome" pitchFamily="2" charset="0"/>
                  </a:rPr>
                  <a:t></a:t>
                </a:r>
                <a:endParaRPr lang="en-US" sz="6600" dirty="0">
                  <a:solidFill>
                    <a:srgbClr val="F4D55A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12701" y="2456401"/>
                <a:ext cx="1563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ource Sans Pro Light" panose="020B0403030403020204" pitchFamily="34" charset="0"/>
                  </a:rPr>
                  <a:t>RESPONSE</a:t>
                </a:r>
                <a:endParaRPr lang="en-US" sz="2400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26241" y="3035657"/>
                <a:ext cx="213616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Source Sans Pro Light" panose="020B0403030403020204" pitchFamily="34" charset="0"/>
                  </a:rPr>
                  <a:t>Leads to better response times in case of emergencies. Such as security patching and incidents.</a:t>
                </a:r>
                <a:endParaRPr lang="en-US" sz="1400" dirty="0"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33936" y="1846920"/>
              <a:ext cx="2136161" cy="2974394"/>
              <a:chOff x="1126241" y="1230814"/>
              <a:chExt cx="2136161" cy="297439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648339" y="1230814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dirty="0" smtClean="0">
                    <a:solidFill>
                      <a:srgbClr val="8D8EB9"/>
                    </a:solidFill>
                    <a:latin typeface="FontAwesome" pitchFamily="2" charset="0"/>
                  </a:rPr>
                  <a:t></a:t>
                </a:r>
                <a:endParaRPr lang="en-US" sz="6600" dirty="0">
                  <a:solidFill>
                    <a:srgbClr val="F4D55A"/>
                  </a:solidFill>
                  <a:latin typeface="FontAwesome" pitchFamily="2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17000" y="2456401"/>
                <a:ext cx="1754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ource Sans Pro Light" panose="020B0403030403020204" pitchFamily="34" charset="0"/>
                  </a:rPr>
                  <a:t>SCALABILITY</a:t>
                </a:r>
                <a:endParaRPr lang="en-US" sz="2400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26241" y="3035657"/>
                <a:ext cx="213616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Source Sans Pro Light" panose="020B0403030403020204" pitchFamily="34" charset="0"/>
                  </a:rPr>
                  <a:t>Manual processes typically doesn’t scale. With automation large infrastructures can be managed by few people.</a:t>
                </a:r>
                <a:endParaRPr lang="en-US" sz="1400" dirty="0"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949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00088" y="1068297"/>
            <a:ext cx="4945956" cy="1011010"/>
            <a:chOff x="2300088" y="1191026"/>
            <a:chExt cx="4945956" cy="1011010"/>
          </a:xfrm>
        </p:grpSpPr>
        <p:sp>
          <p:nvSpPr>
            <p:cNvPr id="5" name="Rectangle 4"/>
            <p:cNvSpPr/>
            <p:nvPr/>
          </p:nvSpPr>
          <p:spPr>
            <a:xfrm>
              <a:off x="2300088" y="1191026"/>
              <a:ext cx="4945956" cy="1011010"/>
            </a:xfrm>
            <a:prstGeom prst="rect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2799" y="1457423"/>
              <a:ext cx="368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Treated as Application Code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3835" y="1191026"/>
              <a:ext cx="6114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FontAwesome" pitchFamily="2" charset="0"/>
                </a:rPr>
                <a:t>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00088" y="2456372"/>
            <a:ext cx="4945956" cy="1011010"/>
            <a:chOff x="2300088" y="1191026"/>
            <a:chExt cx="4945956" cy="1011010"/>
          </a:xfrm>
        </p:grpSpPr>
        <p:sp>
          <p:nvSpPr>
            <p:cNvPr id="12" name="Rectangle 11"/>
            <p:cNvSpPr/>
            <p:nvPr/>
          </p:nvSpPr>
          <p:spPr>
            <a:xfrm>
              <a:off x="2300088" y="1191026"/>
              <a:ext cx="4945956" cy="1011010"/>
            </a:xfrm>
            <a:prstGeom prst="rect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2799" y="1457423"/>
              <a:ext cx="368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Reliable &amp; Reproducible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3835" y="1191026"/>
              <a:ext cx="6114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FontAwesome" pitchFamily="2" charset="0"/>
                </a:rPr>
                <a:t></a:t>
              </a:r>
              <a:r>
                <a:rPr lang="en-US" dirty="0" smtClean="0">
                  <a:solidFill>
                    <a:schemeClr val="bg1"/>
                  </a:solidFill>
                  <a:latin typeface="FontAwesome" pitchFamily="2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00088" y="3844447"/>
            <a:ext cx="4945956" cy="1011010"/>
            <a:chOff x="2300088" y="1191026"/>
            <a:chExt cx="4945956" cy="1011010"/>
          </a:xfrm>
        </p:grpSpPr>
        <p:sp>
          <p:nvSpPr>
            <p:cNvPr id="16" name="Rectangle 15"/>
            <p:cNvSpPr/>
            <p:nvPr/>
          </p:nvSpPr>
          <p:spPr>
            <a:xfrm>
              <a:off x="2300088" y="1191026"/>
              <a:ext cx="4945956" cy="1011010"/>
            </a:xfrm>
            <a:prstGeom prst="rect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2799" y="1457423"/>
              <a:ext cx="368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Highly Scalable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3835" y="1191026"/>
              <a:ext cx="6114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FontAwesome" pitchFamily="2" charset="0"/>
                </a:rPr>
                <a:t>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00088" y="5232521"/>
            <a:ext cx="4945956" cy="1011010"/>
            <a:chOff x="2300088" y="1191026"/>
            <a:chExt cx="4945956" cy="1011010"/>
          </a:xfrm>
        </p:grpSpPr>
        <p:sp>
          <p:nvSpPr>
            <p:cNvPr id="20" name="Rectangle 19"/>
            <p:cNvSpPr/>
            <p:nvPr/>
          </p:nvSpPr>
          <p:spPr>
            <a:xfrm>
              <a:off x="2300088" y="1191026"/>
              <a:ext cx="4945956" cy="1011010"/>
            </a:xfrm>
            <a:prstGeom prst="rect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2799" y="1457423"/>
              <a:ext cx="368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Idempotency is Key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3835" y="1191026"/>
              <a:ext cx="6114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FontAwesome" pitchFamily="2" charset="0"/>
                </a:rPr>
                <a:t>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6044" y="0"/>
            <a:ext cx="4945956" cy="6858000"/>
            <a:chOff x="7246044" y="0"/>
            <a:chExt cx="4945956" cy="6858000"/>
          </a:xfrm>
        </p:grpSpPr>
        <p:sp>
          <p:nvSpPr>
            <p:cNvPr id="2" name="Rectangle 1"/>
            <p:cNvSpPr/>
            <p:nvPr/>
          </p:nvSpPr>
          <p:spPr>
            <a:xfrm>
              <a:off x="7246044" y="0"/>
              <a:ext cx="4945956" cy="6858000"/>
            </a:xfrm>
            <a:prstGeom prst="rect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99616" y="317315"/>
              <a:ext cx="4160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infrastructure as code</a:t>
              </a:r>
              <a:endParaRPr lang="en-US" sz="32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308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45997" cy="6858000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Immutable &amp; disposable resources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595" y="1501140"/>
            <a:ext cx="8946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Delete and recreate infrastructure regularly - in set intervals or every time it changes*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751" y="3029327"/>
            <a:ext cx="2597203" cy="2375007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ource Sans Pro Light" panose="020B0403030403020204" pitchFamily="34" charset="0"/>
              </a:rPr>
              <a:t>Eliminates configuration drift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7398" y="3030508"/>
            <a:ext cx="2597203" cy="2375007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ource Sans Pro Light" panose="020B0403030403020204" pitchFamily="34" charset="0"/>
              </a:rPr>
              <a:t>Ensures code for provisioning, configuration and deployment are working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4031" y="3029327"/>
            <a:ext cx="2592081" cy="2370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ource Sans Pro Light" panose="020B0403030403020204" pitchFamily="34" charset="0"/>
              </a:rPr>
              <a:t>Doing something often makes it less scary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40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new possibilities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7642" y="1932176"/>
            <a:ext cx="5271247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Developers and testers can create a new test environment that is provisioned, configured and deployed in a matter of minutes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0487" y="2136161"/>
            <a:ext cx="2658676" cy="2658676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</a:t>
            </a:r>
            <a:endParaRPr lang="en-US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9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new possibilities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7642" y="2917061"/>
            <a:ext cx="52712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Upgrading software becomes completely effortless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0487" y="2136161"/>
            <a:ext cx="2658676" cy="265867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</a:p>
          <a:p>
            <a:pPr algn="ctr"/>
            <a:endParaRPr lang="en-US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new possibilities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7642" y="2670840"/>
            <a:ext cx="52712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Zero downtime with blue/green deployments will be very easy to achieve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0487" y="2136161"/>
            <a:ext cx="2658676" cy="26586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</a:t>
            </a:r>
          </a:p>
          <a:p>
            <a:pPr algn="ctr"/>
            <a:endParaRPr lang="en-US" sz="105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3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Resource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generation provisioning system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422622" y="3861945"/>
            <a:ext cx="2290904" cy="2089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0" dirty="0" smtClean="0">
                <a:latin typeface="FontAwesome" pitchFamily="2" charset="0"/>
              </a:rPr>
              <a:t></a:t>
            </a:r>
            <a:endParaRPr lang="en-US" sz="150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22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451</Words>
  <Application>Microsoft Office PowerPoint</Application>
  <PresentationFormat>Widescreen</PresentationFormat>
  <Paragraphs>131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FontAwesome</vt:lpstr>
      <vt:lpstr>Source Sans Pro Light</vt:lpstr>
      <vt:lpstr>Office Theme</vt:lpstr>
      <vt:lpstr>Custom Design</vt:lpstr>
      <vt:lpstr>Automating Infrastructure with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Resource Manager</vt:lpstr>
      <vt:lpstr>PowerPoint Presentation</vt:lpstr>
      <vt:lpstr>PowerPoint Presentation</vt:lpstr>
      <vt:lpstr>PowerPoint Presentation</vt:lpstr>
      <vt:lpstr>Desired state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Lindblad</dc:creator>
  <cp:lastModifiedBy>David Lindblad</cp:lastModifiedBy>
  <cp:revision>120</cp:revision>
  <dcterms:created xsi:type="dcterms:W3CDTF">2015-02-20T17:27:19Z</dcterms:created>
  <dcterms:modified xsi:type="dcterms:W3CDTF">2015-06-18T06:44:56Z</dcterms:modified>
</cp:coreProperties>
</file>