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61" r:id="rId3"/>
    <p:sldId id="262" r:id="rId4"/>
    <p:sldId id="277" r:id="rId5"/>
    <p:sldId id="293" r:id="rId6"/>
    <p:sldId id="308" r:id="rId7"/>
    <p:sldId id="296" r:id="rId8"/>
    <p:sldId id="297" r:id="rId9"/>
    <p:sldId id="310" r:id="rId10"/>
    <p:sldId id="311" r:id="rId11"/>
    <p:sldId id="312" r:id="rId12"/>
    <p:sldId id="301" r:id="rId13"/>
    <p:sldId id="313" r:id="rId14"/>
    <p:sldId id="314" r:id="rId15"/>
    <p:sldId id="315" r:id="rId16"/>
    <p:sldId id="316" r:id="rId17"/>
    <p:sldId id="317" r:id="rId18"/>
    <p:sldId id="318" r:id="rId19"/>
    <p:sldId id="282" r:id="rId20"/>
    <p:sldId id="263" r:id="rId21"/>
    <p:sldId id="289" r:id="rId22"/>
    <p:sldId id="290" r:id="rId23"/>
    <p:sldId id="267" r:id="rId24"/>
    <p:sldId id="284" r:id="rId25"/>
    <p:sldId id="285" r:id="rId26"/>
    <p:sldId id="274" r:id="rId27"/>
    <p:sldId id="286" r:id="rId28"/>
    <p:sldId id="270" r:id="rId29"/>
    <p:sldId id="287" r:id="rId30"/>
    <p:sldId id="291" r:id="rId31"/>
    <p:sldId id="288" r:id="rId32"/>
    <p:sldId id="283" r:id="rId33"/>
    <p:sldId id="292" r:id="rId34"/>
    <p:sldId id="269" r:id="rId35"/>
    <p:sldId id="319" r:id="rId3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7839A8-9DA9-4E74-B9FF-333CBC4AF4AE}">
          <p14:sldIdLst>
            <p14:sldId id="261"/>
            <p14:sldId id="262"/>
            <p14:sldId id="277"/>
            <p14:sldId id="293"/>
            <p14:sldId id="308"/>
            <p14:sldId id="296"/>
            <p14:sldId id="297"/>
            <p14:sldId id="310"/>
            <p14:sldId id="311"/>
            <p14:sldId id="312"/>
            <p14:sldId id="301"/>
            <p14:sldId id="313"/>
            <p14:sldId id="314"/>
            <p14:sldId id="315"/>
            <p14:sldId id="316"/>
            <p14:sldId id="317"/>
            <p14:sldId id="318"/>
            <p14:sldId id="282"/>
            <p14:sldId id="263"/>
            <p14:sldId id="289"/>
            <p14:sldId id="290"/>
            <p14:sldId id="267"/>
            <p14:sldId id="284"/>
            <p14:sldId id="285"/>
            <p14:sldId id="274"/>
            <p14:sldId id="286"/>
            <p14:sldId id="270"/>
            <p14:sldId id="287"/>
            <p14:sldId id="291"/>
            <p14:sldId id="288"/>
            <p14:sldId id="283"/>
            <p14:sldId id="292"/>
            <p14:sldId id="269"/>
            <p14:sldId id="319"/>
          </p14:sldIdLst>
        </p14:section>
        <p14:section name="Untitled Section" id="{52D4ECD8-EA98-486C-8807-5C3531B0D2A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65"/>
    <a:srgbClr val="F4D55A"/>
    <a:srgbClr val="3CD4BA"/>
    <a:srgbClr val="8D8EB9"/>
    <a:srgbClr val="A6A6A6"/>
    <a:srgbClr val="5B9BD5"/>
    <a:srgbClr val="0079D6"/>
    <a:srgbClr val="A72615"/>
    <a:srgbClr val="1E8675"/>
    <a:srgbClr val="9A7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75264" autoAdjust="0"/>
  </p:normalViewPr>
  <p:slideViewPr>
    <p:cSldViewPr snapToGrid="0">
      <p:cViewPr varScale="1">
        <p:scale>
          <a:sx n="109" d="100"/>
          <a:sy n="109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93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110000</c:v>
                </c:pt>
                <c:pt idx="1">
                  <c:v>220000</c:v>
                </c:pt>
                <c:pt idx="2">
                  <c:v>320000</c:v>
                </c:pt>
                <c:pt idx="3">
                  <c:v>450000</c:v>
                </c:pt>
                <c:pt idx="4">
                  <c:v>550000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5952608"/>
        <c:axId val="-85955872"/>
      </c:lineChart>
      <c:catAx>
        <c:axId val="-8595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EC74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55872"/>
        <c:crosses val="autoZero"/>
        <c:auto val="1"/>
        <c:lblAlgn val="ctr"/>
        <c:lblOffset val="100"/>
        <c:noMultiLvlLbl val="0"/>
      </c:catAx>
      <c:valAx>
        <c:axId val="-8595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EC74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5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EC7465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93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2k</c:v>
                </c:pt>
                <c:pt idx="1">
                  <c:v>10k</c:v>
                </c:pt>
                <c:pt idx="2">
                  <c:v>40k</c:v>
                </c:pt>
                <c:pt idx="3">
                  <c:v>100k</c:v>
                </c:pt>
                <c:pt idx="4">
                  <c:v>0.5m</c:v>
                </c:pt>
                <c:pt idx="5">
                  <c:v>1m</c:v>
                </c:pt>
                <c:pt idx="6">
                  <c:v>2m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150000</c:v>
                </c:pt>
                <c:pt idx="1">
                  <c:v>153000</c:v>
                </c:pt>
                <c:pt idx="2">
                  <c:v>148000</c:v>
                </c:pt>
                <c:pt idx="3">
                  <c:v>150000</c:v>
                </c:pt>
                <c:pt idx="4">
                  <c:v>140000</c:v>
                </c:pt>
                <c:pt idx="5">
                  <c:v>132000</c:v>
                </c:pt>
                <c:pt idx="6">
                  <c:v>131000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5956960"/>
        <c:axId val="-85962400"/>
      </c:lineChart>
      <c:catAx>
        <c:axId val="-8595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EC74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62400"/>
        <c:crosses val="autoZero"/>
        <c:auto val="1"/>
        <c:lblAlgn val="ctr"/>
        <c:lblOffset val="100"/>
        <c:noMultiLvlLbl val="0"/>
      </c:catAx>
      <c:valAx>
        <c:axId val="-85962400"/>
        <c:scaling>
          <c:orientation val="minMax"/>
          <c:max val="16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EC74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95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EC7465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79B8-EC35-4896-9EE9-1DCEEA7C1CE2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EF9E-4798-4609-87A7-96DF853F1D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34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51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The Actor Model of concurrency is one in which we have multiple lightweight processes, </a:t>
            </a:r>
          </a:p>
          <a:p>
            <a:pPr lvl="0">
              <a:defRPr sz="1800"/>
            </a:pPr>
            <a:r>
              <a:rPr lang="en-US" sz="2200" dirty="0" smtClean="0"/>
              <a:t>known as actors</a:t>
            </a:r>
          </a:p>
          <a:p>
            <a:pPr lvl="0">
              <a:defRPr sz="1800"/>
            </a:pPr>
            <a:r>
              <a:rPr lang="en-US" sz="2200" dirty="0" smtClean="0"/>
              <a:t>each actor can have mutable state if it wants because no other actor has access to that state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8314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The simplicity of this model suggests that it would make programming for a distributed system simpler, but there proved to be difficulties associated with its implementation.</a:t>
            </a:r>
          </a:p>
          <a:p>
            <a:pPr lvl="0">
              <a:defRPr sz="1800"/>
            </a:pPr>
            <a:r>
              <a:rPr lang="en-US" sz="2200" dirty="0" smtClean="0"/>
              <a:t>At the time, knowledge of distributed programming and highly concurrent environment were not as known as today.</a:t>
            </a:r>
          </a:p>
          <a:p>
            <a:pPr lvl="0">
              <a:defRPr sz="1800"/>
            </a:pPr>
            <a:r>
              <a:rPr lang="en-US" sz="2200" dirty="0" smtClean="0"/>
              <a:t>Our knowledge has grown and the implementations of the actor model have evolved to better abstractions.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43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936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Keeping all data for an actor in one location effectively means you can create </a:t>
            </a:r>
            <a:r>
              <a:rPr lang="en-US" sz="1200" dirty="0" err="1" smtClean="0"/>
              <a:t>stateful</a:t>
            </a:r>
            <a:r>
              <a:rPr lang="en-US" sz="1200" dirty="0" smtClean="0"/>
              <a:t> services allowing you to build a </a:t>
            </a:r>
            <a:r>
              <a:rPr lang="en-US" sz="1200" dirty="0" err="1" smtClean="0"/>
              <a:t>stateful</a:t>
            </a:r>
            <a:r>
              <a:rPr lang="en-US" sz="1200" dirty="0" smtClean="0"/>
              <a:t> middle tier with the performance benefits of a cache but with no concurrency issues.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8335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sz="1200" dirty="0" smtClean="0"/>
              <a:t>Actors react to messages, and as such, they </a:t>
            </a:r>
            <a:r>
              <a:rPr lang="en-US" sz="1200" dirty="0" err="1" smtClean="0"/>
              <a:t>dont</a:t>
            </a:r>
            <a:r>
              <a:rPr lang="en-US" sz="1200" dirty="0" smtClean="0"/>
              <a:t> have a good reason to exist alone.</a:t>
            </a:r>
          </a:p>
          <a:p>
            <a:pPr lvl="0">
              <a:defRPr sz="1800"/>
            </a:pPr>
            <a:r>
              <a:rPr lang="en-US" sz="1200" dirty="0" smtClean="0"/>
              <a:t>So they come in Systems.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2470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Keeps mutable state internal, and communicates with asynchronous messaging.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421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sz="1200" dirty="0" smtClean="0"/>
              <a:t>FB : channels that are responsible to receive and push data from/to the web tier (and to your browser) are actors. 1 user, 1 actor.</a:t>
            </a:r>
          </a:p>
          <a:p>
            <a:pPr lvl="0">
              <a:defRPr sz="1800"/>
            </a:pPr>
            <a:r>
              <a:rPr lang="en-US" sz="1200" dirty="0" smtClean="0"/>
              <a:t>Halo : they believes they would not have been successful without using Orleans, due to how easy it was to find developers when using a tool like Orleans helping them write code running in a distributed world, and in that increasing the productivity as the developers could focus on making the experience in the game really great.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4640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9174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5111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162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5850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7628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859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7831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9158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791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5625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4267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365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048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420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43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sz="1200" dirty="0" smtClean="0"/>
              <a:t>Thanks to this law, we never really needed to pay attention to performances, just upgrade the hardware, and all is fine.</a:t>
            </a:r>
          </a:p>
          <a:p>
            <a:pPr lvl="0">
              <a:defRPr sz="1800"/>
            </a:pPr>
            <a:r>
              <a:rPr lang="en-US" sz="1200" dirty="0" smtClean="0"/>
              <a:t>ex. CW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34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err="1" smtClean="0"/>
              <a:t>Moores</a:t>
            </a:r>
            <a:r>
              <a:rPr lang="en-US" sz="2200" dirty="0" smtClean="0"/>
              <a:t> law</a:t>
            </a:r>
          </a:p>
          <a:p>
            <a:pPr lvl="0">
              <a:defRPr sz="1800"/>
            </a:pPr>
            <a:r>
              <a:rPr lang="en-US" sz="2200" dirty="0" smtClean="0"/>
              <a:t>Done with clock rate (where are the 4Ghz </a:t>
            </a:r>
            <a:r>
              <a:rPr lang="en-US" sz="2200" dirty="0" err="1" smtClean="0"/>
              <a:t>cpus</a:t>
            </a:r>
            <a:r>
              <a:rPr lang="en-US" sz="2200" dirty="0" smtClean="0"/>
              <a:t>?)</a:t>
            </a:r>
          </a:p>
          <a:p>
            <a:pPr lvl="0">
              <a:defRPr sz="1800"/>
            </a:pPr>
            <a:r>
              <a:rPr lang="en-US" sz="2200" dirty="0" smtClean="0"/>
              <a:t>We add cache and... we add cores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42291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Does not mean you should bring your </a:t>
            </a:r>
            <a:r>
              <a:rPr lang="en-US" sz="1200" dirty="0" err="1" smtClean="0"/>
              <a:t>Matpakke</a:t>
            </a:r>
            <a:r>
              <a:rPr lang="en-US" sz="1200" dirty="0" smtClean="0"/>
              <a:t> with you</a:t>
            </a:r>
          </a:p>
          <a:p>
            <a:r>
              <a:rPr lang="sv-SE" dirty="0" smtClean="0"/>
              <a:t>HW jungle</a:t>
            </a:r>
          </a:p>
          <a:p>
            <a:r>
              <a:rPr lang="sv-SE" dirty="0" smtClean="0"/>
              <a:t>Heterogeneous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476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Race </a:t>
            </a:r>
            <a:r>
              <a:rPr lang="en-US" sz="2200" dirty="0" smtClean="0"/>
              <a:t>condition,</a:t>
            </a:r>
            <a:r>
              <a:rPr lang="en-US" sz="2200" baseline="0" dirty="0" smtClean="0"/>
              <a:t> hard to reason about.</a:t>
            </a:r>
            <a:endParaRPr lang="en-US" sz="2200" dirty="0" smtClean="0"/>
          </a:p>
          <a:p>
            <a:pPr lvl="0">
              <a:defRPr sz="1800"/>
            </a:pPr>
            <a:r>
              <a:rPr lang="en-US" sz="2200" dirty="0" smtClean="0"/>
              <a:t>Locks are hard! too many, too few, in wrong order, dead locks...</a:t>
            </a:r>
          </a:p>
          <a:p>
            <a:pPr lvl="0">
              <a:defRPr sz="1800"/>
            </a:pPr>
            <a:r>
              <a:rPr lang="en-US" sz="2200" dirty="0" smtClean="0"/>
              <a:t>If you don’t use it well, you wont get the benefit</a:t>
            </a:r>
            <a:r>
              <a:rPr lang="en-US" sz="2200" baseline="0" dirty="0" smtClean="0"/>
              <a:t> in </a:t>
            </a:r>
            <a:r>
              <a:rPr lang="en-US" sz="2200" dirty="0" smtClean="0"/>
              <a:t>performance</a:t>
            </a:r>
            <a:r>
              <a:rPr lang="en-US" sz="2200" dirty="0" smtClean="0"/>
              <a:t>, making good use of threads is HARD</a:t>
            </a:r>
          </a:p>
          <a:p>
            <a:pPr lvl="0">
              <a:defRPr sz="1800"/>
            </a:pPr>
            <a:r>
              <a:rPr lang="en-US" sz="2200" dirty="0" smtClean="0"/>
              <a:t>So let's get back to this actor model 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58077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endParaRPr lang="en-US" sz="2800" dirty="0" smtClean="0"/>
          </a:p>
          <a:p>
            <a:pPr lvl="0">
              <a:defRPr sz="1800"/>
            </a:pPr>
            <a:r>
              <a:rPr lang="en-US" sz="2800" dirty="0" smtClean="0"/>
              <a:t>AXD301</a:t>
            </a:r>
          </a:p>
          <a:p>
            <a:pPr lvl="0">
              <a:defRPr sz="1800"/>
            </a:pPr>
            <a:r>
              <a:rPr lang="en-US" sz="2800" dirty="0" smtClean="0"/>
              <a:t>Nine Nines - Why is this? No shared state, plus a sophisticated error recovery model.</a:t>
            </a:r>
          </a:p>
          <a:p>
            <a:pPr lvl="0">
              <a:defRPr sz="1800"/>
            </a:pPr>
            <a:endParaRPr lang="en-US" sz="2531" dirty="0" smtClean="0"/>
          </a:p>
          <a:p>
            <a:pPr lvl="0">
              <a:defRPr sz="1800"/>
            </a:pPr>
            <a:endParaRPr lang="en-US" sz="2531" dirty="0" smtClean="0"/>
          </a:p>
          <a:p>
            <a:pPr lvl="0">
              <a:defRPr sz="1800"/>
            </a:pPr>
            <a:r>
              <a:rPr lang="en-US" sz="2531" dirty="0" smtClean="0"/>
              <a:t>Carl Hewitt -1973</a:t>
            </a:r>
          </a:p>
          <a:p>
            <a:pPr lvl="1">
              <a:defRPr sz="1800"/>
            </a:pPr>
            <a:r>
              <a:rPr lang="en-US" sz="2531" dirty="0" smtClean="0"/>
              <a:t>Research on Artificial Intelligence</a:t>
            </a:r>
          </a:p>
          <a:p>
            <a:pPr lvl="0">
              <a:defRPr sz="1800"/>
            </a:pPr>
            <a:r>
              <a:rPr lang="en-US" sz="2531" dirty="0" smtClean="0"/>
              <a:t>Ericsson invents and open sources </a:t>
            </a:r>
            <a:r>
              <a:rPr lang="en-US" sz="2531" dirty="0" err="1" smtClean="0"/>
              <a:t>Erlang</a:t>
            </a:r>
            <a:r>
              <a:rPr lang="en-US" sz="2531" dirty="0" smtClean="0"/>
              <a:t>, based on Actors (90s)</a:t>
            </a:r>
          </a:p>
          <a:p>
            <a:pPr lvl="1">
              <a:defRPr sz="1800"/>
            </a:pPr>
            <a:r>
              <a:rPr lang="en-US" sz="2531" dirty="0" smtClean="0"/>
              <a:t>Built a distributed, concurrent, fault tolerant system with 99.99999...%  uptime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EF9E-4798-4609-87A7-96DF853F1D3A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442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B6A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767603"/>
            <a:ext cx="12192000" cy="2275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1" y="4218432"/>
            <a:ext cx="9037320" cy="759204"/>
          </a:xfrm>
        </p:spPr>
        <p:txBody>
          <a:bodyPr anchor="b">
            <a:normAutofit/>
          </a:bodyPr>
          <a:lstStyle>
            <a:lvl1pPr algn="r">
              <a:defRPr sz="4800" b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0" y="5080763"/>
            <a:ext cx="9037320" cy="369061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4218432"/>
            <a:ext cx="1403936" cy="12333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9040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597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533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86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245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96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3451372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3221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3756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930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01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5B5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767603"/>
            <a:ext cx="12192000" cy="2275692"/>
          </a:xfrm>
          <a:prstGeom prst="rect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1" y="4218432"/>
            <a:ext cx="9037320" cy="759204"/>
          </a:xfrm>
        </p:spPr>
        <p:txBody>
          <a:bodyPr anchor="b">
            <a:normAutofit/>
          </a:bodyPr>
          <a:lstStyle>
            <a:lvl1pPr algn="r">
              <a:defRPr sz="4800" b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0" y="5080763"/>
            <a:ext cx="9037320" cy="369061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4218432"/>
            <a:ext cx="1403936" cy="12333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56956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477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2626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3305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11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497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2249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38345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92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A726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767603"/>
            <a:ext cx="12192000" cy="2275692"/>
          </a:xfrm>
          <a:prstGeom prst="rect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1" y="4218432"/>
            <a:ext cx="9037320" cy="759204"/>
          </a:xfrm>
        </p:spPr>
        <p:txBody>
          <a:bodyPr anchor="b">
            <a:normAutofit/>
          </a:bodyPr>
          <a:lstStyle>
            <a:lvl1pPr algn="r">
              <a:defRPr sz="4800" b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0" y="5080763"/>
            <a:ext cx="9037320" cy="369061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4218432"/>
            <a:ext cx="1403936" cy="12333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705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1E86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767603"/>
            <a:ext cx="12192000" cy="2275692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1" y="4218432"/>
            <a:ext cx="9037320" cy="759204"/>
          </a:xfrm>
        </p:spPr>
        <p:txBody>
          <a:bodyPr anchor="b">
            <a:normAutofit/>
          </a:bodyPr>
          <a:lstStyle>
            <a:lvl1pPr algn="r">
              <a:defRPr sz="4800" b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0" y="5080763"/>
            <a:ext cx="9037320" cy="369061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4218432"/>
            <a:ext cx="1403936" cy="12333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3187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401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82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2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37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01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D9A8-6B02-489D-A21C-ED9ECE80E8F3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5B82-B305-4515-A75B-F5BEF8E82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27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7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6A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23CE-E8FE-4C7E-971C-292A923BCB1F}" type="datetimeFigureOut">
              <a:rPr lang="sv-SE" smtClean="0"/>
              <a:t>2015-04-25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5A0C-9D75-467E-94DA-99E7854A0B61}" type="slidenum">
              <a:rPr lang="sv-SE" smtClean="0"/>
              <a:t>‹#›</a:t>
            </a:fld>
            <a:endParaRPr lang="sv-SE"/>
          </a:p>
        </p:txBody>
      </p:sp>
      <p:pic>
        <p:nvPicPr>
          <p:cNvPr id="5122" name="Picture 2" descr="Maya Presentation Template - Presentations -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527425"/>
            <a:ext cx="11049000" cy="73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news/2015/03/halo4-actor-mode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ctor_mode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Actors with Project Orleans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481" y="4957924"/>
            <a:ext cx="9037320" cy="369061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1062552" y="3846576"/>
            <a:ext cx="2290904" cy="2089091"/>
          </a:xfrm>
        </p:spPr>
        <p:txBody>
          <a:bodyPr anchor="b">
            <a:noAutofit/>
          </a:bodyPr>
          <a:lstStyle/>
          <a:p>
            <a:pPr algn="ctr"/>
            <a:r>
              <a:rPr lang="en-US" sz="15000" dirty="0" smtClean="0">
                <a:latin typeface="FontAwesome" pitchFamily="2" charset="0"/>
              </a:rPr>
              <a:t></a:t>
            </a:r>
            <a:endParaRPr lang="en-US" sz="150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9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4810" y="2110391"/>
            <a:ext cx="955651" cy="955651"/>
          </a:xfrm>
          <a:prstGeom prst="rect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ontAwesome" pitchFamily="2" charset="0"/>
              </a:rPr>
              <a:t></a:t>
            </a:r>
            <a:endParaRPr lang="en-US" sz="5400" dirty="0" smtClean="0">
              <a:latin typeface="FontAwesome" pitchFamily="2" charset="0"/>
            </a:endParaRPr>
          </a:p>
          <a:p>
            <a:pPr algn="ctr"/>
            <a:endParaRPr lang="en-US" sz="1100" dirty="0">
              <a:latin typeface="FontAwesome" pitchFamily="2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584218" y="2000388"/>
            <a:ext cx="4908885" cy="714763"/>
            <a:chOff x="3210713" y="1280298"/>
            <a:chExt cx="3011333" cy="714763"/>
          </a:xfrm>
        </p:grpSpPr>
        <p:sp>
          <p:nvSpPr>
            <p:cNvPr id="5" name="TextBox 4"/>
            <p:cNvSpPr txBox="1"/>
            <p:nvPr/>
          </p:nvSpPr>
          <p:spPr>
            <a:xfrm>
              <a:off x="3210713" y="1280298"/>
              <a:ext cx="3011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/>
              </a:pPr>
              <a:r>
                <a:rPr lang="sv-SE" sz="2400" b="1" dirty="0" smtClean="0">
                  <a:latin typeface="Source Sans Pro" panose="020B0503030403020204" pitchFamily="34" charset="0"/>
                </a:rPr>
                <a:t>CARL HEWITT - 1973</a:t>
              </a:r>
              <a:endParaRPr lang="sv-SE" sz="2400" b="1" dirty="0">
                <a:latin typeface="Source Sans Pro" panose="020B0503030403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0714" y="1687284"/>
              <a:ext cx="1847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sz="1800"/>
              </a:pPr>
              <a:r>
                <a:rPr lang="sv-SE" sz="1400" b="1" dirty="0">
                  <a:solidFill>
                    <a:srgbClr val="A6A6A6"/>
                  </a:solidFill>
                  <a:latin typeface="Source Sans Pro" panose="020B0503030403020204" pitchFamily="34" charset="0"/>
                </a:rPr>
                <a:t>Research on Artificial Intelligence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394810" y="3351611"/>
            <a:ext cx="955651" cy="955651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ontAwesome" pitchFamily="2" charset="0"/>
              </a:rPr>
              <a:t></a:t>
            </a:r>
            <a:endParaRPr lang="en-US" sz="54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84218" y="3241608"/>
            <a:ext cx="4908885" cy="714763"/>
            <a:chOff x="3210713" y="2521518"/>
            <a:chExt cx="4908885" cy="714763"/>
          </a:xfrm>
        </p:grpSpPr>
        <p:sp>
          <p:nvSpPr>
            <p:cNvPr id="14" name="TextBox 13"/>
            <p:cNvSpPr txBox="1"/>
            <p:nvPr/>
          </p:nvSpPr>
          <p:spPr>
            <a:xfrm>
              <a:off x="3210713" y="2521518"/>
              <a:ext cx="490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ource Sans Pro Light" panose="020B0403030403020204" pitchFamily="34" charset="0"/>
                </a:rPr>
                <a:t>ERICSSON</a:t>
              </a:r>
              <a:endParaRPr lang="en-US" sz="20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0713" y="2928504"/>
              <a:ext cx="3011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Invents </a:t>
              </a:r>
              <a:r>
                <a:rPr lang="en-US" sz="14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Erlang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and open source it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430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5267324" y="2225675"/>
            <a:ext cx="5800725" cy="300355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r>
              <a:rPr sz="2531" dirty="0"/>
              <a:t>Isolated Mutability is a design approach in which we can have mutable values but we make sure that for each mutable value only one thread has access to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0854" y="986294"/>
            <a:ext cx="281198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5AAAE5"/>
                </a:solidFill>
                <a:latin typeface="FontAwesome" pitchFamily="2" charset="0"/>
              </a:rPr>
              <a:t></a:t>
            </a:r>
            <a:endParaRPr lang="en-US" dirty="0">
              <a:solidFill>
                <a:srgbClr val="5AAAE5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67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323975" y="3264873"/>
            <a:ext cx="9544051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lang="en-US" sz="4400" dirty="0"/>
              <a:t>But, why have I not heard of actors then?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50654" y="1050401"/>
            <a:ext cx="15536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500" dirty="0">
                <a:solidFill>
                  <a:srgbClr val="8D8EB9"/>
                </a:solidFill>
                <a:latin typeface="FontAwesome" pitchFamily="2" charset="0"/>
              </a:rPr>
              <a:t></a:t>
            </a:r>
            <a:endParaRPr lang="sv-SE" dirty="0">
              <a:solidFill>
                <a:srgbClr val="8D8EB9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5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what is an actor?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99963" y="1763712"/>
            <a:ext cx="7611124" cy="96577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lvl="0">
              <a:defRPr sz="1800"/>
            </a:pPr>
            <a:r>
              <a:rPr lang="en-US" sz="2400" dirty="0"/>
              <a:t>Actors are the fundamental unit of computation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99963" y="4212704"/>
            <a:ext cx="7611124" cy="965776"/>
          </a:xfrm>
          <a:prstGeom prst="rect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lvl="0">
              <a:defRPr sz="1800"/>
            </a:pPr>
            <a:r>
              <a:rPr lang="en-US" sz="2400" dirty="0"/>
              <a:t>Only communicating with one another using asynchronous message passing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99963" y="2991315"/>
            <a:ext cx="7611124" cy="965776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lvl="0">
              <a:defRPr sz="1800"/>
            </a:pPr>
            <a:r>
              <a:rPr lang="en-US" sz="2400" dirty="0"/>
              <a:t>In the original actor model, everything is an actor</a:t>
            </a:r>
          </a:p>
        </p:txBody>
      </p:sp>
    </p:spTree>
    <p:extLst>
      <p:ext uri="{BB962C8B-B14F-4D97-AF65-F5344CB8AC3E}">
        <p14:creationId xmlns:p14="http://schemas.microsoft.com/office/powerpoint/2010/main" val="179724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3200" dirty="0" smtClean="0">
                <a:latin typeface="Source Sans Pro Light" panose="020B0403030403020204" pitchFamily="34" charset="0"/>
              </a:rPr>
              <a:t>what can an actor do?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9934" y="1672731"/>
            <a:ext cx="9512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/>
            </a:pPr>
            <a:r>
              <a:rPr lang="en-US" sz="3200" dirty="0"/>
              <a:t>In response to a message that it receives, an actor can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751" y="3029327"/>
            <a:ext cx="2597203" cy="2375007"/>
          </a:xfrm>
          <a:prstGeom prst="rect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/>
            </a:pPr>
            <a:r>
              <a:rPr lang="sv-SE" sz="2531" dirty="0"/>
              <a:t>create more actors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7398" y="3030508"/>
            <a:ext cx="2597203" cy="2375007"/>
          </a:xfrm>
          <a:prstGeom prst="rect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/>
            </a:pPr>
            <a:r>
              <a:rPr lang="sv-SE" sz="2531" dirty="0"/>
              <a:t>send more messages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534031" y="3029327"/>
            <a:ext cx="2592081" cy="2370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/>
            </a:pPr>
            <a:r>
              <a:rPr lang="sv-SE" sz="2531" dirty="0"/>
              <a:t>modify its internal state</a:t>
            </a:r>
          </a:p>
        </p:txBody>
      </p:sp>
    </p:spTree>
    <p:extLst>
      <p:ext uri="{BB962C8B-B14F-4D97-AF65-F5344CB8AC3E}">
        <p14:creationId xmlns:p14="http://schemas.microsoft.com/office/powerpoint/2010/main" val="32684326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what is an actor?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1097" y="1329464"/>
            <a:ext cx="4553121" cy="1509978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indent="-277803" algn="ctr">
              <a:buSzPct val="75000"/>
              <a:defRPr sz="1800"/>
            </a:pPr>
            <a:r>
              <a:rPr lang="sv-SE" sz="2400" dirty="0"/>
              <a:t>Actor come in systems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61097" y="4776795"/>
            <a:ext cx="4553121" cy="1509978"/>
          </a:xfrm>
          <a:prstGeom prst="rect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indent="-277803" algn="ctr">
              <a:buSzPct val="75000"/>
              <a:defRPr sz="1800"/>
            </a:pPr>
            <a:r>
              <a:rPr lang="en-US" sz="2400" dirty="0"/>
              <a:t>And they send immutable messages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098" y="3050308"/>
            <a:ext cx="4553121" cy="1509978"/>
          </a:xfrm>
          <a:prstGeom prst="rect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indent="-277803" algn="ctr">
              <a:buSzPct val="75000"/>
              <a:defRPr sz="1800"/>
            </a:pPr>
            <a:r>
              <a:rPr lang="en-US" sz="2400" dirty="0" smtClean="0"/>
              <a:t>They </a:t>
            </a:r>
            <a:r>
              <a:rPr lang="en-US" sz="2400" dirty="0"/>
              <a:t>come with addresses</a:t>
            </a:r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7613904" y="4203973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9867804" y="4530316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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9026693" y="1934207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67700" y="2683752"/>
            <a:ext cx="758993" cy="1332332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676232" y="2649235"/>
            <a:ext cx="391693" cy="1713215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453496" y="4667250"/>
            <a:ext cx="1095959" cy="221273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50981" y="1521995"/>
            <a:ext cx="786384" cy="786384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>
                <a:latin typeface="FontAwesome" pitchFamily="2" charset="0"/>
              </a:rPr>
              <a:t>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50981" y="2595670"/>
            <a:ext cx="786384" cy="786384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>
                <a:latin typeface="FontAwesome" pitchFamily="2" charset="0"/>
              </a:rPr>
              <a:t>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50981" y="3655526"/>
            <a:ext cx="786384" cy="786384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>
                <a:latin typeface="FontAwesome" pitchFamily="2" charset="0"/>
              </a:rPr>
              <a:t>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500" dirty="0">
              <a:latin typeface="FontAwesome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67161" y="4735171"/>
            <a:ext cx="786384" cy="786384"/>
          </a:xfrm>
          <a:prstGeom prst="ellipse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>
                <a:latin typeface="FontAwesome" pitchFamily="2" charset="0"/>
              </a:rPr>
              <a:t>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1823" y="1622799"/>
            <a:ext cx="2934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 sz="1800"/>
            </a:pPr>
            <a:r>
              <a:rPr lang="sv-SE" sz="3200" dirty="0"/>
              <a:t>No shared state!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1823" y="3756330"/>
            <a:ext cx="2674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 sz="1800"/>
            </a:pPr>
            <a:r>
              <a:rPr lang="sv-SE" sz="3200" dirty="0"/>
              <a:t>Fault tolerance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1823" y="4835975"/>
            <a:ext cx="3360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 sz="1800"/>
            </a:pPr>
            <a:r>
              <a:rPr lang="sv-SE" sz="3200" dirty="0"/>
              <a:t>NO SHARED STATE!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Source Sans Pro Light" panose="020B0403030403020204" pitchFamily="34" charset="0"/>
              </a:rPr>
              <a:t>h</a:t>
            </a:r>
            <a:r>
              <a:rPr lang="en-US" sz="3200" dirty="0" smtClean="0">
                <a:latin typeface="Source Sans Pro Light" panose="020B0403030403020204" pitchFamily="34" charset="0"/>
              </a:rPr>
              <a:t>ow does this help us?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1823" y="2699683"/>
            <a:ext cx="185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 sz="1800"/>
            </a:pPr>
            <a:r>
              <a:rPr lang="sv-SE" sz="3200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703418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47085" y="2227661"/>
            <a:ext cx="955651" cy="955651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>
                <a:latin typeface="FontAwesome" pitchFamily="2" charset="0"/>
              </a:rPr>
              <a:t></a:t>
            </a:r>
            <a:endParaRPr lang="en-US" sz="54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736493" y="2117658"/>
            <a:ext cx="4908885" cy="930206"/>
            <a:chOff x="3210713" y="2521518"/>
            <a:chExt cx="4908885" cy="930206"/>
          </a:xfrm>
        </p:grpSpPr>
        <p:sp>
          <p:nvSpPr>
            <p:cNvPr id="14" name="TextBox 13"/>
            <p:cNvSpPr txBox="1"/>
            <p:nvPr/>
          </p:nvSpPr>
          <p:spPr>
            <a:xfrm>
              <a:off x="3210713" y="2521518"/>
              <a:ext cx="490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ource Sans Pro Light" panose="020B0403030403020204" pitchFamily="34" charset="0"/>
                </a:rPr>
                <a:t>FACEBOOK CHAT</a:t>
              </a:r>
              <a:endParaRPr lang="en-US" sz="20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0713" y="2928504"/>
              <a:ext cx="445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/>
                <a:t>https://www.facebook.com/notes/facebook-engineering/chat-stability-and-scalability/51412338919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547085" y="3458688"/>
            <a:ext cx="955651" cy="955651"/>
          </a:xfrm>
          <a:prstGeom prst="rect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>
                <a:latin typeface="FontAwesome" pitchFamily="2" charset="0"/>
              </a:rPr>
              <a:t></a:t>
            </a:r>
            <a:endParaRPr lang="en-US" sz="54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736492" y="3348685"/>
            <a:ext cx="5507400" cy="714763"/>
            <a:chOff x="3210712" y="3752545"/>
            <a:chExt cx="4434498" cy="714763"/>
          </a:xfrm>
        </p:grpSpPr>
        <p:sp>
          <p:nvSpPr>
            <p:cNvPr id="22" name="TextBox 21"/>
            <p:cNvSpPr txBox="1"/>
            <p:nvPr/>
          </p:nvSpPr>
          <p:spPr>
            <a:xfrm>
              <a:off x="3210713" y="3752545"/>
              <a:ext cx="4434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>
                  <a:latin typeface="Source Sans Pro Light" panose="020B0403030403020204" pitchFamily="34" charset="0"/>
                </a:rPr>
                <a:t>HALO 4</a:t>
              </a:r>
              <a:endParaRPr lang="en-US" sz="24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0712" y="4159531"/>
              <a:ext cx="3662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/>
              </a:pPr>
              <a:r>
                <a:rPr lang="sv-SE" sz="1400" dirty="0">
                  <a:hlinkClick r:id="rId3"/>
                </a:rPr>
                <a:t>http://www.infoq.com/news/2015/03/halo4-actor-model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501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Project Orleans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391880" y="3790541"/>
            <a:ext cx="2290904" cy="2089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0" dirty="0">
                <a:latin typeface="FontAwesome" pitchFamily="2" charset="0"/>
              </a:rPr>
              <a:t></a:t>
            </a:r>
          </a:p>
        </p:txBody>
      </p:sp>
    </p:spTree>
    <p:extLst>
      <p:ext uri="{BB962C8B-B14F-4D97-AF65-F5344CB8AC3E}">
        <p14:creationId xmlns:p14="http://schemas.microsoft.com/office/powerpoint/2010/main" val="384544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7085" y="986441"/>
            <a:ext cx="955651" cy="955651"/>
          </a:xfrm>
          <a:prstGeom prst="rect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ontAwesome" pitchFamily="2" charset="0"/>
              </a:rPr>
              <a:t></a:t>
            </a:r>
            <a:endParaRPr lang="en-US" sz="5400" dirty="0" smtClean="0">
              <a:latin typeface="FontAwesome" pitchFamily="2" charset="0"/>
            </a:endParaRPr>
          </a:p>
          <a:p>
            <a:pPr algn="ctr"/>
            <a:endParaRPr lang="en-US" sz="1100" dirty="0">
              <a:latin typeface="FontAwesome" pitchFamily="2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736493" y="876438"/>
            <a:ext cx="4908885" cy="930206"/>
            <a:chOff x="3210713" y="1280298"/>
            <a:chExt cx="3011333" cy="930206"/>
          </a:xfrm>
        </p:grpSpPr>
        <p:sp>
          <p:nvSpPr>
            <p:cNvPr id="5" name="TextBox 4"/>
            <p:cNvSpPr txBox="1"/>
            <p:nvPr/>
          </p:nvSpPr>
          <p:spPr>
            <a:xfrm>
              <a:off x="3210713" y="1280298"/>
              <a:ext cx="3011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ource Sans Pro Light" panose="020B0403030403020204" pitchFamily="34" charset="0"/>
                </a:rPr>
                <a:t>BUILT BY MICROSOFT RESEARCH</a:t>
              </a:r>
              <a:endParaRPr lang="en-US" sz="20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0714" y="1687284"/>
              <a:ext cx="1847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Used internally for concurrent, highly scalable systems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547085" y="2227661"/>
            <a:ext cx="955651" cy="955651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ontAwesome" pitchFamily="2" charset="0"/>
              </a:rPr>
              <a:t></a:t>
            </a:r>
            <a:endParaRPr lang="en-US" sz="54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736493" y="2117658"/>
            <a:ext cx="4908885" cy="930206"/>
            <a:chOff x="3210713" y="2521518"/>
            <a:chExt cx="4908885" cy="930206"/>
          </a:xfrm>
        </p:grpSpPr>
        <p:sp>
          <p:nvSpPr>
            <p:cNvPr id="14" name="TextBox 13"/>
            <p:cNvSpPr txBox="1"/>
            <p:nvPr/>
          </p:nvSpPr>
          <p:spPr>
            <a:xfrm>
              <a:off x="3210713" y="2521518"/>
              <a:ext cx="490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Source Sans Pro Light" panose="020B0403030403020204" pitchFamily="34" charset="0"/>
                </a:rPr>
                <a:t>VIRTUAL ACTOR FRAMEWORK</a:t>
              </a:r>
              <a:endParaRPr lang="en-US" sz="20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0713" y="2928504"/>
              <a:ext cx="3011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Very similar to the well known actor model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547085" y="3458688"/>
            <a:ext cx="955651" cy="955651"/>
          </a:xfrm>
          <a:prstGeom prst="rect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ontAwesome" pitchFamily="2" charset="0"/>
              </a:rPr>
              <a:t></a:t>
            </a:r>
            <a:endParaRPr lang="en-US" sz="54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736493" y="3348685"/>
            <a:ext cx="5507399" cy="930206"/>
            <a:chOff x="3210713" y="3752545"/>
            <a:chExt cx="4434497" cy="930206"/>
          </a:xfrm>
        </p:grpSpPr>
        <p:sp>
          <p:nvSpPr>
            <p:cNvPr id="22" name="TextBox 21"/>
            <p:cNvSpPr txBox="1"/>
            <p:nvPr/>
          </p:nvSpPr>
          <p:spPr>
            <a:xfrm>
              <a:off x="3210713" y="3752545"/>
              <a:ext cx="4434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>
                  <a:latin typeface="Source Sans Pro Light" panose="020B0403030403020204" pitchFamily="34" charset="0"/>
                </a:rPr>
                <a:t>DESIGNED FOR AZURE</a:t>
              </a:r>
              <a:endParaRPr lang="en-US" sz="24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0713" y="4159531"/>
              <a:ext cx="2646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But can be developed, tested and even ran </a:t>
              </a:r>
              <a:r>
                <a:rPr lang="en-US" sz="1400" b="1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on-premise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547085" y="4695795"/>
            <a:ext cx="955651" cy="955651"/>
          </a:xfrm>
          <a:prstGeom prst="rect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FontAwesome" pitchFamily="2" charset="0"/>
              </a:rPr>
              <a:t></a:t>
            </a:r>
            <a:endParaRPr lang="en-US" sz="54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736493" y="4585792"/>
            <a:ext cx="5507399" cy="1200329"/>
            <a:chOff x="3210713" y="4989652"/>
            <a:chExt cx="3011333" cy="1200329"/>
          </a:xfrm>
        </p:grpSpPr>
        <p:sp>
          <p:nvSpPr>
            <p:cNvPr id="54" name="TextBox 53"/>
            <p:cNvSpPr txBox="1"/>
            <p:nvPr/>
          </p:nvSpPr>
          <p:spPr>
            <a:xfrm>
              <a:off x="3210713" y="4989652"/>
              <a:ext cx="3011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Source Sans Pro Light" panose="020B0403030403020204" pitchFamily="34" charset="0"/>
                </a:rPr>
                <a:t>DISTRIBUTED &amp; HIGHLY CONCURRENT</a:t>
              </a:r>
              <a:endParaRPr lang="en-US" sz="2000" b="1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10714" y="5396638"/>
              <a:ext cx="1587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High throughput, high availability &amp; single-threaded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88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70106" y="1293395"/>
            <a:ext cx="786384" cy="786384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</a:t>
            </a:r>
            <a:endParaRPr lang="en-US" sz="4000" dirty="0">
              <a:latin typeface="FontAwesome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70106" y="2367070"/>
            <a:ext cx="786384" cy="786384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ontAwesome" pitchFamily="2" charset="0"/>
              </a:rPr>
              <a:t></a:t>
            </a:r>
            <a:endParaRPr lang="en-US" sz="3600" dirty="0">
              <a:latin typeface="FontAwesome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70106" y="3426926"/>
            <a:ext cx="786384" cy="786384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ontAwesome" pitchFamily="2" charset="0"/>
              </a:rPr>
              <a:t>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500" dirty="0">
              <a:latin typeface="FontAwesome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86286" y="4506571"/>
            <a:ext cx="786384" cy="786384"/>
          </a:xfrm>
          <a:prstGeom prst="ellipse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</a:t>
            </a: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0948" y="1394199"/>
            <a:ext cx="6059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Stéphane Erbrech &amp; David Lindblad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0948" y="3527730"/>
            <a:ext cx="4999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Source Sans Pro Light" panose="020B0403030403020204" pitchFamily="34" charset="0"/>
              </a:rPr>
              <a:t>@serbrech &amp; @davidlindblad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pic>
        <p:nvPicPr>
          <p:cNvPr id="1026" name="Picture 2" descr="Displaying WEBSTEP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47" y="2608457"/>
            <a:ext cx="1705951" cy="3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00948" y="4607375"/>
            <a:ext cx="7466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</a:rPr>
              <a:t>https://github.com/Davlind/orleans-demo</a:t>
            </a:r>
          </a:p>
        </p:txBody>
      </p:sp>
    </p:spTree>
    <p:extLst>
      <p:ext uri="{BB962C8B-B14F-4D97-AF65-F5344CB8AC3E}">
        <p14:creationId xmlns:p14="http://schemas.microsoft.com/office/powerpoint/2010/main" val="2589856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033551600"/>
              </p:ext>
            </p:extLst>
          </p:nvPr>
        </p:nvGraphicFramePr>
        <p:xfrm>
          <a:off x="2649538" y="1131359"/>
          <a:ext cx="6892924" cy="459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scalability?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7468" y="5896113"/>
            <a:ext cx="490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CD4BA"/>
                </a:solidFill>
                <a:latin typeface="Source Sans Pro Light" panose="020B0403030403020204" pitchFamily="34" charset="0"/>
              </a:rPr>
              <a:t>Number of Servers</a:t>
            </a:r>
            <a:endParaRPr lang="en-US" sz="2000" b="1" dirty="0">
              <a:solidFill>
                <a:srgbClr val="3CD4BA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44957" y="2833312"/>
            <a:ext cx="490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CD4BA"/>
                </a:solidFill>
                <a:latin typeface="Source Sans Pro Light" panose="020B0403030403020204" pitchFamily="34" charset="0"/>
              </a:rPr>
              <a:t>Requests/second</a:t>
            </a:r>
          </a:p>
        </p:txBody>
      </p:sp>
    </p:spTree>
    <p:extLst>
      <p:ext uri="{BB962C8B-B14F-4D97-AF65-F5344CB8AC3E}">
        <p14:creationId xmlns:p14="http://schemas.microsoft.com/office/powerpoint/2010/main" val="27428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089613065"/>
              </p:ext>
            </p:extLst>
          </p:nvPr>
        </p:nvGraphicFramePr>
        <p:xfrm>
          <a:off x="2625725" y="1115484"/>
          <a:ext cx="6940550" cy="462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scalability?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7468" y="5896113"/>
            <a:ext cx="490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CD4BA"/>
                </a:solidFill>
                <a:latin typeface="Source Sans Pro Light" panose="020B0403030403020204" pitchFamily="34" charset="0"/>
              </a:rPr>
              <a:t>Number of Actors</a:t>
            </a:r>
            <a:endParaRPr lang="en-US" sz="2000" b="1" dirty="0">
              <a:solidFill>
                <a:srgbClr val="3CD4BA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244957" y="2833312"/>
            <a:ext cx="490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CD4BA"/>
                </a:solidFill>
                <a:latin typeface="Source Sans Pro Light" panose="020B0403030403020204" pitchFamily="34" charset="0"/>
              </a:rPr>
              <a:t>Requests/second</a:t>
            </a:r>
          </a:p>
        </p:txBody>
      </p:sp>
    </p:spTree>
    <p:extLst>
      <p:ext uri="{BB962C8B-B14F-4D97-AF65-F5344CB8AC3E}">
        <p14:creationId xmlns:p14="http://schemas.microsoft.com/office/powerpoint/2010/main" val="13356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virtual actors (grains)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595" y="1501140"/>
            <a:ext cx="8946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</a:rPr>
              <a:t>Actors (grains) never have to be created. They’re always just there when you retrieve them.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6751" y="3029327"/>
            <a:ext cx="2597203" cy="2375007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latin typeface="Source Sans Pro Light" panose="020B0403030403020204" pitchFamily="34" charset="0"/>
              </a:rPr>
              <a:t>Single-Threaded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7398" y="3030508"/>
            <a:ext cx="2597203" cy="2375007"/>
          </a:xfrm>
          <a:prstGeom prst="rect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ource Sans Pro Light" panose="020B0403030403020204" pitchFamily="34" charset="0"/>
              </a:rPr>
              <a:t>Asynchronous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34031" y="3029327"/>
            <a:ext cx="2592081" cy="2370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ource Sans Pro Light" panose="020B0403030403020204" pitchFamily="34" charset="0"/>
              </a:rPr>
              <a:t>Communicates with queued messages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40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virtual actors (grains)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5600" y="2784096"/>
            <a:ext cx="2489626" cy="1487619"/>
            <a:chOff x="605600" y="2784096"/>
            <a:chExt cx="2489626" cy="1487619"/>
          </a:xfrm>
        </p:grpSpPr>
        <p:sp>
          <p:nvSpPr>
            <p:cNvPr id="8" name="Oval 7"/>
            <p:cNvSpPr/>
            <p:nvPr/>
          </p:nvSpPr>
          <p:spPr>
            <a:xfrm>
              <a:off x="1348347" y="2784096"/>
              <a:ext cx="1004132" cy="1004132"/>
            </a:xfrm>
            <a:prstGeom prst="ellipse">
              <a:avLst/>
            </a:prstGeom>
            <a:solidFill>
              <a:srgbClr val="F4D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smtClean="0">
                  <a:latin typeface="FontAwesome" pitchFamily="2" charset="0"/>
                </a:rPr>
                <a:t></a:t>
              </a:r>
            </a:p>
            <a:p>
              <a:pPr algn="ctr"/>
              <a:endParaRPr lang="en-US" sz="1200" dirty="0">
                <a:latin typeface="FontAwesome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600" y="3902383"/>
              <a:ext cx="2489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Employee Actor Type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39083" y="3902383"/>
            <a:ext cx="2489626" cy="1764618"/>
            <a:chOff x="605600" y="2784096"/>
            <a:chExt cx="2489626" cy="1764618"/>
          </a:xfrm>
        </p:grpSpPr>
        <p:sp>
          <p:nvSpPr>
            <p:cNvPr id="11" name="Oval 10"/>
            <p:cNvSpPr/>
            <p:nvPr/>
          </p:nvSpPr>
          <p:spPr>
            <a:xfrm>
              <a:off x="1348347" y="2784096"/>
              <a:ext cx="1004132" cy="1004132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smtClean="0">
                  <a:latin typeface="FontAwesome" pitchFamily="2" charset="0"/>
                </a:rPr>
                <a:t></a:t>
              </a:r>
            </a:p>
            <a:p>
              <a:pPr algn="ctr"/>
              <a:endParaRPr lang="en-US" sz="1200" dirty="0">
                <a:latin typeface="FontAwesom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600" y="3902383"/>
              <a:ext cx="2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Employee Actor Instance</a:t>
              </a:r>
            </a:p>
            <a:p>
              <a:pPr algn="ctr"/>
              <a:r>
                <a:rPr lang="sv-SE" dirty="0" smtClean="0">
                  <a:latin typeface="Source Sans Pro Light" panose="020B0403030403020204" pitchFamily="34" charset="0"/>
                </a:rPr>
                <a:t>(Id #</a:t>
              </a:r>
              <a:r>
                <a:rPr lang="sv-SE" dirty="0" smtClean="0">
                  <a:solidFill>
                    <a:srgbClr val="5B9BD5"/>
                  </a:solidFill>
                  <a:latin typeface="Source Sans Pro Light" panose="020B0403030403020204" pitchFamily="34" charset="0"/>
                </a:rPr>
                <a:t>567</a:t>
              </a:r>
              <a:r>
                <a:rPr lang="sv-SE" dirty="0" smtClean="0">
                  <a:latin typeface="Source Sans Pro Light" panose="020B0403030403020204" pitchFamily="34" charset="0"/>
                </a:rPr>
                <a:t>)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49128" y="1818729"/>
            <a:ext cx="2489626" cy="1764618"/>
            <a:chOff x="605600" y="2784096"/>
            <a:chExt cx="2489626" cy="1764618"/>
          </a:xfrm>
        </p:grpSpPr>
        <p:sp>
          <p:nvSpPr>
            <p:cNvPr id="14" name="Oval 13"/>
            <p:cNvSpPr/>
            <p:nvPr/>
          </p:nvSpPr>
          <p:spPr>
            <a:xfrm>
              <a:off x="1348347" y="2784096"/>
              <a:ext cx="1004132" cy="1004132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smtClean="0">
                  <a:latin typeface="FontAwesome" pitchFamily="2" charset="0"/>
                </a:rPr>
                <a:t></a:t>
              </a:r>
            </a:p>
            <a:p>
              <a:pPr algn="ctr"/>
              <a:endParaRPr lang="en-US" sz="1200" dirty="0">
                <a:latin typeface="FontAwesom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00" y="3902383"/>
              <a:ext cx="2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Employee Actor Instance</a:t>
              </a:r>
            </a:p>
            <a:p>
              <a:pPr algn="ctr"/>
              <a:r>
                <a:rPr lang="sv-SE" dirty="0" smtClean="0">
                  <a:latin typeface="Source Sans Pro Light" panose="020B0403030403020204" pitchFamily="34" charset="0"/>
                </a:rPr>
                <a:t>(Id #</a:t>
              </a:r>
              <a:r>
                <a:rPr lang="sv-SE" dirty="0" smtClean="0">
                  <a:solidFill>
                    <a:srgbClr val="5B9BD5"/>
                  </a:solidFill>
                  <a:latin typeface="Source Sans Pro Light" panose="020B0403030403020204" pitchFamily="34" charset="0"/>
                </a:rPr>
                <a:t>123</a:t>
              </a:r>
              <a:r>
                <a:rPr lang="sv-SE" dirty="0" smtClean="0">
                  <a:latin typeface="Source Sans Pro Light" panose="020B0403030403020204" pitchFamily="34" charset="0"/>
                </a:rPr>
                <a:t>)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33337" y="4087049"/>
            <a:ext cx="2489626" cy="2287838"/>
            <a:chOff x="605600" y="2784096"/>
            <a:chExt cx="2489626" cy="2287838"/>
          </a:xfrm>
        </p:grpSpPr>
        <p:sp>
          <p:nvSpPr>
            <p:cNvPr id="17" name="Oval 16"/>
            <p:cNvSpPr/>
            <p:nvPr/>
          </p:nvSpPr>
          <p:spPr>
            <a:xfrm>
              <a:off x="1348347" y="2784096"/>
              <a:ext cx="1004132" cy="1004132"/>
            </a:xfrm>
            <a:prstGeom prst="ellipse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smtClean="0">
                  <a:latin typeface="FontAwesome" pitchFamily="2" charset="0"/>
                </a:rPr>
                <a:t></a:t>
              </a:r>
            </a:p>
            <a:p>
              <a:pPr algn="ctr"/>
              <a:endParaRPr lang="en-US" sz="1200" dirty="0">
                <a:latin typeface="FontAwesom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5600" y="3902383"/>
              <a:ext cx="24896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Employee Actor Instance</a:t>
              </a:r>
            </a:p>
            <a:p>
              <a:pPr algn="ctr"/>
              <a:r>
                <a:rPr lang="sv-SE" dirty="0" smtClean="0">
                  <a:latin typeface="Source Sans Pro Light" panose="020B0403030403020204" pitchFamily="34" charset="0"/>
                </a:rPr>
                <a:t>(Id #</a:t>
              </a:r>
              <a:r>
                <a:rPr lang="sv-SE" dirty="0" smtClean="0">
                  <a:solidFill>
                    <a:srgbClr val="5B9BD5"/>
                  </a:solidFill>
                  <a:latin typeface="Source Sans Pro Light" panose="020B0403030403020204" pitchFamily="34" charset="0"/>
                </a:rPr>
                <a:t>567</a:t>
              </a:r>
              <a:r>
                <a:rPr lang="sv-SE" dirty="0" smtClean="0">
                  <a:latin typeface="Source Sans Pro Light" panose="020B0403030403020204" pitchFamily="34" charset="0"/>
                </a:rPr>
                <a:t>)</a:t>
              </a:r>
            </a:p>
            <a:p>
              <a:pPr algn="ctr"/>
              <a:r>
                <a:rPr lang="sv-SE" sz="1600" dirty="0">
                  <a:latin typeface="Source Sans Pro Light" panose="020B0403030403020204" pitchFamily="34" charset="0"/>
                </a:rPr>
                <a:t>Activation #1 @ </a:t>
              </a:r>
              <a:r>
                <a:rPr lang="sv-SE" sz="1600" dirty="0" smtClean="0">
                  <a:solidFill>
                    <a:srgbClr val="5B9BD5"/>
                  </a:solidFill>
                  <a:latin typeface="Source Sans Pro Light" panose="020B0403030403020204" pitchFamily="34" charset="0"/>
                </a:rPr>
                <a:t>192.168.0.8</a:t>
              </a:r>
              <a:endParaRPr lang="en-US" sz="1600" dirty="0">
                <a:solidFill>
                  <a:srgbClr val="5B9BD5"/>
                </a:solidFill>
                <a:latin typeface="Source Sans Pro Light" panose="020B0403030403020204" pitchFamily="34" charset="0"/>
              </a:endParaRPr>
            </a:p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3337" y="1566094"/>
            <a:ext cx="2489626" cy="2041617"/>
            <a:chOff x="605600" y="2784096"/>
            <a:chExt cx="2489626" cy="2041617"/>
          </a:xfrm>
        </p:grpSpPr>
        <p:sp>
          <p:nvSpPr>
            <p:cNvPr id="20" name="Oval 19"/>
            <p:cNvSpPr/>
            <p:nvPr/>
          </p:nvSpPr>
          <p:spPr>
            <a:xfrm>
              <a:off x="1348347" y="2784096"/>
              <a:ext cx="1004132" cy="1004132"/>
            </a:xfrm>
            <a:prstGeom prst="ellipse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smtClean="0">
                  <a:latin typeface="FontAwesome" pitchFamily="2" charset="0"/>
                </a:rPr>
                <a:t></a:t>
              </a:r>
            </a:p>
            <a:p>
              <a:pPr algn="ctr"/>
              <a:endParaRPr lang="en-US" sz="1200" dirty="0">
                <a:latin typeface="FontAwesom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5600" y="3902383"/>
              <a:ext cx="24896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 panose="020B0403030403020204" pitchFamily="34" charset="0"/>
                </a:rPr>
                <a:t>Employee Actor Instance</a:t>
              </a:r>
            </a:p>
            <a:p>
              <a:pPr algn="ctr"/>
              <a:r>
                <a:rPr lang="sv-SE" dirty="0" smtClean="0">
                  <a:latin typeface="Source Sans Pro Light" panose="020B0403030403020204" pitchFamily="34" charset="0"/>
                </a:rPr>
                <a:t>(Id #</a:t>
              </a:r>
              <a:r>
                <a:rPr lang="sv-SE" dirty="0" smtClean="0">
                  <a:solidFill>
                    <a:srgbClr val="5B9BD5"/>
                  </a:solidFill>
                  <a:latin typeface="Source Sans Pro Light" panose="020B0403030403020204" pitchFamily="34" charset="0"/>
                </a:rPr>
                <a:t>123</a:t>
              </a:r>
              <a:r>
                <a:rPr lang="sv-SE" dirty="0" smtClean="0">
                  <a:latin typeface="Source Sans Pro Light" panose="020B0403030403020204" pitchFamily="34" charset="0"/>
                </a:rPr>
                <a:t>)</a:t>
              </a:r>
            </a:p>
            <a:p>
              <a:pPr algn="ctr"/>
              <a:r>
                <a:rPr lang="sv-SE" sz="1600" dirty="0" smtClean="0">
                  <a:latin typeface="Source Sans Pro Light" panose="020B0403030403020204" pitchFamily="34" charset="0"/>
                </a:rPr>
                <a:t>Activation #1 @ </a:t>
              </a:r>
              <a:r>
                <a:rPr lang="sv-SE" sz="1600" dirty="0" smtClean="0">
                  <a:solidFill>
                    <a:srgbClr val="5B9BD5"/>
                  </a:solidFill>
                  <a:latin typeface="Source Sans Pro Light" panose="020B0403030403020204" pitchFamily="34" charset="0"/>
                </a:rPr>
                <a:t>192.168.0.1</a:t>
              </a:r>
              <a:endParaRPr lang="en-US" sz="1600" dirty="0">
                <a:solidFill>
                  <a:srgbClr val="5B9BD5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4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8476084" y="1566094"/>
            <a:ext cx="1004132" cy="1004132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1200" dirty="0">
              <a:latin typeface="FontAwesome" pitchFamily="2" charset="0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>
            <a:off x="6625548" y="1917540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5274689" y="3423412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7812653" y="2720846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>
          <a:xfrm>
            <a:off x="7485755" y="4189907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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5939610" y="4631575"/>
            <a:ext cx="653796" cy="652686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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silo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4683965" y="1629016"/>
            <a:ext cx="4536961" cy="3911173"/>
          </a:xfrm>
          <a:prstGeom prst="hexagon">
            <a:avLst/>
          </a:prstGeom>
          <a:noFill/>
          <a:ln w="63500">
            <a:solidFill>
              <a:srgbClr val="3CD4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-0.16537 0.21273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8" y="10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17000" decel="6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silo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94562" y="1616123"/>
            <a:ext cx="786384" cy="786384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ontAwesome" pitchFamily="2" charset="0"/>
              </a:rPr>
              <a:t></a:t>
            </a:r>
          </a:p>
        </p:txBody>
      </p:sp>
      <p:sp>
        <p:nvSpPr>
          <p:cNvPr id="7" name="Oval 6"/>
          <p:cNvSpPr/>
          <p:nvPr/>
        </p:nvSpPr>
        <p:spPr>
          <a:xfrm>
            <a:off x="1294562" y="2689798"/>
            <a:ext cx="786384" cy="786384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ontAwesome" pitchFamily="2" charset="0"/>
              </a:rPr>
              <a:t>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4562" y="3749654"/>
            <a:ext cx="786384" cy="786384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ontAwesome" pitchFamily="2" charset="0"/>
              </a:rPr>
              <a:t>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500" dirty="0">
              <a:latin typeface="FontAwesome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310742" y="4829299"/>
            <a:ext cx="786384" cy="786384"/>
          </a:xfrm>
          <a:prstGeom prst="ellipse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ontAwesome" pitchFamily="2" charset="0"/>
              </a:rPr>
              <a:t>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5404" y="1716927"/>
            <a:ext cx="421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Manages Actor lifecycles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5404" y="3850458"/>
            <a:ext cx="850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Manages communication with Actors in other silos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5404" y="4930103"/>
            <a:ext cx="2556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Error handling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404" y="2790602"/>
            <a:ext cx="590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Coordinates and distributes Actors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silo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83965" y="1629016"/>
            <a:ext cx="4536961" cy="3911173"/>
            <a:chOff x="4683965" y="1629016"/>
            <a:chExt cx="4536961" cy="3911173"/>
          </a:xfrm>
        </p:grpSpPr>
        <p:sp>
          <p:nvSpPr>
            <p:cNvPr id="24" name="Oval 23"/>
            <p:cNvSpPr>
              <a:spLocks/>
            </p:cNvSpPr>
            <p:nvPr/>
          </p:nvSpPr>
          <p:spPr>
            <a:xfrm>
              <a:off x="6625548" y="1917540"/>
              <a:ext cx="653796" cy="652686"/>
            </a:xfrm>
            <a:prstGeom prst="ellipse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0" dirty="0" smtClean="0">
                  <a:latin typeface="FontAwesome" pitchFamily="2" charset="0"/>
                </a:rPr>
                <a:t></a:t>
              </a:r>
            </a:p>
            <a:p>
              <a:pPr algn="ctr"/>
              <a:endParaRPr lang="en-US" sz="900" dirty="0">
                <a:latin typeface="FontAwesome" pitchFamily="2" charset="0"/>
              </a:endParaRPr>
            </a:p>
          </p:txBody>
        </p:sp>
        <p:sp>
          <p:nvSpPr>
            <p:cNvPr id="25" name="Oval 24"/>
            <p:cNvSpPr>
              <a:spLocks/>
            </p:cNvSpPr>
            <p:nvPr/>
          </p:nvSpPr>
          <p:spPr>
            <a:xfrm>
              <a:off x="5274689" y="3423412"/>
              <a:ext cx="653796" cy="652686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FontAwesome" pitchFamily="2" charset="0"/>
                </a:rPr>
                <a:t></a:t>
              </a:r>
              <a:endParaRPr lang="en-US" sz="4100" dirty="0" smtClean="0">
                <a:latin typeface="FontAwesome" pitchFamily="2" charset="0"/>
              </a:endParaRPr>
            </a:p>
            <a:p>
              <a:pPr algn="ctr"/>
              <a:endParaRPr lang="en-US" sz="200" dirty="0">
                <a:latin typeface="FontAwesome" pitchFamily="2" charset="0"/>
              </a:endParaRPr>
            </a:p>
          </p:txBody>
        </p:sp>
        <p:sp>
          <p:nvSpPr>
            <p:cNvPr id="26" name="Oval 25"/>
            <p:cNvSpPr>
              <a:spLocks/>
            </p:cNvSpPr>
            <p:nvPr/>
          </p:nvSpPr>
          <p:spPr>
            <a:xfrm>
              <a:off x="7812653" y="2720846"/>
              <a:ext cx="653796" cy="652686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FontAwesome" pitchFamily="2" charset="0"/>
                </a:rPr>
                <a:t></a:t>
              </a:r>
              <a:endParaRPr lang="en-US" sz="4100" dirty="0" smtClean="0">
                <a:latin typeface="FontAwesome" pitchFamily="2" charset="0"/>
              </a:endParaRPr>
            </a:p>
            <a:p>
              <a:pPr algn="ctr"/>
              <a:endParaRPr lang="en-US" sz="200" dirty="0">
                <a:latin typeface="FontAwesome" pitchFamily="2" charset="0"/>
              </a:endParaRPr>
            </a:p>
          </p:txBody>
        </p:sp>
        <p:sp>
          <p:nvSpPr>
            <p:cNvPr id="27" name="Oval 26"/>
            <p:cNvSpPr>
              <a:spLocks/>
            </p:cNvSpPr>
            <p:nvPr/>
          </p:nvSpPr>
          <p:spPr>
            <a:xfrm>
              <a:off x="7485755" y="4189907"/>
              <a:ext cx="653796" cy="652686"/>
            </a:xfrm>
            <a:prstGeom prst="ellipse">
              <a:avLst/>
            </a:prstGeom>
            <a:solidFill>
              <a:srgbClr val="F4D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FontAwesome" pitchFamily="2" charset="0"/>
                </a:rPr>
                <a:t></a:t>
              </a:r>
              <a:endParaRPr lang="en-US" sz="4100" dirty="0" smtClean="0">
                <a:latin typeface="FontAwesome" pitchFamily="2" charset="0"/>
              </a:endParaRPr>
            </a:p>
            <a:p>
              <a:pPr algn="ctr"/>
              <a:endParaRPr lang="en-US" sz="200" dirty="0">
                <a:latin typeface="FontAwesome" pitchFamily="2" charset="0"/>
              </a:endParaRPr>
            </a:p>
          </p:txBody>
        </p:sp>
        <p:sp>
          <p:nvSpPr>
            <p:cNvPr id="28" name="Oval 27"/>
            <p:cNvSpPr>
              <a:spLocks/>
            </p:cNvSpPr>
            <p:nvPr/>
          </p:nvSpPr>
          <p:spPr>
            <a:xfrm>
              <a:off x="5939610" y="4631575"/>
              <a:ext cx="653796" cy="652686"/>
            </a:xfrm>
            <a:prstGeom prst="ellipse">
              <a:avLst/>
            </a:prstGeom>
            <a:solidFill>
              <a:srgbClr val="8D8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FontAwesome" pitchFamily="2" charset="0"/>
                </a:rPr>
                <a:t></a:t>
              </a:r>
              <a:endParaRPr lang="en-US" sz="4100" dirty="0" smtClean="0">
                <a:latin typeface="FontAwesome" pitchFamily="2" charset="0"/>
              </a:endParaRPr>
            </a:p>
            <a:p>
              <a:pPr algn="ctr"/>
              <a:endParaRPr lang="en-US" sz="200" dirty="0">
                <a:latin typeface="FontAwesome" pitchFamily="2" charset="0"/>
              </a:endParaRPr>
            </a:p>
          </p:txBody>
        </p:sp>
        <p:sp>
          <p:nvSpPr>
            <p:cNvPr id="5" name="Hexagon 4"/>
            <p:cNvSpPr/>
            <p:nvPr/>
          </p:nvSpPr>
          <p:spPr>
            <a:xfrm>
              <a:off x="4683965" y="1629016"/>
              <a:ext cx="4536961" cy="3911173"/>
            </a:xfrm>
            <a:prstGeom prst="hexagon">
              <a:avLst/>
            </a:prstGeom>
            <a:noFill/>
            <a:ln w="63500">
              <a:solidFill>
                <a:srgbClr val="3CD4B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6650130" y="3168757"/>
              <a:ext cx="653796" cy="652686"/>
            </a:xfrm>
            <a:prstGeom prst="ellipse">
              <a:avLst/>
            </a:prstGeom>
            <a:solidFill>
              <a:srgbClr val="EC7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0" dirty="0" smtClean="0">
                  <a:latin typeface="FontAwesome" pitchFamily="2" charset="0"/>
                </a:rPr>
                <a:t></a:t>
              </a:r>
            </a:p>
            <a:p>
              <a:pPr algn="ctr"/>
              <a:endParaRPr lang="en-US" sz="900" dirty="0">
                <a:latin typeface="FontAwesome" pitchFamily="2" charset="0"/>
              </a:endParaRPr>
            </a:p>
          </p:txBody>
        </p:sp>
      </p:grpSp>
      <p:sp>
        <p:nvSpPr>
          <p:cNvPr id="13" name="Hexagon 12"/>
          <p:cNvSpPr/>
          <p:nvPr/>
        </p:nvSpPr>
        <p:spPr>
          <a:xfrm>
            <a:off x="875723" y="-487761"/>
            <a:ext cx="4536961" cy="3911173"/>
          </a:xfrm>
          <a:prstGeom prst="hexagon">
            <a:avLst/>
          </a:prstGeom>
          <a:noFill/>
          <a:ln w="63500">
            <a:solidFill>
              <a:srgbClr val="3CD4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8492207" y="3688577"/>
            <a:ext cx="4536961" cy="3911173"/>
          </a:xfrm>
          <a:prstGeom prst="hexagon">
            <a:avLst/>
          </a:prstGeom>
          <a:noFill/>
          <a:ln w="63500">
            <a:solidFill>
              <a:srgbClr val="3CD4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/>
          </p:cNvSpPr>
          <p:nvPr/>
        </p:nvSpPr>
        <p:spPr>
          <a:xfrm>
            <a:off x="1646080" y="1269853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2319533" y="2123379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38" name="Oval 37"/>
          <p:cNvSpPr>
            <a:spLocks/>
          </p:cNvSpPr>
          <p:nvPr/>
        </p:nvSpPr>
        <p:spPr>
          <a:xfrm>
            <a:off x="1711660" y="308490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39" name="Oval 38"/>
          <p:cNvSpPr>
            <a:spLocks/>
          </p:cNvSpPr>
          <p:nvPr/>
        </p:nvSpPr>
        <p:spPr>
          <a:xfrm>
            <a:off x="2849601" y="-168473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875722" y="3749755"/>
            <a:ext cx="4536961" cy="3911173"/>
          </a:xfrm>
          <a:prstGeom prst="hexagon">
            <a:avLst/>
          </a:prstGeom>
          <a:noFill/>
          <a:ln w="63500">
            <a:solidFill>
              <a:srgbClr val="3CD4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118712" y="5515385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869989" y="4596024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2031013" y="6269111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2179657" y="4412167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2804941" y="5340988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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1529397" y="5248710"/>
            <a:ext cx="653796" cy="652686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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3337163" y="6522632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3128426" y="3984709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41" name="Oval 40"/>
          <p:cNvSpPr>
            <a:spLocks/>
          </p:cNvSpPr>
          <p:nvPr/>
        </p:nvSpPr>
        <p:spPr>
          <a:xfrm>
            <a:off x="4012436" y="308490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42" name="Oval 41"/>
          <p:cNvSpPr>
            <a:spLocks/>
          </p:cNvSpPr>
          <p:nvPr/>
        </p:nvSpPr>
        <p:spPr>
          <a:xfrm>
            <a:off x="3604656" y="2413684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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9433722" y="4461672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10823973" y="3993798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9220804" y="5490581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11431870" y="6257076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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9885725" y="6698744"/>
            <a:ext cx="653796" cy="652686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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43" name="Oval 42"/>
          <p:cNvSpPr>
            <a:spLocks/>
          </p:cNvSpPr>
          <p:nvPr/>
        </p:nvSpPr>
        <p:spPr>
          <a:xfrm>
            <a:off x="11659421" y="4631575"/>
            <a:ext cx="653796" cy="652686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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44" name="Oval 43"/>
          <p:cNvSpPr>
            <a:spLocks/>
          </p:cNvSpPr>
          <p:nvPr/>
        </p:nvSpPr>
        <p:spPr>
          <a:xfrm>
            <a:off x="10577523" y="5470431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660000">
            <a:off x="5829352" y="603405"/>
            <a:ext cx="239039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>
                <a:solidFill>
                  <a:srgbClr val="F4D55A"/>
                </a:solidFill>
                <a:latin typeface="FontAwesome" pitchFamily="2" charset="0"/>
              </a:rPr>
              <a:t></a:t>
            </a:r>
            <a:endParaRPr lang="en-US" dirty="0">
              <a:solidFill>
                <a:srgbClr val="F4D55A"/>
              </a:solidFill>
              <a:latin typeface="FontAwesome" pitchFamily="2" charset="0"/>
            </a:endParaRPr>
          </a:p>
        </p:txBody>
      </p:sp>
      <p:sp>
        <p:nvSpPr>
          <p:cNvPr id="45" name="Oval 44"/>
          <p:cNvSpPr>
            <a:spLocks/>
          </p:cNvSpPr>
          <p:nvPr/>
        </p:nvSpPr>
        <p:spPr>
          <a:xfrm>
            <a:off x="2753712" y="729090"/>
            <a:ext cx="653796" cy="65268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ontAwesome" pitchFamily="2" charset="0"/>
              </a:rPr>
              <a:t></a:t>
            </a:r>
            <a:endParaRPr lang="en-US" sz="4100" dirty="0" smtClean="0">
              <a:latin typeface="FontAwesome" pitchFamily="2" charset="0"/>
            </a:endParaRPr>
          </a:p>
          <a:p>
            <a:pPr algn="ctr"/>
            <a:endParaRPr lang="en-US" sz="200" dirty="0">
              <a:latin typeface="FontAwesome" pitchFamily="2" charset="0"/>
            </a:endParaRPr>
          </a:p>
        </p:txBody>
      </p:sp>
      <p:sp>
        <p:nvSpPr>
          <p:cNvPr id="46" name="Oval 45"/>
          <p:cNvSpPr>
            <a:spLocks/>
          </p:cNvSpPr>
          <p:nvPr/>
        </p:nvSpPr>
        <p:spPr>
          <a:xfrm>
            <a:off x="3773109" y="1369150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4" grpId="0" animBg="1"/>
      <p:bldP spid="37" grpId="0" animBg="1"/>
      <p:bldP spid="38" grpId="0" animBg="1"/>
      <p:bldP spid="39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9" grpId="0" animBg="1"/>
      <p:bldP spid="40" grpId="0" animBg="1"/>
      <p:bldP spid="41" grpId="0" animBg="1"/>
      <p:bldP spid="42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43" grpId="0" animBg="1"/>
      <p:bldP spid="44" grpId="0" animBg="1"/>
      <p:bldP spid="4" grpId="0" build="allAtOnce"/>
      <p:bldP spid="45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7642" y="2917061"/>
            <a:ext cx="52712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</a:rPr>
              <a:t>But… </a:t>
            </a:r>
            <a:r>
              <a:rPr lang="en-US" sz="3200" dirty="0" err="1" smtClean="0">
                <a:latin typeface="Source Sans Pro Light" panose="020B0403030403020204" pitchFamily="34" charset="0"/>
              </a:rPr>
              <a:t>ehh</a:t>
            </a:r>
            <a:r>
              <a:rPr lang="en-US" sz="3200" dirty="0" smtClean="0">
                <a:latin typeface="Source Sans Pro Light" panose="020B0403030403020204" pitchFamily="34" charset="0"/>
              </a:rPr>
              <a:t>… wait… </a:t>
            </a:r>
          </a:p>
          <a:p>
            <a:pPr algn="ctr"/>
            <a:r>
              <a:rPr lang="en-US" sz="3200" dirty="0" smtClean="0">
                <a:latin typeface="Source Sans Pro Light" panose="020B0403030403020204" pitchFamily="34" charset="0"/>
              </a:rPr>
              <a:t>how does this really work?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5654" y="1386344"/>
            <a:ext cx="281198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5AAAE5"/>
                </a:solidFill>
                <a:latin typeface="FontAwesome" pitchFamily="2" charset="0"/>
              </a:rPr>
              <a:t></a:t>
            </a:r>
            <a:endParaRPr lang="en-US" dirty="0">
              <a:solidFill>
                <a:srgbClr val="5AAAE5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how does it work?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2064590" y="419341"/>
            <a:ext cx="4536961" cy="3911173"/>
          </a:xfrm>
          <a:prstGeom prst="hexagon">
            <a:avLst/>
          </a:prstGeom>
          <a:noFill/>
          <a:ln w="63500">
            <a:solidFill>
              <a:srgbClr val="3CD4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3507644" y="1959082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5872832" y="2478902"/>
            <a:ext cx="4536961" cy="3911173"/>
          </a:xfrm>
          <a:prstGeom prst="hexagon">
            <a:avLst/>
          </a:prstGeom>
          <a:noFill/>
          <a:ln w="63500">
            <a:solidFill>
              <a:srgbClr val="3CD4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00050" y="2285425"/>
            <a:ext cx="2876550" cy="0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1697472"/>
            <a:ext cx="213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ource Sans Pro Light" panose="020B0403030403020204" pitchFamily="34" charset="0"/>
              </a:rPr>
              <a:t>Get all employees for manager #123</a:t>
            </a:r>
            <a:endParaRPr lang="en-US" sz="1400" dirty="0">
              <a:latin typeface="Source Sans Pro Light" panose="020B0403030403020204" pitchFamily="34" charset="0"/>
            </a:endParaRPr>
          </a:p>
        </p:txBody>
      </p:sp>
      <p:sp>
        <p:nvSpPr>
          <p:cNvPr id="48" name="Oval 47"/>
          <p:cNvSpPr>
            <a:spLocks/>
          </p:cNvSpPr>
          <p:nvPr/>
        </p:nvSpPr>
        <p:spPr>
          <a:xfrm>
            <a:off x="3507644" y="3342417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49" name="Oval 48"/>
          <p:cNvSpPr>
            <a:spLocks/>
          </p:cNvSpPr>
          <p:nvPr/>
        </p:nvSpPr>
        <p:spPr>
          <a:xfrm>
            <a:off x="4333070" y="677773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50" name="Oval 49"/>
          <p:cNvSpPr>
            <a:spLocks/>
          </p:cNvSpPr>
          <p:nvPr/>
        </p:nvSpPr>
        <p:spPr>
          <a:xfrm>
            <a:off x="5219036" y="1538788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51" name="Oval 50"/>
          <p:cNvSpPr>
            <a:spLocks/>
          </p:cNvSpPr>
          <p:nvPr/>
        </p:nvSpPr>
        <p:spPr>
          <a:xfrm>
            <a:off x="7207133" y="3018096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8686136" y="4767763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53" name="Oval 52"/>
          <p:cNvSpPr>
            <a:spLocks/>
          </p:cNvSpPr>
          <p:nvPr/>
        </p:nvSpPr>
        <p:spPr>
          <a:xfrm>
            <a:off x="7085936" y="5329738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834542" y="2713794"/>
            <a:ext cx="7141" cy="525204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991827" y="1330459"/>
            <a:ext cx="400657" cy="526597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144227" y="1875520"/>
            <a:ext cx="1036940" cy="133937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58302" y="2220319"/>
            <a:ext cx="2827634" cy="1018679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50005" y="2425932"/>
            <a:ext cx="4359612" cy="2449643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03152" y="2638081"/>
            <a:ext cx="2982784" cy="2665863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064590" y="419341"/>
            <a:ext cx="4536961" cy="3911173"/>
          </a:xfrm>
          <a:prstGeom prst="hexagon">
            <a:avLst/>
          </a:prstGeom>
          <a:noFill/>
          <a:ln w="63500">
            <a:solidFill>
              <a:srgbClr val="3CD4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3507644" y="1959082"/>
            <a:ext cx="653796" cy="652686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5872832" y="2478902"/>
            <a:ext cx="4536961" cy="3911173"/>
          </a:xfrm>
          <a:prstGeom prst="hexagon">
            <a:avLst/>
          </a:prstGeom>
          <a:noFill/>
          <a:ln w="63500">
            <a:solidFill>
              <a:srgbClr val="3CD4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00050" y="2285425"/>
            <a:ext cx="2876550" cy="0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1697472"/>
            <a:ext cx="213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ource Sans Pro Light" panose="020B0403030403020204" pitchFamily="34" charset="0"/>
              </a:rPr>
              <a:t>Get all employees for manager #123</a:t>
            </a:r>
            <a:endParaRPr lang="en-US" sz="1400" dirty="0">
              <a:latin typeface="Source Sans Pro Light" panose="020B0403030403020204" pitchFamily="34" charset="0"/>
            </a:endParaRPr>
          </a:p>
        </p:txBody>
      </p:sp>
      <p:sp>
        <p:nvSpPr>
          <p:cNvPr id="48" name="Oval 47"/>
          <p:cNvSpPr>
            <a:spLocks/>
          </p:cNvSpPr>
          <p:nvPr/>
        </p:nvSpPr>
        <p:spPr>
          <a:xfrm>
            <a:off x="3507644" y="3342417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49" name="Oval 48"/>
          <p:cNvSpPr>
            <a:spLocks/>
          </p:cNvSpPr>
          <p:nvPr/>
        </p:nvSpPr>
        <p:spPr>
          <a:xfrm>
            <a:off x="4333070" y="677773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50" name="Oval 49"/>
          <p:cNvSpPr>
            <a:spLocks/>
          </p:cNvSpPr>
          <p:nvPr/>
        </p:nvSpPr>
        <p:spPr>
          <a:xfrm>
            <a:off x="5219036" y="1538788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51" name="Oval 50"/>
          <p:cNvSpPr>
            <a:spLocks/>
          </p:cNvSpPr>
          <p:nvPr/>
        </p:nvSpPr>
        <p:spPr>
          <a:xfrm>
            <a:off x="7207133" y="3018096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8686136" y="4767763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sp>
        <p:nvSpPr>
          <p:cNvPr id="53" name="Oval 52"/>
          <p:cNvSpPr>
            <a:spLocks/>
          </p:cNvSpPr>
          <p:nvPr/>
        </p:nvSpPr>
        <p:spPr>
          <a:xfrm>
            <a:off x="7085936" y="5329738"/>
            <a:ext cx="653796" cy="652686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900" dirty="0">
              <a:latin typeface="FontAwesome" pitchFamily="2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834542" y="2713794"/>
            <a:ext cx="7141" cy="525204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991827" y="1330459"/>
            <a:ext cx="400657" cy="526597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144227" y="1875520"/>
            <a:ext cx="1036940" cy="133937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58302" y="2220319"/>
            <a:ext cx="2827634" cy="1018679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50005" y="2425932"/>
            <a:ext cx="4359612" cy="2449643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03152" y="2638081"/>
            <a:ext cx="2982784" cy="2665863"/>
          </a:xfrm>
          <a:prstGeom prst="straightConnector1">
            <a:avLst/>
          </a:prstGeom>
          <a:ln w="825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11468100" cy="67151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how does it work?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0438" y="1335087"/>
            <a:ext cx="7611124" cy="96577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sv-SE" sz="2400" dirty="0" smtClean="0">
                <a:latin typeface="Source Sans Pro Light" panose="020B0403030403020204" pitchFamily="34" charset="0"/>
              </a:rPr>
              <a:t>Everything is asynchronous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90438" y="5005747"/>
            <a:ext cx="7611124" cy="965776"/>
          </a:xfrm>
          <a:prstGeom prst="rect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sv-SE" sz="2400" dirty="0" smtClean="0">
                <a:latin typeface="Source Sans Pro Light" panose="020B0403030403020204" pitchFamily="34" charset="0"/>
              </a:rPr>
              <a:t>No bottlenecks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90438" y="3784079"/>
            <a:ext cx="7611124" cy="965776"/>
          </a:xfrm>
          <a:prstGeom prst="rect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sv-SE" sz="2400" dirty="0" smtClean="0">
                <a:latin typeface="Source Sans Pro Light" panose="020B0403030403020204" pitchFamily="34" charset="0"/>
              </a:rPr>
              <a:t>Super fast serialization (when going over the wire)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0438" y="2562690"/>
            <a:ext cx="7611124" cy="965776"/>
          </a:xfrm>
          <a:prstGeom prst="rect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sv-SE" sz="2400" dirty="0" smtClean="0">
                <a:latin typeface="Source Sans Pro Light" panose="020B0403030403020204" pitchFamily="34" charset="0"/>
              </a:rPr>
              <a:t>Small, single-threaded and queued operations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422622" y="3861945"/>
            <a:ext cx="2290904" cy="2089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0" dirty="0">
                <a:latin typeface="FontAwesome" pitchFamily="2" charset="0"/>
              </a:rPr>
              <a:t></a:t>
            </a:r>
          </a:p>
        </p:txBody>
      </p:sp>
    </p:spTree>
    <p:extLst>
      <p:ext uri="{BB962C8B-B14F-4D97-AF65-F5344CB8AC3E}">
        <p14:creationId xmlns:p14="http://schemas.microsoft.com/office/powerpoint/2010/main" val="3422922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3200" dirty="0" smtClean="0">
                <a:latin typeface="Source Sans Pro Light" panose="020B0403030403020204" pitchFamily="34" charset="0"/>
              </a:rPr>
              <a:t>what about data?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595" y="1501140"/>
            <a:ext cx="8946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</a:rPr>
              <a:t>Grains can persist state using </a:t>
            </a:r>
            <a:r>
              <a:rPr lang="en-US" sz="3200" dirty="0" err="1" smtClean="0">
                <a:latin typeface="Source Sans Pro Light" panose="020B0403030403020204" pitchFamily="34" charset="0"/>
              </a:rPr>
              <a:t>StorageProviders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6751" y="3029327"/>
            <a:ext cx="2597203" cy="2375007"/>
          </a:xfrm>
          <a:prstGeom prst="rect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latin typeface="Source Sans Pro Light" panose="020B0403030403020204" pitchFamily="34" charset="0"/>
              </a:rPr>
              <a:t>AzureTableStorage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7398" y="3030508"/>
            <a:ext cx="2597203" cy="2375007"/>
          </a:xfrm>
          <a:prstGeom prst="rect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latin typeface="Source Sans Pro Light" panose="020B0403030403020204" pitchFamily="34" charset="0"/>
              </a:rPr>
              <a:t>ShardedStorage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34031" y="3029327"/>
            <a:ext cx="2592081" cy="2370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Source Sans Pro Light" panose="020B0403030403020204" pitchFamily="34" charset="0"/>
              </a:rPr>
              <a:t>BuildYourOwn</a:t>
            </a:r>
            <a:r>
              <a:rPr lang="en-US" sz="2400" dirty="0" smtClean="0">
                <a:latin typeface="Source Sans Pro Light" panose="020B0403030403020204" pitchFamily="34" charset="0"/>
              </a:rPr>
              <a:t>…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051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52" y="-40847"/>
            <a:ext cx="58592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rgbClr val="8D8EB9"/>
                </a:solidFill>
                <a:latin typeface="FontAwesome" pitchFamily="2" charset="0"/>
              </a:rPr>
              <a:t></a:t>
            </a:r>
            <a:endParaRPr lang="en-US" dirty="0">
              <a:solidFill>
                <a:srgbClr val="8D8EB9"/>
              </a:solidFill>
              <a:latin typeface="FontAwesome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4526" y="2829169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8D8EB9"/>
                </a:solidFill>
                <a:latin typeface="Source Sans Pro Light" panose="020B0403030403020204" pitchFamily="34" charset="0"/>
              </a:rPr>
              <a:t>demo</a:t>
            </a:r>
            <a:endParaRPr lang="en-US" sz="4000" dirty="0">
              <a:solidFill>
                <a:srgbClr val="8D8EB9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662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50981" y="1521995"/>
            <a:ext cx="786384" cy="786384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</a:t>
            </a: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50981" y="2595670"/>
            <a:ext cx="786384" cy="786384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FontAwesome" pitchFamily="2" charset="0"/>
              </a:rPr>
              <a:t></a:t>
            </a: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50981" y="3655526"/>
            <a:ext cx="786384" cy="786384"/>
          </a:xfrm>
          <a:prstGeom prst="ellipse">
            <a:avLst/>
          </a:prstGeom>
          <a:solidFill>
            <a:srgbClr val="8D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ontAwesome" pitchFamily="2" charset="0"/>
              </a:rPr>
              <a:t>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500" dirty="0">
              <a:latin typeface="FontAwesome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67161" y="4735171"/>
            <a:ext cx="786384" cy="786384"/>
          </a:xfrm>
          <a:prstGeom prst="ellipse">
            <a:avLst/>
          </a:prstGeom>
          <a:solidFill>
            <a:srgbClr val="3C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ontAwesome" pitchFamily="2" charset="0"/>
              </a:rPr>
              <a:t>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1823" y="1622799"/>
            <a:ext cx="508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Many loosely coupled entities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823" y="3756330"/>
            <a:ext cx="311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Source Sans Pro Light" panose="020B0403030403020204" pitchFamily="34" charset="0"/>
              </a:rPr>
              <a:t>Very large entities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1823" y="4835975"/>
            <a:ext cx="581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Entities which require shared data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when is it a good fit?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1823" y="2699683"/>
            <a:ext cx="7401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ource Sans Pro Light" panose="020B0403030403020204" pitchFamily="34" charset="0"/>
              </a:rPr>
              <a:t>Small entities which can be single-threaded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75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0006" y="1262519"/>
            <a:ext cx="281198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5AAAE5"/>
                </a:solidFill>
                <a:latin typeface="FontAwesome" pitchFamily="2" charset="0"/>
              </a:rPr>
              <a:t></a:t>
            </a:r>
            <a:endParaRPr lang="en-US" dirty="0">
              <a:solidFill>
                <a:srgbClr val="5AAAE5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0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4346" y="2934046"/>
            <a:ext cx="10914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5AAAE5"/>
                </a:solidFill>
                <a:latin typeface="Source Sans Pro"/>
              </a:rPr>
              <a:t>http://dotnet.github.io/orleans/Step-by-step-Tutorials/</a:t>
            </a:r>
            <a:endParaRPr lang="en-US" sz="3600" dirty="0">
              <a:solidFill>
                <a:srgbClr val="5AAAE5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6037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actor model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595" y="1501140"/>
            <a:ext cx="8946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	</a:t>
            </a:r>
            <a:r>
              <a:rPr lang="en-US" sz="2800" dirty="0" smtClean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	The </a:t>
            </a:r>
            <a:r>
              <a:rPr lang="en-US" sz="2800" b="1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actor model</a:t>
            </a:r>
            <a: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 in computer science is a </a:t>
            </a:r>
            <a:r>
              <a:rPr lang="en-US" sz="2800" dirty="0" smtClean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mathematical </a:t>
            </a:r>
            <a:r>
              <a:rPr lang="en-US" sz="2800" b="1" dirty="0" smtClean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model</a:t>
            </a:r>
            <a:r>
              <a:rPr lang="en-US" sz="2800" dirty="0" smtClean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of concurrent computation that treats "</a:t>
            </a:r>
            <a:r>
              <a:rPr lang="en-US" sz="2800" b="1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actors</a:t>
            </a:r>
            <a: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" as the universal primitives of concurrent computation: in response to a message that it receives, an </a:t>
            </a:r>
            <a:r>
              <a:rPr lang="en-US" sz="2800" b="1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actor</a:t>
            </a:r>
            <a: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 can make local decisions, create more </a:t>
            </a:r>
            <a:r>
              <a:rPr lang="en-US" sz="2800" b="1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actors</a:t>
            </a:r>
            <a: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, send more messages, and determine how to respond ...</a:t>
            </a:r>
            <a:b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</a:br>
            <a:endParaRPr lang="en-US" sz="2800" dirty="0">
              <a:solidFill>
                <a:srgbClr val="232323"/>
              </a:solidFill>
              <a:latin typeface="Source Sans Pro" panose="020B0503030403020204" pitchFamily="34" charset="0"/>
              <a:ea typeface="Arial"/>
              <a:cs typeface="Arial"/>
              <a:sym typeface="Arial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>		</a:t>
            </a:r>
            <a:r>
              <a:rPr lang="en-US" sz="2800" dirty="0">
                <a:solidFill>
                  <a:srgbClr val="661E99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  <a:hlinkClick r:id="rId3"/>
              </a:rPr>
              <a:t>Actor model - Wikipedia, the free encyclopedia</a:t>
            </a:r>
            <a: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  <a:t/>
            </a:r>
            <a:br>
              <a:rPr lang="en-US" sz="2800" dirty="0">
                <a:solidFill>
                  <a:srgbClr val="232323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</a:rPr>
            </a:br>
            <a:r>
              <a:rPr lang="en-US" sz="2800" u="sng" dirty="0">
                <a:solidFill>
                  <a:srgbClr val="661E99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  <a:hlinkClick r:id="rId3"/>
              </a:rPr>
              <a:t>en.wikipedia.org/wiki/</a:t>
            </a:r>
            <a:r>
              <a:rPr lang="en-US" sz="2800" u="sng" dirty="0" err="1">
                <a:solidFill>
                  <a:srgbClr val="661E99"/>
                </a:solidFill>
                <a:latin typeface="Source Sans Pro" panose="020B0503030403020204" pitchFamily="34" charset="0"/>
                <a:ea typeface="Arial"/>
                <a:cs typeface="Arial"/>
                <a:sym typeface="Arial"/>
                <a:hlinkClick r:id="rId3"/>
              </a:rPr>
              <a:t>Actor_model</a:t>
            </a:r>
            <a:endParaRPr lang="en-US" sz="2800" u="sng" dirty="0">
              <a:solidFill>
                <a:srgbClr val="661E99"/>
              </a:solidFill>
              <a:latin typeface="Source Sans Pro" panose="020B0503030403020204" pitchFamily="34" charset="0"/>
              <a:ea typeface="Arial"/>
              <a:cs typeface="Arial"/>
              <a:sym typeface="Arial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8125495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Source Sans Pro Light" panose="020B0403030403020204" pitchFamily="34" charset="0"/>
              </a:rPr>
              <a:t>M</a:t>
            </a:r>
            <a:r>
              <a:rPr lang="en-US" sz="3200" dirty="0" smtClean="0">
                <a:latin typeface="Source Sans Pro Light" panose="020B0403030403020204" pitchFamily="34" charset="0"/>
              </a:rPr>
              <a:t>oore’s law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19299" y="2343526"/>
            <a:ext cx="5353402" cy="2375008"/>
            <a:chOff x="4777832" y="2943601"/>
            <a:chExt cx="5353402" cy="2375008"/>
          </a:xfrm>
        </p:grpSpPr>
        <p:sp>
          <p:nvSpPr>
            <p:cNvPr id="5" name="Rectangle 4"/>
            <p:cNvSpPr/>
            <p:nvPr/>
          </p:nvSpPr>
          <p:spPr>
            <a:xfrm>
              <a:off x="4777832" y="2943602"/>
              <a:ext cx="2597203" cy="2375007"/>
            </a:xfrm>
            <a:prstGeom prst="rect">
              <a:avLst/>
            </a:prstGeom>
            <a:solidFill>
              <a:srgbClr val="3CD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 sz="1800"/>
              </a:pPr>
              <a:r>
                <a:rPr lang="en-US" sz="2400" dirty="0">
                  <a:latin typeface="Source Sans Pro" panose="020B0503030403020204" pitchFamily="34" charset="0"/>
                </a:rPr>
                <a:t>The number of transistors in chip will double every 18 months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34031" y="2943601"/>
              <a:ext cx="2597203" cy="2375007"/>
            </a:xfrm>
            <a:prstGeom prst="rect">
              <a:avLst/>
            </a:prstGeom>
            <a:solidFill>
              <a:srgbClr val="8D8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 sz="1800"/>
              </a:pPr>
              <a:r>
                <a:rPr lang="sv-SE" sz="2400" dirty="0">
                  <a:latin typeface="Source Sans Pro" panose="020B0503030403020204" pitchFamily="34" charset="0"/>
                </a:rPr>
                <a:t>Gordon E. Moore - 1965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166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416969" y="3264874"/>
            <a:ext cx="7358063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 algn="ctr">
              <a:defRPr sz="1800"/>
            </a:pPr>
            <a:r>
              <a:rPr sz="4400" dirty="0">
                <a:latin typeface="Source Sans Pro" panose="020B0503030403020204" pitchFamily="34" charset="0"/>
              </a:rPr>
              <a:t>“The free lunch is over”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3479" y="1402826"/>
            <a:ext cx="15536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500" dirty="0">
                <a:solidFill>
                  <a:srgbClr val="5B9BD5"/>
                </a:solidFill>
                <a:latin typeface="FontAwesome" pitchFamily="2" charset="0"/>
              </a:rPr>
              <a:t></a:t>
            </a:r>
            <a:endParaRPr lang="sv-SE" dirty="0">
              <a:solidFill>
                <a:srgbClr val="5B9BD5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25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PU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655148" y="0"/>
            <a:ext cx="6881704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807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93756" y="2645945"/>
            <a:ext cx="786384" cy="786384"/>
          </a:xfrm>
          <a:prstGeom prst="ellipse">
            <a:avLst/>
          </a:prstGeom>
          <a:solidFill>
            <a:srgbClr val="F4D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>
                <a:latin typeface="FontAwesome" pitchFamily="2" charset="0"/>
              </a:rPr>
              <a:t>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800" dirty="0">
              <a:latin typeface="FontAwesome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93756" y="3719620"/>
            <a:ext cx="786384" cy="786384"/>
          </a:xfrm>
          <a:prstGeom prst="ellipse">
            <a:avLst/>
          </a:prstGeom>
          <a:solidFill>
            <a:srgbClr val="EC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>
                <a:latin typeface="FontAwesome" pitchFamily="2" charset="0"/>
              </a:rPr>
              <a:t></a:t>
            </a:r>
            <a:endParaRPr lang="en-US" sz="4000" dirty="0" smtClean="0">
              <a:latin typeface="FontAwesome" pitchFamily="2" charset="0"/>
            </a:endParaRPr>
          </a:p>
          <a:p>
            <a:pPr algn="ctr"/>
            <a:endParaRPr lang="en-US" sz="100" dirty="0">
              <a:latin typeface="FontAwesom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4598" y="2746749"/>
            <a:ext cx="658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Sans Pro" panose="020B0503030403020204" pitchFamily="34" charset="0"/>
              </a:rPr>
              <a:t>Performances are not "free" anymore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7508" y="317315"/>
            <a:ext cx="825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Source Sans Pro Light" panose="020B0403030403020204" pitchFamily="34" charset="0"/>
              </a:rPr>
              <a:t>No more free lunch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4598" y="3823633"/>
            <a:ext cx="9192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 sz="1800"/>
            </a:pPr>
            <a:r>
              <a:rPr lang="en-US" sz="3200" dirty="0">
                <a:latin typeface="Source Sans Pro" panose="020B0503030403020204" pitchFamily="34" charset="0"/>
              </a:rPr>
              <a:t>You need to develop concurrent application/systems</a:t>
            </a:r>
          </a:p>
        </p:txBody>
      </p:sp>
    </p:spTree>
    <p:extLst>
      <p:ext uri="{BB962C8B-B14F-4D97-AF65-F5344CB8AC3E}">
        <p14:creationId xmlns:p14="http://schemas.microsoft.com/office/powerpoint/2010/main" val="143892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416969" y="3264874"/>
            <a:ext cx="7358063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 algn="ctr">
              <a:defRPr sz="1800"/>
            </a:pPr>
            <a:r>
              <a:rPr lang="en-US" sz="4400" dirty="0"/>
              <a:t>“I know, I will use threads...”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3479" y="1402826"/>
            <a:ext cx="15536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500" dirty="0">
                <a:solidFill>
                  <a:srgbClr val="3CD4BA"/>
                </a:solidFill>
                <a:latin typeface="FontAwesome" pitchFamily="2" charset="0"/>
              </a:rPr>
              <a:t></a:t>
            </a:r>
            <a:endParaRPr lang="sv-SE" dirty="0">
              <a:solidFill>
                <a:srgbClr val="3CD4BA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68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1005</Words>
  <Application>Microsoft Office PowerPoint</Application>
  <PresentationFormat>Widescreen</PresentationFormat>
  <Paragraphs>256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FontAwesome</vt:lpstr>
      <vt:lpstr>Source Sans Pro</vt:lpstr>
      <vt:lpstr>Source Sans Pro Light</vt:lpstr>
      <vt:lpstr>Office Theme</vt:lpstr>
      <vt:lpstr>Custom Design</vt:lpstr>
      <vt:lpstr>Actors with Project Orleans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Orleans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Lindblad</dc:creator>
  <cp:lastModifiedBy>David Lindblad</cp:lastModifiedBy>
  <cp:revision>131</cp:revision>
  <dcterms:created xsi:type="dcterms:W3CDTF">2015-02-20T17:27:19Z</dcterms:created>
  <dcterms:modified xsi:type="dcterms:W3CDTF">2015-04-25T10:06:19Z</dcterms:modified>
</cp:coreProperties>
</file>