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it-IT"/>
              <a:t>Fare clic per modificare lo stile del titolo</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11/13/2016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it-IT"/>
              <a:t>Fare clic per modificare lo stile del titolo</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it-IT"/>
              <a:t>Fare clic per modificare lo stile del titolo</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it-IT"/>
              <a:t>Fare clic per modificare lo stile del titolo</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it-IT"/>
              <a:t>Fare clic per modificare lo stile del titolo</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it-IT"/>
              <a:t>Fare clic per modificare lo stile del titolo</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11/13/2016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97426" y="1921565"/>
            <a:ext cx="6910641" cy="1465099"/>
          </a:xfrm>
        </p:spPr>
        <p:txBody>
          <a:bodyPr>
            <a:noAutofit/>
          </a:bodyPr>
          <a:lstStyle/>
          <a:p>
            <a:r>
              <a:rPr lang="it-IT" dirty="0"/>
              <a:t>Il regno animale e le proprietà dell’acqua</a:t>
            </a:r>
          </a:p>
        </p:txBody>
      </p:sp>
      <p:sp>
        <p:nvSpPr>
          <p:cNvPr id="3" name="Sottotitolo 2"/>
          <p:cNvSpPr>
            <a:spLocks noGrp="1"/>
          </p:cNvSpPr>
          <p:nvPr>
            <p:ph type="subTitle" idx="1"/>
          </p:nvPr>
        </p:nvSpPr>
        <p:spPr/>
        <p:txBody>
          <a:bodyPr/>
          <a:lstStyle/>
          <a:p>
            <a:r>
              <a:rPr lang="it-IT" dirty="0"/>
              <a:t>Gli organismi viventi che sfruttano la tensione superficiale dell’acqua</a:t>
            </a:r>
          </a:p>
        </p:txBody>
      </p:sp>
    </p:spTree>
    <p:extLst>
      <p:ext uri="{BB962C8B-B14F-4D97-AF65-F5344CB8AC3E}">
        <p14:creationId xmlns:p14="http://schemas.microsoft.com/office/powerpoint/2010/main" val="3210197663"/>
      </p:ext>
    </p:extLst>
  </p:cSld>
  <p:clrMapOvr>
    <a:masterClrMapping/>
  </p:clrMapOvr>
  <mc:AlternateContent xmlns:mc="http://schemas.openxmlformats.org/markup-compatibility/2006">
    <mc:Choice xmlns:p14="http://schemas.microsoft.com/office/powerpoint/2010/main" Requires="p14">
      <p:transition spd="slow" p14:dur="1600" advTm="6767">
        <p14:prism dir="d" isInverted="1"/>
      </p:transition>
    </mc:Choice>
    <mc:Fallback>
      <p:transition spd="slow" advTm="6767">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L’acqua presenta varie proprietà dovute alla geometria della molecola</a:t>
            </a:r>
          </a:p>
        </p:txBody>
      </p:sp>
      <p:pic>
        <p:nvPicPr>
          <p:cNvPr id="4" name="Segnaposto contenuto 3"/>
          <p:cNvPicPr>
            <a:picLocks noGrp="1" noChangeAspect="1"/>
          </p:cNvPicPr>
          <p:nvPr>
            <p:ph idx="1"/>
          </p:nvPr>
        </p:nvPicPr>
        <p:blipFill>
          <a:blip r:embed="rId2"/>
          <a:stretch>
            <a:fillRect/>
          </a:stretch>
        </p:blipFill>
        <p:spPr>
          <a:xfrm>
            <a:off x="8549638" y="2732157"/>
            <a:ext cx="2346960" cy="3048000"/>
          </a:xfrm>
        </p:spPr>
      </p:pic>
      <p:sp>
        <p:nvSpPr>
          <p:cNvPr id="5" name="CasellaDiTesto 4"/>
          <p:cNvSpPr txBox="1"/>
          <p:nvPr/>
        </p:nvSpPr>
        <p:spPr>
          <a:xfrm>
            <a:off x="1577009" y="2544417"/>
            <a:ext cx="6599582" cy="2585323"/>
          </a:xfrm>
          <a:prstGeom prst="rect">
            <a:avLst/>
          </a:prstGeom>
          <a:noFill/>
        </p:spPr>
        <p:txBody>
          <a:bodyPr wrap="square" rtlCol="0">
            <a:spAutoFit/>
          </a:bodyPr>
          <a:lstStyle/>
          <a:p>
            <a:endParaRPr lang="it-IT" dirty="0"/>
          </a:p>
          <a:p>
            <a:pPr marL="285750" indent="-285750">
              <a:buFont typeface="Arial" panose="020B0604020202020204" pitchFamily="34" charset="0"/>
              <a:buChar char="•"/>
            </a:pPr>
            <a:r>
              <a:rPr lang="it-IT" dirty="0"/>
              <a:t>Adesione: la tendenza delle molecole d’acqua a legarsi a molecole di altro tipo</a:t>
            </a:r>
          </a:p>
          <a:p>
            <a:pPr marL="285750" indent="-285750">
              <a:buFont typeface="Arial" panose="020B0604020202020204" pitchFamily="34" charset="0"/>
              <a:buChar char="•"/>
            </a:pPr>
            <a:r>
              <a:rPr lang="it-IT" dirty="0"/>
              <a:t>Coesione: la tendenza delle molecole d’acqua a legarsi a molecole dello stesso tipo</a:t>
            </a:r>
          </a:p>
          <a:p>
            <a:pPr marL="285750" indent="-285750">
              <a:buFont typeface="Arial" panose="020B0604020202020204" pitchFamily="34" charset="0"/>
              <a:buChar char="•"/>
            </a:pPr>
            <a:endParaRPr lang="it-IT" dirty="0"/>
          </a:p>
          <a:p>
            <a:r>
              <a:rPr lang="it-IT" dirty="0"/>
              <a:t>Queste 2 proprietà formano la </a:t>
            </a:r>
            <a:r>
              <a:rPr lang="it-IT" b="1" dirty="0">
                <a:effectLst>
                  <a:outerShdw blurRad="38100" dist="38100" dir="2700000" algn="tl">
                    <a:srgbClr val="000000">
                      <a:alpha val="43137"/>
                    </a:srgbClr>
                  </a:outerShdw>
                </a:effectLst>
              </a:rPr>
              <a:t>tensione superficiale</a:t>
            </a:r>
            <a:r>
              <a:rPr lang="it-IT" dirty="0"/>
              <a:t>, che, oltre  a far galleggiare oggetti piccoli permette ad alcuni esseri viventi di camminare sull’acqua</a:t>
            </a:r>
          </a:p>
        </p:txBody>
      </p:sp>
    </p:spTree>
    <p:extLst>
      <p:ext uri="{BB962C8B-B14F-4D97-AF65-F5344CB8AC3E}">
        <p14:creationId xmlns:p14="http://schemas.microsoft.com/office/powerpoint/2010/main" val="890299815"/>
      </p:ext>
    </p:extLst>
  </p:cSld>
  <p:clrMapOvr>
    <a:masterClrMapping/>
  </p:clrMapOvr>
  <mc:AlternateContent xmlns:mc="http://schemas.openxmlformats.org/markup-compatibility/2006">
    <mc:Choice xmlns:p14="http://schemas.microsoft.com/office/powerpoint/2010/main" Requires="p14">
      <p:transition spd="slow" p14:dur="1400" advTm="25187">
        <p14:doors dir="vert"/>
      </p:transition>
    </mc:Choice>
    <mc:Fallback>
      <p:transition spd="slow" advTm="25187">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L'idrometra, i gerridi, le zanzare e altre specie di insetti molto leggeri riescono a camminare sull'acqua senza affondare sfruttandone la tensione superficiale.</a:t>
            </a:r>
            <a:endParaRPr lang="it-IT" dirty="0"/>
          </a:p>
        </p:txBody>
      </p:sp>
      <p:sp>
        <p:nvSpPr>
          <p:cNvPr id="4" name="Segnaposto testo 3"/>
          <p:cNvSpPr>
            <a:spLocks noGrp="1"/>
          </p:cNvSpPr>
          <p:nvPr>
            <p:ph type="body" sz="half" idx="2"/>
          </p:nvPr>
        </p:nvSpPr>
        <p:spPr/>
        <p:txBody>
          <a:bodyPr/>
          <a:lstStyle/>
          <a:p>
            <a:r>
              <a:rPr lang="it-IT" dirty="0"/>
              <a:t>La tensione superficiale fa sembrare i liquidi racchiusi da una membrana elastica, basti pensare alle gocce e al modo in cui si formano.</a:t>
            </a:r>
            <a:endParaRPr lang="it-IT" dirty="0"/>
          </a:p>
        </p:txBody>
      </p:sp>
      <p:pic>
        <p:nvPicPr>
          <p:cNvPr id="11" name="Segnaposto immagine 10"/>
          <p:cNvPicPr>
            <a:picLocks noGrp="1" noChangeAspect="1"/>
          </p:cNvPicPr>
          <p:nvPr>
            <p:ph type="pic" idx="1"/>
          </p:nvPr>
        </p:nvPicPr>
        <p:blipFill>
          <a:blip r:embed="rId2"/>
          <a:srcRect t="15935" b="15935"/>
          <a:stretch>
            <a:fillRect/>
          </a:stretch>
        </p:blipFill>
        <p:spPr/>
      </p:pic>
    </p:spTree>
    <p:extLst>
      <p:ext uri="{BB962C8B-B14F-4D97-AF65-F5344CB8AC3E}">
        <p14:creationId xmlns:p14="http://schemas.microsoft.com/office/powerpoint/2010/main" val="21640473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17712">
        <p15:prstTrans prst="wind"/>
      </p:transition>
    </mc:Choice>
    <mc:Fallback>
      <p:transition spd="slow" advTm="17712">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it-IT" dirty="0"/>
              <a:t>Osservando da vicino questi insetti</a:t>
            </a:r>
            <a:r>
              <a:rPr lang="it-IT" dirty="0"/>
              <a:t> sembrano pattinare e si nota che in corrispondenza delle zampe la superficie del liquido appare incurvata verso il basso. </a:t>
            </a:r>
            <a:br>
              <a:rPr lang="it-IT" dirty="0"/>
            </a:br>
            <a:r>
              <a:rPr lang="it-IT" dirty="0"/>
              <a:t>In più, molti insetti che camminano sull'acqua sono provvisti di peli superficiali ricoperti di oli, ossia sostanze idrofobe che respingono l'acqua e permettono alla parte terminale delle zampe di non affondare.</a:t>
            </a:r>
            <a:endParaRPr lang="it-IT" dirty="0"/>
          </a:p>
        </p:txBody>
      </p:sp>
      <p:pic>
        <p:nvPicPr>
          <p:cNvPr id="5" name="Immagine 4"/>
          <p:cNvPicPr>
            <a:picLocks noChangeAspect="1"/>
          </p:cNvPicPr>
          <p:nvPr/>
        </p:nvPicPr>
        <p:blipFill>
          <a:blip r:embed="rId2"/>
          <a:stretch>
            <a:fillRect/>
          </a:stretch>
        </p:blipFill>
        <p:spPr>
          <a:xfrm>
            <a:off x="4481201" y="616675"/>
            <a:ext cx="3229595" cy="1824209"/>
          </a:xfrm>
          <a:prstGeom prst="rect">
            <a:avLst/>
          </a:prstGeom>
        </p:spPr>
      </p:pic>
    </p:spTree>
    <p:extLst>
      <p:ext uri="{BB962C8B-B14F-4D97-AF65-F5344CB8AC3E}">
        <p14:creationId xmlns:p14="http://schemas.microsoft.com/office/powerpoint/2010/main" val="35294305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25702">
        <p15:prstTrans prst="pageCurlDouble"/>
      </p:transition>
    </mc:Choice>
    <mc:Fallback>
      <p:transition spd="slow" advClick="0" advTm="25702">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28870" y="1883832"/>
            <a:ext cx="7182678" cy="1371600"/>
          </a:xfrm>
        </p:spPr>
        <p:txBody>
          <a:bodyPr anchor="ctr"/>
          <a:lstStyle/>
          <a:p>
            <a:r>
              <a:rPr lang="it-IT" dirty="0"/>
              <a:t>I </a:t>
            </a:r>
            <a:r>
              <a:rPr lang="it-IT" dirty="0" err="1"/>
              <a:t>gerridi</a:t>
            </a:r>
            <a:r>
              <a:rPr lang="it-IT" dirty="0"/>
              <a:t> («pattinatori» della superficie dell’acqua) </a:t>
            </a:r>
          </a:p>
        </p:txBody>
      </p:sp>
      <p:pic>
        <p:nvPicPr>
          <p:cNvPr id="5" name="Segnaposto immagine 4"/>
          <p:cNvPicPr>
            <a:picLocks noGrp="1" noChangeAspect="1"/>
          </p:cNvPicPr>
          <p:nvPr>
            <p:ph type="pic" idx="1"/>
          </p:nvPr>
        </p:nvPicPr>
        <p:blipFill>
          <a:blip r:embed="rId2"/>
          <a:srcRect l="7274" r="7274"/>
          <a:stretch>
            <a:fillRect/>
          </a:stretch>
        </p:blipFill>
        <p:spPr/>
      </p:pic>
      <p:sp>
        <p:nvSpPr>
          <p:cNvPr id="4" name="Segnaposto testo 3"/>
          <p:cNvSpPr>
            <a:spLocks noGrp="1"/>
          </p:cNvSpPr>
          <p:nvPr>
            <p:ph type="body" sz="half" idx="2"/>
          </p:nvPr>
        </p:nvSpPr>
        <p:spPr/>
        <p:txBody>
          <a:bodyPr/>
          <a:lstStyle/>
          <a:p>
            <a:r>
              <a:rPr lang="it-IT" dirty="0"/>
              <a:t>i Gerridi sono dotati di un'eccezionale velocità, dando perciò l'impressione che "pattinino" sull'acqua; tale movimento procede a scatti, sotto l'effetto della spinta propulsiva delle zampe medie e lo scivolamento sull'acqua. Nel movimento sembra che le zampe di uno stesso paio si muovano simultaneamente. Questa velocità li rende anche capaci di sfuggire ad eventuali insidie</a:t>
            </a:r>
            <a:endParaRPr lang="it-IT" dirty="0"/>
          </a:p>
        </p:txBody>
      </p:sp>
    </p:spTree>
    <p:extLst>
      <p:ext uri="{BB962C8B-B14F-4D97-AF65-F5344CB8AC3E}">
        <p14:creationId xmlns:p14="http://schemas.microsoft.com/office/powerpoint/2010/main" val="923431107"/>
      </p:ext>
    </p:extLst>
  </p:cSld>
  <p:clrMapOvr>
    <a:masterClrMapping/>
  </p:clrMapOvr>
  <mc:AlternateContent xmlns:mc="http://schemas.openxmlformats.org/markup-compatibility/2006">
    <mc:Choice xmlns:p14="http://schemas.microsoft.com/office/powerpoint/2010/main" Requires="p14">
      <p:transition spd="slow" p14:dur="2500" advTm="32146">
        <p:checker/>
      </p:transition>
    </mc:Choice>
    <mc:Fallback>
      <p:transition spd="slow" advTm="32146">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lnSpcReduction="10000"/>
          </a:bodyPr>
          <a:lstStyle/>
          <a:p>
            <a:r>
              <a:rPr lang="it-IT" dirty="0"/>
              <a:t>Oltre agli insetti leggeri che pattinano sul pelo dell’acqua esistono anche specie più pesanti che hanno sviluppato la capacità di camminare sull’acqua, </a:t>
            </a:r>
            <a:r>
              <a:rPr lang="it-IT" dirty="0"/>
              <a:t>i basilischi ad esempio, un gruppo di sauri arboricoli dell'America Centrale, si sono conquistati il nomignolo "lucertola di Gesù" perché, in caso di fuga, sono in grado di percorrere sull'acqua con le zampe posteriori circa 4 metri e mezzo.  La loro abilità non si basa, come per altre creature più piccole, proprio sul fatto di pesare abbastanza poco da poter essere sostenuto dalla tensione della superficie dell'acqua, ma dal fatto di "essere in uno stato di movimento costante"</a:t>
            </a:r>
            <a:endParaRPr lang="it-IT" dirty="0"/>
          </a:p>
        </p:txBody>
      </p:sp>
      <p:pic>
        <p:nvPicPr>
          <p:cNvPr id="5" name="Immagine 4"/>
          <p:cNvPicPr>
            <a:picLocks noChangeAspect="1"/>
          </p:cNvPicPr>
          <p:nvPr/>
        </p:nvPicPr>
        <p:blipFill>
          <a:blip r:embed="rId2"/>
          <a:stretch>
            <a:fillRect/>
          </a:stretch>
        </p:blipFill>
        <p:spPr>
          <a:xfrm>
            <a:off x="4183545" y="615336"/>
            <a:ext cx="3824908" cy="1804081"/>
          </a:xfrm>
          <a:prstGeom prst="rect">
            <a:avLst/>
          </a:prstGeom>
        </p:spPr>
      </p:pic>
    </p:spTree>
    <p:extLst>
      <p:ext uri="{BB962C8B-B14F-4D97-AF65-F5344CB8AC3E}">
        <p14:creationId xmlns:p14="http://schemas.microsoft.com/office/powerpoint/2010/main" val="38612830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49980">
        <p15:prstTrans prst="prestige"/>
      </p:transition>
    </mc:Choice>
    <mc:Fallback>
      <p:transition spd="slow" advTm="4998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95399" y="1041400"/>
            <a:ext cx="6241816" cy="1371600"/>
          </a:xfrm>
        </p:spPr>
        <p:txBody>
          <a:bodyPr/>
          <a:lstStyle/>
          <a:p>
            <a:r>
              <a:rPr lang="it-IT" dirty="0"/>
              <a:t>I ragni pescatori - come questo </a:t>
            </a:r>
            <a:r>
              <a:rPr lang="it-IT" i="1" dirty="0" err="1"/>
              <a:t>Dolomedes</a:t>
            </a:r>
            <a:r>
              <a:rPr lang="it-IT" i="1" dirty="0"/>
              <a:t> </a:t>
            </a:r>
            <a:r>
              <a:rPr lang="it-IT" i="1" dirty="0" err="1"/>
              <a:t>sexpunctatus</a:t>
            </a:r>
            <a:r>
              <a:rPr lang="it-IT" dirty="0"/>
              <a:t> - possono remare, galoppare e persino navigare a vela sull'acqua.</a:t>
            </a:r>
            <a:endParaRPr lang="it-IT" dirty="0"/>
          </a:p>
        </p:txBody>
      </p:sp>
      <p:sp>
        <p:nvSpPr>
          <p:cNvPr id="4" name="Segnaposto testo 3"/>
          <p:cNvSpPr>
            <a:spLocks noGrp="1"/>
          </p:cNvSpPr>
          <p:nvPr>
            <p:ph type="body" sz="half" idx="2"/>
          </p:nvPr>
        </p:nvSpPr>
        <p:spPr>
          <a:xfrm>
            <a:off x="1295399" y="2770809"/>
            <a:ext cx="6241816" cy="2671232"/>
          </a:xfrm>
        </p:spPr>
        <p:txBody>
          <a:bodyPr>
            <a:normAutofit/>
          </a:bodyPr>
          <a:lstStyle/>
          <a:p>
            <a:r>
              <a:rPr lang="it-IT" dirty="0"/>
              <a:t>Questi aracnidi diffusi in tutta l'America del Nord vivono sulle sponde di stagni e ruscelli, quando si tratta di aumentare la velocità per agguantare le prede, si muovono tramite una sorta di galoppo acquatico. </a:t>
            </a:r>
            <a:br>
              <a:rPr lang="it-IT" dirty="0"/>
            </a:br>
            <a:r>
              <a:rPr lang="it-IT" dirty="0"/>
              <a:t>Se non c'è fretta invece, il loro avanzare sull'acqua somiglia più a quello di un rematore. Ma i ragni pescatori sanno anche navigare a vela: approfittando di un po' di brezza e della scivolosità della superficie dell'acqua, questi animali sollevano due o tre paia di zampe in aria e si fanno sospingere dal vento.</a:t>
            </a:r>
            <a:endParaRPr lang="it-IT" dirty="0"/>
          </a:p>
        </p:txBody>
      </p:sp>
      <p:pic>
        <p:nvPicPr>
          <p:cNvPr id="8" name="Segnaposto immagine 7"/>
          <p:cNvPicPr>
            <a:picLocks noGrp="1" noChangeAspect="1"/>
          </p:cNvPicPr>
          <p:nvPr>
            <p:ph type="pic" idx="1"/>
          </p:nvPr>
        </p:nvPicPr>
        <p:blipFill>
          <a:blip r:embed="rId2"/>
          <a:srcRect l="28345" r="28345"/>
          <a:stretch>
            <a:fillRect/>
          </a:stretch>
        </p:blipFill>
        <p:spPr/>
      </p:pic>
    </p:spTree>
    <p:extLst>
      <p:ext uri="{BB962C8B-B14F-4D97-AF65-F5344CB8AC3E}">
        <p14:creationId xmlns:p14="http://schemas.microsoft.com/office/powerpoint/2010/main" val="471794573"/>
      </p:ext>
    </p:extLst>
  </p:cSld>
  <p:clrMapOvr>
    <a:masterClrMapping/>
  </p:clrMapOvr>
  <mc:AlternateContent xmlns:mc="http://schemas.openxmlformats.org/markup-compatibility/2006">
    <mc:Choice xmlns:p14="http://schemas.microsoft.com/office/powerpoint/2010/main" Requires="p14">
      <p:transition spd="slow" p14:dur="1250" advTm="42035">
        <p14:switch dir="r"/>
      </p:transition>
    </mc:Choice>
    <mc:Fallback>
      <p:transition spd="slow" advTm="42035">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o">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158</TotalTime>
  <Words>314</Words>
  <Application>Microsoft Office PowerPoint</Application>
  <PresentationFormat>Widescreen</PresentationFormat>
  <Paragraphs>16</Paragraphs>
  <Slides>7</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7</vt:i4>
      </vt:variant>
    </vt:vector>
  </HeadingPairs>
  <TitlesOfParts>
    <vt:vector size="10" baseType="lpstr">
      <vt:lpstr>Arial</vt:lpstr>
      <vt:lpstr>Garamond</vt:lpstr>
      <vt:lpstr>Organico</vt:lpstr>
      <vt:lpstr>Il regno animale e le proprietà dell’acqua</vt:lpstr>
      <vt:lpstr>L’acqua presenta varie proprietà dovute alla geometria della molecola</vt:lpstr>
      <vt:lpstr>L'idrometra, i gerridi, le zanzare e altre specie di insetti molto leggeri riescono a camminare sull'acqua senza affondare sfruttandone la tensione superficiale.</vt:lpstr>
      <vt:lpstr>Presentazione standard di PowerPoint</vt:lpstr>
      <vt:lpstr>I gerridi («pattinatori» della superficie dell’acqua) </vt:lpstr>
      <vt:lpstr>Presentazione standard di PowerPoint</vt:lpstr>
      <vt:lpstr>I ragni pescatori - come questo Dolomedes sexpunctatus - possono remare, galoppare e persino navigare a vela sull'acqua.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Leonardo Davoli</dc:creator>
  <cp:lastModifiedBy>Leonardo Davoli</cp:lastModifiedBy>
  <cp:revision>15</cp:revision>
  <dcterms:created xsi:type="dcterms:W3CDTF">2016-11-12T11:13:48Z</dcterms:created>
  <dcterms:modified xsi:type="dcterms:W3CDTF">2016-11-13T10:54:51Z</dcterms:modified>
</cp:coreProperties>
</file>