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sldIdLst>
    <p:sldId id="276" r:id="rId2"/>
    <p:sldId id="277" r:id="rId3"/>
    <p:sldId id="291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3" r:id="rId18"/>
    <p:sldId id="294" r:id="rId19"/>
  </p:sldIdLst>
  <p:sldSz cx="9144000" cy="6858000" type="letter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69B"/>
    <a:srgbClr val="B5CAE0"/>
    <a:srgbClr val="5C6670"/>
    <a:srgbClr val="4FB4FF"/>
    <a:srgbClr val="C9E8FF"/>
    <a:srgbClr val="009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 autoAdjust="0"/>
    <p:restoredTop sz="91028" autoAdjust="0"/>
  </p:normalViewPr>
  <p:slideViewPr>
    <p:cSldViewPr snapToGrid="0">
      <p:cViewPr varScale="1">
        <p:scale>
          <a:sx n="78" d="100"/>
          <a:sy n="78" d="100"/>
        </p:scale>
        <p:origin x="17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C1ADE-7590-4ADA-91A2-E83B3C24B35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6EE518A-F627-4B64-9B18-D76CE263A988}">
      <dgm:prSet phldrT="[Text]" custT="1"/>
      <dgm:spPr>
        <a:solidFill>
          <a:srgbClr val="F55055"/>
        </a:solidFill>
      </dgm:spPr>
      <dgm:t>
        <a:bodyPr/>
        <a:lstStyle/>
        <a:p>
          <a:pPr algn="l"/>
          <a:r>
            <a:rPr lang="en-US" sz="2400" dirty="0"/>
            <a:t>Creating useful text embedding for a utility task</a:t>
          </a:r>
        </a:p>
      </dgm:t>
    </dgm:pt>
    <dgm:pt modelId="{0713EB58-4BE0-488E-A286-D24EBF467F8D}" type="parTrans" cxnId="{84FD8B2C-6DB7-4C13-959C-BEA532385E80}">
      <dgm:prSet/>
      <dgm:spPr/>
      <dgm:t>
        <a:bodyPr/>
        <a:lstStyle/>
        <a:p>
          <a:endParaRPr lang="en-US"/>
        </a:p>
      </dgm:t>
    </dgm:pt>
    <dgm:pt modelId="{EFDAEAA3-FABF-4366-BFB3-6B9278065B0D}" type="sibTrans" cxnId="{84FD8B2C-6DB7-4C13-959C-BEA532385E80}">
      <dgm:prSet/>
      <dgm:spPr/>
      <dgm:t>
        <a:bodyPr/>
        <a:lstStyle/>
        <a:p>
          <a:endParaRPr lang="en-US"/>
        </a:p>
      </dgm:t>
    </dgm:pt>
    <dgm:pt modelId="{6ED51CD6-298B-4ECD-8CD3-74603862AB61}">
      <dgm:prSet phldrT="[Text]" custT="1"/>
      <dgm:spPr/>
      <dgm:t>
        <a:bodyPr/>
        <a:lstStyle/>
        <a:p>
          <a:endParaRPr lang="en-US" sz="1600" dirty="0"/>
        </a:p>
      </dgm:t>
    </dgm:pt>
    <dgm:pt modelId="{B95D8D46-26C6-486D-A0A9-863FA03DBB13}" type="parTrans" cxnId="{B442E875-B8F2-4807-AC8B-77C104B6CA99}">
      <dgm:prSet/>
      <dgm:spPr/>
      <dgm:t>
        <a:bodyPr/>
        <a:lstStyle/>
        <a:p>
          <a:endParaRPr lang="en-US"/>
        </a:p>
      </dgm:t>
    </dgm:pt>
    <dgm:pt modelId="{3C29C661-BA98-45B5-8F03-740150DD8C96}" type="sibTrans" cxnId="{B442E875-B8F2-4807-AC8B-77C104B6CA99}">
      <dgm:prSet/>
      <dgm:spPr/>
      <dgm:t>
        <a:bodyPr/>
        <a:lstStyle/>
        <a:p>
          <a:endParaRPr lang="en-US"/>
        </a:p>
      </dgm:t>
    </dgm:pt>
    <dgm:pt modelId="{A3475085-87F7-4AAD-9407-7F1E1E84FD3F}" type="pres">
      <dgm:prSet presAssocID="{88BC1ADE-7590-4ADA-91A2-E83B3C24B350}" presName="linear" presStyleCnt="0">
        <dgm:presLayoutVars>
          <dgm:animLvl val="lvl"/>
          <dgm:resizeHandles val="exact"/>
        </dgm:presLayoutVars>
      </dgm:prSet>
      <dgm:spPr/>
    </dgm:pt>
    <dgm:pt modelId="{9A60028D-4801-4EED-B664-B625EC7BEC3F}" type="pres">
      <dgm:prSet presAssocID="{F6EE518A-F627-4B64-9B18-D76CE263A988}" presName="parentText" presStyleLbl="node1" presStyleIdx="0" presStyleCnt="1" custLinFactNeighborX="-29" custLinFactNeighborY="-96144">
        <dgm:presLayoutVars>
          <dgm:chMax val="0"/>
          <dgm:bulletEnabled val="1"/>
        </dgm:presLayoutVars>
      </dgm:prSet>
      <dgm:spPr/>
    </dgm:pt>
    <dgm:pt modelId="{5DB33655-AEBB-4F58-B59D-9F21B63414DC}" type="pres">
      <dgm:prSet presAssocID="{F6EE518A-F627-4B64-9B18-D76CE263A98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8959D0C-FBEF-42BC-A908-734515346EE3}" type="presOf" srcId="{88BC1ADE-7590-4ADA-91A2-E83B3C24B350}" destId="{A3475085-87F7-4AAD-9407-7F1E1E84FD3F}" srcOrd="0" destOrd="0" presId="urn:microsoft.com/office/officeart/2005/8/layout/vList2"/>
    <dgm:cxn modelId="{84FD8B2C-6DB7-4C13-959C-BEA532385E80}" srcId="{88BC1ADE-7590-4ADA-91A2-E83B3C24B350}" destId="{F6EE518A-F627-4B64-9B18-D76CE263A988}" srcOrd="0" destOrd="0" parTransId="{0713EB58-4BE0-488E-A286-D24EBF467F8D}" sibTransId="{EFDAEAA3-FABF-4366-BFB3-6B9278065B0D}"/>
    <dgm:cxn modelId="{B442E875-B8F2-4807-AC8B-77C104B6CA99}" srcId="{F6EE518A-F627-4B64-9B18-D76CE263A988}" destId="{6ED51CD6-298B-4ECD-8CD3-74603862AB61}" srcOrd="0" destOrd="0" parTransId="{B95D8D46-26C6-486D-A0A9-863FA03DBB13}" sibTransId="{3C29C661-BA98-45B5-8F03-740150DD8C96}"/>
    <dgm:cxn modelId="{79B998BE-6903-4570-84FE-F68085A7F5CC}" type="presOf" srcId="{F6EE518A-F627-4B64-9B18-D76CE263A988}" destId="{9A60028D-4801-4EED-B664-B625EC7BEC3F}" srcOrd="0" destOrd="0" presId="urn:microsoft.com/office/officeart/2005/8/layout/vList2"/>
    <dgm:cxn modelId="{E7C652F7-07F9-4C09-AD29-ABCFEC19D4D1}" type="presOf" srcId="{6ED51CD6-298B-4ECD-8CD3-74603862AB61}" destId="{5DB33655-AEBB-4F58-B59D-9F21B63414DC}" srcOrd="0" destOrd="0" presId="urn:microsoft.com/office/officeart/2005/8/layout/vList2"/>
    <dgm:cxn modelId="{81F159F4-180C-4AF3-A7DE-A2EA0033B550}" type="presParOf" srcId="{A3475085-87F7-4AAD-9407-7F1E1E84FD3F}" destId="{9A60028D-4801-4EED-B664-B625EC7BEC3F}" srcOrd="0" destOrd="0" presId="urn:microsoft.com/office/officeart/2005/8/layout/vList2"/>
    <dgm:cxn modelId="{2C75A8C2-37D1-4919-84DE-D0278FCB6687}" type="presParOf" srcId="{A3475085-87F7-4AAD-9407-7F1E1E84FD3F}" destId="{5DB33655-AEBB-4F58-B59D-9F21B63414D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8D2FA2-4639-4ADD-8991-1DD07B44D9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0AC626-118F-4574-9FDD-01A85BD2BFC9}">
      <dgm:prSet phldrT="[Text]" custT="1"/>
      <dgm:spPr>
        <a:solidFill>
          <a:srgbClr val="91969B"/>
        </a:solidFill>
        <a:effectLst/>
      </dgm:spPr>
      <dgm:t>
        <a:bodyPr/>
        <a:lstStyle/>
        <a:p>
          <a:r>
            <a:rPr lang="en-US" sz="2400" dirty="0"/>
            <a:t>Anonymizing private information from embedded text</a:t>
          </a:r>
        </a:p>
      </dgm:t>
    </dgm:pt>
    <dgm:pt modelId="{4D72D4C0-846B-444C-A56E-170850421487}" type="parTrans" cxnId="{E79EEF02-CAE7-46B3-905C-DEC4F55951DD}">
      <dgm:prSet/>
      <dgm:spPr/>
      <dgm:t>
        <a:bodyPr/>
        <a:lstStyle/>
        <a:p>
          <a:endParaRPr lang="en-US"/>
        </a:p>
      </dgm:t>
    </dgm:pt>
    <dgm:pt modelId="{82D25749-6299-4775-9DCB-B9ABA2976EAD}" type="sibTrans" cxnId="{E79EEF02-CAE7-46B3-905C-DEC4F55951DD}">
      <dgm:prSet/>
      <dgm:spPr/>
      <dgm:t>
        <a:bodyPr/>
        <a:lstStyle/>
        <a:p>
          <a:endParaRPr lang="en-US"/>
        </a:p>
      </dgm:t>
    </dgm:pt>
    <dgm:pt modelId="{D75D0B38-D09B-410D-ADEA-20FEBF010D4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000" dirty="0"/>
        </a:p>
      </dgm:t>
    </dgm:pt>
    <dgm:pt modelId="{729725DB-9F5D-44DA-AAF2-15245DD09D4C}" type="parTrans" cxnId="{6806E79C-D004-46D6-ABF9-B4B33ACD5B6F}">
      <dgm:prSet/>
      <dgm:spPr/>
      <dgm:t>
        <a:bodyPr/>
        <a:lstStyle/>
        <a:p>
          <a:endParaRPr lang="en-US"/>
        </a:p>
      </dgm:t>
    </dgm:pt>
    <dgm:pt modelId="{FF77DEE8-BFFD-4BF2-ADC4-76286C5F64D4}" type="sibTrans" cxnId="{6806E79C-D004-46D6-ABF9-B4B33ACD5B6F}">
      <dgm:prSet/>
      <dgm:spPr/>
      <dgm:t>
        <a:bodyPr/>
        <a:lstStyle/>
        <a:p>
          <a:endParaRPr lang="en-US"/>
        </a:p>
      </dgm:t>
    </dgm:pt>
    <dgm:pt modelId="{E0C11D4E-64E1-431C-823F-67072F619C5A}" type="pres">
      <dgm:prSet presAssocID="{A38D2FA2-4639-4ADD-8991-1DD07B44D98F}" presName="linear" presStyleCnt="0">
        <dgm:presLayoutVars>
          <dgm:animLvl val="lvl"/>
          <dgm:resizeHandles val="exact"/>
        </dgm:presLayoutVars>
      </dgm:prSet>
      <dgm:spPr/>
    </dgm:pt>
    <dgm:pt modelId="{D863B887-3469-4579-A817-288BAC14DCB4}" type="pres">
      <dgm:prSet presAssocID="{C80AC626-118F-4574-9FDD-01A85BD2BFC9}" presName="parentText" presStyleLbl="node1" presStyleIdx="0" presStyleCnt="1" custScaleY="162403" custLinFactNeighborY="-3496">
        <dgm:presLayoutVars>
          <dgm:chMax val="0"/>
          <dgm:bulletEnabled val="1"/>
        </dgm:presLayoutVars>
      </dgm:prSet>
      <dgm:spPr/>
    </dgm:pt>
    <dgm:pt modelId="{DDE8CD8A-049E-48D5-AE3B-057C1D479B2B}" type="pres">
      <dgm:prSet presAssocID="{C80AC626-118F-4574-9FDD-01A85BD2BFC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79EEF02-CAE7-46B3-905C-DEC4F55951DD}" srcId="{A38D2FA2-4639-4ADD-8991-1DD07B44D98F}" destId="{C80AC626-118F-4574-9FDD-01A85BD2BFC9}" srcOrd="0" destOrd="0" parTransId="{4D72D4C0-846B-444C-A56E-170850421487}" sibTransId="{82D25749-6299-4775-9DCB-B9ABA2976EAD}"/>
    <dgm:cxn modelId="{E573BF2B-67BF-4C04-A8EC-46D2DF76BB05}" type="presOf" srcId="{D75D0B38-D09B-410D-ADEA-20FEBF010D41}" destId="{DDE8CD8A-049E-48D5-AE3B-057C1D479B2B}" srcOrd="0" destOrd="0" presId="urn:microsoft.com/office/officeart/2005/8/layout/vList2"/>
    <dgm:cxn modelId="{6A9F9351-27B6-4033-A1E4-6873FE414C45}" type="presOf" srcId="{A38D2FA2-4639-4ADD-8991-1DD07B44D98F}" destId="{E0C11D4E-64E1-431C-823F-67072F619C5A}" srcOrd="0" destOrd="0" presId="urn:microsoft.com/office/officeart/2005/8/layout/vList2"/>
    <dgm:cxn modelId="{6806E79C-D004-46D6-ABF9-B4B33ACD5B6F}" srcId="{C80AC626-118F-4574-9FDD-01A85BD2BFC9}" destId="{D75D0B38-D09B-410D-ADEA-20FEBF010D41}" srcOrd="0" destOrd="0" parTransId="{729725DB-9F5D-44DA-AAF2-15245DD09D4C}" sibTransId="{FF77DEE8-BFFD-4BF2-ADC4-76286C5F64D4}"/>
    <dgm:cxn modelId="{F368D6BD-C979-4E45-938B-68B2312CDBEE}" type="presOf" srcId="{C80AC626-118F-4574-9FDD-01A85BD2BFC9}" destId="{D863B887-3469-4579-A817-288BAC14DCB4}" srcOrd="0" destOrd="0" presId="urn:microsoft.com/office/officeart/2005/8/layout/vList2"/>
    <dgm:cxn modelId="{67296292-4382-40FA-A3C7-4577B5A9ADC8}" type="presParOf" srcId="{E0C11D4E-64E1-431C-823F-67072F619C5A}" destId="{D863B887-3469-4579-A817-288BAC14DCB4}" srcOrd="0" destOrd="0" presId="urn:microsoft.com/office/officeart/2005/8/layout/vList2"/>
    <dgm:cxn modelId="{945E513F-0DE7-4A2A-AAAA-03748B7AAE38}" type="presParOf" srcId="{E0C11D4E-64E1-431C-823F-67072F619C5A}" destId="{DDE8CD8A-049E-48D5-AE3B-057C1D479B2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0028D-4801-4EED-B664-B625EC7BEC3F}">
      <dsp:nvSpPr>
        <dsp:cNvPr id="0" name=""/>
        <dsp:cNvSpPr/>
      </dsp:nvSpPr>
      <dsp:spPr>
        <a:xfrm>
          <a:off x="0" y="530"/>
          <a:ext cx="8234301" cy="1216800"/>
        </a:xfrm>
        <a:prstGeom prst="roundRect">
          <a:avLst/>
        </a:prstGeom>
        <a:solidFill>
          <a:srgbClr val="F550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Creating useful text embedding for a utility task</a:t>
          </a:r>
        </a:p>
      </dsp:txBody>
      <dsp:txXfrm>
        <a:off x="59399" y="59929"/>
        <a:ext cx="8115503" cy="1098002"/>
      </dsp:txXfrm>
    </dsp:sp>
    <dsp:sp modelId="{5DB33655-AEBB-4F58-B59D-9F21B63414DC}">
      <dsp:nvSpPr>
        <dsp:cNvPr id="0" name=""/>
        <dsp:cNvSpPr/>
      </dsp:nvSpPr>
      <dsp:spPr>
        <a:xfrm>
          <a:off x="0" y="2252224"/>
          <a:ext cx="823430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43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2252224"/>
        <a:ext cx="8234301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3B887-3469-4579-A817-288BAC14DCB4}">
      <dsp:nvSpPr>
        <dsp:cNvPr id="0" name=""/>
        <dsp:cNvSpPr/>
      </dsp:nvSpPr>
      <dsp:spPr>
        <a:xfrm>
          <a:off x="0" y="0"/>
          <a:ext cx="8234301" cy="1185671"/>
        </a:xfrm>
        <a:prstGeom prst="roundRect">
          <a:avLst/>
        </a:prstGeom>
        <a:solidFill>
          <a:srgbClr val="9196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Anonymizing private information from embedded text</a:t>
          </a:r>
        </a:p>
      </dsp:txBody>
      <dsp:txXfrm>
        <a:off x="57880" y="57880"/>
        <a:ext cx="8118541" cy="1069911"/>
      </dsp:txXfrm>
    </dsp:sp>
    <dsp:sp modelId="{DDE8CD8A-049E-48D5-AE3B-057C1D479B2B}">
      <dsp:nvSpPr>
        <dsp:cNvPr id="0" name=""/>
        <dsp:cNvSpPr/>
      </dsp:nvSpPr>
      <dsp:spPr>
        <a:xfrm>
          <a:off x="0" y="1192988"/>
          <a:ext cx="8234301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43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2000" kern="1200" dirty="0"/>
        </a:p>
      </dsp:txBody>
      <dsp:txXfrm>
        <a:off x="0" y="1192988"/>
        <a:ext cx="8234301" cy="64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667CE648-CDE6-4F12-8E23-E78433C48D1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340EA2C4-F65A-48C6-8810-A292918D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+ example</a:t>
            </a:r>
          </a:p>
          <a:p>
            <a:endParaRPr lang="en-US" b="1" dirty="0"/>
          </a:p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bullet: Textual data is rich in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EA2C4-F65A-48C6-8810-A292918D69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EA2C4-F65A-48C6-8810-A292918D69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Add two bullets for info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labels for arrays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Changes for each user is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EA2C4-F65A-48C6-8810-A292918D69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1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Add animation for steps in the env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EA2C4-F65A-48C6-8810-A292918D69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4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Add labels for D_U and D_P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EA2C4-F65A-48C6-8810-A292918D69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Talk about </a:t>
            </a:r>
            <a:r>
              <a:rPr lang="en-US" dirty="0" err="1"/>
              <a:t>trustpilot</a:t>
            </a:r>
            <a:r>
              <a:rPr lang="en-US" dirty="0"/>
              <a:t>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EA2C4-F65A-48C6-8810-A292918D69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2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EA2C4-F65A-48C6-8810-A292918D69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23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Add bullet for impact of different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EA2C4-F65A-48C6-8810-A292918D69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75" descr="ASU_Horiz_RGB_Digital_MaroonGold.png">
            <a:extLst>
              <a:ext uri="{FF2B5EF4-FFF2-40B4-BE49-F238E27FC236}">
                <a16:creationId xmlns:a16="http://schemas.microsoft.com/office/drawing/2014/main" id="{0C95F955-73AE-E743-A1B5-4EE7C55981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5068" y="181011"/>
            <a:ext cx="3844969" cy="10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69">
            <a:extLst>
              <a:ext uri="{FF2B5EF4-FFF2-40B4-BE49-F238E27FC236}">
                <a16:creationId xmlns:a16="http://schemas.microsoft.com/office/drawing/2014/main" id="{59CDF7AB-45FC-5B49-9666-1DA67B943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1" y="2387198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Shape 70">
            <a:extLst>
              <a:ext uri="{FF2B5EF4-FFF2-40B4-BE49-F238E27FC236}">
                <a16:creationId xmlns:a16="http://schemas.microsoft.com/office/drawing/2014/main" id="{64E2D82F-B06B-C749-BFB4-A07FDB6BEE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4986701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B4383A25-24A8-0E45-9836-C7DAC96D11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46" y="411991"/>
            <a:ext cx="963211" cy="83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25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49040" y="1440656"/>
            <a:ext cx="5029200" cy="502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65760" y="1440656"/>
            <a:ext cx="3383280" cy="502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picture caption </a:t>
            </a:r>
          </a:p>
          <a:p>
            <a:pPr lvl="0"/>
            <a:r>
              <a:rPr lang="en-US" dirty="0"/>
              <a:t>Adjust text box to either side of the picture as necessary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F0A7FA9-A266-7B45-9CBE-1C7D72BDCF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635556" y="6591456"/>
            <a:ext cx="506031" cy="306520"/>
          </a:xfrm>
          <a:prstGeom prst="rect">
            <a:avLst/>
          </a:prstGeo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66B66-5D4C-2347-9ADA-9FC33A6A0D5A}"/>
              </a:ext>
            </a:extLst>
          </p:cNvPr>
          <p:cNvSpPr/>
          <p:nvPr userDrawn="1"/>
        </p:nvSpPr>
        <p:spPr bwMode="auto">
          <a:xfrm>
            <a:off x="0" y="423746"/>
            <a:ext cx="9144000" cy="78058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F3E2B-FEC1-1740-9623-70B8479B7336}"/>
              </a:ext>
            </a:extLst>
          </p:cNvPr>
          <p:cNvSpPr txBox="1"/>
          <p:nvPr userDrawn="1"/>
        </p:nvSpPr>
        <p:spPr>
          <a:xfrm>
            <a:off x="365760" y="425434"/>
            <a:ext cx="8412480" cy="77889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2953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5556" y="6591456"/>
            <a:ext cx="506031" cy="306520"/>
          </a:xfrm>
          <a:prstGeom prst="rect">
            <a:avLst/>
          </a:prstGeo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Shape 75" descr="ASU_Horiz_RGB_Digital_MaroonGold.png">
            <a:extLst>
              <a:ext uri="{FF2B5EF4-FFF2-40B4-BE49-F238E27FC236}">
                <a16:creationId xmlns:a16="http://schemas.microsoft.com/office/drawing/2014/main" id="{31328D1D-188C-194C-B4A8-CF8B8A362A8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5068" y="181011"/>
            <a:ext cx="3844969" cy="10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5851161E-A1EA-724B-9A66-08FA64329E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46" y="411991"/>
            <a:ext cx="963211" cy="83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Shape 73">
            <a:extLst>
              <a:ext uri="{FF2B5EF4-FFF2-40B4-BE49-F238E27FC236}">
                <a16:creationId xmlns:a16="http://schemas.microsoft.com/office/drawing/2014/main" id="{F838E64C-3754-6C4B-B286-FEC61D889F6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9" y="2116177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1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1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1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1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1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1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1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Shape 74">
            <a:extLst>
              <a:ext uri="{FF2B5EF4-FFF2-40B4-BE49-F238E27FC236}">
                <a16:creationId xmlns:a16="http://schemas.microsoft.com/office/drawing/2014/main" id="{15274E1D-57D5-7145-A4D7-495D54BBD9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4205725"/>
            <a:ext cx="8151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46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A4533-9C6A-4948-A96B-0022424E1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Shape 13">
            <a:extLst>
              <a:ext uri="{FF2B5EF4-FFF2-40B4-BE49-F238E27FC236}">
                <a16:creationId xmlns:a16="http://schemas.microsoft.com/office/drawing/2014/main" id="{7ACAD897-2D83-1540-B4AA-BFBDC24144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495" y="30564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  <a:defRPr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>
                <a:solidFill>
                  <a:srgbClr val="FFFFFF"/>
                </a:solidFill>
              </a:defRPr>
            </a:lvl2pPr>
            <a:lvl3pPr lvl="2" indent="0" algn="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>
                <a:solidFill>
                  <a:srgbClr val="FFFFFF"/>
                </a:solidFill>
              </a:defRPr>
            </a:lvl3pPr>
            <a:lvl4pPr lvl="3" indent="0" algn="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>
                <a:solidFill>
                  <a:srgbClr val="FFFFFF"/>
                </a:solidFill>
              </a:defRPr>
            </a:lvl4pPr>
            <a:lvl5pPr lvl="4" indent="0" algn="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>
                <a:solidFill>
                  <a:srgbClr val="FFFFFF"/>
                </a:solidFill>
              </a:defRPr>
            </a:lvl5pPr>
            <a:lvl6pPr lvl="5" indent="0" algn="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>
                <a:solidFill>
                  <a:srgbClr val="FFFFFF"/>
                </a:solidFill>
              </a:defRPr>
            </a:lvl6pPr>
            <a:lvl7pPr lvl="6" indent="0" algn="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>
                <a:solidFill>
                  <a:srgbClr val="FFFFFF"/>
                </a:solidFill>
              </a:defRPr>
            </a:lvl7pPr>
            <a:lvl8pPr lvl="7" indent="0" algn="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>
                <a:solidFill>
                  <a:srgbClr val="FFFFFF"/>
                </a:solidFill>
              </a:defRPr>
            </a:lvl8pPr>
            <a:lvl9pPr lvl="8" indent="0" algn="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131A6E22-9551-5446-A76C-DE407D414AA4}"/>
              </a:ext>
            </a:extLst>
          </p:cNvPr>
          <p:cNvSpPr txBox="1"/>
          <p:nvPr userDrawn="1"/>
        </p:nvSpPr>
        <p:spPr>
          <a:xfrm>
            <a:off x="3620384" y="13827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25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</p:txBody>
      </p:sp>
      <p:sp>
        <p:nvSpPr>
          <p:cNvPr id="6" name="Shape 15">
            <a:extLst>
              <a:ext uri="{FF2B5EF4-FFF2-40B4-BE49-F238E27FC236}">
                <a16:creationId xmlns:a16="http://schemas.microsoft.com/office/drawing/2014/main" id="{4F192AA1-6D0B-3042-BCFC-2DDE6E369F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81320" y="2051100"/>
            <a:ext cx="3589500" cy="2755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457200" lvl="0" indent="-22860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109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6629"/>
            <a:ext cx="8229600" cy="5206344"/>
          </a:xfrm>
          <a:prstGeom prst="rect">
            <a:avLst/>
          </a:prstGeo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45321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>
                <a:effectLst/>
              </a:rPr>
              <a:t> </a:t>
            </a:r>
            <a:endParaRPr lang="en-US" sz="1800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E212D45-DA04-4B41-A05C-098ED90C91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5556" y="6591456"/>
            <a:ext cx="506031" cy="306520"/>
          </a:xfrm>
          <a:prstGeom prst="rect">
            <a:avLst/>
          </a:prstGeo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" name="Shape 89">
            <a:extLst>
              <a:ext uri="{FF2B5EF4-FFF2-40B4-BE49-F238E27FC236}">
                <a16:creationId xmlns:a16="http://schemas.microsoft.com/office/drawing/2014/main" id="{8F0416D9-27D3-A548-885C-0BA616AC87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1" y="44502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692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2D4E16DC-6D05-BD42-82A5-607A57BFCF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635556" y="6591456"/>
            <a:ext cx="506031" cy="306520"/>
          </a:xfrm>
          <a:prstGeom prst="rect">
            <a:avLst/>
          </a:prstGeo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9F9D1C8F-C415-754E-9223-97257368E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1" y="44502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848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5956" y="1210624"/>
            <a:ext cx="4038600" cy="52023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6956" y="1210624"/>
            <a:ext cx="4038600" cy="52023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E66C298-4378-A544-9728-79A4B45B50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635556" y="6591456"/>
            <a:ext cx="506031" cy="306520"/>
          </a:xfrm>
          <a:prstGeom prst="rect">
            <a:avLst/>
          </a:prstGeo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Shape 89">
            <a:extLst>
              <a:ext uri="{FF2B5EF4-FFF2-40B4-BE49-F238E27FC236}">
                <a16:creationId xmlns:a16="http://schemas.microsoft.com/office/drawing/2014/main" id="{CD862BF9-30B3-904E-B8E0-4AC67A2F9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1" y="44502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597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AE66C298-4378-A544-9728-79A4B45B50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635556" y="6591456"/>
            <a:ext cx="506031" cy="306520"/>
          </a:xfrm>
          <a:prstGeom prst="rect">
            <a:avLst/>
          </a:prstGeo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Shape 89">
            <a:extLst>
              <a:ext uri="{FF2B5EF4-FFF2-40B4-BE49-F238E27FC236}">
                <a16:creationId xmlns:a16="http://schemas.microsoft.com/office/drawing/2014/main" id="{F39A668C-E89D-4940-BD7A-8ECDE9C07E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1" y="44502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90">
            <a:extLst>
              <a:ext uri="{FF2B5EF4-FFF2-40B4-BE49-F238E27FC236}">
                <a16:creationId xmlns:a16="http://schemas.microsoft.com/office/drawing/2014/main" id="{87C03CD0-DD8B-7B47-9AF1-EF0A3CA0E3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15501" y="1163027"/>
            <a:ext cx="2403599" cy="5249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91">
            <a:extLst>
              <a:ext uri="{FF2B5EF4-FFF2-40B4-BE49-F238E27FC236}">
                <a16:creationId xmlns:a16="http://schemas.microsoft.com/office/drawing/2014/main" id="{B4512A63-131C-304F-8BAE-1919AAB0766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274551" y="1184667"/>
            <a:ext cx="2403599" cy="5208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20F77561-BE8C-A14F-8971-3F812E68770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05376" y="1204827"/>
            <a:ext cx="2403599" cy="5208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17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444F13F-4119-A743-8C09-CA2467B6B1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635556" y="6591456"/>
            <a:ext cx="506031" cy="306520"/>
          </a:xfrm>
          <a:prstGeom prst="rect">
            <a:avLst/>
          </a:prstGeo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7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4611" y="457201"/>
            <a:ext cx="4629150" cy="594359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239" y="2057400"/>
            <a:ext cx="2949575" cy="434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 to caption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D7C168B-FEA9-7E40-8F1C-C4DEF2EE99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635556" y="6591456"/>
            <a:ext cx="506031" cy="306520"/>
          </a:xfrm>
          <a:prstGeom prst="rect">
            <a:avLst/>
          </a:prstGeo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">
            <a:extLst>
              <a:ext uri="{FF2B5EF4-FFF2-40B4-BE49-F238E27FC236}">
                <a16:creationId xmlns:a16="http://schemas.microsoft.com/office/drawing/2014/main" id="{7BA66E0A-3B10-2144-9B46-D5C63C66CB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1" y="44502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67">
            <a:extLst>
              <a:ext uri="{FF2B5EF4-FFF2-40B4-BE49-F238E27FC236}">
                <a16:creationId xmlns:a16="http://schemas.microsoft.com/office/drawing/2014/main" id="{8B6B53C8-6D83-0246-A5E7-5EDB8DC87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F13CE-3740-4F42-8FD0-245EA82D8F76}"/>
              </a:ext>
            </a:extLst>
          </p:cNvPr>
          <p:cNvSpPr txBox="1"/>
          <p:nvPr userDrawn="1"/>
        </p:nvSpPr>
        <p:spPr bwMode="auto">
          <a:xfrm>
            <a:off x="0" y="6610795"/>
            <a:ext cx="9144000" cy="273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7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932F3-368C-364A-8188-7DD91C4EF2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3536" y="6567116"/>
            <a:ext cx="2148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Arizona State University</a:t>
            </a:r>
          </a:p>
          <a:p>
            <a:pPr algn="l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Data Mining and Machine Learning Lab</a:t>
            </a:r>
            <a:endParaRPr lang="en-US" altLang="en-US" sz="900" dirty="0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26D3A-DDAD-6B48-BB39-395E1791E5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90036" y="6605588"/>
            <a:ext cx="45967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dirty="0">
                <a:solidFill>
                  <a:srgbClr val="FFC000"/>
                </a:solidFill>
                <a:latin typeface="Calibri" panose="020F0502020204030204" pitchFamily="34" charset="0"/>
              </a:rPr>
              <a:t>Reinforcement Learning-based Text Anonymization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D608831-08D8-3747-A8B5-F827E4C02D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635556" y="6591456"/>
            <a:ext cx="506031" cy="306520"/>
          </a:xfrm>
          <a:prstGeom prst="rect">
            <a:avLst/>
          </a:prstGeo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12" descr="ASU Logo">
            <a:extLst>
              <a:ext uri="{FF2B5EF4-FFF2-40B4-BE49-F238E27FC236}">
                <a16:creationId xmlns:a16="http://schemas.microsoft.com/office/drawing/2014/main" id="{5D87EA9A-8CFF-AC40-987E-198713DF576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43" y="6520070"/>
            <a:ext cx="790032" cy="4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0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8" r:id="rId3"/>
    <p:sldLayoutId id="2147483677" r:id="rId4"/>
    <p:sldLayoutId id="2147483681" r:id="rId5"/>
    <p:sldLayoutId id="2147483679" r:id="rId6"/>
    <p:sldLayoutId id="2147483687" r:id="rId7"/>
    <p:sldLayoutId id="2147483682" r:id="rId8"/>
    <p:sldLayoutId id="2147483683" r:id="rId9"/>
    <p:sldLayoutId id="2147483684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宋体" panose="02010600030101010101" pitchFamily="2" charset="-122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amosalla@a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4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image" Target="../media/image30.png"/><Relationship Id="rId4" Type="http://schemas.openxmlformats.org/officeDocument/2006/relationships/image" Target="../media/image43.png"/><Relationship Id="rId9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3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9.png"/><Relationship Id="rId18" Type="http://schemas.openxmlformats.org/officeDocument/2006/relationships/image" Target="../media/image29.png"/><Relationship Id="rId26" Type="http://schemas.openxmlformats.org/officeDocument/2006/relationships/image" Target="../media/image32.png"/><Relationship Id="rId3" Type="http://schemas.openxmlformats.org/officeDocument/2006/relationships/image" Target="../media/image24.png"/><Relationship Id="rId21" Type="http://schemas.openxmlformats.org/officeDocument/2006/relationships/image" Target="../media/image27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image" Target="../media/image260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0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0.png"/><Relationship Id="rId4" Type="http://schemas.openxmlformats.org/officeDocument/2006/relationships/image" Target="../media/image25.png"/><Relationship Id="rId9" Type="http://schemas.openxmlformats.org/officeDocument/2006/relationships/image" Target="../media/image15.png"/><Relationship Id="rId14" Type="http://schemas.openxmlformats.org/officeDocument/2006/relationships/image" Target="../media/image28.png"/><Relationship Id="rId22" Type="http://schemas.openxmlformats.org/officeDocument/2006/relationships/image" Target="../media/image280.png"/><Relationship Id="rId27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350.png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0.png"/><Relationship Id="rId11" Type="http://schemas.openxmlformats.org/officeDocument/2006/relationships/image" Target="../media/image38.png"/><Relationship Id="rId5" Type="http://schemas.openxmlformats.org/officeDocument/2006/relationships/image" Target="../media/image260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40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5A0622-576E-D240-9C45-9F105AF0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2515772"/>
            <a:ext cx="8832300" cy="1851170"/>
          </a:xfrm>
        </p:spPr>
        <p:txBody>
          <a:bodyPr/>
          <a:lstStyle/>
          <a:p>
            <a:pPr algn="ctr"/>
            <a:r>
              <a:rPr lang="en-US" sz="2800" dirty="0"/>
              <a:t>Deep Reinforcement Learning-based Text Anonymization against Private-Attribute Inference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3C48CE-B79E-F24E-B02C-B9D2F71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882" y="3956454"/>
            <a:ext cx="6336235" cy="2586585"/>
          </a:xfrm>
        </p:spPr>
        <p:txBody>
          <a:bodyPr anchor="t"/>
          <a:lstStyle/>
          <a:p>
            <a:r>
              <a:rPr lang="en-US" sz="2000" b="0" dirty="0"/>
              <a:t>Ahmadreza Mosallanezhad, </a:t>
            </a:r>
            <a:r>
              <a:rPr lang="en-US" sz="2000" b="0" dirty="0" err="1"/>
              <a:t>Ghazaleh</a:t>
            </a:r>
            <a:r>
              <a:rPr lang="en-US" sz="2000" b="0" dirty="0"/>
              <a:t> </a:t>
            </a:r>
            <a:r>
              <a:rPr lang="en-US" sz="2000" b="0" dirty="0" err="1"/>
              <a:t>Beigi</a:t>
            </a:r>
            <a:r>
              <a:rPr lang="en-US" sz="2000" b="0" dirty="0"/>
              <a:t>, Huan Liu</a:t>
            </a:r>
          </a:p>
          <a:p>
            <a:endParaRPr lang="en-US" sz="2000" b="0" dirty="0"/>
          </a:p>
          <a:p>
            <a:pPr algn="ctr"/>
            <a:r>
              <a:rPr lang="en-US" sz="2000" b="0" dirty="0">
                <a:hlinkClick r:id="rId2"/>
              </a:rPr>
              <a:t>amosalla@asu.edu</a:t>
            </a:r>
            <a:endParaRPr lang="en-US" sz="2000" b="0" dirty="0"/>
          </a:p>
          <a:p>
            <a:pPr algn="ctr"/>
            <a:endParaRPr lang="en-US" sz="2000" b="0" dirty="0"/>
          </a:p>
          <a:p>
            <a:pPr algn="ctr"/>
            <a:endParaRPr lang="en-US" sz="2000" b="0" dirty="0"/>
          </a:p>
          <a:p>
            <a:pPr algn="ctr"/>
            <a:endParaRPr lang="en-US" sz="2000" b="0" dirty="0"/>
          </a:p>
          <a:p>
            <a:pPr algn="ctr"/>
            <a:endParaRPr lang="en-US" sz="2000" b="0" dirty="0"/>
          </a:p>
          <a:p>
            <a:pPr algn="ctr"/>
            <a:r>
              <a:rPr lang="en-US" sz="2000" b="0" dirty="0"/>
              <a:t>EMNLP-IJCNLP 2019</a:t>
            </a:r>
          </a:p>
          <a:p>
            <a:endParaRPr lang="en-US" sz="2000" b="0" dirty="0"/>
          </a:p>
        </p:txBody>
      </p:sp>
      <p:pic>
        <p:nvPicPr>
          <p:cNvPr id="1026" name="Picture 2" descr="David Mosallanezhad">
            <a:extLst>
              <a:ext uri="{FF2B5EF4-FFF2-40B4-BE49-F238E27FC236}">
                <a16:creationId xmlns:a16="http://schemas.microsoft.com/office/drawing/2014/main" id="{0189DF54-5A76-4063-A56E-8807DC44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07" y="4681416"/>
            <a:ext cx="1547149" cy="154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3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03"/>
    </mc:Choice>
    <mc:Fallback>
      <p:transition spd="slow" advTm="208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1" y="445027"/>
            <a:ext cx="8497019" cy="572699"/>
          </a:xfrm>
        </p:spPr>
        <p:txBody>
          <a:bodyPr/>
          <a:lstStyle/>
          <a:p>
            <a:r>
              <a:rPr lang="en-US" sz="2000" dirty="0"/>
              <a:t>2- Anonymizing private information from embedded text (cont’d)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C9E73-7647-41D2-A453-D3DDC2B33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0" y="2636558"/>
            <a:ext cx="1857457" cy="2336066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16293B2B-ADDA-4BA7-98A8-592F2324E9A5}"/>
              </a:ext>
            </a:extLst>
          </p:cNvPr>
          <p:cNvSpPr/>
          <p:nvPr/>
        </p:nvSpPr>
        <p:spPr bwMode="auto">
          <a:xfrm>
            <a:off x="2264544" y="1554102"/>
            <a:ext cx="559294" cy="4500978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0F229-3C5B-4B36-A112-AB948F36A0CB}"/>
              </a:ext>
            </a:extLst>
          </p:cNvPr>
          <p:cNvSpPr txBox="1"/>
          <p:nvPr/>
        </p:nvSpPr>
        <p:spPr>
          <a:xfrm>
            <a:off x="2823837" y="172415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State: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54DF-E46B-452A-A8BC-5D92330F4E53}"/>
              </a:ext>
            </a:extLst>
          </p:cNvPr>
          <p:cNvSpPr txBox="1"/>
          <p:nvPr/>
        </p:nvSpPr>
        <p:spPr>
          <a:xfrm>
            <a:off x="3338004" y="2105542"/>
            <a:ext cx="529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is the current text embedding vector: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9D177D-8F85-4936-AE6B-77E3409A805F}"/>
              </a:ext>
            </a:extLst>
          </p:cNvPr>
          <p:cNvGrpSpPr/>
          <p:nvPr/>
        </p:nvGrpSpPr>
        <p:grpSpPr>
          <a:xfrm>
            <a:off x="4802132" y="3562690"/>
            <a:ext cx="2077324" cy="343219"/>
            <a:chOff x="3393631" y="2612175"/>
            <a:chExt cx="2077324" cy="34321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62485AB-21B6-49B3-B320-30D212614323}"/>
                </a:ext>
              </a:extLst>
            </p:cNvPr>
            <p:cNvGrpSpPr/>
            <p:nvPr/>
          </p:nvGrpSpPr>
          <p:grpSpPr>
            <a:xfrm>
              <a:off x="3489603" y="2612175"/>
              <a:ext cx="1981352" cy="343219"/>
              <a:chOff x="6952580" y="3690623"/>
              <a:chExt cx="1981352" cy="34321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D092F89-F94D-4BA8-904D-9098D399636A}"/>
                  </a:ext>
                </a:extLst>
              </p:cNvPr>
              <p:cNvSpPr/>
              <p:nvPr/>
            </p:nvSpPr>
            <p:spPr bwMode="auto">
              <a:xfrm>
                <a:off x="6952580" y="3693377"/>
                <a:ext cx="1981352" cy="334204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7A1A166-8C61-4341-82DB-2820E8FF89BB}"/>
                  </a:ext>
                </a:extLst>
              </p:cNvPr>
              <p:cNvCxnSpPr/>
              <p:nvPr/>
            </p:nvCxnSpPr>
            <p:spPr bwMode="auto">
              <a:xfrm>
                <a:off x="7444146" y="3699638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80E2494-FA32-4993-A2AD-F5E63F15C48E}"/>
                  </a:ext>
                </a:extLst>
              </p:cNvPr>
              <p:cNvCxnSpPr/>
              <p:nvPr/>
            </p:nvCxnSpPr>
            <p:spPr bwMode="auto">
              <a:xfrm>
                <a:off x="7190781" y="3693377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588E1A1-AA7F-4616-9961-74DF9D26DE28}"/>
                  </a:ext>
                </a:extLst>
              </p:cNvPr>
              <p:cNvCxnSpPr/>
              <p:nvPr/>
            </p:nvCxnSpPr>
            <p:spPr bwMode="auto">
              <a:xfrm>
                <a:off x="7838481" y="3690623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1FF23E0-BB18-49CB-9E40-2D8D8BD30314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1FF23E0-BB18-49CB-9E40-2D8D8BD303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A07C40B-77FE-49C5-BEA1-DD4668F50B37}"/>
                    </a:ext>
                  </a:extLst>
                </p:cNvPr>
                <p:cNvSpPr txBox="1"/>
                <p:nvPr/>
              </p:nvSpPr>
              <p:spPr>
                <a:xfrm>
                  <a:off x="3912258" y="2641315"/>
                  <a:ext cx="5453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A07C40B-77FE-49C5-BEA1-DD4668F50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258" y="2641315"/>
                  <a:ext cx="54534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37BD340-D25C-48AA-B171-5B8980CAE226}"/>
                    </a:ext>
                  </a:extLst>
                </p:cNvPr>
                <p:cNvSpPr txBox="1"/>
                <p:nvPr/>
              </p:nvSpPr>
              <p:spPr>
                <a:xfrm>
                  <a:off x="3393631" y="2644938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37BD340-D25C-48AA-B171-5B8980CAE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631" y="2644938"/>
                  <a:ext cx="42992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FBDA7C6-A4F1-47C7-960E-7BB723096834}"/>
                </a:ext>
              </a:extLst>
            </p:cNvPr>
            <p:cNvCxnSpPr/>
            <p:nvPr/>
          </p:nvCxnSpPr>
          <p:spPr bwMode="auto">
            <a:xfrm>
              <a:off x="4651554" y="261689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891140F-4193-47F3-B8E2-E16456B7BAB3}"/>
                    </a:ext>
                  </a:extLst>
                </p:cNvPr>
                <p:cNvSpPr txBox="1"/>
                <p:nvPr/>
              </p:nvSpPr>
              <p:spPr>
                <a:xfrm>
                  <a:off x="4305519" y="2636485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891140F-4193-47F3-B8E2-E16456B7B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519" y="2636485"/>
                  <a:ext cx="42992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1169E71-CDAB-4D41-9F1C-69C62F41C8B1}"/>
                    </a:ext>
                  </a:extLst>
                </p:cNvPr>
                <p:cNvSpPr txBox="1"/>
                <p:nvPr/>
              </p:nvSpPr>
              <p:spPr>
                <a:xfrm>
                  <a:off x="4579263" y="2640591"/>
                  <a:ext cx="8290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a14:m>
                  <a:r>
                    <a:rPr lang="en-US" sz="1200" dirty="0"/>
                    <a:t>   ….</a:t>
                  </a: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1169E71-CDAB-4D41-9F1C-69C62F41C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263" y="2640591"/>
                  <a:ext cx="829073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674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1" y="445027"/>
            <a:ext cx="8497019" cy="572699"/>
          </a:xfrm>
        </p:spPr>
        <p:txBody>
          <a:bodyPr/>
          <a:lstStyle/>
          <a:p>
            <a:r>
              <a:rPr lang="en-US" sz="2000" dirty="0"/>
              <a:t>2- Anonymizing private information from embedded text (cont’d)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C9E73-7647-41D2-A453-D3DDC2B33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0" y="2636558"/>
            <a:ext cx="1857457" cy="2336066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16293B2B-ADDA-4BA7-98A8-592F2324E9A5}"/>
              </a:ext>
            </a:extLst>
          </p:cNvPr>
          <p:cNvSpPr/>
          <p:nvPr/>
        </p:nvSpPr>
        <p:spPr bwMode="auto">
          <a:xfrm>
            <a:off x="2264544" y="1554102"/>
            <a:ext cx="559294" cy="4500978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0F229-3C5B-4B36-A112-AB948F36A0CB}"/>
              </a:ext>
            </a:extLst>
          </p:cNvPr>
          <p:cNvSpPr txBox="1"/>
          <p:nvPr/>
        </p:nvSpPr>
        <p:spPr>
          <a:xfrm>
            <a:off x="2823837" y="1724154"/>
            <a:ext cx="135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 Actions: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4F54DF-E46B-452A-A8BC-5D92330F4E53}"/>
                  </a:ext>
                </a:extLst>
              </p:cNvPr>
              <p:cNvSpPr txBox="1"/>
              <p:nvPr/>
            </p:nvSpPr>
            <p:spPr>
              <a:xfrm>
                <a:off x="3338004" y="2105542"/>
                <a:ext cx="529755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selecting one element in text embedding vector and changing it to a value 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actions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4F54DF-E46B-452A-A8BC-5D92330F4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04" y="2105542"/>
                <a:ext cx="5297552" cy="2031325"/>
              </a:xfrm>
              <a:prstGeom prst="rect">
                <a:avLst/>
              </a:prstGeom>
              <a:blipFill>
                <a:blip r:embed="rId3"/>
                <a:stretch>
                  <a:fillRect l="-806" t="-1497" r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4EF950E-2C3A-4F58-AE1E-43FD0B4D0A29}"/>
              </a:ext>
            </a:extLst>
          </p:cNvPr>
          <p:cNvGrpSpPr/>
          <p:nvPr/>
        </p:nvGrpSpPr>
        <p:grpSpPr>
          <a:xfrm>
            <a:off x="4338906" y="4106128"/>
            <a:ext cx="2077324" cy="343219"/>
            <a:chOff x="3393631" y="2612175"/>
            <a:chExt cx="2077324" cy="34321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770218F-402B-478E-B120-BB97579BD487}"/>
                </a:ext>
              </a:extLst>
            </p:cNvPr>
            <p:cNvGrpSpPr/>
            <p:nvPr/>
          </p:nvGrpSpPr>
          <p:grpSpPr>
            <a:xfrm>
              <a:off x="3489603" y="2612175"/>
              <a:ext cx="1981352" cy="343219"/>
              <a:chOff x="6952580" y="3690623"/>
              <a:chExt cx="1981352" cy="34321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C234F7-00B6-47C7-90BE-FFA6153D883E}"/>
                  </a:ext>
                </a:extLst>
              </p:cNvPr>
              <p:cNvSpPr/>
              <p:nvPr/>
            </p:nvSpPr>
            <p:spPr bwMode="auto">
              <a:xfrm>
                <a:off x="6952580" y="3693377"/>
                <a:ext cx="1981352" cy="334204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E2ACFE9-1A81-4D5C-8482-12BF7393413C}"/>
                  </a:ext>
                </a:extLst>
              </p:cNvPr>
              <p:cNvCxnSpPr/>
              <p:nvPr/>
            </p:nvCxnSpPr>
            <p:spPr bwMode="auto">
              <a:xfrm>
                <a:off x="7444146" y="3699638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4D7996F-7171-4470-B894-7FA2A5A5974E}"/>
                  </a:ext>
                </a:extLst>
              </p:cNvPr>
              <p:cNvCxnSpPr/>
              <p:nvPr/>
            </p:nvCxnSpPr>
            <p:spPr bwMode="auto">
              <a:xfrm>
                <a:off x="7190781" y="3693377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4D6CF47-A4F3-41DD-A00B-FD20688A921F}"/>
                  </a:ext>
                </a:extLst>
              </p:cNvPr>
              <p:cNvCxnSpPr/>
              <p:nvPr/>
            </p:nvCxnSpPr>
            <p:spPr bwMode="auto">
              <a:xfrm>
                <a:off x="7838481" y="3690623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99D5B67-8698-4F41-BD3A-B950DA6F73E7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99D5B67-8698-4F41-BD3A-B950DA6F73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15C7AA5-5DAF-4EA1-8A03-1EF31C1CF2A8}"/>
                    </a:ext>
                  </a:extLst>
                </p:cNvPr>
                <p:cNvSpPr txBox="1"/>
                <p:nvPr/>
              </p:nvSpPr>
              <p:spPr>
                <a:xfrm>
                  <a:off x="3912258" y="2641315"/>
                  <a:ext cx="5453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15C7AA5-5DAF-4EA1-8A03-1EF31C1CF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258" y="2641315"/>
                  <a:ext cx="54534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A4B0C2-EF4A-4976-B261-F25A4F81D2C6}"/>
                    </a:ext>
                  </a:extLst>
                </p:cNvPr>
                <p:cNvSpPr txBox="1"/>
                <p:nvPr/>
              </p:nvSpPr>
              <p:spPr>
                <a:xfrm>
                  <a:off x="3393631" y="2644938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A4B0C2-EF4A-4976-B261-F25A4F81D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631" y="2644938"/>
                  <a:ext cx="42992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C3F870-961F-48B6-B459-EA84078D1D10}"/>
                </a:ext>
              </a:extLst>
            </p:cNvPr>
            <p:cNvCxnSpPr/>
            <p:nvPr/>
          </p:nvCxnSpPr>
          <p:spPr bwMode="auto">
            <a:xfrm>
              <a:off x="4651554" y="261689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8A712B-0403-4146-9A3E-BD3E05708182}"/>
                    </a:ext>
                  </a:extLst>
                </p:cNvPr>
                <p:cNvSpPr txBox="1"/>
                <p:nvPr/>
              </p:nvSpPr>
              <p:spPr>
                <a:xfrm>
                  <a:off x="4305519" y="2636485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8A712B-0403-4146-9A3E-BD3E05708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519" y="2636485"/>
                  <a:ext cx="42992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7F8AF55-6CCB-4EB0-AAF0-119384C65CD1}"/>
                    </a:ext>
                  </a:extLst>
                </p:cNvPr>
                <p:cNvSpPr txBox="1"/>
                <p:nvPr/>
              </p:nvSpPr>
              <p:spPr>
                <a:xfrm>
                  <a:off x="4579263" y="2640591"/>
                  <a:ext cx="8290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a14:m>
                  <a:r>
                    <a:rPr lang="en-US" sz="1200" dirty="0"/>
                    <a:t>   ….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7F8AF55-6CCB-4EB0-AAF0-119384C65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263" y="2640591"/>
                  <a:ext cx="829073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E7025F-39C3-4095-B9A9-1F3440C8E358}"/>
              </a:ext>
            </a:extLst>
          </p:cNvPr>
          <p:cNvGrpSpPr/>
          <p:nvPr/>
        </p:nvGrpSpPr>
        <p:grpSpPr>
          <a:xfrm>
            <a:off x="4338906" y="5652561"/>
            <a:ext cx="2077324" cy="343219"/>
            <a:chOff x="6659218" y="3460391"/>
            <a:chExt cx="2077324" cy="3432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2D3896-13B3-4628-A0B3-4C6240D5EDFC}"/>
                </a:ext>
              </a:extLst>
            </p:cNvPr>
            <p:cNvGrpSpPr/>
            <p:nvPr/>
          </p:nvGrpSpPr>
          <p:grpSpPr>
            <a:xfrm>
              <a:off x="6755190" y="3460391"/>
              <a:ext cx="1981352" cy="343219"/>
              <a:chOff x="6952580" y="3690623"/>
              <a:chExt cx="1981352" cy="34321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C6F670-9212-4548-9EAC-9B210A109F23}"/>
                  </a:ext>
                </a:extLst>
              </p:cNvPr>
              <p:cNvSpPr/>
              <p:nvPr/>
            </p:nvSpPr>
            <p:spPr bwMode="auto">
              <a:xfrm>
                <a:off x="6952580" y="3693377"/>
                <a:ext cx="1981352" cy="334204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DAAD7C9-D252-47BF-B3F3-6F06900CD5BD}"/>
                  </a:ext>
                </a:extLst>
              </p:cNvPr>
              <p:cNvCxnSpPr/>
              <p:nvPr/>
            </p:nvCxnSpPr>
            <p:spPr bwMode="auto">
              <a:xfrm>
                <a:off x="7444146" y="3699638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3F70AE5-B001-4BE2-BA09-AD70A21A03E1}"/>
                  </a:ext>
                </a:extLst>
              </p:cNvPr>
              <p:cNvCxnSpPr/>
              <p:nvPr/>
            </p:nvCxnSpPr>
            <p:spPr bwMode="auto">
              <a:xfrm>
                <a:off x="7190781" y="3693377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EDC16D1-2306-427F-B172-A8538C5CFA74}"/>
                  </a:ext>
                </a:extLst>
              </p:cNvPr>
              <p:cNvCxnSpPr/>
              <p:nvPr/>
            </p:nvCxnSpPr>
            <p:spPr bwMode="auto">
              <a:xfrm>
                <a:off x="7838481" y="3690623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3719D24-B7F5-4E52-91F2-E4D284019BD5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3719D24-B7F5-4E52-91F2-E4D284019B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1B08C1D-12D5-427D-97A2-023C7C95EDBA}"/>
                    </a:ext>
                  </a:extLst>
                </p:cNvPr>
                <p:cNvSpPr txBox="1"/>
                <p:nvPr/>
              </p:nvSpPr>
              <p:spPr>
                <a:xfrm>
                  <a:off x="7177845" y="3489531"/>
                  <a:ext cx="5453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1B08C1D-12D5-427D-97A2-023C7C95E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7845" y="3489531"/>
                  <a:ext cx="545342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6724D9B-5AC8-43D4-A77D-0A95FB16C5E4}"/>
                    </a:ext>
                  </a:extLst>
                </p:cNvPr>
                <p:cNvSpPr txBox="1"/>
                <p:nvPr/>
              </p:nvSpPr>
              <p:spPr>
                <a:xfrm>
                  <a:off x="6659218" y="3493154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6724D9B-5AC8-43D4-A77D-0A95FB16C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218" y="3493154"/>
                  <a:ext cx="429926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1E1BA0-7B9F-4400-A1A5-629229108944}"/>
                </a:ext>
              </a:extLst>
            </p:cNvPr>
            <p:cNvCxnSpPr/>
            <p:nvPr/>
          </p:nvCxnSpPr>
          <p:spPr bwMode="auto">
            <a:xfrm>
              <a:off x="7917141" y="3465113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601527E-0733-4969-8AF0-702527155381}"/>
                    </a:ext>
                  </a:extLst>
                </p:cNvPr>
                <p:cNvSpPr txBox="1"/>
                <p:nvPr/>
              </p:nvSpPr>
              <p:spPr>
                <a:xfrm>
                  <a:off x="7571106" y="3484701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601527E-0733-4969-8AF0-702527155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106" y="3484701"/>
                  <a:ext cx="42992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ED550B-44B7-4AE7-9296-471E63222520}"/>
              </a:ext>
            </a:extLst>
          </p:cNvPr>
          <p:cNvCxnSpPr>
            <a:cxnSpLocks/>
          </p:cNvCxnSpPr>
          <p:nvPr/>
        </p:nvCxnSpPr>
        <p:spPr bwMode="auto">
          <a:xfrm>
            <a:off x="5402875" y="4592967"/>
            <a:ext cx="0" cy="906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22AB1D-A749-4259-BDBA-0C9E08F8A3C8}"/>
                  </a:ext>
                </a:extLst>
              </p:cNvPr>
              <p:cNvSpPr txBox="1"/>
              <p:nvPr/>
            </p:nvSpPr>
            <p:spPr>
              <a:xfrm>
                <a:off x="5425554" y="4861691"/>
                <a:ext cx="30982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Change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to a value near 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22AB1D-A749-4259-BDBA-0C9E08F8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554" y="4861691"/>
                <a:ext cx="3098220" cy="307777"/>
              </a:xfrm>
              <a:prstGeom prst="rect">
                <a:avLst/>
              </a:prstGeom>
              <a:blipFill>
                <a:blip r:embed="rId12"/>
                <a:stretch>
                  <a:fillRect l="-59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20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1" y="445027"/>
            <a:ext cx="8497019" cy="572699"/>
          </a:xfrm>
        </p:spPr>
        <p:txBody>
          <a:bodyPr/>
          <a:lstStyle/>
          <a:p>
            <a:r>
              <a:rPr lang="en-US" sz="2000" dirty="0"/>
              <a:t>2- Anonymizing private information from embedded text (cont’d)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C9E73-7647-41D2-A453-D3DDC2B3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0" y="2636558"/>
            <a:ext cx="1857457" cy="2336066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16293B2B-ADDA-4BA7-98A8-592F2324E9A5}"/>
              </a:ext>
            </a:extLst>
          </p:cNvPr>
          <p:cNvSpPr/>
          <p:nvPr/>
        </p:nvSpPr>
        <p:spPr bwMode="auto">
          <a:xfrm>
            <a:off x="2264544" y="1554102"/>
            <a:ext cx="559294" cy="4500978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0F229-3C5B-4B36-A112-AB948F36A0CB}"/>
              </a:ext>
            </a:extLst>
          </p:cNvPr>
          <p:cNvSpPr txBox="1"/>
          <p:nvPr/>
        </p:nvSpPr>
        <p:spPr>
          <a:xfrm>
            <a:off x="2823837" y="172415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Reward: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54DF-E46B-452A-A8BC-5D92330F4E53}"/>
              </a:ext>
            </a:extLst>
          </p:cNvPr>
          <p:cNvSpPr txBox="1"/>
          <p:nvPr/>
        </p:nvSpPr>
        <p:spPr>
          <a:xfrm>
            <a:off x="3338004" y="2105542"/>
            <a:ext cx="5297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defined based on how successfully the agent obfuscated the private-attribute information against the attacker(s) and preserved the utility: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22AB1D-A749-4259-BDBA-0C9E08F8A3C8}"/>
                  </a:ext>
                </a:extLst>
              </p:cNvPr>
              <p:cNvSpPr txBox="1"/>
              <p:nvPr/>
            </p:nvSpPr>
            <p:spPr>
              <a:xfrm>
                <a:off x="3499663" y="3564790"/>
                <a:ext cx="4575804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22AB1D-A749-4259-BDBA-0C9E08F8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663" y="3564790"/>
                <a:ext cx="4575804" cy="799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7E467B-FC26-4BCE-84CE-2FFDFECA037D}"/>
              </a:ext>
            </a:extLst>
          </p:cNvPr>
          <p:cNvCxnSpPr/>
          <p:nvPr/>
        </p:nvCxnSpPr>
        <p:spPr bwMode="auto">
          <a:xfrm flipH="1">
            <a:off x="6108700" y="4233484"/>
            <a:ext cx="1061720" cy="8991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79A31-4FAA-4C5D-A3D2-AD4DB7D7F971}"/>
              </a:ext>
            </a:extLst>
          </p:cNvPr>
          <p:cNvCxnSpPr>
            <a:cxnSpLocks/>
          </p:cNvCxnSpPr>
          <p:nvPr/>
        </p:nvCxnSpPr>
        <p:spPr bwMode="auto">
          <a:xfrm>
            <a:off x="4785360" y="4247236"/>
            <a:ext cx="848823" cy="88540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8EC88C-A529-43B4-8C79-BFA161A6A4CF}"/>
                  </a:ext>
                </a:extLst>
              </p:cNvPr>
              <p:cNvSpPr txBox="1"/>
              <p:nvPr/>
            </p:nvSpPr>
            <p:spPr>
              <a:xfrm>
                <a:off x="3353783" y="5244849"/>
                <a:ext cx="5265993" cy="484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𝑙𝑎𝑏𝑒𝑙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𝑙𝑎𝑏𝑒𝑙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𝑠𝑡𝑎𝑡𝑒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8EC88C-A529-43B4-8C79-BFA161A6A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83" y="5244849"/>
                <a:ext cx="5265993" cy="484300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A3D29E-BC27-47C0-BC03-0C19C039CBBA}"/>
              </a:ext>
            </a:extLst>
          </p:cNvPr>
          <p:cNvCxnSpPr/>
          <p:nvPr/>
        </p:nvCxnSpPr>
        <p:spPr bwMode="auto">
          <a:xfrm>
            <a:off x="4419600" y="4195384"/>
            <a:ext cx="0" cy="9372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0ED116-4839-43F1-A069-9EF0E1D6A0F2}"/>
              </a:ext>
            </a:extLst>
          </p:cNvPr>
          <p:cNvSpPr txBox="1"/>
          <p:nvPr/>
        </p:nvSpPr>
        <p:spPr>
          <a:xfrm>
            <a:off x="2953377" y="5132644"/>
            <a:ext cx="414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Balancing utility and privacy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2A8063-EAC9-4F1B-A837-57F56294168C}"/>
              </a:ext>
            </a:extLst>
          </p:cNvPr>
          <p:cNvCxnSpPr/>
          <p:nvPr/>
        </p:nvCxnSpPr>
        <p:spPr bwMode="auto">
          <a:xfrm>
            <a:off x="7848600" y="4195384"/>
            <a:ext cx="0" cy="9372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BAC47F9-26AA-42B6-A188-86F7FEE1D170}"/>
              </a:ext>
            </a:extLst>
          </p:cNvPr>
          <p:cNvSpPr txBox="1"/>
          <p:nvPr/>
        </p:nvSpPr>
        <p:spPr>
          <a:xfrm>
            <a:off x="7170420" y="5132644"/>
            <a:ext cx="152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reward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5569BBB-039E-4B50-A7A9-917065DB2533}"/>
              </a:ext>
            </a:extLst>
          </p:cNvPr>
          <p:cNvSpPr/>
          <p:nvPr/>
        </p:nvSpPr>
        <p:spPr bwMode="auto">
          <a:xfrm rot="16200000">
            <a:off x="4835756" y="3269433"/>
            <a:ext cx="88081" cy="639172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CB2E6D9-7928-4219-A35C-289F298BD7F4}"/>
              </a:ext>
            </a:extLst>
          </p:cNvPr>
          <p:cNvSpPr/>
          <p:nvPr/>
        </p:nvSpPr>
        <p:spPr bwMode="auto">
          <a:xfrm rot="16200000">
            <a:off x="6868798" y="3010809"/>
            <a:ext cx="88081" cy="1185728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DC57B-BDF3-44A5-917F-D1D4D35FF568}"/>
              </a:ext>
            </a:extLst>
          </p:cNvPr>
          <p:cNvSpPr txBox="1"/>
          <p:nvPr/>
        </p:nvSpPr>
        <p:spPr>
          <a:xfrm>
            <a:off x="4332210" y="327346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utility classifier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B01029-9003-483F-9631-4147A0BCE71F}"/>
              </a:ext>
            </a:extLst>
          </p:cNvPr>
          <p:cNvSpPr txBox="1"/>
          <p:nvPr/>
        </p:nvSpPr>
        <p:spPr>
          <a:xfrm>
            <a:off x="6248233" y="3283173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attackers’ classifiers</a:t>
            </a:r>
          </a:p>
        </p:txBody>
      </p:sp>
    </p:spTree>
    <p:extLst>
      <p:ext uri="{BB962C8B-B14F-4D97-AF65-F5344CB8AC3E}">
        <p14:creationId xmlns:p14="http://schemas.microsoft.com/office/powerpoint/2010/main" val="31609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1" y="445027"/>
            <a:ext cx="8497019" cy="572699"/>
          </a:xfrm>
        </p:spPr>
        <p:txBody>
          <a:bodyPr/>
          <a:lstStyle/>
          <a:p>
            <a:r>
              <a:rPr lang="en-US" sz="2000" dirty="0"/>
              <a:t>2- Anonymizing private information from embedded text (cont’d)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6CB0ED-38B2-41E2-94A1-B55AE19FB788}"/>
              </a:ext>
            </a:extLst>
          </p:cNvPr>
          <p:cNvGrpSpPr/>
          <p:nvPr/>
        </p:nvGrpSpPr>
        <p:grpSpPr>
          <a:xfrm>
            <a:off x="533643" y="4414420"/>
            <a:ext cx="2077324" cy="343219"/>
            <a:chOff x="3393631" y="2612175"/>
            <a:chExt cx="2077324" cy="34321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210487C-8CD3-4660-B972-81DC77026EB4}"/>
                </a:ext>
              </a:extLst>
            </p:cNvPr>
            <p:cNvGrpSpPr/>
            <p:nvPr/>
          </p:nvGrpSpPr>
          <p:grpSpPr>
            <a:xfrm>
              <a:off x="3489603" y="2612175"/>
              <a:ext cx="1981352" cy="343219"/>
              <a:chOff x="6952580" y="3690623"/>
              <a:chExt cx="1981352" cy="3432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2177324-5743-40A3-9FDA-6F120D4BDEE2}"/>
                  </a:ext>
                </a:extLst>
              </p:cNvPr>
              <p:cNvSpPr/>
              <p:nvPr/>
            </p:nvSpPr>
            <p:spPr bwMode="auto">
              <a:xfrm>
                <a:off x="6952580" y="3693377"/>
                <a:ext cx="1981352" cy="334204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234061B-A73B-402D-B538-8D9056434322}"/>
                  </a:ext>
                </a:extLst>
              </p:cNvPr>
              <p:cNvCxnSpPr/>
              <p:nvPr/>
            </p:nvCxnSpPr>
            <p:spPr bwMode="auto">
              <a:xfrm>
                <a:off x="7444146" y="3699638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EBDB5A7-B834-460B-8FAC-94A8474CCD56}"/>
                  </a:ext>
                </a:extLst>
              </p:cNvPr>
              <p:cNvCxnSpPr/>
              <p:nvPr/>
            </p:nvCxnSpPr>
            <p:spPr bwMode="auto">
              <a:xfrm>
                <a:off x="7190781" y="3693377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3F6C013-EE5D-44C7-A7F4-8CB98D6B5E67}"/>
                  </a:ext>
                </a:extLst>
              </p:cNvPr>
              <p:cNvCxnSpPr/>
              <p:nvPr/>
            </p:nvCxnSpPr>
            <p:spPr bwMode="auto">
              <a:xfrm>
                <a:off x="7838481" y="3690623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7835091-506C-4F1F-B9B2-574625992012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7835091-506C-4F1F-B9B2-5746259920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4EBD330-5071-44AC-A37A-DED32BFAE294}"/>
                    </a:ext>
                  </a:extLst>
                </p:cNvPr>
                <p:cNvSpPr txBox="1"/>
                <p:nvPr/>
              </p:nvSpPr>
              <p:spPr>
                <a:xfrm>
                  <a:off x="3912258" y="2641315"/>
                  <a:ext cx="5453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4EBD330-5071-44AC-A37A-DED32BFAE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258" y="2641315"/>
                  <a:ext cx="54534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803229-83DC-4C78-85DF-3264394A7B11}"/>
                    </a:ext>
                  </a:extLst>
                </p:cNvPr>
                <p:cNvSpPr txBox="1"/>
                <p:nvPr/>
              </p:nvSpPr>
              <p:spPr>
                <a:xfrm>
                  <a:off x="3393631" y="2644938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803229-83DC-4C78-85DF-3264394A7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631" y="2644938"/>
                  <a:ext cx="429926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EC5DC-8F1E-4C9E-80D3-369D572FE138}"/>
                </a:ext>
              </a:extLst>
            </p:cNvPr>
            <p:cNvCxnSpPr/>
            <p:nvPr/>
          </p:nvCxnSpPr>
          <p:spPr bwMode="auto">
            <a:xfrm>
              <a:off x="4651554" y="261689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54E09B6-7B87-40B0-8B8E-A355FC5220E5}"/>
                    </a:ext>
                  </a:extLst>
                </p:cNvPr>
                <p:cNvSpPr txBox="1"/>
                <p:nvPr/>
              </p:nvSpPr>
              <p:spPr>
                <a:xfrm>
                  <a:off x="4305519" y="2636485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54E09B6-7B87-40B0-8B8E-A355FC522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519" y="2636485"/>
                  <a:ext cx="42992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7D04F4E-8DED-4F23-888C-8268487EE766}"/>
                    </a:ext>
                  </a:extLst>
                </p:cNvPr>
                <p:cNvSpPr txBox="1"/>
                <p:nvPr/>
              </p:nvSpPr>
              <p:spPr>
                <a:xfrm>
                  <a:off x="4579263" y="2640591"/>
                  <a:ext cx="8290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a14:m>
                  <a:r>
                    <a:rPr lang="en-US" sz="1200" dirty="0"/>
                    <a:t>   ….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7D04F4E-8DED-4F23-888C-8268487EE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263" y="2640591"/>
                  <a:ext cx="829073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2F0101-F256-4517-B5CF-12317CA44566}"/>
              </a:ext>
            </a:extLst>
          </p:cNvPr>
          <p:cNvCxnSpPr>
            <a:stCxn id="25" idx="3"/>
          </p:cNvCxnSpPr>
          <p:nvPr/>
        </p:nvCxnSpPr>
        <p:spPr bwMode="auto">
          <a:xfrm flipV="1">
            <a:off x="2610967" y="4582060"/>
            <a:ext cx="719935" cy="2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FF913D-C0FF-4BEE-83B9-FFC5703062C5}"/>
                  </a:ext>
                </a:extLst>
              </p:cNvPr>
              <p:cNvSpPr/>
              <p:nvPr/>
            </p:nvSpPr>
            <p:spPr bwMode="auto">
              <a:xfrm>
                <a:off x="3330902" y="3172726"/>
                <a:ext cx="3034387" cy="2823099"/>
              </a:xfrm>
              <a:prstGeom prst="rect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 Layer Neural Network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</m:oMath>
                </a14:m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𝐻</m:t>
                    </m:r>
                  </m:oMath>
                </a14:m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</m:oMath>
                </a14:m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FF913D-C0FF-4BEE-83B9-FFC570306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0902" y="3172726"/>
                <a:ext cx="3034387" cy="28230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CCBDD-6DD2-42B8-AE9E-75DCC285B10A}"/>
              </a:ext>
            </a:extLst>
          </p:cNvPr>
          <p:cNvCxnSpPr/>
          <p:nvPr/>
        </p:nvCxnSpPr>
        <p:spPr bwMode="auto">
          <a:xfrm flipV="1">
            <a:off x="6365289" y="4584275"/>
            <a:ext cx="719935" cy="2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3B1AC3-B11F-4D64-84CA-B75D6A1C0C39}"/>
              </a:ext>
            </a:extLst>
          </p:cNvPr>
          <p:cNvSpPr txBox="1"/>
          <p:nvPr/>
        </p:nvSpPr>
        <p:spPr>
          <a:xfrm>
            <a:off x="7085224" y="43996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39AD1917-8D3F-46CC-AD36-A7A2A225E03D}"/>
              </a:ext>
            </a:extLst>
          </p:cNvPr>
          <p:cNvSpPr txBox="1">
            <a:spLocks/>
          </p:cNvSpPr>
          <p:nvPr/>
        </p:nvSpPr>
        <p:spPr>
          <a:xfrm>
            <a:off x="457200" y="1206628"/>
            <a:ext cx="8375100" cy="4923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8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We train the RL using Q-Learning algorithm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agent should return the action we need to perform: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2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Dataset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A260099-D5BF-4D29-A8D9-208D7BAC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6629"/>
            <a:ext cx="8375100" cy="476590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Experiments are designed to answer 3 questions:</a:t>
            </a:r>
          </a:p>
          <a:p>
            <a:pPr marL="1028700" lvl="1">
              <a:buFontTx/>
              <a:buChar char="-"/>
            </a:pPr>
            <a:r>
              <a:rPr lang="en-US" dirty="0"/>
              <a:t>Q1: How well RLTA can obscure users’ private-attribute information?</a:t>
            </a:r>
          </a:p>
          <a:p>
            <a:pPr marL="1028700" lvl="1">
              <a:buFontTx/>
              <a:buChar char="-"/>
            </a:pPr>
            <a:r>
              <a:rPr lang="en-US" dirty="0"/>
              <a:t>Q2: How well RLTA can preserve utility of the textual data </a:t>
            </a:r>
            <a:r>
              <a:rPr lang="en-US" dirty="0" err="1"/>
              <a:t>w.r.t.</a:t>
            </a:r>
            <a:r>
              <a:rPr lang="en-US" dirty="0"/>
              <a:t> the given task?</a:t>
            </a:r>
          </a:p>
          <a:p>
            <a:pPr marL="1028700" lvl="1">
              <a:buFontTx/>
              <a:buChar char="-"/>
            </a:pPr>
            <a:r>
              <a:rPr lang="en-US" dirty="0"/>
              <a:t>Q3: How does improving user privacy affects loss of utility?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have used real-world dataset from </a:t>
            </a:r>
            <a:r>
              <a:rPr lang="en-US" i="1" dirty="0"/>
              <a:t>Trustpilot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3B6FC7-CBD1-48AE-8C6A-FFDA698896B4}"/>
              </a:ext>
            </a:extLst>
          </p:cNvPr>
          <p:cNvCxnSpPr>
            <a:cxnSpLocks/>
          </p:cNvCxnSpPr>
          <p:nvPr/>
        </p:nvCxnSpPr>
        <p:spPr bwMode="auto">
          <a:xfrm>
            <a:off x="3524436" y="4634145"/>
            <a:ext cx="0" cy="1793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6ADE41-145A-4E8C-9CBC-688F8EDD0715}"/>
              </a:ext>
            </a:extLst>
          </p:cNvPr>
          <p:cNvSpPr txBox="1"/>
          <p:nvPr/>
        </p:nvSpPr>
        <p:spPr>
          <a:xfrm>
            <a:off x="1075927" y="3830560"/>
            <a:ext cx="12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 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1A74B-C19E-4958-AD34-AD7D546AADD4}"/>
              </a:ext>
            </a:extLst>
          </p:cNvPr>
          <p:cNvSpPr txBox="1"/>
          <p:nvPr/>
        </p:nvSpPr>
        <p:spPr>
          <a:xfrm>
            <a:off x="5494070" y="3830560"/>
            <a:ext cx="16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Attackers Task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CDC9CE-FF25-4EC0-BB27-3F32CE3FF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6" y="4912674"/>
            <a:ext cx="866775" cy="10953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8D4BF9-4A1E-4AC7-843D-EE3EA9559E8D}"/>
              </a:ext>
            </a:extLst>
          </p:cNvPr>
          <p:cNvCxnSpPr/>
          <p:nvPr/>
        </p:nvCxnSpPr>
        <p:spPr bwMode="auto">
          <a:xfrm flipH="1">
            <a:off x="1358283" y="4989252"/>
            <a:ext cx="861134" cy="13050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E413163-DE58-461B-93B6-2C6C8CF77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59" y="5444825"/>
            <a:ext cx="828675" cy="10668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511647-0FFC-4977-B258-88E3FF1D96DB}"/>
              </a:ext>
            </a:extLst>
          </p:cNvPr>
          <p:cNvCxnSpPr>
            <a:cxnSpLocks/>
          </p:cNvCxnSpPr>
          <p:nvPr/>
        </p:nvCxnSpPr>
        <p:spPr bwMode="auto">
          <a:xfrm>
            <a:off x="6186528" y="4629983"/>
            <a:ext cx="0" cy="1793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A9E584D-C407-42A3-A37E-50268C208F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45" y="5375244"/>
            <a:ext cx="1048028" cy="10480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93CAC83-3714-4BAE-BE59-6FADC940C345}"/>
              </a:ext>
            </a:extLst>
          </p:cNvPr>
          <p:cNvSpPr txBox="1"/>
          <p:nvPr/>
        </p:nvSpPr>
        <p:spPr>
          <a:xfrm>
            <a:off x="7175043" y="44453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CCC74A-AC97-43E2-95BC-160502C20342}"/>
              </a:ext>
            </a:extLst>
          </p:cNvPr>
          <p:cNvSpPr txBox="1"/>
          <p:nvPr/>
        </p:nvSpPr>
        <p:spPr>
          <a:xfrm>
            <a:off x="4431197" y="44494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pic>
        <p:nvPicPr>
          <p:cNvPr id="1026" name="Picture 2" descr="Image result for gender">
            <a:extLst>
              <a:ext uri="{FF2B5EF4-FFF2-40B4-BE49-F238E27FC236}">
                <a16:creationId xmlns:a16="http://schemas.microsoft.com/office/drawing/2014/main" id="{E22307E6-C083-4034-A0A7-422236FA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807" y="5369994"/>
            <a:ext cx="992577" cy="99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43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1" y="445027"/>
            <a:ext cx="8520599" cy="572699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7607F4-F73A-4A50-B13A-F7500C85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9812"/>
            <a:ext cx="9144000" cy="2424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894BA636-4B74-4361-8AF7-0B0EF250D3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06628"/>
                <a:ext cx="8375100" cy="3761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/>
              <a:lstStyle>
                <a:lvl1pPr marL="0" marR="0" lvl="0" indent="0" algn="l" rtl="0" eaLnBrk="0" fontAlgn="base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Font typeface="Arial"/>
                  <a:buNone/>
                  <a:defRPr sz="1800" b="0" i="0" u="none" strike="noStrike" kern="12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742950" marR="0" lvl="1" indent="-285750" algn="l" rtl="0" eaLnBrk="0" fontAlgn="base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 sz="1400" b="0" i="0" u="none" strike="noStrike" kern="12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200150" marR="0" lvl="2" indent="-285750" algn="l" rtl="0" eaLnBrk="0" fontAlgn="base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Font typeface="Courier New" panose="02070309020205020404" pitchFamily="49" charset="0"/>
                  <a:buChar char="o"/>
                  <a:defRPr sz="1400" b="0" i="0" u="none" strike="noStrike" kern="12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600200" marR="0" lvl="3" indent="-228600" algn="l" rtl="0" eaLnBrk="0" fontAlgn="base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§"/>
                  <a:defRPr sz="1400" b="0" i="0" u="none" strike="noStrike" kern="12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057400" marR="0" lvl="4" indent="-228600" algn="l" rtl="0" eaLnBrk="0" fontAlgn="base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 sz="1400" b="0" i="0" u="none" strike="noStrike" kern="12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286000" marR="0" lvl="5" indent="0" algn="l" defTabSz="914400" rtl="0" eaLnBrk="1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Font typeface="Arial"/>
                  <a:buNone/>
                  <a:defRPr sz="1400" b="0" i="0" u="none" strike="noStrike" kern="12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2743200" marR="0" lvl="6" indent="0" algn="l" defTabSz="914400" rtl="0" eaLnBrk="1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Font typeface="Arial"/>
                  <a:buNone/>
                  <a:defRPr sz="1400" b="0" i="0" u="none" strike="noStrike" kern="12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200400" marR="0" lvl="7" indent="0" algn="l" defTabSz="914400" rtl="0" eaLnBrk="1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Font typeface="Arial"/>
                  <a:buNone/>
                  <a:defRPr sz="1400" b="0" i="0" u="none" strike="noStrike" kern="12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3657600" marR="0" lvl="8" indent="0" algn="l" defTabSz="914400" rtl="0" eaLnBrk="1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Font typeface="Arial"/>
                  <a:buNone/>
                  <a:defRPr sz="1400" b="0" i="0" u="none" strike="noStrike" kern="12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>
                  <a:buFontTx/>
                  <a:buChar char="-"/>
                </a:pPr>
                <a:r>
                  <a:rPr lang="en-US" dirty="0"/>
                  <a:t>Baselines:</a:t>
                </a:r>
              </a:p>
              <a:p>
                <a:pPr marL="1028700" lvl="1">
                  <a:buFontTx/>
                  <a:buChar char="-"/>
                </a:pPr>
                <a:r>
                  <a:rPr lang="en-US" dirty="0"/>
                  <a:t>Enc-Dec: We have trained a simple Encoder-Decoder to create text embeddings: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100" dirty="0"/>
              </a:p>
              <a:p>
                <a:pPr marL="1028700" lvl="1">
                  <a:buFontTx/>
                  <a:buChar char="-"/>
                </a:pPr>
                <a:r>
                  <a:rPr lang="en-US" dirty="0"/>
                  <a:t>Adv-all: This method which uses adversarial learning *</a:t>
                </a:r>
              </a:p>
              <a:p>
                <a:pPr marL="1028700" lvl="1">
                  <a:buFontTx/>
                  <a:buChar char="-"/>
                </a:pPr>
                <a:r>
                  <a:rPr lang="en-US" dirty="0"/>
                  <a:t>Original: Learning the text embeddings without attackers/utility classifiers’ feedback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894BA636-4B74-4361-8AF7-0B0EF250D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06628"/>
                <a:ext cx="8375100" cy="3761612"/>
              </a:xfrm>
              <a:prstGeom prst="rect">
                <a:avLst/>
              </a:prstGeom>
              <a:blipFill>
                <a:blip r:embed="rId4"/>
                <a:stretch>
                  <a:fillRect l="-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1A3AF4F-C476-490D-A312-21D93850F244}"/>
              </a:ext>
            </a:extLst>
          </p:cNvPr>
          <p:cNvSpPr txBox="1"/>
          <p:nvPr/>
        </p:nvSpPr>
        <p:spPr>
          <a:xfrm>
            <a:off x="0" y="6283679"/>
            <a:ext cx="7053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* Towards Robust and Privacy-preserving Text Representations, Li, </a:t>
            </a:r>
            <a:r>
              <a:rPr lang="en-US" sz="700" dirty="0" err="1"/>
              <a:t>Yitong</a:t>
            </a:r>
            <a:r>
              <a:rPr lang="en-US" sz="700" dirty="0"/>
              <a:t> and Baldwin, Timothy and Cohn, Trevor</a:t>
            </a:r>
          </a:p>
          <a:p>
            <a:r>
              <a:rPr lang="en-US" sz="700" dirty="0"/>
              <a:t>Proceedings of the 56th Annual Meeting of the Association for Computational Linguistics (Volume 2: Short Papers) Association for Computational Linguistics. p. 25--30. 2018</a:t>
            </a:r>
          </a:p>
        </p:txBody>
      </p:sp>
    </p:spTree>
    <p:extLst>
      <p:ext uri="{BB962C8B-B14F-4D97-AF65-F5344CB8AC3E}">
        <p14:creationId xmlns:p14="http://schemas.microsoft.com/office/powerpoint/2010/main" val="407709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(cont’d)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9DD07F-CC0C-4B23-B6D9-53FA8A178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69216"/>
              </p:ext>
            </p:extLst>
          </p:nvPr>
        </p:nvGraphicFramePr>
        <p:xfrm>
          <a:off x="879062" y="2026171"/>
          <a:ext cx="7385876" cy="419672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321540">
                  <a:extLst>
                    <a:ext uri="{9D8B030D-6E8A-4147-A177-3AD203B41FA5}">
                      <a16:colId xmlns:a16="http://schemas.microsoft.com/office/drawing/2014/main" val="1719382211"/>
                    </a:ext>
                  </a:extLst>
                </a:gridCol>
                <a:gridCol w="1371398">
                  <a:extLst>
                    <a:ext uri="{9D8B030D-6E8A-4147-A177-3AD203B41FA5}">
                      <a16:colId xmlns:a16="http://schemas.microsoft.com/office/drawing/2014/main" val="2498694810"/>
                    </a:ext>
                  </a:extLst>
                </a:gridCol>
                <a:gridCol w="1846469">
                  <a:extLst>
                    <a:ext uri="{9D8B030D-6E8A-4147-A177-3AD203B41FA5}">
                      <a16:colId xmlns:a16="http://schemas.microsoft.com/office/drawing/2014/main" val="1723773138"/>
                    </a:ext>
                  </a:extLst>
                </a:gridCol>
                <a:gridCol w="1846469">
                  <a:extLst>
                    <a:ext uri="{9D8B030D-6E8A-4147-A177-3AD203B41FA5}">
                      <a16:colId xmlns:a16="http://schemas.microsoft.com/office/drawing/2014/main" val="3209430836"/>
                    </a:ext>
                  </a:extLst>
                </a:gridCol>
              </a:tblGrid>
              <a:tr h="60849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Method</a:t>
                      </a:r>
                      <a:endParaRPr lang="en-US" sz="23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Location</a:t>
                      </a:r>
                      <a:endParaRPr lang="en-US" sz="23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Gender</a:t>
                      </a:r>
                      <a:endParaRPr lang="en-US" sz="23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Utility</a:t>
                      </a:r>
                      <a:endParaRPr lang="en-US" sz="23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extLst>
                  <a:ext uri="{0D108BD9-81ED-4DB2-BD59-A6C34878D82A}">
                    <a16:rowId xmlns:a16="http://schemas.microsoft.com/office/drawing/2014/main" val="2145237021"/>
                  </a:ext>
                </a:extLst>
              </a:tr>
              <a:tr h="59803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Original</a:t>
                      </a:r>
                      <a:endParaRPr lang="en-US" sz="2300" b="1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84.77</a:t>
                      </a:r>
                      <a:endParaRPr lang="en-US" sz="2300" b="1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86.54</a:t>
                      </a:r>
                      <a:endParaRPr lang="en-US" sz="2300" b="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58.57</a:t>
                      </a:r>
                      <a:endParaRPr lang="en-US" sz="2300" b="1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extLst>
                  <a:ext uri="{0D108BD9-81ED-4DB2-BD59-A6C34878D82A}">
                    <a16:rowId xmlns:a16="http://schemas.microsoft.com/office/drawing/2014/main" val="501271754"/>
                  </a:ext>
                </a:extLst>
              </a:tr>
              <a:tr h="59803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Enc-Dec</a:t>
                      </a:r>
                      <a:endParaRPr lang="en-US" sz="23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71.55</a:t>
                      </a:r>
                      <a:endParaRPr lang="en-US" sz="23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58.35</a:t>
                      </a:r>
                      <a:endParaRPr lang="en-US" sz="2300" b="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53.78</a:t>
                      </a:r>
                      <a:endParaRPr lang="en-US" sz="23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extLst>
                  <a:ext uri="{0D108BD9-81ED-4DB2-BD59-A6C34878D82A}">
                    <a16:rowId xmlns:a16="http://schemas.microsoft.com/office/drawing/2014/main" val="3884234312"/>
                  </a:ext>
                </a:extLst>
              </a:tr>
              <a:tr h="59803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Adv-All</a:t>
                      </a:r>
                      <a:endParaRPr lang="en-US" sz="19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70.37</a:t>
                      </a:r>
                      <a:endParaRPr lang="en-US" sz="19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57.15</a:t>
                      </a:r>
                      <a:endParaRPr lang="en-US" sz="1900" b="1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52.15</a:t>
                      </a:r>
                      <a:endParaRPr lang="en-US" sz="19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extLst>
                  <a:ext uri="{0D108BD9-81ED-4DB2-BD59-A6C34878D82A}">
                    <a16:rowId xmlns:a16="http://schemas.microsoft.com/office/drawing/2014/main" val="36159672"/>
                  </a:ext>
                </a:extLst>
              </a:tr>
              <a:tr h="59803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>
                          <a:effectLst/>
                        </a:rPr>
                        <a:t>RLTA</a:t>
                      </a:r>
                      <a:endParaRPr lang="en-US" sz="19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b="1" spc="-5" dirty="0">
                          <a:effectLst/>
                        </a:rPr>
                        <a:t>53.34</a:t>
                      </a:r>
                      <a:endParaRPr lang="en-US" sz="1900" b="1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b="1" spc="-5" dirty="0">
                          <a:effectLst/>
                        </a:rPr>
                        <a:t>56.41</a:t>
                      </a:r>
                      <a:endParaRPr lang="en-US" sz="1900" b="1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b="1" spc="-5" dirty="0">
                          <a:effectLst/>
                        </a:rPr>
                        <a:t>54.83</a:t>
                      </a:r>
                      <a:endParaRPr lang="en-US" sz="1900" b="1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extLst>
                  <a:ext uri="{0D108BD9-81ED-4DB2-BD59-A6C34878D82A}">
                    <a16:rowId xmlns:a16="http://schemas.microsoft.com/office/drawing/2014/main" val="2915837241"/>
                  </a:ext>
                </a:extLst>
              </a:tr>
              <a:tr h="59803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RLTA-Gender</a:t>
                      </a:r>
                      <a:endParaRPr lang="en-US" sz="19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56.64</a:t>
                      </a:r>
                      <a:endParaRPr lang="en-US" sz="19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b="1" spc="-5" dirty="0">
                          <a:effectLst/>
                        </a:rPr>
                        <a:t>55.02</a:t>
                      </a:r>
                      <a:endParaRPr lang="en-US" sz="1900" b="1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b="1" spc="-5" dirty="0">
                          <a:effectLst/>
                        </a:rPr>
                        <a:t>56.67</a:t>
                      </a:r>
                      <a:endParaRPr lang="en-US" sz="1900" b="1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extLst>
                  <a:ext uri="{0D108BD9-81ED-4DB2-BD59-A6C34878D82A}">
                    <a16:rowId xmlns:a16="http://schemas.microsoft.com/office/drawing/2014/main" val="2516273929"/>
                  </a:ext>
                </a:extLst>
              </a:tr>
              <a:tr h="59803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RLTA-Location</a:t>
                      </a:r>
                      <a:endParaRPr lang="en-US" sz="19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b="1" spc="-5" dirty="0">
                          <a:effectLst/>
                        </a:rPr>
                        <a:t>52.04</a:t>
                      </a:r>
                      <a:endParaRPr lang="en-US" sz="1900" b="1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56.64</a:t>
                      </a:r>
                      <a:endParaRPr lang="en-US" sz="190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54.13</a:t>
                      </a:r>
                      <a:endParaRPr lang="en-US" sz="1900" b="0" spc="-5" dirty="0">
                        <a:solidFill>
                          <a:srgbClr val="4B5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10027" marR="110027" marT="0" marB="0" anchor="ctr"/>
                </a:tc>
                <a:extLst>
                  <a:ext uri="{0D108BD9-81ED-4DB2-BD59-A6C34878D82A}">
                    <a16:rowId xmlns:a16="http://schemas.microsoft.com/office/drawing/2014/main" val="2548685586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C8848B-947E-436E-879E-F8AFCA530F67}"/>
              </a:ext>
            </a:extLst>
          </p:cNvPr>
          <p:cNvCxnSpPr>
            <a:cxnSpLocks/>
          </p:cNvCxnSpPr>
          <p:nvPr/>
        </p:nvCxnSpPr>
        <p:spPr bwMode="auto">
          <a:xfrm>
            <a:off x="879062" y="4423196"/>
            <a:ext cx="7385876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4EAE4CB-2029-4E82-8CD4-5C6C2A410898}"/>
              </a:ext>
            </a:extLst>
          </p:cNvPr>
          <p:cNvSpPr txBox="1">
            <a:spLocks/>
          </p:cNvSpPr>
          <p:nvPr/>
        </p:nvSpPr>
        <p:spPr>
          <a:xfrm>
            <a:off x="457200" y="1206628"/>
            <a:ext cx="8375100" cy="1424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8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Impact of different components: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9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(cont’d)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CEA0D9-BB07-4CDF-AFB7-016FD09B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107518"/>
            <a:ext cx="6073666" cy="4016088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E330374-A207-414A-B7CC-3295A3E8FAA8}"/>
              </a:ext>
            </a:extLst>
          </p:cNvPr>
          <p:cNvSpPr txBox="1">
            <a:spLocks/>
          </p:cNvSpPr>
          <p:nvPr/>
        </p:nvSpPr>
        <p:spPr>
          <a:xfrm>
            <a:off x="457200" y="1206628"/>
            <a:ext cx="8375100" cy="3376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8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Agents reward over time shows convergence of RL algorithm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40D764-CA06-4C9F-AE09-0093C0AA3FFF}"/>
              </a:ext>
            </a:extLst>
          </p:cNvPr>
          <p:cNvCxnSpPr>
            <a:cxnSpLocks/>
          </p:cNvCxnSpPr>
          <p:nvPr/>
        </p:nvCxnSpPr>
        <p:spPr bwMode="auto">
          <a:xfrm>
            <a:off x="2414954" y="3204305"/>
            <a:ext cx="50565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2582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E330374-A207-414A-B7CC-3295A3E8FAA8}"/>
              </a:ext>
            </a:extLst>
          </p:cNvPr>
          <p:cNvSpPr txBox="1">
            <a:spLocks/>
          </p:cNvSpPr>
          <p:nvPr/>
        </p:nvSpPr>
        <p:spPr>
          <a:xfrm>
            <a:off x="457200" y="1206628"/>
            <a:ext cx="8375100" cy="5206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8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We proposed a deep RL-based text anonymizer:</a:t>
            </a:r>
          </a:p>
          <a:p>
            <a:pPr marL="1028700" lvl="1">
              <a:buFontTx/>
              <a:buChar char="-"/>
            </a:pPr>
            <a:r>
              <a:rPr lang="en-US" dirty="0"/>
              <a:t>Considers both privacy and usefulness of the embedded text</a:t>
            </a:r>
          </a:p>
          <a:p>
            <a:pPr marL="1028700" lvl="1">
              <a:buFontTx/>
              <a:buChar char="-"/>
            </a:pPr>
            <a:r>
              <a:rPr lang="en-US" dirty="0"/>
              <a:t>Can control the balance of privacy and utility using a single parameter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have used Q-learning to train the RL agent</a:t>
            </a:r>
          </a:p>
          <a:p>
            <a:pPr marL="1028700" lvl="1">
              <a:buFontTx/>
              <a:buChar char="-"/>
            </a:pPr>
            <a:r>
              <a:rPr lang="en-US" dirty="0"/>
              <a:t>More efficient on less data than policy gradient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For future directions:</a:t>
            </a:r>
          </a:p>
          <a:p>
            <a:pPr marL="1028700" lvl="1">
              <a:buFontTx/>
              <a:buChar char="-"/>
            </a:pPr>
            <a:r>
              <a:rPr lang="en-US" dirty="0"/>
              <a:t>Adopt </a:t>
            </a:r>
            <a:r>
              <a:rPr lang="en-US" i="1" dirty="0"/>
              <a:t>RLTA</a:t>
            </a:r>
            <a:r>
              <a:rPr lang="en-US" dirty="0"/>
              <a:t> to other data types</a:t>
            </a:r>
          </a:p>
          <a:p>
            <a:pPr marL="1028700" lvl="1">
              <a:buFontTx/>
              <a:buChar char="-"/>
            </a:pPr>
            <a:r>
              <a:rPr lang="en-US" dirty="0"/>
              <a:t>Use different RL settings for this problem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6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20C183-4A16-E04A-BE26-8627C1FF7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6629"/>
                <a:ext cx="3849017" cy="4765908"/>
              </a:xfrm>
            </p:spPr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User-generated textual data are rich in content and can leak users private information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The authorship of training and evaluation corpora can have unforeseen consequences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privacy implications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Private information such as age, gender and location can leak from textual data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20C183-4A16-E04A-BE26-8627C1FF7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6629"/>
                <a:ext cx="3849017" cy="4765908"/>
              </a:xfrm>
              <a:blipFill>
                <a:blip r:embed="rId3"/>
                <a:stretch>
                  <a:fillRect l="-1109" b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552D3-20E4-4D29-8E42-320F4FCB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16" y="1356493"/>
            <a:ext cx="3697455" cy="29292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78E5E2-45B9-442D-B89F-B4298AB7FC4F}"/>
              </a:ext>
            </a:extLst>
          </p:cNvPr>
          <p:cNvSpPr/>
          <p:nvPr/>
        </p:nvSpPr>
        <p:spPr bwMode="auto">
          <a:xfrm>
            <a:off x="6797036" y="1758963"/>
            <a:ext cx="487567" cy="290694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3E475B-CAE6-497E-85F5-C33031363D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081719" y="1490039"/>
            <a:ext cx="1696803" cy="419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411242-1801-481C-B22F-747DE40F3C75}"/>
              </a:ext>
            </a:extLst>
          </p:cNvPr>
          <p:cNvSpPr/>
          <p:nvPr/>
        </p:nvSpPr>
        <p:spPr bwMode="auto">
          <a:xfrm>
            <a:off x="4206240" y="1260937"/>
            <a:ext cx="875479" cy="470953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18007-F3AF-4482-BCD9-D080CC074C68}"/>
              </a:ext>
            </a:extLst>
          </p:cNvPr>
          <p:cNvSpPr/>
          <p:nvPr/>
        </p:nvSpPr>
        <p:spPr bwMode="auto">
          <a:xfrm>
            <a:off x="5201076" y="1347560"/>
            <a:ext cx="3687495" cy="3001283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C3A42C-FE4E-453E-B328-F1F5D81DA82D}"/>
              </a:ext>
            </a:extLst>
          </p:cNvPr>
          <p:cNvCxnSpPr>
            <a:cxnSpLocks/>
          </p:cNvCxnSpPr>
          <p:nvPr/>
        </p:nvCxnSpPr>
        <p:spPr bwMode="auto">
          <a:xfrm flipH="1">
            <a:off x="5511489" y="4348545"/>
            <a:ext cx="493820" cy="446907"/>
          </a:xfrm>
          <a:prstGeom prst="straightConnector1">
            <a:avLst/>
          </a:prstGeom>
          <a:ln>
            <a:solidFill>
              <a:srgbClr val="B5CAE0"/>
            </a:solidFill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9D75E8-897C-49F7-92E3-82F4C911B2A8}"/>
              </a:ext>
            </a:extLst>
          </p:cNvPr>
          <p:cNvSpPr/>
          <p:nvPr/>
        </p:nvSpPr>
        <p:spPr bwMode="auto">
          <a:xfrm>
            <a:off x="5104197" y="4813047"/>
            <a:ext cx="718098" cy="470953"/>
          </a:xfrm>
          <a:prstGeom prst="roundRect">
            <a:avLst/>
          </a:prstGeom>
          <a:noFill/>
          <a:ln w="28575" cap="flat" cmpd="sng" algn="ctr">
            <a:solidFill>
              <a:srgbClr val="B5CAE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Gender?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91DB533-BDFA-4195-BB50-F9961EBC8278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 bwMode="auto">
          <a:xfrm rot="5400000">
            <a:off x="6399067" y="4992754"/>
            <a:ext cx="1289669" cy="18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B88B38-9CBA-49B0-B5A1-04F21BA9125F}"/>
              </a:ext>
            </a:extLst>
          </p:cNvPr>
          <p:cNvSpPr txBox="1"/>
          <p:nvPr/>
        </p:nvSpPr>
        <p:spPr>
          <a:xfrm>
            <a:off x="5251676" y="5638512"/>
            <a:ext cx="3582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if we have more data of a user?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9B8659-B9C8-40C9-8E80-5BD921570772}"/>
              </a:ext>
            </a:extLst>
          </p:cNvPr>
          <p:cNvCxnSpPr>
            <a:cxnSpLocks/>
            <a:stCxn id="17" idx="1"/>
          </p:cNvCxnSpPr>
          <p:nvPr/>
        </p:nvCxnSpPr>
        <p:spPr bwMode="auto">
          <a:xfrm flipH="1">
            <a:off x="5012184" y="2143911"/>
            <a:ext cx="499305" cy="6700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24690B-B7F6-4098-AB9D-6C1A7AD24CE0}"/>
              </a:ext>
            </a:extLst>
          </p:cNvPr>
          <p:cNvSpPr/>
          <p:nvPr/>
        </p:nvSpPr>
        <p:spPr bwMode="auto">
          <a:xfrm>
            <a:off x="4405689" y="2831552"/>
            <a:ext cx="718098" cy="47095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495B7F-C032-456D-8CBE-C2E00C412532}"/>
              </a:ext>
            </a:extLst>
          </p:cNvPr>
          <p:cNvSpPr/>
          <p:nvPr/>
        </p:nvSpPr>
        <p:spPr bwMode="auto">
          <a:xfrm>
            <a:off x="5511489" y="1998564"/>
            <a:ext cx="487567" cy="29069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9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0C183-4A16-E04A-BE26-8627C1FF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9D5F30B-0A0D-4F66-A5A0-BFA170A1D556}"/>
              </a:ext>
            </a:extLst>
          </p:cNvPr>
          <p:cNvSpPr txBox="1">
            <a:spLocks/>
          </p:cNvSpPr>
          <p:nvPr/>
        </p:nvSpPr>
        <p:spPr>
          <a:xfrm>
            <a:off x="457200" y="1206629"/>
            <a:ext cx="8375100" cy="11893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8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1B62BA-5572-4602-BDA7-41230DFBE8A0}"/>
              </a:ext>
            </a:extLst>
          </p:cNvPr>
          <p:cNvSpPr txBox="1">
            <a:spLocks/>
          </p:cNvSpPr>
          <p:nvPr/>
        </p:nvSpPr>
        <p:spPr>
          <a:xfrm>
            <a:off x="457200" y="1206628"/>
            <a:ext cx="8375100" cy="54951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8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Use embedded text instead of actual text data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Current methods use </a:t>
            </a:r>
            <a:r>
              <a:rPr lang="en-US" b="1" dirty="0"/>
              <a:t>adversarial learning:</a:t>
            </a:r>
          </a:p>
          <a:p>
            <a:pPr marL="1028700" lvl="1">
              <a:buFontTx/>
              <a:buChar char="-"/>
            </a:pPr>
            <a:r>
              <a:rPr lang="en-US" dirty="0"/>
              <a:t>Attacker’s feedback to train a safe embedding</a:t>
            </a:r>
          </a:p>
          <a:p>
            <a:pPr marL="1028700" lvl="1">
              <a:buFontTx/>
              <a:buChar char="-"/>
            </a:pPr>
            <a:r>
              <a:rPr lang="en-US" dirty="0"/>
              <a:t>We do not have control over changes in the embeddings</a:t>
            </a:r>
          </a:p>
          <a:p>
            <a:pPr marL="1028700" lvl="1">
              <a:buFontTx/>
              <a:buChar char="-"/>
            </a:pPr>
            <a:r>
              <a:rPr lang="en-US" dirty="0"/>
              <a:t>May generate a very different embedding vectors</a:t>
            </a:r>
          </a:p>
          <a:p>
            <a:pPr marL="1028700" lvl="1">
              <a:buFontTx/>
              <a:buChar char="-"/>
            </a:pPr>
            <a:endParaRPr lang="en-US" dirty="0"/>
          </a:p>
          <a:p>
            <a:pPr marL="1028700" lvl="1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3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</a:t>
            </a:r>
            <a:r>
              <a:rPr lang="en-US" dirty="0"/>
              <a:t>einforcement </a:t>
            </a:r>
            <a:r>
              <a:rPr lang="en-US" i="1" dirty="0"/>
              <a:t>L</a:t>
            </a:r>
            <a:r>
              <a:rPr lang="en-US" dirty="0"/>
              <a:t>earning </a:t>
            </a:r>
            <a:r>
              <a:rPr lang="en-US" i="1" dirty="0"/>
              <a:t>T</a:t>
            </a:r>
            <a:r>
              <a:rPr lang="en-US" dirty="0"/>
              <a:t>ext </a:t>
            </a:r>
            <a:r>
              <a:rPr lang="en-US" i="1" dirty="0"/>
              <a:t>A</a:t>
            </a:r>
            <a:r>
              <a:rPr lang="en-US" dirty="0"/>
              <a:t>nonymizer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188BBD4-D262-4FAE-AF6C-34A9031FC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870524"/>
              </p:ext>
            </p:extLst>
          </p:nvPr>
        </p:nvGraphicFramePr>
        <p:xfrm>
          <a:off x="457200" y="2076706"/>
          <a:ext cx="8234301" cy="4364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41FCF1-9076-4BF7-822E-B87996D51B7B}"/>
              </a:ext>
            </a:extLst>
          </p:cNvPr>
          <p:cNvSpPr txBox="1"/>
          <p:nvPr/>
        </p:nvSpPr>
        <p:spPr>
          <a:xfrm>
            <a:off x="744031" y="3429000"/>
            <a:ext cx="622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combination of an encoder with a classifier layer</a:t>
            </a:r>
          </a:p>
          <a:p>
            <a:endParaRPr lang="en-US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D38B190-4315-434A-A019-A63F40E8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6629"/>
            <a:ext cx="8375100" cy="826685"/>
          </a:xfrm>
        </p:spPr>
        <p:txBody>
          <a:bodyPr/>
          <a:lstStyle/>
          <a:p>
            <a:r>
              <a:rPr lang="en-US" dirty="0"/>
              <a:t>Has two main steps: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D4232D0-3BDA-4D24-8554-FC14E567A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460114"/>
              </p:ext>
            </p:extLst>
          </p:nvPr>
        </p:nvGraphicFramePr>
        <p:xfrm>
          <a:off x="452499" y="4334970"/>
          <a:ext cx="8234301" cy="184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6FED36-DE3D-4A16-AC8C-D159D3311D55}"/>
              </a:ext>
            </a:extLst>
          </p:cNvPr>
          <p:cNvSpPr txBox="1"/>
          <p:nvPr/>
        </p:nvSpPr>
        <p:spPr>
          <a:xfrm>
            <a:off x="744031" y="5687264"/>
            <a:ext cx="5722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RL agent is trained to hide the private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5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Graphic spid="5" grpId="0">
        <p:bldAsOne/>
      </p:bldGraphic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Creating Text Embeddings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DE07708-5E3E-4431-A94C-D68B18DEE6DC}"/>
              </a:ext>
            </a:extLst>
          </p:cNvPr>
          <p:cNvSpPr/>
          <p:nvPr/>
        </p:nvSpPr>
        <p:spPr bwMode="auto">
          <a:xfrm>
            <a:off x="325270" y="5137690"/>
            <a:ext cx="349205" cy="349206"/>
          </a:xfrm>
          <a:prstGeom prst="roundRect">
            <a:avLst/>
          </a:prstGeom>
          <a:solidFill>
            <a:srgbClr val="F55055"/>
          </a:solidFill>
          <a:ln w="9525" cap="flat" cmpd="sng" algn="ctr">
            <a:solidFill>
              <a:srgbClr val="F55055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2E5AB3-9F55-4478-8822-BA981C3B486D}"/>
              </a:ext>
            </a:extLst>
          </p:cNvPr>
          <p:cNvSpPr/>
          <p:nvPr/>
        </p:nvSpPr>
        <p:spPr bwMode="auto">
          <a:xfrm>
            <a:off x="904843" y="5137690"/>
            <a:ext cx="349205" cy="349206"/>
          </a:xfrm>
          <a:prstGeom prst="roundRect">
            <a:avLst/>
          </a:prstGeom>
          <a:solidFill>
            <a:srgbClr val="F55055"/>
          </a:solidFill>
          <a:ln w="9525" cap="flat" cmpd="sng" algn="ctr">
            <a:solidFill>
              <a:srgbClr val="F55055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6C03FDB-7F95-4468-86F0-B7F737918040}"/>
              </a:ext>
            </a:extLst>
          </p:cNvPr>
          <p:cNvSpPr/>
          <p:nvPr/>
        </p:nvSpPr>
        <p:spPr bwMode="auto">
          <a:xfrm>
            <a:off x="1484415" y="5137690"/>
            <a:ext cx="349205" cy="349206"/>
          </a:xfrm>
          <a:prstGeom prst="roundRect">
            <a:avLst/>
          </a:prstGeom>
          <a:solidFill>
            <a:srgbClr val="F55055"/>
          </a:solidFill>
          <a:ln w="9525" cap="flat" cmpd="sng" algn="ctr">
            <a:solidFill>
              <a:srgbClr val="F55055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9B0C6D9-494E-49CB-A7BC-33365BC98FA8}"/>
              </a:ext>
            </a:extLst>
          </p:cNvPr>
          <p:cNvSpPr/>
          <p:nvPr/>
        </p:nvSpPr>
        <p:spPr bwMode="auto">
          <a:xfrm>
            <a:off x="2063988" y="5137690"/>
            <a:ext cx="349205" cy="349206"/>
          </a:xfrm>
          <a:prstGeom prst="roundRect">
            <a:avLst/>
          </a:prstGeom>
          <a:solidFill>
            <a:srgbClr val="F55055"/>
          </a:solidFill>
          <a:ln w="9525" cap="flat" cmpd="sng" algn="ctr">
            <a:solidFill>
              <a:srgbClr val="F55055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E21B78-0A24-4B13-A611-923A264A0856}"/>
              </a:ext>
            </a:extLst>
          </p:cNvPr>
          <p:cNvCxnSpPr>
            <a:cxnSpLocks/>
          </p:cNvCxnSpPr>
          <p:nvPr/>
        </p:nvCxnSpPr>
        <p:spPr bwMode="auto">
          <a:xfrm>
            <a:off x="674475" y="5253552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BA418B-2A34-4888-B7A0-AAB8BE56E54A}"/>
              </a:ext>
            </a:extLst>
          </p:cNvPr>
          <p:cNvCxnSpPr>
            <a:cxnSpLocks/>
          </p:cNvCxnSpPr>
          <p:nvPr/>
        </p:nvCxnSpPr>
        <p:spPr bwMode="auto">
          <a:xfrm>
            <a:off x="1254048" y="5253552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687EBC-4551-49D7-88BA-C4CC7B875DF2}"/>
              </a:ext>
            </a:extLst>
          </p:cNvPr>
          <p:cNvCxnSpPr>
            <a:cxnSpLocks/>
          </p:cNvCxnSpPr>
          <p:nvPr/>
        </p:nvCxnSpPr>
        <p:spPr bwMode="auto">
          <a:xfrm>
            <a:off x="1837719" y="5253552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53666B-041A-442F-841A-4D7CE6E5EA22}"/>
              </a:ext>
            </a:extLst>
          </p:cNvPr>
          <p:cNvSpPr txBox="1"/>
          <p:nvPr/>
        </p:nvSpPr>
        <p:spPr>
          <a:xfrm>
            <a:off x="440944" y="6116048"/>
            <a:ext cx="22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128533-14E4-403B-945A-6F0F3469A848}"/>
              </a:ext>
            </a:extLst>
          </p:cNvPr>
          <p:cNvSpPr txBox="1"/>
          <p:nvPr/>
        </p:nvSpPr>
        <p:spPr>
          <a:xfrm>
            <a:off x="799775" y="609095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AF19FD-2022-4F2E-81CF-CA512382300E}"/>
              </a:ext>
            </a:extLst>
          </p:cNvPr>
          <p:cNvSpPr txBox="1"/>
          <p:nvPr/>
        </p:nvSpPr>
        <p:spPr>
          <a:xfrm>
            <a:off x="1584706" y="611604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4F5A6B-6B0E-4B1A-A695-965329D24112}"/>
              </a:ext>
            </a:extLst>
          </p:cNvPr>
          <p:cNvSpPr txBox="1"/>
          <p:nvPr/>
        </p:nvSpPr>
        <p:spPr>
          <a:xfrm>
            <a:off x="2108569" y="611604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L.A.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515B76-D65B-4C2E-96EF-758D9E41AEA4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flipV="1">
            <a:off x="499873" y="5486896"/>
            <a:ext cx="0" cy="552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05C41D-772A-43B3-B1F2-FA8545446715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7538" y="5486896"/>
            <a:ext cx="0" cy="552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856E4B-DAC9-4648-A3DF-E8E8B6DFEE35}"/>
              </a:ext>
            </a:extLst>
          </p:cNvPr>
          <p:cNvCxnSpPr>
            <a:cxnSpLocks/>
          </p:cNvCxnSpPr>
          <p:nvPr/>
        </p:nvCxnSpPr>
        <p:spPr bwMode="auto">
          <a:xfrm flipV="1">
            <a:off x="1657110" y="5486896"/>
            <a:ext cx="0" cy="552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D4D894-F18C-496A-A2E4-3153F4361927}"/>
              </a:ext>
            </a:extLst>
          </p:cNvPr>
          <p:cNvCxnSpPr>
            <a:cxnSpLocks/>
          </p:cNvCxnSpPr>
          <p:nvPr/>
        </p:nvCxnSpPr>
        <p:spPr bwMode="auto">
          <a:xfrm flipV="1">
            <a:off x="2238590" y="5486896"/>
            <a:ext cx="0" cy="552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D98CDB-BA18-434B-8A20-A4CF712AEE10}"/>
              </a:ext>
            </a:extLst>
          </p:cNvPr>
          <p:cNvCxnSpPr>
            <a:cxnSpLocks/>
          </p:cNvCxnSpPr>
          <p:nvPr/>
        </p:nvCxnSpPr>
        <p:spPr bwMode="auto">
          <a:xfrm flipH="1">
            <a:off x="1833620" y="5368685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1F913E-1975-4CA4-B6A6-200BCC87C082}"/>
              </a:ext>
            </a:extLst>
          </p:cNvPr>
          <p:cNvCxnSpPr>
            <a:cxnSpLocks/>
          </p:cNvCxnSpPr>
          <p:nvPr/>
        </p:nvCxnSpPr>
        <p:spPr bwMode="auto">
          <a:xfrm flipH="1">
            <a:off x="1254048" y="5368685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60AD57-EDF0-4215-BF52-4CE69E2EE92F}"/>
              </a:ext>
            </a:extLst>
          </p:cNvPr>
          <p:cNvCxnSpPr>
            <a:cxnSpLocks/>
          </p:cNvCxnSpPr>
          <p:nvPr/>
        </p:nvCxnSpPr>
        <p:spPr bwMode="auto">
          <a:xfrm flipH="1">
            <a:off x="674475" y="5368685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5C759F6-A46C-4CD3-862E-2F2764D30620}"/>
              </a:ext>
            </a:extLst>
          </p:cNvPr>
          <p:cNvSpPr/>
          <p:nvPr/>
        </p:nvSpPr>
        <p:spPr bwMode="auto">
          <a:xfrm>
            <a:off x="2642548" y="5137690"/>
            <a:ext cx="349205" cy="349206"/>
          </a:xfrm>
          <a:prstGeom prst="roundRect">
            <a:avLst/>
          </a:prstGeom>
          <a:solidFill>
            <a:srgbClr val="F55055"/>
          </a:solidFill>
          <a:ln w="9525" cap="flat" cmpd="sng" algn="ctr">
            <a:solidFill>
              <a:srgbClr val="F55055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FF05D0-BCCC-47F6-8420-AF212B6E13B7}"/>
              </a:ext>
            </a:extLst>
          </p:cNvPr>
          <p:cNvCxnSpPr>
            <a:cxnSpLocks/>
          </p:cNvCxnSpPr>
          <p:nvPr/>
        </p:nvCxnSpPr>
        <p:spPr bwMode="auto">
          <a:xfrm>
            <a:off x="2416280" y="5253552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64E4A8-6213-4D06-A2FE-5C36B15BE8C3}"/>
              </a:ext>
            </a:extLst>
          </p:cNvPr>
          <p:cNvSpPr txBox="1"/>
          <p:nvPr/>
        </p:nvSpPr>
        <p:spPr>
          <a:xfrm>
            <a:off x="2632855" y="611604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last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FACC46-F6A3-44FC-9AE2-E4B87DE0E8B0}"/>
              </a:ext>
            </a:extLst>
          </p:cNvPr>
          <p:cNvCxnSpPr>
            <a:cxnSpLocks/>
          </p:cNvCxnSpPr>
          <p:nvPr/>
        </p:nvCxnSpPr>
        <p:spPr bwMode="auto">
          <a:xfrm flipV="1">
            <a:off x="2817151" y="5486896"/>
            <a:ext cx="0" cy="552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335DAF-8124-4A6D-8CD8-AC81A581AB2F}"/>
              </a:ext>
            </a:extLst>
          </p:cNvPr>
          <p:cNvCxnSpPr>
            <a:cxnSpLocks/>
          </p:cNvCxnSpPr>
          <p:nvPr/>
        </p:nvCxnSpPr>
        <p:spPr bwMode="auto">
          <a:xfrm flipH="1">
            <a:off x="2412181" y="5368685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83695E2-5BC6-4BCD-92B1-E7755E6E74AE}"/>
              </a:ext>
            </a:extLst>
          </p:cNvPr>
          <p:cNvSpPr/>
          <p:nvPr/>
        </p:nvSpPr>
        <p:spPr bwMode="auto">
          <a:xfrm>
            <a:off x="325270" y="4976554"/>
            <a:ext cx="349205" cy="90008"/>
          </a:xfrm>
          <a:prstGeom prst="roundRect">
            <a:avLst/>
          </a:prstGeom>
          <a:solidFill>
            <a:srgbClr val="FBBD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A7B2482-1F70-4BB4-808A-0015E236E795}"/>
              </a:ext>
            </a:extLst>
          </p:cNvPr>
          <p:cNvSpPr/>
          <p:nvPr/>
        </p:nvSpPr>
        <p:spPr bwMode="auto">
          <a:xfrm>
            <a:off x="914248" y="4972798"/>
            <a:ext cx="349205" cy="90008"/>
          </a:xfrm>
          <a:prstGeom prst="roundRect">
            <a:avLst/>
          </a:prstGeom>
          <a:solidFill>
            <a:srgbClr val="F550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1EEDB9-1B4C-40AB-B8C0-C6E754B1E476}"/>
              </a:ext>
            </a:extLst>
          </p:cNvPr>
          <p:cNvSpPr/>
          <p:nvPr/>
        </p:nvSpPr>
        <p:spPr bwMode="auto">
          <a:xfrm>
            <a:off x="1480459" y="4976554"/>
            <a:ext cx="349205" cy="90008"/>
          </a:xfrm>
          <a:prstGeom prst="roundRect">
            <a:avLst/>
          </a:prstGeom>
          <a:solidFill>
            <a:srgbClr val="F884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E89C630-0150-4245-8B57-C34C5481AC58}"/>
              </a:ext>
            </a:extLst>
          </p:cNvPr>
          <p:cNvSpPr/>
          <p:nvPr/>
        </p:nvSpPr>
        <p:spPr bwMode="auto">
          <a:xfrm>
            <a:off x="2069437" y="4972798"/>
            <a:ext cx="349205" cy="90008"/>
          </a:xfrm>
          <a:prstGeom prst="roundRect">
            <a:avLst/>
          </a:prstGeom>
          <a:solidFill>
            <a:srgbClr val="FBBD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61ACA0-1FBB-468B-B88D-6473A2F682A7}"/>
              </a:ext>
            </a:extLst>
          </p:cNvPr>
          <p:cNvSpPr/>
          <p:nvPr/>
        </p:nvSpPr>
        <p:spPr bwMode="auto">
          <a:xfrm>
            <a:off x="2642548" y="4972798"/>
            <a:ext cx="349205" cy="90008"/>
          </a:xfrm>
          <a:prstGeom prst="roundRect">
            <a:avLst/>
          </a:prstGeom>
          <a:solidFill>
            <a:srgbClr val="FDDF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7669713-4B5B-4530-898A-149ADDF61227}"/>
              </a:ext>
            </a:extLst>
          </p:cNvPr>
          <p:cNvSpPr/>
          <p:nvPr/>
        </p:nvSpPr>
        <p:spPr bwMode="auto">
          <a:xfrm>
            <a:off x="3218022" y="5136673"/>
            <a:ext cx="349205" cy="349206"/>
          </a:xfrm>
          <a:prstGeom prst="roundRect">
            <a:avLst/>
          </a:prstGeom>
          <a:solidFill>
            <a:srgbClr val="F55055"/>
          </a:solidFill>
          <a:ln w="9525" cap="flat" cmpd="sng" algn="ctr">
            <a:solidFill>
              <a:srgbClr val="F55055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4254CFA-D0E5-4813-BA4D-D8391C1D8D57}"/>
              </a:ext>
            </a:extLst>
          </p:cNvPr>
          <p:cNvCxnSpPr>
            <a:cxnSpLocks/>
          </p:cNvCxnSpPr>
          <p:nvPr/>
        </p:nvCxnSpPr>
        <p:spPr bwMode="auto">
          <a:xfrm>
            <a:off x="2991753" y="5252534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6AC9464-12BA-4D6F-AD04-2BFE4F2D3F75}"/>
              </a:ext>
            </a:extLst>
          </p:cNvPr>
          <p:cNvSpPr txBox="1"/>
          <p:nvPr/>
        </p:nvSpPr>
        <p:spPr>
          <a:xfrm>
            <a:off x="3112962" y="611604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week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62E836-BF0D-4E4F-9E60-01122FCDD05E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2624" y="5485878"/>
            <a:ext cx="0" cy="552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9CA805-2A7A-4CB3-9F90-D70993C7BE68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7655" y="5367667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DEB3949-DF38-413C-ADD8-9068352BFFB6}"/>
              </a:ext>
            </a:extLst>
          </p:cNvPr>
          <p:cNvSpPr/>
          <p:nvPr/>
        </p:nvSpPr>
        <p:spPr bwMode="auto">
          <a:xfrm>
            <a:off x="3218022" y="4971780"/>
            <a:ext cx="349205" cy="90008"/>
          </a:xfrm>
          <a:prstGeom prst="roundRect">
            <a:avLst/>
          </a:prstGeom>
          <a:solidFill>
            <a:srgbClr val="FBBD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E3F5C42-2DDF-4550-94C7-DAB275B5901E}"/>
              </a:ext>
            </a:extLst>
          </p:cNvPr>
          <p:cNvSpPr/>
          <p:nvPr/>
        </p:nvSpPr>
        <p:spPr bwMode="auto">
          <a:xfrm>
            <a:off x="3797593" y="5136673"/>
            <a:ext cx="349205" cy="349206"/>
          </a:xfrm>
          <a:prstGeom prst="roundRect">
            <a:avLst/>
          </a:prstGeom>
          <a:solidFill>
            <a:srgbClr val="F55055"/>
          </a:solidFill>
          <a:ln w="9525" cap="flat" cmpd="sng" algn="ctr">
            <a:solidFill>
              <a:srgbClr val="F55055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4BBC5F6-2F2F-417A-AA41-E2CD20EDAA13}"/>
              </a:ext>
            </a:extLst>
          </p:cNvPr>
          <p:cNvCxnSpPr>
            <a:cxnSpLocks/>
          </p:cNvCxnSpPr>
          <p:nvPr/>
        </p:nvCxnSpPr>
        <p:spPr bwMode="auto">
          <a:xfrm>
            <a:off x="3571325" y="5252534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B361333-9D8F-4C4B-A157-9031327115C5}"/>
              </a:ext>
            </a:extLst>
          </p:cNvPr>
          <p:cNvSpPr txBox="1"/>
          <p:nvPr/>
        </p:nvSpPr>
        <p:spPr>
          <a:xfrm>
            <a:off x="3879734" y="6118215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A4691F4-320D-4E31-BCD4-CC1938CEC881}"/>
              </a:ext>
            </a:extLst>
          </p:cNvPr>
          <p:cNvCxnSpPr>
            <a:cxnSpLocks/>
          </p:cNvCxnSpPr>
          <p:nvPr/>
        </p:nvCxnSpPr>
        <p:spPr bwMode="auto">
          <a:xfrm flipV="1">
            <a:off x="3972196" y="5485878"/>
            <a:ext cx="0" cy="552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C94332-F0C7-4E9E-8F66-8EFFD36390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567226" y="5367667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E94D89A-FBFC-4C8D-AA84-0AA1877A3B0A}"/>
              </a:ext>
            </a:extLst>
          </p:cNvPr>
          <p:cNvSpPr/>
          <p:nvPr/>
        </p:nvSpPr>
        <p:spPr bwMode="auto">
          <a:xfrm>
            <a:off x="3797593" y="4971780"/>
            <a:ext cx="349205" cy="90008"/>
          </a:xfrm>
          <a:prstGeom prst="roundRect">
            <a:avLst/>
          </a:prstGeom>
          <a:solidFill>
            <a:srgbClr val="F550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924EAC9-24CC-4FC7-8A0B-11C1EDE29AF7}"/>
              </a:ext>
            </a:extLst>
          </p:cNvPr>
          <p:cNvSpPr/>
          <p:nvPr/>
        </p:nvSpPr>
        <p:spPr bwMode="auto">
          <a:xfrm>
            <a:off x="4375971" y="5136673"/>
            <a:ext cx="349205" cy="349206"/>
          </a:xfrm>
          <a:prstGeom prst="roundRect">
            <a:avLst/>
          </a:prstGeom>
          <a:solidFill>
            <a:srgbClr val="F55055"/>
          </a:solidFill>
          <a:ln w="9525" cap="flat" cmpd="sng" algn="ctr">
            <a:solidFill>
              <a:srgbClr val="F55055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B8D3780-2180-42F4-AE43-AB5B59306106}"/>
              </a:ext>
            </a:extLst>
          </p:cNvPr>
          <p:cNvCxnSpPr>
            <a:cxnSpLocks/>
          </p:cNvCxnSpPr>
          <p:nvPr/>
        </p:nvCxnSpPr>
        <p:spPr bwMode="auto">
          <a:xfrm>
            <a:off x="4149703" y="5252534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F72C165-C2C1-49B0-BBEC-C14B05BDF9B8}"/>
              </a:ext>
            </a:extLst>
          </p:cNvPr>
          <p:cNvSpPr txBox="1"/>
          <p:nvPr/>
        </p:nvSpPr>
        <p:spPr>
          <a:xfrm>
            <a:off x="4475770" y="6116049"/>
            <a:ext cx="277593" cy="25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9F0589-B167-431A-8680-D0F0443934E7}"/>
              </a:ext>
            </a:extLst>
          </p:cNvPr>
          <p:cNvCxnSpPr>
            <a:cxnSpLocks/>
          </p:cNvCxnSpPr>
          <p:nvPr/>
        </p:nvCxnSpPr>
        <p:spPr bwMode="auto">
          <a:xfrm flipV="1">
            <a:off x="4550574" y="5485878"/>
            <a:ext cx="0" cy="552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957703-DCF3-4B05-94AE-1C73E0C7D1E2}"/>
              </a:ext>
            </a:extLst>
          </p:cNvPr>
          <p:cNvCxnSpPr>
            <a:cxnSpLocks/>
          </p:cNvCxnSpPr>
          <p:nvPr/>
        </p:nvCxnSpPr>
        <p:spPr bwMode="auto">
          <a:xfrm flipH="1">
            <a:off x="4145604" y="5367667"/>
            <a:ext cx="23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20307EC-3B57-4A0C-9BEE-33F9524DA905}"/>
              </a:ext>
            </a:extLst>
          </p:cNvPr>
          <p:cNvSpPr/>
          <p:nvPr/>
        </p:nvSpPr>
        <p:spPr bwMode="auto">
          <a:xfrm>
            <a:off x="4375971" y="4971780"/>
            <a:ext cx="349205" cy="90008"/>
          </a:xfrm>
          <a:prstGeom prst="roundRect">
            <a:avLst/>
          </a:prstGeom>
          <a:solidFill>
            <a:srgbClr val="FDDF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C3074D-729A-4DB9-8CF3-B16CE0C2314B}"/>
              </a:ext>
            </a:extLst>
          </p:cNvPr>
          <p:cNvSpPr/>
          <p:nvPr/>
        </p:nvSpPr>
        <p:spPr bwMode="auto">
          <a:xfrm>
            <a:off x="2281190" y="3327757"/>
            <a:ext cx="526182" cy="526182"/>
          </a:xfrm>
          <a:prstGeom prst="ellipse">
            <a:avLst/>
          </a:prstGeom>
          <a:solidFill>
            <a:srgbClr val="9196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44C7D8-AA81-4866-8338-BCCDF8D97600}"/>
              </a:ext>
            </a:extLst>
          </p:cNvPr>
          <p:cNvCxnSpPr>
            <a:cxnSpLocks/>
            <a:stCxn id="53" idx="0"/>
            <a:endCxn id="76" idx="3"/>
          </p:cNvCxnSpPr>
          <p:nvPr/>
        </p:nvCxnSpPr>
        <p:spPr bwMode="auto">
          <a:xfrm flipV="1">
            <a:off x="499873" y="3776882"/>
            <a:ext cx="1858375" cy="1199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C92840-D741-4EED-BA8D-B0ADB4007E9C}"/>
              </a:ext>
            </a:extLst>
          </p:cNvPr>
          <p:cNvCxnSpPr>
            <a:cxnSpLocks/>
            <a:stCxn id="54" idx="0"/>
            <a:endCxn id="76" idx="3"/>
          </p:cNvCxnSpPr>
          <p:nvPr/>
        </p:nvCxnSpPr>
        <p:spPr bwMode="auto">
          <a:xfrm flipV="1">
            <a:off x="1088850" y="3816352"/>
            <a:ext cx="1311941" cy="115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4810A6C-DAB3-417E-9C6C-449F55BC9184}"/>
              </a:ext>
            </a:extLst>
          </p:cNvPr>
          <p:cNvCxnSpPr>
            <a:cxnSpLocks/>
            <a:stCxn id="55" idx="0"/>
            <a:endCxn id="76" idx="4"/>
          </p:cNvCxnSpPr>
          <p:nvPr/>
        </p:nvCxnSpPr>
        <p:spPr bwMode="auto">
          <a:xfrm flipV="1">
            <a:off x="1655062" y="3839848"/>
            <a:ext cx="792722" cy="1136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CF8F3AE-F486-42D5-88ED-671B9ECE343E}"/>
              </a:ext>
            </a:extLst>
          </p:cNvPr>
          <p:cNvCxnSpPr>
            <a:cxnSpLocks/>
            <a:stCxn id="56" idx="0"/>
            <a:endCxn id="76" idx="4"/>
          </p:cNvCxnSpPr>
          <p:nvPr/>
        </p:nvCxnSpPr>
        <p:spPr bwMode="auto">
          <a:xfrm flipV="1">
            <a:off x="2244040" y="3851597"/>
            <a:ext cx="254653" cy="11212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8D13134-578C-4400-A9CC-D986FF2E4CB7}"/>
              </a:ext>
            </a:extLst>
          </p:cNvPr>
          <p:cNvCxnSpPr>
            <a:cxnSpLocks/>
            <a:stCxn id="57" idx="0"/>
            <a:endCxn id="76" idx="4"/>
          </p:cNvCxnSpPr>
          <p:nvPr/>
        </p:nvCxnSpPr>
        <p:spPr bwMode="auto">
          <a:xfrm flipH="1" flipV="1">
            <a:off x="2592679" y="3851597"/>
            <a:ext cx="224472" cy="11212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F435FA-CCB0-4590-9F2B-F08DE242D051}"/>
              </a:ext>
            </a:extLst>
          </p:cNvPr>
          <p:cNvCxnSpPr>
            <a:cxnSpLocks/>
            <a:stCxn id="63" idx="0"/>
            <a:endCxn id="76" idx="5"/>
          </p:cNvCxnSpPr>
          <p:nvPr/>
        </p:nvCxnSpPr>
        <p:spPr bwMode="auto">
          <a:xfrm flipH="1" flipV="1">
            <a:off x="2663168" y="3816352"/>
            <a:ext cx="729456" cy="115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A5C6604-0EC7-4610-AE05-2C2E18C5C7D6}"/>
              </a:ext>
            </a:extLst>
          </p:cNvPr>
          <p:cNvCxnSpPr>
            <a:cxnSpLocks/>
            <a:stCxn id="69" idx="0"/>
            <a:endCxn id="76" idx="5"/>
          </p:cNvCxnSpPr>
          <p:nvPr/>
        </p:nvCxnSpPr>
        <p:spPr bwMode="auto">
          <a:xfrm flipH="1" flipV="1">
            <a:off x="2730315" y="3776882"/>
            <a:ext cx="1241881" cy="1194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13B8E8-89D7-417F-B409-2B4CD1DF0AD3}"/>
              </a:ext>
            </a:extLst>
          </p:cNvPr>
          <p:cNvCxnSpPr>
            <a:cxnSpLocks/>
            <a:stCxn id="75" idx="0"/>
            <a:endCxn id="76" idx="5"/>
          </p:cNvCxnSpPr>
          <p:nvPr/>
        </p:nvCxnSpPr>
        <p:spPr bwMode="auto">
          <a:xfrm flipH="1" flipV="1">
            <a:off x="2772818" y="3710618"/>
            <a:ext cx="1777756" cy="1261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AD226EE-2CC3-4AA8-9F16-4FA81DA4E791}"/>
              </a:ext>
            </a:extLst>
          </p:cNvPr>
          <p:cNvSpPr/>
          <p:nvPr/>
        </p:nvSpPr>
        <p:spPr bwMode="auto">
          <a:xfrm>
            <a:off x="5460674" y="3851597"/>
            <a:ext cx="1777756" cy="853480"/>
          </a:xfrm>
          <a:prstGeom prst="roundRect">
            <a:avLst/>
          </a:prstGeom>
          <a:noFill/>
          <a:ln w="9525" cap="flat" cmpd="sng" algn="ctr">
            <a:solidFill>
              <a:srgbClr val="91969B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Layer Classifier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015CC0EB-A267-4212-9C54-E5FEC87922F2}"/>
              </a:ext>
            </a:extLst>
          </p:cNvPr>
          <p:cNvCxnSpPr>
            <a:cxnSpLocks/>
            <a:stCxn id="76" idx="0"/>
            <a:endCxn id="98" idx="1"/>
          </p:cNvCxnSpPr>
          <p:nvPr/>
        </p:nvCxnSpPr>
        <p:spPr bwMode="auto">
          <a:xfrm rot="16200000" flipH="1">
            <a:off x="3527187" y="2344851"/>
            <a:ext cx="950580" cy="2916393"/>
          </a:xfrm>
          <a:prstGeom prst="curvedConnector4">
            <a:avLst>
              <a:gd name="adj1" fmla="val -24048"/>
              <a:gd name="adj2" fmla="val 545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79A2012-92F0-4673-9D3F-E7809D67C7A9}"/>
              </a:ext>
            </a:extLst>
          </p:cNvPr>
          <p:cNvSpPr txBox="1"/>
          <p:nvPr/>
        </p:nvSpPr>
        <p:spPr>
          <a:xfrm>
            <a:off x="1063237" y="2001454"/>
            <a:ext cx="315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Encoder + Attention Layer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E928095-18C6-4561-ACC3-786318CE5C8A}"/>
              </a:ext>
            </a:extLst>
          </p:cNvPr>
          <p:cNvSpPr txBox="1"/>
          <p:nvPr/>
        </p:nvSpPr>
        <p:spPr>
          <a:xfrm>
            <a:off x="5571416" y="2008648"/>
            <a:ext cx="32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Classifier for the utility task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3BC0BF0-BF71-456A-9257-C1FE0579602D}"/>
              </a:ext>
            </a:extLst>
          </p:cNvPr>
          <p:cNvCxnSpPr>
            <a:cxnSpLocks/>
            <a:stCxn id="98" idx="3"/>
          </p:cNvCxnSpPr>
          <p:nvPr/>
        </p:nvCxnSpPr>
        <p:spPr bwMode="auto">
          <a:xfrm>
            <a:off x="7238430" y="4278337"/>
            <a:ext cx="3963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hape 4498">
            <a:extLst>
              <a:ext uri="{FF2B5EF4-FFF2-40B4-BE49-F238E27FC236}">
                <a16:creationId xmlns:a16="http://schemas.microsoft.com/office/drawing/2014/main" id="{268DB49B-173A-485F-9198-ED6D63105C90}"/>
              </a:ext>
            </a:extLst>
          </p:cNvPr>
          <p:cNvCxnSpPr>
            <a:cxnSpLocks/>
          </p:cNvCxnSpPr>
          <p:nvPr/>
        </p:nvCxnSpPr>
        <p:spPr>
          <a:xfrm>
            <a:off x="5083356" y="2521258"/>
            <a:ext cx="0" cy="3945471"/>
          </a:xfrm>
          <a:prstGeom prst="straightConnector1">
            <a:avLst/>
          </a:prstGeom>
          <a:noFill/>
          <a:ln w="12700" cap="flat" cmpd="sng">
            <a:solidFill>
              <a:srgbClr val="91969B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2B5AB16-8791-4E4D-BE35-4EEAF17B504E}"/>
              </a:ext>
            </a:extLst>
          </p:cNvPr>
          <p:cNvGrpSpPr/>
          <p:nvPr/>
        </p:nvGrpSpPr>
        <p:grpSpPr>
          <a:xfrm>
            <a:off x="7699562" y="3741370"/>
            <a:ext cx="1267061" cy="1079959"/>
            <a:chOff x="7103416" y="3429000"/>
            <a:chExt cx="1875968" cy="159895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5E834655-4642-4A1B-98D6-FA35389F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416" y="3429000"/>
              <a:ext cx="866775" cy="1095375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C3FD38D-BC2E-4C84-9255-F967C4FBA9D6}"/>
                </a:ext>
              </a:extLst>
            </p:cNvPr>
            <p:cNvCxnSpPr/>
            <p:nvPr/>
          </p:nvCxnSpPr>
          <p:spPr bwMode="auto">
            <a:xfrm flipH="1">
              <a:off x="7610833" y="3505578"/>
              <a:ext cx="861134" cy="13050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5469C68-3FB7-434D-924E-6A9760918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0709" y="3961151"/>
              <a:ext cx="828675" cy="1066800"/>
            </a:xfrm>
            <a:prstGeom prst="rect">
              <a:avLst/>
            </a:prstGeom>
          </p:spPr>
        </p:pic>
      </p:grpSp>
      <p:sp>
        <p:nvSpPr>
          <p:cNvPr id="88" name="Content Placeholder 1">
            <a:extLst>
              <a:ext uri="{FF2B5EF4-FFF2-40B4-BE49-F238E27FC236}">
                <a16:creationId xmlns:a16="http://schemas.microsoft.com/office/drawing/2014/main" id="{9596602E-5B06-4FFA-97FF-9F6FF07C965D}"/>
              </a:ext>
            </a:extLst>
          </p:cNvPr>
          <p:cNvSpPr txBox="1">
            <a:spLocks/>
          </p:cNvSpPr>
          <p:nvPr/>
        </p:nvSpPr>
        <p:spPr>
          <a:xfrm>
            <a:off x="457200" y="1206628"/>
            <a:ext cx="8375100" cy="720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8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We train the network with respect to the given utility task: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BF129E-A72C-4E7F-B8BF-122C614EE19E}"/>
              </a:ext>
            </a:extLst>
          </p:cNvPr>
          <p:cNvSpPr txBox="1"/>
          <p:nvPr/>
        </p:nvSpPr>
        <p:spPr>
          <a:xfrm>
            <a:off x="2817150" y="27359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46403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Creating Text Embeddings (cont’d)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1C681A-418C-4E8C-977E-C686131F29B9}"/>
              </a:ext>
            </a:extLst>
          </p:cNvPr>
          <p:cNvGrpSpPr/>
          <p:nvPr/>
        </p:nvGrpSpPr>
        <p:grpSpPr>
          <a:xfrm rot="5400000">
            <a:off x="2819022" y="3060247"/>
            <a:ext cx="3891439" cy="2398357"/>
            <a:chOff x="2235350" y="2575917"/>
            <a:chExt cx="4399906" cy="271173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DE07708-5E3E-4431-A94C-D68B18DEE6DC}"/>
                </a:ext>
              </a:extLst>
            </p:cNvPr>
            <p:cNvSpPr/>
            <p:nvPr/>
          </p:nvSpPr>
          <p:spPr bwMode="auto">
            <a:xfrm>
              <a:off x="2235350" y="4385850"/>
              <a:ext cx="349205" cy="349206"/>
            </a:xfrm>
            <a:prstGeom prst="roundRect">
              <a:avLst/>
            </a:prstGeom>
            <a:solidFill>
              <a:srgbClr val="F55055"/>
            </a:solidFill>
            <a:ln w="9525" cap="flat" cmpd="sng" algn="ctr">
              <a:solidFill>
                <a:srgbClr val="F5505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D2E5AB3-9F55-4478-8822-BA981C3B486D}"/>
                </a:ext>
              </a:extLst>
            </p:cNvPr>
            <p:cNvSpPr/>
            <p:nvPr/>
          </p:nvSpPr>
          <p:spPr bwMode="auto">
            <a:xfrm>
              <a:off x="2814923" y="4385850"/>
              <a:ext cx="349205" cy="349206"/>
            </a:xfrm>
            <a:prstGeom prst="roundRect">
              <a:avLst/>
            </a:prstGeom>
            <a:solidFill>
              <a:srgbClr val="F55055"/>
            </a:solidFill>
            <a:ln w="9525" cap="flat" cmpd="sng" algn="ctr">
              <a:solidFill>
                <a:srgbClr val="F5505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6C03FDB-7F95-4468-86F0-B7F737918040}"/>
                </a:ext>
              </a:extLst>
            </p:cNvPr>
            <p:cNvSpPr/>
            <p:nvPr/>
          </p:nvSpPr>
          <p:spPr bwMode="auto">
            <a:xfrm>
              <a:off x="3394495" y="4385850"/>
              <a:ext cx="349205" cy="349206"/>
            </a:xfrm>
            <a:prstGeom prst="roundRect">
              <a:avLst/>
            </a:prstGeom>
            <a:solidFill>
              <a:srgbClr val="F55055"/>
            </a:solidFill>
            <a:ln w="9525" cap="flat" cmpd="sng" algn="ctr">
              <a:solidFill>
                <a:srgbClr val="F5505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9B0C6D9-494E-49CB-A7BC-33365BC98FA8}"/>
                </a:ext>
              </a:extLst>
            </p:cNvPr>
            <p:cNvSpPr/>
            <p:nvPr/>
          </p:nvSpPr>
          <p:spPr bwMode="auto">
            <a:xfrm>
              <a:off x="3974068" y="4385850"/>
              <a:ext cx="349205" cy="349206"/>
            </a:xfrm>
            <a:prstGeom prst="roundRect">
              <a:avLst/>
            </a:prstGeom>
            <a:solidFill>
              <a:srgbClr val="F55055"/>
            </a:solidFill>
            <a:ln w="9525" cap="flat" cmpd="sng" algn="ctr">
              <a:solidFill>
                <a:srgbClr val="F5505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AE21B78-0A24-4B13-A611-923A264A08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4555" y="4501712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0BA418B-2A34-4888-B7A0-AAB8BE56E5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64128" y="4501712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2687EBC-4551-49D7-88BA-C4CC7B875D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7799" y="4501712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15B76-D65B-4C2E-96EF-758D9E41AEA4}"/>
                </a:ext>
              </a:extLst>
            </p:cNvPr>
            <p:cNvCxnSpPr>
              <a:cxnSpLocks/>
              <a:endCxn id="30" idx="2"/>
            </p:cNvCxnSpPr>
            <p:nvPr/>
          </p:nvCxnSpPr>
          <p:spPr bwMode="auto">
            <a:xfrm flipV="1">
              <a:off x="2409953" y="4735056"/>
              <a:ext cx="0" cy="552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05C41D-772A-43B3-B1F2-FA854544671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87618" y="4735056"/>
              <a:ext cx="0" cy="552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856E4B-DAC9-4648-A3DF-E8E8B6DFEE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67190" y="4735056"/>
              <a:ext cx="0" cy="552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3D4D894-F18C-496A-A2E4-3153F436192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48670" y="4735056"/>
              <a:ext cx="0" cy="552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D98CDB-BA18-434B-8A20-A4CF712AEE1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43700" y="4616845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21F913E-1975-4CA4-B6A6-200BCC87C08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64128" y="4616845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660AD57-EDF0-4215-BF52-4CE69E2EE92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584555" y="4616845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5C759F6-A46C-4CD3-862E-2F2764D30620}"/>
                </a:ext>
              </a:extLst>
            </p:cNvPr>
            <p:cNvSpPr/>
            <p:nvPr/>
          </p:nvSpPr>
          <p:spPr bwMode="auto">
            <a:xfrm>
              <a:off x="4552628" y="4385850"/>
              <a:ext cx="349205" cy="349206"/>
            </a:xfrm>
            <a:prstGeom prst="roundRect">
              <a:avLst/>
            </a:prstGeom>
            <a:solidFill>
              <a:srgbClr val="F55055"/>
            </a:solidFill>
            <a:ln w="9525" cap="flat" cmpd="sng" algn="ctr">
              <a:solidFill>
                <a:srgbClr val="F5505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DFF05D0-BCCC-47F6-8420-AF212B6E13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6360" y="4501712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AFACC46-F6A3-44FC-9AE2-E4B87DE0E8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27231" y="4735056"/>
              <a:ext cx="0" cy="552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A335DAF-8124-4A6D-8CD8-AC81A581AB2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22261" y="4616845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83695E2-5BC6-4BCD-92B1-E7755E6E74AE}"/>
                </a:ext>
              </a:extLst>
            </p:cNvPr>
            <p:cNvSpPr/>
            <p:nvPr/>
          </p:nvSpPr>
          <p:spPr bwMode="auto">
            <a:xfrm>
              <a:off x="2235350" y="4224714"/>
              <a:ext cx="349205" cy="90008"/>
            </a:xfrm>
            <a:prstGeom prst="roundRect">
              <a:avLst/>
            </a:prstGeom>
            <a:solidFill>
              <a:srgbClr val="FBBDB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A7B2482-1F70-4BB4-808A-0015E236E795}"/>
                </a:ext>
              </a:extLst>
            </p:cNvPr>
            <p:cNvSpPr/>
            <p:nvPr/>
          </p:nvSpPr>
          <p:spPr bwMode="auto">
            <a:xfrm>
              <a:off x="2824328" y="4220958"/>
              <a:ext cx="349205" cy="90008"/>
            </a:xfrm>
            <a:prstGeom prst="roundRect">
              <a:avLst/>
            </a:prstGeom>
            <a:solidFill>
              <a:srgbClr val="F550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11EEDB9-1B4C-40AB-B8C0-C6E754B1E476}"/>
                </a:ext>
              </a:extLst>
            </p:cNvPr>
            <p:cNvSpPr/>
            <p:nvPr/>
          </p:nvSpPr>
          <p:spPr bwMode="auto">
            <a:xfrm>
              <a:off x="3390539" y="4224714"/>
              <a:ext cx="349205" cy="90008"/>
            </a:xfrm>
            <a:prstGeom prst="roundRect">
              <a:avLst/>
            </a:prstGeom>
            <a:solidFill>
              <a:srgbClr val="F8848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E89C630-0150-4245-8B57-C34C5481AC58}"/>
                </a:ext>
              </a:extLst>
            </p:cNvPr>
            <p:cNvSpPr/>
            <p:nvPr/>
          </p:nvSpPr>
          <p:spPr bwMode="auto">
            <a:xfrm>
              <a:off x="3979517" y="4220958"/>
              <a:ext cx="349205" cy="90008"/>
            </a:xfrm>
            <a:prstGeom prst="roundRect">
              <a:avLst/>
            </a:prstGeom>
            <a:solidFill>
              <a:srgbClr val="FBBDB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8D61ACA0-1FBB-468B-B88D-6473A2F682A7}"/>
                </a:ext>
              </a:extLst>
            </p:cNvPr>
            <p:cNvSpPr/>
            <p:nvPr/>
          </p:nvSpPr>
          <p:spPr bwMode="auto">
            <a:xfrm>
              <a:off x="4552628" y="4220958"/>
              <a:ext cx="349205" cy="90008"/>
            </a:xfrm>
            <a:prstGeom prst="roundRect">
              <a:avLst/>
            </a:prstGeom>
            <a:solidFill>
              <a:srgbClr val="FDDFE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7669713-4B5B-4530-898A-149ADDF61227}"/>
                </a:ext>
              </a:extLst>
            </p:cNvPr>
            <p:cNvSpPr/>
            <p:nvPr/>
          </p:nvSpPr>
          <p:spPr bwMode="auto">
            <a:xfrm>
              <a:off x="5128102" y="4384833"/>
              <a:ext cx="349205" cy="349206"/>
            </a:xfrm>
            <a:prstGeom prst="roundRect">
              <a:avLst/>
            </a:prstGeom>
            <a:solidFill>
              <a:srgbClr val="F55055"/>
            </a:solidFill>
            <a:ln w="9525" cap="flat" cmpd="sng" algn="ctr">
              <a:solidFill>
                <a:srgbClr val="F5505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4254CFA-D0E5-4813-BA4D-D8391C1D8D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01833" y="4500694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62E836-BF0D-4E4F-9E60-01122FCDD05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02704" y="4734038"/>
              <a:ext cx="0" cy="552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29CA805-2A7A-4CB3-9F90-D70993C7BE6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97735" y="4615827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DEB3949-DF38-413C-ADD8-9068352BFFB6}"/>
                </a:ext>
              </a:extLst>
            </p:cNvPr>
            <p:cNvSpPr/>
            <p:nvPr/>
          </p:nvSpPr>
          <p:spPr bwMode="auto">
            <a:xfrm>
              <a:off x="5128102" y="4219940"/>
              <a:ext cx="349205" cy="90008"/>
            </a:xfrm>
            <a:prstGeom prst="roundRect">
              <a:avLst/>
            </a:prstGeom>
            <a:solidFill>
              <a:srgbClr val="FBBDB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E3F5C42-2DDF-4550-94C7-DAB275B5901E}"/>
                </a:ext>
              </a:extLst>
            </p:cNvPr>
            <p:cNvSpPr/>
            <p:nvPr/>
          </p:nvSpPr>
          <p:spPr bwMode="auto">
            <a:xfrm>
              <a:off x="5707673" y="4384833"/>
              <a:ext cx="349205" cy="349206"/>
            </a:xfrm>
            <a:prstGeom prst="roundRect">
              <a:avLst/>
            </a:prstGeom>
            <a:solidFill>
              <a:srgbClr val="F55055"/>
            </a:solidFill>
            <a:ln w="9525" cap="flat" cmpd="sng" algn="ctr">
              <a:solidFill>
                <a:srgbClr val="F5505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BBC5F6-2F2F-417A-AA41-E2CD20EDAA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1405" y="4500694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4691F4-320D-4E31-BCD4-CC1938CEC8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82276" y="4734038"/>
              <a:ext cx="0" cy="552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7C94332-F0C7-4E9E-8F66-8EFFD36390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77306" y="4615827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E94D89A-FBFC-4C8D-AA84-0AA1877A3B0A}"/>
                </a:ext>
              </a:extLst>
            </p:cNvPr>
            <p:cNvSpPr/>
            <p:nvPr/>
          </p:nvSpPr>
          <p:spPr bwMode="auto">
            <a:xfrm>
              <a:off x="5707673" y="4219940"/>
              <a:ext cx="349205" cy="90008"/>
            </a:xfrm>
            <a:prstGeom prst="roundRect">
              <a:avLst/>
            </a:prstGeom>
            <a:solidFill>
              <a:srgbClr val="F550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924EAC9-24CC-4FC7-8A0B-11C1EDE29AF7}"/>
                </a:ext>
              </a:extLst>
            </p:cNvPr>
            <p:cNvSpPr/>
            <p:nvPr/>
          </p:nvSpPr>
          <p:spPr bwMode="auto">
            <a:xfrm>
              <a:off x="6286051" y="4384833"/>
              <a:ext cx="349205" cy="349206"/>
            </a:xfrm>
            <a:prstGeom prst="roundRect">
              <a:avLst/>
            </a:prstGeom>
            <a:solidFill>
              <a:srgbClr val="F55055"/>
            </a:solidFill>
            <a:ln w="9525" cap="flat" cmpd="sng" algn="ctr">
              <a:solidFill>
                <a:srgbClr val="F5505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8D3780-2180-42F4-AE43-AB5B593061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783" y="4500694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99F0589-B167-431A-8680-D0F0443934E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60654" y="4734038"/>
              <a:ext cx="0" cy="552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5957703-DCF3-4B05-94AE-1C73E0C7D1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55684" y="4615827"/>
              <a:ext cx="2303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20307EC-3B57-4A0C-9BEE-33F9524DA905}"/>
                </a:ext>
              </a:extLst>
            </p:cNvPr>
            <p:cNvSpPr/>
            <p:nvPr/>
          </p:nvSpPr>
          <p:spPr bwMode="auto">
            <a:xfrm>
              <a:off x="6286051" y="4219940"/>
              <a:ext cx="349205" cy="90008"/>
            </a:xfrm>
            <a:prstGeom prst="roundRect">
              <a:avLst/>
            </a:prstGeom>
            <a:solidFill>
              <a:srgbClr val="FDDFE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7C3074D-729A-4DB9-8CF3-B16CE0C2314B}"/>
                </a:ext>
              </a:extLst>
            </p:cNvPr>
            <p:cNvSpPr/>
            <p:nvPr/>
          </p:nvSpPr>
          <p:spPr bwMode="auto">
            <a:xfrm>
              <a:off x="4191270" y="2575917"/>
              <a:ext cx="526182" cy="526182"/>
            </a:xfrm>
            <a:prstGeom prst="ellipse">
              <a:avLst/>
            </a:prstGeom>
            <a:solidFill>
              <a:srgbClr val="91969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A44C7D8-AA81-4866-8338-BCCDF8D97600}"/>
                </a:ext>
              </a:extLst>
            </p:cNvPr>
            <p:cNvCxnSpPr>
              <a:cxnSpLocks/>
              <a:stCxn id="53" idx="0"/>
              <a:endCxn id="76" idx="3"/>
            </p:cNvCxnSpPr>
            <p:nvPr/>
          </p:nvCxnSpPr>
          <p:spPr bwMode="auto">
            <a:xfrm flipV="1">
              <a:off x="2409953" y="3025042"/>
              <a:ext cx="1858375" cy="11996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0C92840-D741-4EED-BA8D-B0ADB4007E9C}"/>
                </a:ext>
              </a:extLst>
            </p:cNvPr>
            <p:cNvCxnSpPr>
              <a:cxnSpLocks/>
              <a:stCxn id="54" idx="0"/>
              <a:endCxn id="76" idx="3"/>
            </p:cNvCxnSpPr>
            <p:nvPr/>
          </p:nvCxnSpPr>
          <p:spPr bwMode="auto">
            <a:xfrm flipV="1">
              <a:off x="2998930" y="3064512"/>
              <a:ext cx="1311941" cy="11564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4810A6C-DAB3-417E-9C6C-449F55BC9184}"/>
                </a:ext>
              </a:extLst>
            </p:cNvPr>
            <p:cNvCxnSpPr>
              <a:cxnSpLocks/>
              <a:stCxn id="55" idx="0"/>
              <a:endCxn id="76" idx="4"/>
            </p:cNvCxnSpPr>
            <p:nvPr/>
          </p:nvCxnSpPr>
          <p:spPr bwMode="auto">
            <a:xfrm flipV="1">
              <a:off x="3565142" y="3088008"/>
              <a:ext cx="792722" cy="11367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CF8F3AE-F486-42D5-88ED-671B9ECE343E}"/>
                </a:ext>
              </a:extLst>
            </p:cNvPr>
            <p:cNvCxnSpPr>
              <a:cxnSpLocks/>
              <a:stCxn id="56" idx="0"/>
              <a:endCxn id="76" idx="4"/>
            </p:cNvCxnSpPr>
            <p:nvPr/>
          </p:nvCxnSpPr>
          <p:spPr bwMode="auto">
            <a:xfrm flipV="1">
              <a:off x="4154120" y="3099757"/>
              <a:ext cx="254653" cy="11212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8D13134-578C-4400-A9CC-D986FF2E4CB7}"/>
                </a:ext>
              </a:extLst>
            </p:cNvPr>
            <p:cNvCxnSpPr>
              <a:cxnSpLocks/>
              <a:stCxn id="57" idx="0"/>
              <a:endCxn id="76" idx="4"/>
            </p:cNvCxnSpPr>
            <p:nvPr/>
          </p:nvCxnSpPr>
          <p:spPr bwMode="auto">
            <a:xfrm flipH="1" flipV="1">
              <a:off x="4502759" y="3099757"/>
              <a:ext cx="224472" cy="11212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DF435FA-CCB0-4590-9F2B-F08DE242D051}"/>
                </a:ext>
              </a:extLst>
            </p:cNvPr>
            <p:cNvCxnSpPr>
              <a:cxnSpLocks/>
              <a:stCxn id="63" idx="0"/>
              <a:endCxn id="76" idx="5"/>
            </p:cNvCxnSpPr>
            <p:nvPr/>
          </p:nvCxnSpPr>
          <p:spPr bwMode="auto">
            <a:xfrm flipH="1" flipV="1">
              <a:off x="4573248" y="3064512"/>
              <a:ext cx="729456" cy="11554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A5C6604-0EC7-4610-AE05-2C2E18C5C7D6}"/>
                </a:ext>
              </a:extLst>
            </p:cNvPr>
            <p:cNvCxnSpPr>
              <a:cxnSpLocks/>
              <a:stCxn id="69" idx="0"/>
              <a:endCxn id="76" idx="5"/>
            </p:cNvCxnSpPr>
            <p:nvPr/>
          </p:nvCxnSpPr>
          <p:spPr bwMode="auto">
            <a:xfrm flipH="1" flipV="1">
              <a:off x="4640395" y="3025042"/>
              <a:ext cx="1241881" cy="1194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A13B8E8-89D7-417F-B409-2B4CD1DF0AD3}"/>
                </a:ext>
              </a:extLst>
            </p:cNvPr>
            <p:cNvCxnSpPr>
              <a:cxnSpLocks/>
              <a:stCxn id="75" idx="0"/>
              <a:endCxn id="76" idx="5"/>
            </p:cNvCxnSpPr>
            <p:nvPr/>
          </p:nvCxnSpPr>
          <p:spPr bwMode="auto">
            <a:xfrm flipH="1" flipV="1">
              <a:off x="4682898" y="2958778"/>
              <a:ext cx="1777756" cy="12611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B7F1D78-583B-41EC-8587-FCFE6B8C414B}"/>
              </a:ext>
            </a:extLst>
          </p:cNvPr>
          <p:cNvSpPr/>
          <p:nvPr/>
        </p:nvSpPr>
        <p:spPr bwMode="auto">
          <a:xfrm rot="5400000">
            <a:off x="-264645" y="3240511"/>
            <a:ext cx="3408084" cy="1990901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F5505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B767E1-210F-41B4-8A82-7FEA94A6FAF5}"/>
                  </a:ext>
                </a:extLst>
              </p:cNvPr>
              <p:cNvSpPr txBox="1"/>
              <p:nvPr/>
            </p:nvSpPr>
            <p:spPr>
              <a:xfrm>
                <a:off x="607948" y="2673628"/>
                <a:ext cx="1172116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Review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Review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Review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Review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B767E1-210F-41B4-8A82-7FEA94A6F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8" y="2673628"/>
                <a:ext cx="1172116" cy="3139321"/>
              </a:xfrm>
              <a:prstGeom prst="rect">
                <a:avLst/>
              </a:prstGeom>
              <a:blipFill>
                <a:blip r:embed="rId2"/>
                <a:stretch>
                  <a:fillRect l="-4688" t="-1165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58CDB-BFD0-41F6-982D-70ABF2ABC17B}"/>
              </a:ext>
            </a:extLst>
          </p:cNvPr>
          <p:cNvCxnSpPr>
            <a:stCxn id="85" idx="0"/>
          </p:cNvCxnSpPr>
          <p:nvPr/>
        </p:nvCxnSpPr>
        <p:spPr bwMode="auto">
          <a:xfrm>
            <a:off x="2434848" y="4235962"/>
            <a:ext cx="592832" cy="73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509B30-6F80-4158-AEE2-48E5DAF163F4}"/>
              </a:ext>
            </a:extLst>
          </p:cNvPr>
          <p:cNvSpPr/>
          <p:nvPr/>
        </p:nvSpPr>
        <p:spPr bwMode="auto">
          <a:xfrm>
            <a:off x="3044296" y="2017910"/>
            <a:ext cx="3326024" cy="443233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46ACDE-88EB-45E4-8A37-7885F331FA8C}"/>
              </a:ext>
            </a:extLst>
          </p:cNvPr>
          <p:cNvCxnSpPr>
            <a:stCxn id="76" idx="0"/>
          </p:cNvCxnSpPr>
          <p:nvPr/>
        </p:nvCxnSpPr>
        <p:spPr bwMode="auto">
          <a:xfrm>
            <a:off x="5963920" y="4276282"/>
            <a:ext cx="955040" cy="5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D3C869C-9CF0-45A4-8BAD-7070ECA97B59}"/>
                  </a:ext>
                </a:extLst>
              </p:cNvPr>
              <p:cNvSpPr txBox="1"/>
              <p:nvPr/>
            </p:nvSpPr>
            <p:spPr>
              <a:xfrm>
                <a:off x="6876650" y="3093858"/>
                <a:ext cx="421590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D3C869C-9CF0-45A4-8BAD-7070ECA97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50" y="3093858"/>
                <a:ext cx="421590" cy="309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9578BCA-D3B3-48FD-A2B7-D03E2636BE42}"/>
              </a:ext>
            </a:extLst>
          </p:cNvPr>
          <p:cNvGrpSpPr/>
          <p:nvPr/>
        </p:nvGrpSpPr>
        <p:grpSpPr>
          <a:xfrm>
            <a:off x="6952580" y="3093205"/>
            <a:ext cx="2082867" cy="369198"/>
            <a:chOff x="6952580" y="3664644"/>
            <a:chExt cx="2082867" cy="369198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A9038DE-A55A-445C-8A26-93D8ECCEDA14}"/>
                </a:ext>
              </a:extLst>
            </p:cNvPr>
            <p:cNvSpPr/>
            <p:nvPr/>
          </p:nvSpPr>
          <p:spPr bwMode="auto">
            <a:xfrm>
              <a:off x="6952580" y="3693377"/>
              <a:ext cx="1981352" cy="33420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CCBD53B-AEC7-4C04-81C7-C128323667E0}"/>
                </a:ext>
              </a:extLst>
            </p:cNvPr>
            <p:cNvCxnSpPr/>
            <p:nvPr/>
          </p:nvCxnSpPr>
          <p:spPr bwMode="auto">
            <a:xfrm>
              <a:off x="7444146" y="3699638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90F4E1F-6AA3-4899-9D29-842DFEFC1BAF}"/>
                </a:ext>
              </a:extLst>
            </p:cNvPr>
            <p:cNvCxnSpPr/>
            <p:nvPr/>
          </p:nvCxnSpPr>
          <p:spPr bwMode="auto">
            <a:xfrm>
              <a:off x="7190781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28E46D6-52FD-4638-B5F5-19F4BE79C94C}"/>
                </a:ext>
              </a:extLst>
            </p:cNvPr>
            <p:cNvCxnSpPr/>
            <p:nvPr/>
          </p:nvCxnSpPr>
          <p:spPr bwMode="auto">
            <a:xfrm>
              <a:off x="8674776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F6E36F95-708F-4959-8643-67787B074D90}"/>
                    </a:ext>
                  </a:extLst>
                </p:cNvPr>
                <p:cNvSpPr txBox="1"/>
                <p:nvPr/>
              </p:nvSpPr>
              <p:spPr>
                <a:xfrm>
                  <a:off x="7110695" y="3665262"/>
                  <a:ext cx="421589" cy="3101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6D8DA82-EC56-45C7-8849-1AEA347A8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695" y="3665262"/>
                  <a:ext cx="421589" cy="3101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E3F62551-A273-4B59-A2F5-53EE51886E37}"/>
                    </a:ext>
                  </a:extLst>
                </p:cNvPr>
                <p:cNvSpPr txBox="1"/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BCB0A00-92B1-4274-9FD3-4362F13F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49C7B72-5807-4595-AF17-5CD4985C24EC}"/>
                    </a:ext>
                  </a:extLst>
                </p:cNvPr>
                <p:cNvSpPr txBox="1"/>
                <p:nvPr/>
              </p:nvSpPr>
              <p:spPr>
                <a:xfrm>
                  <a:off x="8582310" y="3664644"/>
                  <a:ext cx="4531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1CB2DD9-13EE-4611-BBCD-3F2E37B8A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310" y="3664644"/>
                  <a:ext cx="453137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3A2CFD4-FC73-4153-9638-0B85889CE388}"/>
                  </a:ext>
                </a:extLst>
              </p:cNvPr>
              <p:cNvSpPr txBox="1"/>
              <p:nvPr/>
            </p:nvSpPr>
            <p:spPr>
              <a:xfrm>
                <a:off x="6876650" y="3429750"/>
                <a:ext cx="425437" cy="310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3A2CFD4-FC73-4153-9638-0B85889CE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50" y="3429750"/>
                <a:ext cx="425437" cy="310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0B2A06F-BFB9-401B-8F71-BDEDD1A8F6B2}"/>
              </a:ext>
            </a:extLst>
          </p:cNvPr>
          <p:cNvGrpSpPr/>
          <p:nvPr/>
        </p:nvGrpSpPr>
        <p:grpSpPr>
          <a:xfrm>
            <a:off x="6952580" y="3429749"/>
            <a:ext cx="2082867" cy="369198"/>
            <a:chOff x="6952580" y="3664644"/>
            <a:chExt cx="2082867" cy="36919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040BE42-90B6-4886-8A58-F6181E7CF08D}"/>
                </a:ext>
              </a:extLst>
            </p:cNvPr>
            <p:cNvSpPr/>
            <p:nvPr/>
          </p:nvSpPr>
          <p:spPr bwMode="auto">
            <a:xfrm>
              <a:off x="6952580" y="3693377"/>
              <a:ext cx="1981352" cy="33420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A90C05D-444F-4399-B09F-AB901E97C61E}"/>
                </a:ext>
              </a:extLst>
            </p:cNvPr>
            <p:cNvCxnSpPr/>
            <p:nvPr/>
          </p:nvCxnSpPr>
          <p:spPr bwMode="auto">
            <a:xfrm>
              <a:off x="7444146" y="3699638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F7FE37F-DF67-43B5-B8FA-53F775EFEA17}"/>
                </a:ext>
              </a:extLst>
            </p:cNvPr>
            <p:cNvCxnSpPr/>
            <p:nvPr/>
          </p:nvCxnSpPr>
          <p:spPr bwMode="auto">
            <a:xfrm>
              <a:off x="7190781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CC838EC-26C4-4253-8B89-06EDD97DB9AA}"/>
                </a:ext>
              </a:extLst>
            </p:cNvPr>
            <p:cNvCxnSpPr/>
            <p:nvPr/>
          </p:nvCxnSpPr>
          <p:spPr bwMode="auto">
            <a:xfrm>
              <a:off x="8674776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45640528-5B9C-416F-9E9D-37DC129DC756}"/>
                    </a:ext>
                  </a:extLst>
                </p:cNvPr>
                <p:cNvSpPr txBox="1"/>
                <p:nvPr/>
              </p:nvSpPr>
              <p:spPr>
                <a:xfrm>
                  <a:off x="7110695" y="3665262"/>
                  <a:ext cx="425436" cy="310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FF2EE80-7163-4D71-A3C2-AAFC1033A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695" y="3665262"/>
                  <a:ext cx="425436" cy="3105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C54F4C29-67CE-4211-B164-DFED4EDF0BCD}"/>
                    </a:ext>
                  </a:extLst>
                </p:cNvPr>
                <p:cNvSpPr txBox="1"/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5E67549-0EC7-4025-B434-2E284420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C9F98C38-FBB1-4957-A792-662BD7866882}"/>
                    </a:ext>
                  </a:extLst>
                </p:cNvPr>
                <p:cNvSpPr txBox="1"/>
                <p:nvPr/>
              </p:nvSpPr>
              <p:spPr>
                <a:xfrm>
                  <a:off x="8582310" y="3664644"/>
                  <a:ext cx="4531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233F44F-4790-4FD5-A97E-FEF270AC2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310" y="3664644"/>
                  <a:ext cx="45313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B1C9272-D672-4B86-87B4-FC18B628B190}"/>
                  </a:ext>
                </a:extLst>
              </p:cNvPr>
              <p:cNvSpPr txBox="1"/>
              <p:nvPr/>
            </p:nvSpPr>
            <p:spPr>
              <a:xfrm>
                <a:off x="6876650" y="3765598"/>
                <a:ext cx="425437" cy="311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B1C9272-D672-4B86-87B4-FC18B628B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50" y="3765598"/>
                <a:ext cx="425437" cy="3112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3531788-7E77-4BA5-BBB9-AE5704E45FC3}"/>
              </a:ext>
            </a:extLst>
          </p:cNvPr>
          <p:cNvGrpSpPr/>
          <p:nvPr/>
        </p:nvGrpSpPr>
        <p:grpSpPr>
          <a:xfrm>
            <a:off x="6952580" y="3765597"/>
            <a:ext cx="2082867" cy="369198"/>
            <a:chOff x="6952580" y="3664644"/>
            <a:chExt cx="2082867" cy="36919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2D4AB22-B9EE-466D-B446-4DACB67D1CA9}"/>
                </a:ext>
              </a:extLst>
            </p:cNvPr>
            <p:cNvSpPr/>
            <p:nvPr/>
          </p:nvSpPr>
          <p:spPr bwMode="auto">
            <a:xfrm>
              <a:off x="6952580" y="3693377"/>
              <a:ext cx="1981352" cy="33420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CC38C87-1766-43A4-BABE-BC21E79CA377}"/>
                </a:ext>
              </a:extLst>
            </p:cNvPr>
            <p:cNvCxnSpPr/>
            <p:nvPr/>
          </p:nvCxnSpPr>
          <p:spPr bwMode="auto">
            <a:xfrm>
              <a:off x="7444146" y="3699638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852CEF0-EB89-4A67-9024-337593935A83}"/>
                </a:ext>
              </a:extLst>
            </p:cNvPr>
            <p:cNvCxnSpPr/>
            <p:nvPr/>
          </p:nvCxnSpPr>
          <p:spPr bwMode="auto">
            <a:xfrm>
              <a:off x="7190781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0CADFF1-2D8F-4DC8-BA0F-4FACEFBFECF9}"/>
                </a:ext>
              </a:extLst>
            </p:cNvPr>
            <p:cNvCxnSpPr/>
            <p:nvPr/>
          </p:nvCxnSpPr>
          <p:spPr bwMode="auto">
            <a:xfrm>
              <a:off x="8674776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AA17DE3-1FDA-48FC-970A-6F4D0B323822}"/>
                    </a:ext>
                  </a:extLst>
                </p:cNvPr>
                <p:cNvSpPr txBox="1"/>
                <p:nvPr/>
              </p:nvSpPr>
              <p:spPr>
                <a:xfrm>
                  <a:off x="7110695" y="3665262"/>
                  <a:ext cx="425436" cy="3116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4EA0FF7-0E86-4A4B-AE1E-E8D647162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695" y="3665262"/>
                  <a:ext cx="425436" cy="31168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C6F909F-835E-4A4B-B9B4-6F8A2AAAA73F}"/>
                    </a:ext>
                  </a:extLst>
                </p:cNvPr>
                <p:cNvSpPr txBox="1"/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3E190F3-8593-4920-880E-2C52EBA3D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76D6FD8-F0EC-47C3-89A6-0876CB52181F}"/>
                    </a:ext>
                  </a:extLst>
                </p:cNvPr>
                <p:cNvSpPr txBox="1"/>
                <p:nvPr/>
              </p:nvSpPr>
              <p:spPr>
                <a:xfrm>
                  <a:off x="8582310" y="3664644"/>
                  <a:ext cx="4531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1B8F6F9-5D3D-4430-8046-E3F150D20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310" y="3664644"/>
                  <a:ext cx="45313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C0356EF-C7FC-4FC2-B0DE-E556F52DEECA}"/>
                  </a:ext>
                </a:extLst>
              </p:cNvPr>
              <p:cNvSpPr txBox="1"/>
              <p:nvPr/>
            </p:nvSpPr>
            <p:spPr>
              <a:xfrm>
                <a:off x="6851065" y="4868873"/>
                <a:ext cx="452560" cy="310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C0356EF-C7FC-4FC2-B0DE-E556F52DE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65" y="4868873"/>
                <a:ext cx="452560" cy="3103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47D3CF4-FBB7-4BE5-909A-FB6A168790F5}"/>
              </a:ext>
            </a:extLst>
          </p:cNvPr>
          <p:cNvGrpSpPr/>
          <p:nvPr/>
        </p:nvGrpSpPr>
        <p:grpSpPr>
          <a:xfrm>
            <a:off x="6952580" y="4828209"/>
            <a:ext cx="2082867" cy="369198"/>
            <a:chOff x="6952580" y="3664644"/>
            <a:chExt cx="2082867" cy="369198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A8D920D-0A37-4FB3-BAD4-1092D886FB34}"/>
                </a:ext>
              </a:extLst>
            </p:cNvPr>
            <p:cNvSpPr/>
            <p:nvPr/>
          </p:nvSpPr>
          <p:spPr bwMode="auto">
            <a:xfrm>
              <a:off x="6952580" y="3693377"/>
              <a:ext cx="1981352" cy="33420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E631EF-9CA0-4ABF-9981-A87871EAFD4D}"/>
                </a:ext>
              </a:extLst>
            </p:cNvPr>
            <p:cNvCxnSpPr/>
            <p:nvPr/>
          </p:nvCxnSpPr>
          <p:spPr bwMode="auto">
            <a:xfrm>
              <a:off x="7444146" y="3699638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AD62959-161E-4D0C-A08F-C4F74E3FA963}"/>
                </a:ext>
              </a:extLst>
            </p:cNvPr>
            <p:cNvCxnSpPr/>
            <p:nvPr/>
          </p:nvCxnSpPr>
          <p:spPr bwMode="auto">
            <a:xfrm>
              <a:off x="7190781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B8330F7-7454-46A3-B037-884AEF7E6052}"/>
                </a:ext>
              </a:extLst>
            </p:cNvPr>
            <p:cNvCxnSpPr/>
            <p:nvPr/>
          </p:nvCxnSpPr>
          <p:spPr bwMode="auto">
            <a:xfrm>
              <a:off x="8674776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94BEEE6E-ABD2-491D-99CF-57AD76C7DB78}"/>
                    </a:ext>
                  </a:extLst>
                </p:cNvPr>
                <p:cNvSpPr txBox="1"/>
                <p:nvPr/>
              </p:nvSpPr>
              <p:spPr>
                <a:xfrm>
                  <a:off x="7110695" y="3706589"/>
                  <a:ext cx="452560" cy="3107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8F2E388-4188-4040-A7BA-73814CF40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695" y="3706589"/>
                  <a:ext cx="452560" cy="31072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AFFAD0CE-DE76-45E0-8CD7-3492C2767B11}"/>
                    </a:ext>
                  </a:extLst>
                </p:cNvPr>
                <p:cNvSpPr txBox="1"/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4A8814D-4109-401F-9E1C-36DB6D746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89BC3763-CD4C-4EB7-B475-E5679DD0DE3E}"/>
                    </a:ext>
                  </a:extLst>
                </p:cNvPr>
                <p:cNvSpPr txBox="1"/>
                <p:nvPr/>
              </p:nvSpPr>
              <p:spPr>
                <a:xfrm>
                  <a:off x="8582310" y="3697939"/>
                  <a:ext cx="4531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2A4008F-2E3F-416C-BDAC-2C3DEA0CF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310" y="3697939"/>
                  <a:ext cx="453137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4C2413C-9BAF-471D-8CBF-81BAA8B9E996}"/>
                  </a:ext>
                </a:extLst>
              </p:cNvPr>
              <p:cNvSpPr txBox="1"/>
              <p:nvPr/>
            </p:nvSpPr>
            <p:spPr>
              <a:xfrm rot="5400000">
                <a:off x="7819710" y="4328214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4C2413C-9BAF-471D-8CBF-81BAA8B9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819710" y="4328214"/>
                <a:ext cx="36901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E48EBDA8-7D40-4177-BCB7-5327825156FB}"/>
              </a:ext>
            </a:extLst>
          </p:cNvPr>
          <p:cNvSpPr txBox="1"/>
          <p:nvPr/>
        </p:nvSpPr>
        <p:spPr>
          <a:xfrm>
            <a:off x="3211699" y="1571498"/>
            <a:ext cx="315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Encoder + Attention Layer</a:t>
            </a:r>
          </a:p>
        </p:txBody>
      </p:sp>
    </p:spTree>
    <p:extLst>
      <p:ext uri="{BB962C8B-B14F-4D97-AF65-F5344CB8AC3E}">
        <p14:creationId xmlns:p14="http://schemas.microsoft.com/office/powerpoint/2010/main" val="161513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1" y="445027"/>
            <a:ext cx="8497019" cy="572699"/>
          </a:xfrm>
        </p:spPr>
        <p:txBody>
          <a:bodyPr/>
          <a:lstStyle/>
          <a:p>
            <a:r>
              <a:rPr lang="en-US" sz="2000" dirty="0"/>
              <a:t>Step 2: Anonymizing private information from embedded text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C9E73-7647-41D2-A453-D3DDC2B3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38" y="4010226"/>
            <a:ext cx="1857457" cy="2336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F49F4B-49EE-4104-A2E2-5513BC4A8E92}"/>
                  </a:ext>
                </a:extLst>
              </p:cNvPr>
              <p:cNvSpPr txBox="1"/>
              <p:nvPr/>
            </p:nvSpPr>
            <p:spPr>
              <a:xfrm>
                <a:off x="337286" y="3366558"/>
                <a:ext cx="421590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F49F4B-49EE-4104-A2E2-5513BC4A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86" y="3366558"/>
                <a:ext cx="421590" cy="309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02DFFF1-3B04-4B85-B4CF-F43C020CC6BC}"/>
              </a:ext>
            </a:extLst>
          </p:cNvPr>
          <p:cNvGrpSpPr/>
          <p:nvPr/>
        </p:nvGrpSpPr>
        <p:grpSpPr>
          <a:xfrm>
            <a:off x="413216" y="3366557"/>
            <a:ext cx="2082867" cy="369198"/>
            <a:chOff x="6952580" y="3664644"/>
            <a:chExt cx="2082867" cy="3691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5B05F-89F9-4DF7-A109-8D0C8957D1C2}"/>
                </a:ext>
              </a:extLst>
            </p:cNvPr>
            <p:cNvSpPr/>
            <p:nvPr/>
          </p:nvSpPr>
          <p:spPr bwMode="auto">
            <a:xfrm>
              <a:off x="6952580" y="3693377"/>
              <a:ext cx="1981352" cy="33420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0606709-F3CD-4D9A-94A6-E7F07E9FD947}"/>
                </a:ext>
              </a:extLst>
            </p:cNvPr>
            <p:cNvCxnSpPr/>
            <p:nvPr/>
          </p:nvCxnSpPr>
          <p:spPr bwMode="auto">
            <a:xfrm>
              <a:off x="7444146" y="3699638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F85F060-A91D-42F5-8B30-B4AB4972F5F5}"/>
                </a:ext>
              </a:extLst>
            </p:cNvPr>
            <p:cNvCxnSpPr/>
            <p:nvPr/>
          </p:nvCxnSpPr>
          <p:spPr bwMode="auto">
            <a:xfrm>
              <a:off x="7190781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5D45551-96A9-47BC-9574-BCA87EC5AF32}"/>
                </a:ext>
              </a:extLst>
            </p:cNvPr>
            <p:cNvCxnSpPr/>
            <p:nvPr/>
          </p:nvCxnSpPr>
          <p:spPr bwMode="auto">
            <a:xfrm>
              <a:off x="8674776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6D8DA82-EC56-45C7-8849-1AEA347A8852}"/>
                    </a:ext>
                  </a:extLst>
                </p:cNvPr>
                <p:cNvSpPr txBox="1"/>
                <p:nvPr/>
              </p:nvSpPr>
              <p:spPr>
                <a:xfrm>
                  <a:off x="7110695" y="3665262"/>
                  <a:ext cx="421589" cy="3101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6D8DA82-EC56-45C7-8849-1AEA347A8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695" y="3665262"/>
                  <a:ext cx="421589" cy="3101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BCB0A00-92B1-4274-9FD3-4362F13FB501}"/>
                    </a:ext>
                  </a:extLst>
                </p:cNvPr>
                <p:cNvSpPr txBox="1"/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BCB0A00-92B1-4274-9FD3-4362F13F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1CB2DD9-13EE-4611-BBCD-3F2E37B8A4A5}"/>
                    </a:ext>
                  </a:extLst>
                </p:cNvPr>
                <p:cNvSpPr txBox="1"/>
                <p:nvPr/>
              </p:nvSpPr>
              <p:spPr>
                <a:xfrm>
                  <a:off x="8582310" y="3664644"/>
                  <a:ext cx="4531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1CB2DD9-13EE-4611-BBCD-3F2E37B8A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310" y="3664644"/>
                  <a:ext cx="45313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B165D14-3970-45FE-B334-964463CAB375}"/>
                  </a:ext>
                </a:extLst>
              </p:cNvPr>
              <p:cNvSpPr txBox="1"/>
              <p:nvPr/>
            </p:nvSpPr>
            <p:spPr>
              <a:xfrm>
                <a:off x="337286" y="3702450"/>
                <a:ext cx="425437" cy="310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B165D14-3970-45FE-B334-964463CAB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86" y="3702450"/>
                <a:ext cx="425437" cy="3102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58393554-9EC6-4034-A86B-32F096693FBA}"/>
              </a:ext>
            </a:extLst>
          </p:cNvPr>
          <p:cNvGrpSpPr/>
          <p:nvPr/>
        </p:nvGrpSpPr>
        <p:grpSpPr>
          <a:xfrm>
            <a:off x="413216" y="3702449"/>
            <a:ext cx="2082867" cy="369198"/>
            <a:chOff x="6952580" y="3664644"/>
            <a:chExt cx="2082867" cy="36919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289F234-F066-4283-B78B-BF36299CCA46}"/>
                </a:ext>
              </a:extLst>
            </p:cNvPr>
            <p:cNvSpPr/>
            <p:nvPr/>
          </p:nvSpPr>
          <p:spPr bwMode="auto">
            <a:xfrm>
              <a:off x="6952580" y="3693377"/>
              <a:ext cx="1981352" cy="33420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E3587E-B590-4740-A9BF-48E6313AF6F6}"/>
                </a:ext>
              </a:extLst>
            </p:cNvPr>
            <p:cNvCxnSpPr/>
            <p:nvPr/>
          </p:nvCxnSpPr>
          <p:spPr bwMode="auto">
            <a:xfrm>
              <a:off x="7444146" y="3699638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9552838-753B-497E-82FE-31BAFA6F04D1}"/>
                </a:ext>
              </a:extLst>
            </p:cNvPr>
            <p:cNvCxnSpPr/>
            <p:nvPr/>
          </p:nvCxnSpPr>
          <p:spPr bwMode="auto">
            <a:xfrm>
              <a:off x="7190781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BF6C3E0-A3BE-4473-96A6-A94F7B8EB1CF}"/>
                </a:ext>
              </a:extLst>
            </p:cNvPr>
            <p:cNvCxnSpPr/>
            <p:nvPr/>
          </p:nvCxnSpPr>
          <p:spPr bwMode="auto">
            <a:xfrm>
              <a:off x="8674776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FF2EE80-7163-4D71-A3C2-AAFC1033AF72}"/>
                    </a:ext>
                  </a:extLst>
                </p:cNvPr>
                <p:cNvSpPr txBox="1"/>
                <p:nvPr/>
              </p:nvSpPr>
              <p:spPr>
                <a:xfrm>
                  <a:off x="7110695" y="3665262"/>
                  <a:ext cx="425436" cy="310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FF2EE80-7163-4D71-A3C2-AAFC1033A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695" y="3665262"/>
                  <a:ext cx="425436" cy="3105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5E67549-0EC7-4025-B434-2E284420375A}"/>
                    </a:ext>
                  </a:extLst>
                </p:cNvPr>
                <p:cNvSpPr txBox="1"/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5E67549-0EC7-4025-B434-2E284420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233F44F-4790-4FD5-A97E-FEF270AC2811}"/>
                    </a:ext>
                  </a:extLst>
                </p:cNvPr>
                <p:cNvSpPr txBox="1"/>
                <p:nvPr/>
              </p:nvSpPr>
              <p:spPr>
                <a:xfrm>
                  <a:off x="8582310" y="3664644"/>
                  <a:ext cx="4531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233F44F-4790-4FD5-A97E-FEF270AC2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310" y="3664644"/>
                  <a:ext cx="45313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178E60C-5D91-438C-9C76-673665781DA6}"/>
                  </a:ext>
                </a:extLst>
              </p:cNvPr>
              <p:cNvSpPr txBox="1"/>
              <p:nvPr/>
            </p:nvSpPr>
            <p:spPr>
              <a:xfrm>
                <a:off x="337286" y="4038298"/>
                <a:ext cx="425437" cy="311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178E60C-5D91-438C-9C76-673665781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86" y="4038298"/>
                <a:ext cx="425437" cy="31123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891A70-F6A7-41CE-BF7A-EEC7E0866959}"/>
              </a:ext>
            </a:extLst>
          </p:cNvPr>
          <p:cNvGrpSpPr/>
          <p:nvPr/>
        </p:nvGrpSpPr>
        <p:grpSpPr>
          <a:xfrm>
            <a:off x="413216" y="4038297"/>
            <a:ext cx="2082867" cy="369198"/>
            <a:chOff x="6952580" y="3664644"/>
            <a:chExt cx="2082867" cy="36919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DF5658F-326B-47AF-A9F4-5C1BF73EE701}"/>
                </a:ext>
              </a:extLst>
            </p:cNvPr>
            <p:cNvSpPr/>
            <p:nvPr/>
          </p:nvSpPr>
          <p:spPr bwMode="auto">
            <a:xfrm>
              <a:off x="6952580" y="3693377"/>
              <a:ext cx="1981352" cy="33420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315752F-5B48-4BD7-BFB0-B2353FCBEBE3}"/>
                </a:ext>
              </a:extLst>
            </p:cNvPr>
            <p:cNvCxnSpPr/>
            <p:nvPr/>
          </p:nvCxnSpPr>
          <p:spPr bwMode="auto">
            <a:xfrm>
              <a:off x="7444146" y="3699638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ED57DF-95D8-49EE-9151-BA2A872FB4F9}"/>
                </a:ext>
              </a:extLst>
            </p:cNvPr>
            <p:cNvCxnSpPr/>
            <p:nvPr/>
          </p:nvCxnSpPr>
          <p:spPr bwMode="auto">
            <a:xfrm>
              <a:off x="7190781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C3BA9A5-6CB3-45FA-A0E7-79389BFC4633}"/>
                </a:ext>
              </a:extLst>
            </p:cNvPr>
            <p:cNvCxnSpPr/>
            <p:nvPr/>
          </p:nvCxnSpPr>
          <p:spPr bwMode="auto">
            <a:xfrm>
              <a:off x="8674776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4EA0FF7-0E86-4A4B-AE1E-E8D647162C00}"/>
                    </a:ext>
                  </a:extLst>
                </p:cNvPr>
                <p:cNvSpPr txBox="1"/>
                <p:nvPr/>
              </p:nvSpPr>
              <p:spPr>
                <a:xfrm>
                  <a:off x="7110695" y="3665262"/>
                  <a:ext cx="425436" cy="3116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4EA0FF7-0E86-4A4B-AE1E-E8D647162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695" y="3665262"/>
                  <a:ext cx="425436" cy="3116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3E190F3-8593-4920-880E-2C52EBA3D16B}"/>
                    </a:ext>
                  </a:extLst>
                </p:cNvPr>
                <p:cNvSpPr txBox="1"/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3E190F3-8593-4920-880E-2C52EBA3D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1B8F6F9-5D3D-4430-8046-E3F150D209A2}"/>
                    </a:ext>
                  </a:extLst>
                </p:cNvPr>
                <p:cNvSpPr txBox="1"/>
                <p:nvPr/>
              </p:nvSpPr>
              <p:spPr>
                <a:xfrm>
                  <a:off x="8582310" y="3664644"/>
                  <a:ext cx="4531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1B8F6F9-5D3D-4430-8046-E3F150D20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310" y="3664644"/>
                  <a:ext cx="453137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B824E3B-6DD4-472B-A39E-2AE524FECBA6}"/>
                  </a:ext>
                </a:extLst>
              </p:cNvPr>
              <p:cNvSpPr txBox="1"/>
              <p:nvPr/>
            </p:nvSpPr>
            <p:spPr>
              <a:xfrm>
                <a:off x="311701" y="5141573"/>
                <a:ext cx="452560" cy="310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B824E3B-6DD4-472B-A39E-2AE524FEC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1" y="5141573"/>
                <a:ext cx="452560" cy="3103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DD2FD04-D000-408A-9910-5B704F1B9F7D}"/>
              </a:ext>
            </a:extLst>
          </p:cNvPr>
          <p:cNvGrpSpPr/>
          <p:nvPr/>
        </p:nvGrpSpPr>
        <p:grpSpPr>
          <a:xfrm>
            <a:off x="413216" y="5100909"/>
            <a:ext cx="2082867" cy="369198"/>
            <a:chOff x="6952580" y="3664644"/>
            <a:chExt cx="2082867" cy="36919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8F9298D-7859-4E8A-8A53-6E9E454736BA}"/>
                </a:ext>
              </a:extLst>
            </p:cNvPr>
            <p:cNvSpPr/>
            <p:nvPr/>
          </p:nvSpPr>
          <p:spPr bwMode="auto">
            <a:xfrm>
              <a:off x="6952580" y="3693377"/>
              <a:ext cx="1981352" cy="33420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2F15F5A-A087-4B61-83AD-C4F83636DD44}"/>
                </a:ext>
              </a:extLst>
            </p:cNvPr>
            <p:cNvCxnSpPr/>
            <p:nvPr/>
          </p:nvCxnSpPr>
          <p:spPr bwMode="auto">
            <a:xfrm>
              <a:off x="7444146" y="3699638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2113D7-2956-4D29-909F-AA045E1BDB82}"/>
                </a:ext>
              </a:extLst>
            </p:cNvPr>
            <p:cNvCxnSpPr/>
            <p:nvPr/>
          </p:nvCxnSpPr>
          <p:spPr bwMode="auto">
            <a:xfrm>
              <a:off x="7190781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211A947-2328-4782-968B-8B5D9E26DF73}"/>
                </a:ext>
              </a:extLst>
            </p:cNvPr>
            <p:cNvCxnSpPr/>
            <p:nvPr/>
          </p:nvCxnSpPr>
          <p:spPr bwMode="auto">
            <a:xfrm>
              <a:off x="8674776" y="369337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8F2E388-4188-4040-A7BA-73814CF40B96}"/>
                    </a:ext>
                  </a:extLst>
                </p:cNvPr>
                <p:cNvSpPr txBox="1"/>
                <p:nvPr/>
              </p:nvSpPr>
              <p:spPr>
                <a:xfrm>
                  <a:off x="7110695" y="3706589"/>
                  <a:ext cx="452560" cy="3107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8F2E388-4188-4040-A7BA-73814CF40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695" y="3706589"/>
                  <a:ext cx="452560" cy="31072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4A8814D-4109-401F-9E1C-36DB6D7466F0}"/>
                    </a:ext>
                  </a:extLst>
                </p:cNvPr>
                <p:cNvSpPr txBox="1"/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4A8814D-4109-401F-9E1C-36DB6D746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765" y="3664644"/>
                  <a:ext cx="369012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2A4008F-2E3F-416C-BDAC-2C3DEA0CF3AF}"/>
                    </a:ext>
                  </a:extLst>
                </p:cNvPr>
                <p:cNvSpPr txBox="1"/>
                <p:nvPr/>
              </p:nvSpPr>
              <p:spPr>
                <a:xfrm>
                  <a:off x="8582310" y="3697939"/>
                  <a:ext cx="4531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2A4008F-2E3F-416C-BDAC-2C3DEA0CF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310" y="3697939"/>
                  <a:ext cx="453137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75FF71D-C86A-45C5-A260-32289F4C3AC7}"/>
                  </a:ext>
                </a:extLst>
              </p:cNvPr>
              <p:cNvSpPr txBox="1"/>
              <p:nvPr/>
            </p:nvSpPr>
            <p:spPr>
              <a:xfrm rot="5400000">
                <a:off x="1280346" y="4600914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75FF71D-C86A-45C5-A260-32289F4C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80346" y="4600914"/>
                <a:ext cx="369012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BB2BD1-F835-4DBE-9586-09BAABBB9271}"/>
              </a:ext>
            </a:extLst>
          </p:cNvPr>
          <p:cNvCxnSpPr>
            <a:cxnSpLocks/>
          </p:cNvCxnSpPr>
          <p:nvPr/>
        </p:nvCxnSpPr>
        <p:spPr bwMode="auto">
          <a:xfrm flipV="1">
            <a:off x="2496083" y="4644554"/>
            <a:ext cx="76748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083BF-A974-488A-8EAF-74CE9B840805}"/>
              </a:ext>
            </a:extLst>
          </p:cNvPr>
          <p:cNvGrpSpPr/>
          <p:nvPr/>
        </p:nvGrpSpPr>
        <p:grpSpPr>
          <a:xfrm>
            <a:off x="3306460" y="3624728"/>
            <a:ext cx="2077324" cy="343219"/>
            <a:chOff x="3393631" y="2612175"/>
            <a:chExt cx="2077324" cy="343219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CB930C3-6BAE-4E07-B8C1-5DA7E0D16178}"/>
                </a:ext>
              </a:extLst>
            </p:cNvPr>
            <p:cNvGrpSpPr/>
            <p:nvPr/>
          </p:nvGrpSpPr>
          <p:grpSpPr>
            <a:xfrm>
              <a:off x="3489603" y="2612175"/>
              <a:ext cx="1981352" cy="343219"/>
              <a:chOff x="6952580" y="3690623"/>
              <a:chExt cx="1981352" cy="343219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36D8AA0-566B-4B13-A0AB-03D6BE94B79D}"/>
                  </a:ext>
                </a:extLst>
              </p:cNvPr>
              <p:cNvSpPr/>
              <p:nvPr/>
            </p:nvSpPr>
            <p:spPr bwMode="auto">
              <a:xfrm>
                <a:off x="6952580" y="3693377"/>
                <a:ext cx="1981352" cy="334204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8D0EE5-204E-4842-82BD-39C40CA39656}"/>
                  </a:ext>
                </a:extLst>
              </p:cNvPr>
              <p:cNvCxnSpPr/>
              <p:nvPr/>
            </p:nvCxnSpPr>
            <p:spPr bwMode="auto">
              <a:xfrm>
                <a:off x="7444146" y="3699638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054A03C-7A81-4855-B1A5-86CEB43FD7D3}"/>
                  </a:ext>
                </a:extLst>
              </p:cNvPr>
              <p:cNvCxnSpPr/>
              <p:nvPr/>
            </p:nvCxnSpPr>
            <p:spPr bwMode="auto">
              <a:xfrm>
                <a:off x="7190781" y="3693377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CCBF80DF-B7F3-4B1A-8B39-4B1D59BC7CF0}"/>
                  </a:ext>
                </a:extLst>
              </p:cNvPr>
              <p:cNvCxnSpPr/>
              <p:nvPr/>
            </p:nvCxnSpPr>
            <p:spPr bwMode="auto">
              <a:xfrm>
                <a:off x="7838481" y="3690623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8A5D1A6C-8C31-4EB6-A199-08EC5E3B8733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8A5D1A6C-8C31-4EB6-A199-08EC5E3B87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344815-CE42-4B1B-9180-F5465EEFF90F}"/>
                    </a:ext>
                  </a:extLst>
                </p:cNvPr>
                <p:cNvSpPr txBox="1"/>
                <p:nvPr/>
              </p:nvSpPr>
              <p:spPr>
                <a:xfrm>
                  <a:off x="3912258" y="2641315"/>
                  <a:ext cx="5453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344815-CE42-4B1B-9180-F5465EEF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258" y="2641315"/>
                  <a:ext cx="545342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E5CCD19-FDF5-49F9-B016-A6E97049B5AA}"/>
                    </a:ext>
                  </a:extLst>
                </p:cNvPr>
                <p:cNvSpPr txBox="1"/>
                <p:nvPr/>
              </p:nvSpPr>
              <p:spPr>
                <a:xfrm>
                  <a:off x="3393631" y="2644938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E5CCD19-FDF5-49F9-B016-A6E97049B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631" y="2644938"/>
                  <a:ext cx="429926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91A4F41-E8B6-4FF9-8A52-CF148C899092}"/>
                </a:ext>
              </a:extLst>
            </p:cNvPr>
            <p:cNvCxnSpPr/>
            <p:nvPr/>
          </p:nvCxnSpPr>
          <p:spPr bwMode="auto">
            <a:xfrm>
              <a:off x="4651554" y="261689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E6103DEA-DE34-4052-AAC4-F41665F1F821}"/>
                    </a:ext>
                  </a:extLst>
                </p:cNvPr>
                <p:cNvSpPr txBox="1"/>
                <p:nvPr/>
              </p:nvSpPr>
              <p:spPr>
                <a:xfrm>
                  <a:off x="4305519" y="2636485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E6103DEA-DE34-4052-AAC4-F41665F1F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519" y="2636485"/>
                  <a:ext cx="429926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5C522CA-63C8-42E3-9AB4-25117C36A918}"/>
                    </a:ext>
                  </a:extLst>
                </p:cNvPr>
                <p:cNvSpPr txBox="1"/>
                <p:nvPr/>
              </p:nvSpPr>
              <p:spPr>
                <a:xfrm>
                  <a:off x="4579263" y="2640591"/>
                  <a:ext cx="8290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a14:m>
                  <a:r>
                    <a:rPr lang="en-US" sz="1200" dirty="0"/>
                    <a:t>   ….</a:t>
                  </a: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5C522CA-63C8-42E3-9AB4-25117C36A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263" y="2640591"/>
                  <a:ext cx="829073" cy="276999"/>
                </a:xfrm>
                <a:prstGeom prst="rect">
                  <a:avLst/>
                </a:prstGeom>
                <a:blipFill>
                  <a:blip r:embed="rId23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CAF85B-325D-43A5-A123-0E64ED6DB912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7515" y="4644554"/>
            <a:ext cx="76748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0F629-9896-45EB-81D5-617A0FD80A83}"/>
              </a:ext>
            </a:extLst>
          </p:cNvPr>
          <p:cNvGrpSpPr/>
          <p:nvPr/>
        </p:nvGrpSpPr>
        <p:grpSpPr>
          <a:xfrm>
            <a:off x="6572047" y="4472944"/>
            <a:ext cx="2077324" cy="343219"/>
            <a:chOff x="6659218" y="3460391"/>
            <a:chExt cx="2077324" cy="34321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AF0881E-4C44-4954-9CDF-5AF1F5F1FE6F}"/>
                </a:ext>
              </a:extLst>
            </p:cNvPr>
            <p:cNvGrpSpPr/>
            <p:nvPr/>
          </p:nvGrpSpPr>
          <p:grpSpPr>
            <a:xfrm>
              <a:off x="6755190" y="3460391"/>
              <a:ext cx="1981352" cy="343219"/>
              <a:chOff x="6952580" y="3690623"/>
              <a:chExt cx="1981352" cy="343219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9176FB4-9E35-4972-87A9-2E827EC0C14D}"/>
                  </a:ext>
                </a:extLst>
              </p:cNvPr>
              <p:cNvSpPr/>
              <p:nvPr/>
            </p:nvSpPr>
            <p:spPr bwMode="auto">
              <a:xfrm>
                <a:off x="6952580" y="3693377"/>
                <a:ext cx="1981352" cy="334204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A20C71D-1F98-47CB-B400-72A4F1B3C3FE}"/>
                  </a:ext>
                </a:extLst>
              </p:cNvPr>
              <p:cNvCxnSpPr/>
              <p:nvPr/>
            </p:nvCxnSpPr>
            <p:spPr bwMode="auto">
              <a:xfrm>
                <a:off x="7444146" y="3699638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3AEFA98-5B7A-4B6E-83E3-15726159378D}"/>
                  </a:ext>
                </a:extLst>
              </p:cNvPr>
              <p:cNvCxnSpPr/>
              <p:nvPr/>
            </p:nvCxnSpPr>
            <p:spPr bwMode="auto">
              <a:xfrm>
                <a:off x="7190781" y="3693377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2FBDF31-E60B-450D-AF9E-931F7C5DC4F9}"/>
                  </a:ext>
                </a:extLst>
              </p:cNvPr>
              <p:cNvCxnSpPr/>
              <p:nvPr/>
            </p:nvCxnSpPr>
            <p:spPr bwMode="auto">
              <a:xfrm>
                <a:off x="7838481" y="3690623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D056B813-BCD7-46DC-B4B4-DDA4B303AF9A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D056B813-BCD7-46DC-B4B4-DDA4B303AF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7E2644-D308-4539-A58F-F63885BCAEFE}"/>
                    </a:ext>
                  </a:extLst>
                </p:cNvPr>
                <p:cNvSpPr txBox="1"/>
                <p:nvPr/>
              </p:nvSpPr>
              <p:spPr>
                <a:xfrm>
                  <a:off x="7177845" y="3489531"/>
                  <a:ext cx="5453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7E2644-D308-4539-A58F-F63885BC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7845" y="3489531"/>
                  <a:ext cx="545342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B318AF4-FE02-4007-8302-A1AB8FCB8679}"/>
                    </a:ext>
                  </a:extLst>
                </p:cNvPr>
                <p:cNvSpPr txBox="1"/>
                <p:nvPr/>
              </p:nvSpPr>
              <p:spPr>
                <a:xfrm>
                  <a:off x="6659218" y="3493154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B318AF4-FE02-4007-8302-A1AB8FCB86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218" y="3493154"/>
                  <a:ext cx="429926" cy="27699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35648DA-2F83-4B6D-A22E-7449BA3296DF}"/>
                </a:ext>
              </a:extLst>
            </p:cNvPr>
            <p:cNvCxnSpPr/>
            <p:nvPr/>
          </p:nvCxnSpPr>
          <p:spPr bwMode="auto">
            <a:xfrm>
              <a:off x="7917141" y="3465113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FDE666F0-5F0A-47A5-AB13-13051723A02B}"/>
                    </a:ext>
                  </a:extLst>
                </p:cNvPr>
                <p:cNvSpPr txBox="1"/>
                <p:nvPr/>
              </p:nvSpPr>
              <p:spPr>
                <a:xfrm>
                  <a:off x="7571106" y="3484701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FDE666F0-5F0A-47A5-AB13-13051723A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106" y="3484701"/>
                  <a:ext cx="429926" cy="27699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1A8A676-1752-489D-838E-13C426D59B29}"/>
                    </a:ext>
                  </a:extLst>
                </p:cNvPr>
                <p:cNvSpPr txBox="1"/>
                <p:nvPr/>
              </p:nvSpPr>
              <p:spPr>
                <a:xfrm>
                  <a:off x="7844850" y="3488807"/>
                  <a:ext cx="79861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0.98</m:t>
                      </m:r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200" dirty="0"/>
                    <a:t>  ….</a:t>
                  </a: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1A8A676-1752-489D-838E-13C426D59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4850" y="3488807"/>
                  <a:ext cx="798617" cy="276999"/>
                </a:xfrm>
                <a:prstGeom prst="rect">
                  <a:avLst/>
                </a:prstGeom>
                <a:blipFill>
                  <a:blip r:embed="rId27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FF98B5-96E7-4B87-A07F-0AC381378590}"/>
              </a:ext>
            </a:extLst>
          </p:cNvPr>
          <p:cNvSpPr txBox="1"/>
          <p:nvPr/>
        </p:nvSpPr>
        <p:spPr>
          <a:xfrm>
            <a:off x="3929534" y="6161626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 Agent</a:t>
            </a:r>
          </a:p>
        </p:txBody>
      </p:sp>
      <p:sp>
        <p:nvSpPr>
          <p:cNvPr id="69" name="Content Placeholder 1">
            <a:extLst>
              <a:ext uri="{FF2B5EF4-FFF2-40B4-BE49-F238E27FC236}">
                <a16:creationId xmlns:a16="http://schemas.microsoft.com/office/drawing/2014/main" id="{41A98F6B-0C83-4C51-B439-89CA14E01790}"/>
              </a:ext>
            </a:extLst>
          </p:cNvPr>
          <p:cNvSpPr txBox="1">
            <a:spLocks/>
          </p:cNvSpPr>
          <p:nvPr/>
        </p:nvSpPr>
        <p:spPr>
          <a:xfrm>
            <a:off x="457200" y="1206628"/>
            <a:ext cx="8375100" cy="54951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8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28575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The RL agent changes each user’s embedded text to another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Changes for each user is different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406CB0-F88B-4AF0-8B73-CDAD9F9553F9}"/>
                  </a:ext>
                </a:extLst>
              </p:cNvPr>
              <p:cNvSpPr txBox="1"/>
              <p:nvPr/>
            </p:nvSpPr>
            <p:spPr>
              <a:xfrm>
                <a:off x="3396392" y="3189064"/>
                <a:ext cx="20454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’s text embedding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406CB0-F88B-4AF0-8B73-CDAD9F955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92" y="3189064"/>
                <a:ext cx="2045496" cy="307777"/>
              </a:xfrm>
              <a:prstGeom prst="rect">
                <a:avLst/>
              </a:prstGeom>
              <a:blipFill>
                <a:blip r:embed="rId28"/>
                <a:stretch>
                  <a:fillRect l="-89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FA03DED-7DBA-477E-9FF7-2ADE37B8EF85}"/>
                  </a:ext>
                </a:extLst>
              </p:cNvPr>
              <p:cNvSpPr txBox="1"/>
              <p:nvPr/>
            </p:nvSpPr>
            <p:spPr>
              <a:xfrm>
                <a:off x="5435539" y="4217657"/>
                <a:ext cx="11801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ea typeface="Tahoma" panose="020B0604030504040204" pitchFamily="34" charset="0"/>
                    <a:cs typeface="Tahoma" panose="020B0604030504040204" pitchFamily="34" charset="0"/>
                  </a:rPr>
                  <a:t>change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0%</m:t>
                    </m:r>
                  </m:oMath>
                </a14:m>
                <a:endPara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FA03DED-7DBA-477E-9FF7-2ADE37B8E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39" y="4217657"/>
                <a:ext cx="1180131" cy="307777"/>
              </a:xfrm>
              <a:prstGeom prst="rect">
                <a:avLst/>
              </a:prstGeom>
              <a:blipFill>
                <a:blip r:embed="rId29"/>
                <a:stretch>
                  <a:fillRect l="-155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9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1" y="445027"/>
            <a:ext cx="8829886" cy="572699"/>
          </a:xfrm>
        </p:spPr>
        <p:txBody>
          <a:bodyPr/>
          <a:lstStyle/>
          <a:p>
            <a:r>
              <a:rPr lang="en-US" sz="2000" dirty="0"/>
              <a:t>Step 2: Anonymizing private information from embedded text (cont’d)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C9E73-7647-41D2-A453-D3DDC2B33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0" y="2636558"/>
            <a:ext cx="1857457" cy="2336066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16293B2B-ADDA-4BA7-98A8-592F2324E9A5}"/>
              </a:ext>
            </a:extLst>
          </p:cNvPr>
          <p:cNvSpPr/>
          <p:nvPr/>
        </p:nvSpPr>
        <p:spPr bwMode="auto">
          <a:xfrm>
            <a:off x="2264544" y="1554102"/>
            <a:ext cx="559294" cy="4500978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0F229-3C5B-4B36-A112-AB948F36A0CB}"/>
              </a:ext>
            </a:extLst>
          </p:cNvPr>
          <p:cNvSpPr txBox="1"/>
          <p:nvPr/>
        </p:nvSpPr>
        <p:spPr>
          <a:xfrm>
            <a:off x="2823837" y="172415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Environment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9B4F2F-71D1-4564-AF5B-3E397BAAF5F3}"/>
              </a:ext>
            </a:extLst>
          </p:cNvPr>
          <p:cNvSpPr txBox="1"/>
          <p:nvPr/>
        </p:nvSpPr>
        <p:spPr>
          <a:xfrm>
            <a:off x="2823837" y="561519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Reward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40B72D-8549-4031-9478-991BE0DC575B}"/>
              </a:ext>
            </a:extLst>
          </p:cNvPr>
          <p:cNvSpPr txBox="1"/>
          <p:nvPr/>
        </p:nvSpPr>
        <p:spPr>
          <a:xfrm>
            <a:off x="2823837" y="4318180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Actions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9932B97-6CF5-4750-86D7-58F86B3DB887}"/>
              </a:ext>
            </a:extLst>
          </p:cNvPr>
          <p:cNvSpPr txBox="1"/>
          <p:nvPr/>
        </p:nvSpPr>
        <p:spPr>
          <a:xfrm>
            <a:off x="2823837" y="302116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State</a:t>
            </a:r>
          </a:p>
        </p:txBody>
      </p:sp>
    </p:spTree>
    <p:extLst>
      <p:ext uri="{BB962C8B-B14F-4D97-AF65-F5344CB8AC3E}">
        <p14:creationId xmlns:p14="http://schemas.microsoft.com/office/powerpoint/2010/main" val="11093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AFE6-6C0C-864B-A71E-2AFBC729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2D6E2-6139-0E4C-B1D2-939544D9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1" y="445027"/>
            <a:ext cx="8497019" cy="572699"/>
          </a:xfrm>
        </p:spPr>
        <p:txBody>
          <a:bodyPr/>
          <a:lstStyle/>
          <a:p>
            <a:r>
              <a:rPr lang="en-US" sz="2000" dirty="0"/>
              <a:t>2- Anonymizing private information from embedded text (cont’d)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C9E73-7647-41D2-A453-D3DDC2B3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0" y="2636558"/>
            <a:ext cx="1857457" cy="2336066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16293B2B-ADDA-4BA7-98A8-592F2324E9A5}"/>
              </a:ext>
            </a:extLst>
          </p:cNvPr>
          <p:cNvSpPr/>
          <p:nvPr/>
        </p:nvSpPr>
        <p:spPr bwMode="auto">
          <a:xfrm>
            <a:off x="2264544" y="1554102"/>
            <a:ext cx="559294" cy="4500978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0F229-3C5B-4B36-A112-AB948F36A0CB}"/>
              </a:ext>
            </a:extLst>
          </p:cNvPr>
          <p:cNvSpPr txBox="1"/>
          <p:nvPr/>
        </p:nvSpPr>
        <p:spPr>
          <a:xfrm>
            <a:off x="2823837" y="172415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Environment: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54DF-E46B-452A-A8BC-5D92330F4E53}"/>
              </a:ext>
            </a:extLst>
          </p:cNvPr>
          <p:cNvSpPr txBox="1"/>
          <p:nvPr/>
        </p:nvSpPr>
        <p:spPr>
          <a:xfrm>
            <a:off x="3338004" y="2105542"/>
            <a:ext cx="529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Includes the private-attribute inference attackers, utility classifier, and the text embeddings: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54A24A-87F9-463D-A8D5-A7D60D7268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2051" y="4023588"/>
            <a:ext cx="754599" cy="94903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DA51D0-8A46-4B82-8FEF-6CB64D552DD7}"/>
              </a:ext>
            </a:extLst>
          </p:cNvPr>
          <p:cNvSpPr/>
          <p:nvPr/>
        </p:nvSpPr>
        <p:spPr bwMode="auto">
          <a:xfrm>
            <a:off x="5155755" y="3026089"/>
            <a:ext cx="3502724" cy="329115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79A592-E4C6-4B2F-97ED-275CA2A0862C}"/>
              </a:ext>
            </a:extLst>
          </p:cNvPr>
          <p:cNvGrpSpPr/>
          <p:nvPr/>
        </p:nvGrpSpPr>
        <p:grpSpPr>
          <a:xfrm>
            <a:off x="5863717" y="5891855"/>
            <a:ext cx="2077324" cy="343219"/>
            <a:chOff x="3393631" y="2612175"/>
            <a:chExt cx="2077324" cy="34321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337999-4B41-4059-9D24-FC6465BE6ED1}"/>
                </a:ext>
              </a:extLst>
            </p:cNvPr>
            <p:cNvGrpSpPr/>
            <p:nvPr/>
          </p:nvGrpSpPr>
          <p:grpSpPr>
            <a:xfrm>
              <a:off x="3489603" y="2612175"/>
              <a:ext cx="1981352" cy="343219"/>
              <a:chOff x="6952580" y="3690623"/>
              <a:chExt cx="1981352" cy="34321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2DDA811-1956-4C37-81C6-3B44F32910D5}"/>
                  </a:ext>
                </a:extLst>
              </p:cNvPr>
              <p:cNvSpPr/>
              <p:nvPr/>
            </p:nvSpPr>
            <p:spPr bwMode="auto">
              <a:xfrm>
                <a:off x="6952580" y="3693377"/>
                <a:ext cx="1981352" cy="334204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8110785-D7B9-4020-9530-AD364EE1BBB1}"/>
                  </a:ext>
                </a:extLst>
              </p:cNvPr>
              <p:cNvCxnSpPr/>
              <p:nvPr/>
            </p:nvCxnSpPr>
            <p:spPr bwMode="auto">
              <a:xfrm>
                <a:off x="7444146" y="3699638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A5948E5-806D-4632-BF1D-1B94761E423D}"/>
                  </a:ext>
                </a:extLst>
              </p:cNvPr>
              <p:cNvCxnSpPr/>
              <p:nvPr/>
            </p:nvCxnSpPr>
            <p:spPr bwMode="auto">
              <a:xfrm>
                <a:off x="7190781" y="3693377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0515EE0-0264-47AC-8796-7FF8180F141A}"/>
                  </a:ext>
                </a:extLst>
              </p:cNvPr>
              <p:cNvCxnSpPr/>
              <p:nvPr/>
            </p:nvCxnSpPr>
            <p:spPr bwMode="auto">
              <a:xfrm>
                <a:off x="7838481" y="3690623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D79651A-AFC2-472C-B51B-93698375114E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D79651A-AFC2-472C-B51B-936983751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892EC0-EF0E-438D-B4CA-520BDE8BF69C}"/>
                    </a:ext>
                  </a:extLst>
                </p:cNvPr>
                <p:cNvSpPr txBox="1"/>
                <p:nvPr/>
              </p:nvSpPr>
              <p:spPr>
                <a:xfrm>
                  <a:off x="3912258" y="2641315"/>
                  <a:ext cx="5453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892EC0-EF0E-438D-B4CA-520BDE8BF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258" y="2641315"/>
                  <a:ext cx="54534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D3A351E-F9F6-4803-8447-3DDCEAAB40D8}"/>
                    </a:ext>
                  </a:extLst>
                </p:cNvPr>
                <p:cNvSpPr txBox="1"/>
                <p:nvPr/>
              </p:nvSpPr>
              <p:spPr>
                <a:xfrm>
                  <a:off x="3393631" y="2644938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D3A351E-F9F6-4803-8447-3DDCEAAB4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631" y="2644938"/>
                  <a:ext cx="42992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8368C5-3010-4928-8E31-E1E8A324780E}"/>
                </a:ext>
              </a:extLst>
            </p:cNvPr>
            <p:cNvCxnSpPr/>
            <p:nvPr/>
          </p:nvCxnSpPr>
          <p:spPr bwMode="auto">
            <a:xfrm>
              <a:off x="4651554" y="2616897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28D4B70-6391-4DD1-A397-35AF9D84A118}"/>
                    </a:ext>
                  </a:extLst>
                </p:cNvPr>
                <p:cNvSpPr txBox="1"/>
                <p:nvPr/>
              </p:nvSpPr>
              <p:spPr>
                <a:xfrm>
                  <a:off x="4305519" y="2636485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28D4B70-6391-4DD1-A397-35AF9D84A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519" y="2636485"/>
                  <a:ext cx="42992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91F88E8-12EB-46E6-AC23-F9DB594CCD83}"/>
                    </a:ext>
                  </a:extLst>
                </p:cNvPr>
                <p:cNvSpPr txBox="1"/>
                <p:nvPr/>
              </p:nvSpPr>
              <p:spPr>
                <a:xfrm>
                  <a:off x="4579263" y="2640591"/>
                  <a:ext cx="8290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a14:m>
                  <a:r>
                    <a:rPr lang="en-US" sz="1200" dirty="0"/>
                    <a:t>   ….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91F88E8-12EB-46E6-AC23-F9DB594CC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263" y="2640591"/>
                  <a:ext cx="829073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A047B8-F752-4D67-BEE8-B88CBECFBFF6}"/>
              </a:ext>
            </a:extLst>
          </p:cNvPr>
          <p:cNvGrpSpPr/>
          <p:nvPr/>
        </p:nvGrpSpPr>
        <p:grpSpPr>
          <a:xfrm>
            <a:off x="5863717" y="5299394"/>
            <a:ext cx="2077324" cy="343219"/>
            <a:chOff x="6659218" y="3460391"/>
            <a:chExt cx="2077324" cy="3432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3D7BAC7-13A5-4541-94F7-C8240277A855}"/>
                </a:ext>
              </a:extLst>
            </p:cNvPr>
            <p:cNvGrpSpPr/>
            <p:nvPr/>
          </p:nvGrpSpPr>
          <p:grpSpPr>
            <a:xfrm>
              <a:off x="6755190" y="3460391"/>
              <a:ext cx="1981352" cy="343219"/>
              <a:chOff x="6952580" y="3690623"/>
              <a:chExt cx="1981352" cy="34321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70584D9-0B28-4CCB-9934-FB66B08CB043}"/>
                  </a:ext>
                </a:extLst>
              </p:cNvPr>
              <p:cNvSpPr/>
              <p:nvPr/>
            </p:nvSpPr>
            <p:spPr bwMode="auto">
              <a:xfrm>
                <a:off x="6952580" y="3693377"/>
                <a:ext cx="1981352" cy="334204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6406E33-787D-4EF9-AEB5-8157DFDCDF5D}"/>
                  </a:ext>
                </a:extLst>
              </p:cNvPr>
              <p:cNvCxnSpPr/>
              <p:nvPr/>
            </p:nvCxnSpPr>
            <p:spPr bwMode="auto">
              <a:xfrm>
                <a:off x="7444146" y="3699638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084716D-1E92-430F-8F3A-8FED1DD7C34F}"/>
                  </a:ext>
                </a:extLst>
              </p:cNvPr>
              <p:cNvCxnSpPr/>
              <p:nvPr/>
            </p:nvCxnSpPr>
            <p:spPr bwMode="auto">
              <a:xfrm>
                <a:off x="7190781" y="3693377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DE67956-E72C-46EF-91E3-E4DF34773D26}"/>
                  </a:ext>
                </a:extLst>
              </p:cNvPr>
              <p:cNvCxnSpPr/>
              <p:nvPr/>
            </p:nvCxnSpPr>
            <p:spPr bwMode="auto">
              <a:xfrm>
                <a:off x="7838481" y="3690623"/>
                <a:ext cx="0" cy="3342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57DB654-2A41-45DE-85D4-58F7AAD2DFB8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57DB654-2A41-45DE-85D4-58F7AAD2DF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111" y="3719226"/>
                    <a:ext cx="42992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D6B18C-9D2D-427D-AACE-92167B19CE04}"/>
                    </a:ext>
                  </a:extLst>
                </p:cNvPr>
                <p:cNvSpPr txBox="1"/>
                <p:nvPr/>
              </p:nvSpPr>
              <p:spPr>
                <a:xfrm>
                  <a:off x="7177845" y="3489531"/>
                  <a:ext cx="5453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D6B18C-9D2D-427D-AACE-92167B19C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7845" y="3489531"/>
                  <a:ext cx="54534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C3B3821-42B0-4C24-BDC6-DD1B43DDE459}"/>
                    </a:ext>
                  </a:extLst>
                </p:cNvPr>
                <p:cNvSpPr txBox="1"/>
                <p:nvPr/>
              </p:nvSpPr>
              <p:spPr>
                <a:xfrm>
                  <a:off x="6659218" y="3493154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C3B3821-42B0-4C24-BDC6-DD1B43DDE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218" y="3493154"/>
                  <a:ext cx="429926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B0A169-053B-491C-BAB7-68458995C08D}"/>
                </a:ext>
              </a:extLst>
            </p:cNvPr>
            <p:cNvCxnSpPr/>
            <p:nvPr/>
          </p:nvCxnSpPr>
          <p:spPr bwMode="auto">
            <a:xfrm>
              <a:off x="7917141" y="3465113"/>
              <a:ext cx="0" cy="3342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1DA6343-07B8-4975-B3A9-F8E1F127A3E3}"/>
                    </a:ext>
                  </a:extLst>
                </p:cNvPr>
                <p:cNvSpPr txBox="1"/>
                <p:nvPr/>
              </p:nvSpPr>
              <p:spPr>
                <a:xfrm>
                  <a:off x="7571106" y="3484701"/>
                  <a:ext cx="4299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1DA6343-07B8-4975-B3A9-F8E1F127A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106" y="3484701"/>
                  <a:ext cx="429926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4239C1-5303-426D-857A-B8A2CF1D6C48}"/>
                  </a:ext>
                </a:extLst>
              </p:cNvPr>
              <p:cNvSpPr txBox="1"/>
              <p:nvPr/>
            </p:nvSpPr>
            <p:spPr>
              <a:xfrm>
                <a:off x="7065187" y="5326373"/>
                <a:ext cx="8290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US" sz="1200" dirty="0"/>
                  <a:t>   ….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4239C1-5303-426D-857A-B8A2CF1D6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187" y="5326373"/>
                <a:ext cx="829073" cy="276999"/>
              </a:xfrm>
              <a:prstGeom prst="rect">
                <a:avLst/>
              </a:prstGeom>
              <a:blipFill>
                <a:blip r:embed="rId1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F6F447-5ABB-4D83-BE88-FE464F81C9B4}"/>
              </a:ext>
            </a:extLst>
          </p:cNvPr>
          <p:cNvCxnSpPr>
            <a:stCxn id="24" idx="0"/>
            <a:endCxn id="36" idx="2"/>
          </p:cNvCxnSpPr>
          <p:nvPr/>
        </p:nvCxnSpPr>
        <p:spPr bwMode="auto">
          <a:xfrm flipV="1">
            <a:off x="6950365" y="5636352"/>
            <a:ext cx="0" cy="2582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53B8278-7CA2-4863-85FD-823E331EB8BE}"/>
              </a:ext>
            </a:extLst>
          </p:cNvPr>
          <p:cNvSpPr/>
          <p:nvPr/>
        </p:nvSpPr>
        <p:spPr bwMode="auto">
          <a:xfrm>
            <a:off x="7291682" y="3697989"/>
            <a:ext cx="1173480" cy="59458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Attackers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C675D2-2BAD-4DCB-9210-38FB3023D2C7}"/>
              </a:ext>
            </a:extLst>
          </p:cNvPr>
          <p:cNvSpPr/>
          <p:nvPr/>
        </p:nvSpPr>
        <p:spPr bwMode="auto">
          <a:xfrm>
            <a:off x="7291682" y="4522685"/>
            <a:ext cx="1173480" cy="59458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Utility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1736E7A-224C-4100-A94B-E921E911EEBD}"/>
              </a:ext>
            </a:extLst>
          </p:cNvPr>
          <p:cNvCxnSpPr>
            <a:stCxn id="36" idx="3"/>
          </p:cNvCxnSpPr>
          <p:nvPr/>
        </p:nvCxnSpPr>
        <p:spPr bwMode="auto">
          <a:xfrm flipV="1">
            <a:off x="7941041" y="5117273"/>
            <a:ext cx="334342" cy="351977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3A996130-05E3-44DC-A234-A6D16A57EA7E}"/>
              </a:ext>
            </a:extLst>
          </p:cNvPr>
          <p:cNvCxnSpPr>
            <a:stCxn id="36" idx="0"/>
            <a:endCxn id="42" idx="1"/>
          </p:cNvCxnSpPr>
          <p:nvPr/>
        </p:nvCxnSpPr>
        <p:spPr bwMode="auto">
          <a:xfrm rot="5400000" flipH="1" flipV="1">
            <a:off x="6467591" y="4478058"/>
            <a:ext cx="1306865" cy="341317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015B70C-622F-491F-B837-729F1D0117ED}"/>
              </a:ext>
            </a:extLst>
          </p:cNvPr>
          <p:cNvSpPr/>
          <p:nvPr/>
        </p:nvSpPr>
        <p:spPr bwMode="auto">
          <a:xfrm>
            <a:off x="5421827" y="4197033"/>
            <a:ext cx="1173480" cy="59458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Reward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8E8ED1F8-D905-4092-9583-EC20750E8787}"/>
              </a:ext>
            </a:extLst>
          </p:cNvPr>
          <p:cNvCxnSpPr>
            <a:cxnSpLocks/>
            <a:stCxn id="42" idx="0"/>
            <a:endCxn id="55" idx="0"/>
          </p:cNvCxnSpPr>
          <p:nvPr/>
        </p:nvCxnSpPr>
        <p:spPr bwMode="auto">
          <a:xfrm rot="16200000" flipH="1" flipV="1">
            <a:off x="6693973" y="3012583"/>
            <a:ext cx="499044" cy="1869855"/>
          </a:xfrm>
          <a:prstGeom prst="curvedConnector3">
            <a:avLst>
              <a:gd name="adj1" fmla="val -45808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DB9F7D10-D8CA-477F-ABE6-7B412B0B1043}"/>
              </a:ext>
            </a:extLst>
          </p:cNvPr>
          <p:cNvCxnSpPr>
            <a:cxnSpLocks/>
            <a:stCxn id="46" idx="0"/>
          </p:cNvCxnSpPr>
          <p:nvPr/>
        </p:nvCxnSpPr>
        <p:spPr bwMode="auto">
          <a:xfrm rot="16200000" flipV="1">
            <a:off x="7165213" y="3809475"/>
            <a:ext cx="143306" cy="1283113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89FF0FB-E272-4837-B864-2ECC6101D89E}"/>
              </a:ext>
            </a:extLst>
          </p:cNvPr>
          <p:cNvCxnSpPr>
            <a:cxnSpLocks/>
            <a:stCxn id="32" idx="1"/>
            <a:endCxn id="11" idx="1"/>
          </p:cNvCxnSpPr>
          <p:nvPr/>
        </p:nvCxnSpPr>
        <p:spPr bwMode="auto">
          <a:xfrm rot="10800000">
            <a:off x="3676651" y="4498107"/>
            <a:ext cx="2187067" cy="97255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D2B78376-32BF-4309-980E-3BE5350EF1C9}"/>
              </a:ext>
            </a:extLst>
          </p:cNvPr>
          <p:cNvCxnSpPr>
            <a:stCxn id="55" idx="1"/>
          </p:cNvCxnSpPr>
          <p:nvPr/>
        </p:nvCxnSpPr>
        <p:spPr bwMode="auto">
          <a:xfrm rot="10800000">
            <a:off x="3676651" y="4292577"/>
            <a:ext cx="1745177" cy="20175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356A87C1-F0AB-4391-9EA7-35D19D1DF028}"/>
              </a:ext>
            </a:extLst>
          </p:cNvPr>
          <p:cNvCxnSpPr>
            <a:endCxn id="20" idx="1"/>
          </p:cNvCxnSpPr>
          <p:nvPr/>
        </p:nvCxnSpPr>
        <p:spPr bwMode="auto">
          <a:xfrm>
            <a:off x="3573780" y="4648716"/>
            <a:ext cx="2289937" cy="1414402"/>
          </a:xfrm>
          <a:prstGeom prst="curvedConnector3">
            <a:avLst>
              <a:gd name="adj1" fmla="val 65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13D6CE4-B3D3-459D-9CB0-3EBDE2D6E636}"/>
                  </a:ext>
                </a:extLst>
              </p:cNvPr>
              <p:cNvSpPr txBox="1"/>
              <p:nvPr/>
            </p:nvSpPr>
            <p:spPr>
              <a:xfrm>
                <a:off x="3862904" y="4067656"/>
                <a:ext cx="6973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13D6CE4-B3D3-459D-9CB0-3EBDE2D6E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904" y="4067656"/>
                <a:ext cx="697306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75CE60-3288-4BDB-B958-694F2A29F64B}"/>
                  </a:ext>
                </a:extLst>
              </p:cNvPr>
              <p:cNvSpPr txBox="1"/>
              <p:nvPr/>
            </p:nvSpPr>
            <p:spPr>
              <a:xfrm>
                <a:off x="3766655" y="5320721"/>
                <a:ext cx="6649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75CE60-3288-4BDB-B958-694F2A29F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55" y="5320721"/>
                <a:ext cx="66498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B16717-98F5-475A-9122-D8584ED013A0}"/>
                  </a:ext>
                </a:extLst>
              </p:cNvPr>
              <p:cNvSpPr txBox="1"/>
              <p:nvPr/>
            </p:nvSpPr>
            <p:spPr>
              <a:xfrm>
                <a:off x="3805777" y="4661626"/>
                <a:ext cx="9308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B16717-98F5-475A-9122-D8584ED0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777" y="4661626"/>
                <a:ext cx="93083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D0FF01D-D61B-4B25-AC49-CF9C930F50D3}"/>
              </a:ext>
            </a:extLst>
          </p:cNvPr>
          <p:cNvSpPr txBox="1"/>
          <p:nvPr/>
        </p:nvSpPr>
        <p:spPr>
          <a:xfrm>
            <a:off x="6091559" y="301461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8831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6" grpId="0" animBg="1"/>
      <p:bldP spid="55" grpId="0" animBg="1"/>
      <p:bldP spid="66" grpId="0"/>
      <p:bldP spid="72" grpId="0"/>
    </p:bldLst>
  </p:timing>
</p:sld>
</file>

<file path=ppt/theme/theme1.xml><?xml version="1.0" encoding="utf-8"?>
<a:theme xmlns:a="http://schemas.openxmlformats.org/drawingml/2006/main" name="DMML Template">
  <a:themeElements>
    <a:clrScheme name="ASU Color Palette">
      <a:dk1>
        <a:srgbClr val="000000"/>
      </a:dk1>
      <a:lt1>
        <a:srgbClr val="FFFFFF"/>
      </a:lt1>
      <a:dk2>
        <a:srgbClr val="5C6670"/>
      </a:dk2>
      <a:lt2>
        <a:srgbClr val="B5CAE0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B950FF"/>
      </a:accent6>
      <a:hlink>
        <a:srgbClr val="1155CC"/>
      </a:hlink>
      <a:folHlink>
        <a:srgbClr val="6611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5763</TotalTime>
  <Words>959</Words>
  <Application>Microsoft Office PowerPoint</Application>
  <PresentationFormat>Letter Paper (8.5x11 in)</PresentationFormat>
  <Paragraphs>287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Tahoma</vt:lpstr>
      <vt:lpstr>Times New Roman</vt:lpstr>
      <vt:lpstr>Wingdings</vt:lpstr>
      <vt:lpstr>DMML Template</vt:lpstr>
      <vt:lpstr>Deep Reinforcement Learning-based Text Anonymization against Private-Attribute Inference</vt:lpstr>
      <vt:lpstr>Introduction</vt:lpstr>
      <vt:lpstr>Challenges</vt:lpstr>
      <vt:lpstr>Reinforcement Learning Text Anonymizer </vt:lpstr>
      <vt:lpstr>Step 1: Creating Text Embeddings</vt:lpstr>
      <vt:lpstr>Step 1: Creating Text Embeddings (cont’d)</vt:lpstr>
      <vt:lpstr>Step 2: Anonymizing private information from embedded text </vt:lpstr>
      <vt:lpstr>Step 2: Anonymizing private information from embedded text (cont’d) </vt:lpstr>
      <vt:lpstr>2- Anonymizing private information from embedded text (cont’d) </vt:lpstr>
      <vt:lpstr>2- Anonymizing private information from embedded text (cont’d) </vt:lpstr>
      <vt:lpstr>2- Anonymizing private information from embedded text (cont’d) </vt:lpstr>
      <vt:lpstr>2- Anonymizing private information from embedded text (cont’d) </vt:lpstr>
      <vt:lpstr>2- Anonymizing private information from embedded text (cont’d) </vt:lpstr>
      <vt:lpstr>Evaluation and Dataset</vt:lpstr>
      <vt:lpstr>Results </vt:lpstr>
      <vt:lpstr>Results (cont’d)</vt:lpstr>
      <vt:lpstr>Results (cont’d)</vt:lpstr>
      <vt:lpstr>Summary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Tahora Hossein Nazer (Student)</dc:creator>
  <cp:lastModifiedBy>David Mosallanezhad (Student)</cp:lastModifiedBy>
  <cp:revision>336</cp:revision>
  <cp:lastPrinted>2016-08-15T18:17:57Z</cp:lastPrinted>
  <dcterms:created xsi:type="dcterms:W3CDTF">2016-07-22T17:31:47Z</dcterms:created>
  <dcterms:modified xsi:type="dcterms:W3CDTF">2019-10-25T05:20:00Z</dcterms:modified>
</cp:coreProperties>
</file>