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4" r:id="rId29"/>
    <p:sldId id="285" r:id="rId30"/>
    <p:sldId id="287" r:id="rId31"/>
    <p:sldId id="288" r:id="rId32"/>
    <p:sldId id="286" r:id="rId33"/>
    <p:sldId id="289" r:id="rId34"/>
    <p:sldId id="290" r:id="rId35"/>
    <p:sldId id="291" r:id="rId36"/>
    <p:sldId id="293" r:id="rId37"/>
    <p:sldId id="292" r:id="rId38"/>
    <p:sldId id="295" r:id="rId39"/>
    <p:sldId id="294"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856AB4-6C7B-41B9-962B-E42D94287AB6}" type="datetimeFigureOut">
              <a:rPr lang="en-US" smtClean="0"/>
              <a:t>10/4/2020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54967-050C-4828-B099-6C163611D4DE}" type="slidenum">
              <a:rPr lang="en-US" smtClean="0"/>
              <a:t>‹#›</a:t>
            </a:fld>
            <a:endParaRPr lang="en-US"/>
          </a:p>
        </p:txBody>
      </p:sp>
    </p:spTree>
    <p:extLst>
      <p:ext uri="{BB962C8B-B14F-4D97-AF65-F5344CB8AC3E}">
        <p14:creationId xmlns:p14="http://schemas.microsoft.com/office/powerpoint/2010/main" val="2672466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54967-050C-4828-B099-6C163611D4DE}" type="slidenum">
              <a:rPr lang="en-US" smtClean="0"/>
              <a:t>18</a:t>
            </a:fld>
            <a:endParaRPr lang="en-US"/>
          </a:p>
        </p:txBody>
      </p:sp>
    </p:spTree>
    <p:extLst>
      <p:ext uri="{BB962C8B-B14F-4D97-AF65-F5344CB8AC3E}">
        <p14:creationId xmlns:p14="http://schemas.microsoft.com/office/powerpoint/2010/main" val="1337879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54967-050C-4828-B099-6C163611D4DE}" type="slidenum">
              <a:rPr lang="en-US" smtClean="0"/>
              <a:t>21</a:t>
            </a:fld>
            <a:endParaRPr lang="en-US"/>
          </a:p>
        </p:txBody>
      </p:sp>
    </p:spTree>
    <p:extLst>
      <p:ext uri="{BB962C8B-B14F-4D97-AF65-F5344CB8AC3E}">
        <p14:creationId xmlns:p14="http://schemas.microsoft.com/office/powerpoint/2010/main" val="1012974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54967-050C-4828-B099-6C163611D4DE}" type="slidenum">
              <a:rPr lang="en-US" smtClean="0"/>
              <a:t>29</a:t>
            </a:fld>
            <a:endParaRPr lang="en-US"/>
          </a:p>
        </p:txBody>
      </p:sp>
    </p:spTree>
    <p:extLst>
      <p:ext uri="{BB962C8B-B14F-4D97-AF65-F5344CB8AC3E}">
        <p14:creationId xmlns:p14="http://schemas.microsoft.com/office/powerpoint/2010/main" val="2754980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F5CF-28C1-4A76-ABC7-510C95A73E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C218A5-2E3F-4F2D-8082-9CBB1B9F2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80F7FD-C53E-4D91-AC76-B7FBF62AB4BA}"/>
              </a:ext>
            </a:extLst>
          </p:cNvPr>
          <p:cNvSpPr>
            <a:spLocks noGrp="1"/>
          </p:cNvSpPr>
          <p:nvPr>
            <p:ph type="dt" sz="half" idx="10"/>
          </p:nvPr>
        </p:nvSpPr>
        <p:spPr/>
        <p:txBody>
          <a:bodyPr/>
          <a:lstStyle/>
          <a:p>
            <a:fld id="{E8650EFF-7330-485F-B141-5D4725E71ABE}" type="datetimeFigureOut">
              <a:rPr lang="en-US" smtClean="0"/>
              <a:t>10/4/2020</a:t>
            </a:fld>
            <a:endParaRPr lang="en-US"/>
          </a:p>
        </p:txBody>
      </p:sp>
      <p:sp>
        <p:nvSpPr>
          <p:cNvPr id="5" name="Footer Placeholder 4">
            <a:extLst>
              <a:ext uri="{FF2B5EF4-FFF2-40B4-BE49-F238E27FC236}">
                <a16:creationId xmlns:a16="http://schemas.microsoft.com/office/drawing/2014/main" id="{B169456C-B1ED-4501-A8F2-02134669D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04994-AA84-4AF3-8211-0D3144702C9A}"/>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44210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9425-86A1-46AA-B267-43C4227CFC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2BE7B1-AFB0-4286-939A-71FE6EB441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ED420E-EEBA-49D1-B8F0-B93AAF50F9C6}"/>
              </a:ext>
            </a:extLst>
          </p:cNvPr>
          <p:cNvSpPr>
            <a:spLocks noGrp="1"/>
          </p:cNvSpPr>
          <p:nvPr>
            <p:ph type="dt" sz="half" idx="10"/>
          </p:nvPr>
        </p:nvSpPr>
        <p:spPr/>
        <p:txBody>
          <a:bodyPr/>
          <a:lstStyle/>
          <a:p>
            <a:fld id="{E8650EFF-7330-485F-B141-5D4725E71ABE}" type="datetimeFigureOut">
              <a:rPr lang="en-US" smtClean="0"/>
              <a:t>10/4/2020</a:t>
            </a:fld>
            <a:endParaRPr lang="en-US"/>
          </a:p>
        </p:txBody>
      </p:sp>
      <p:sp>
        <p:nvSpPr>
          <p:cNvPr id="5" name="Footer Placeholder 4">
            <a:extLst>
              <a:ext uri="{FF2B5EF4-FFF2-40B4-BE49-F238E27FC236}">
                <a16:creationId xmlns:a16="http://schemas.microsoft.com/office/drawing/2014/main" id="{09826382-55E6-41D6-BB41-A737D7F86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23EBB-C7F7-4F49-B5B8-780FC5317300}"/>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1326321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7E24B0-5558-4983-B2D3-3BD742A8BB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F03FE2-56A8-49D3-BDE3-0E6F34AFE5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55600-7CD7-42BF-9FB6-2C0DD5C9F350}"/>
              </a:ext>
            </a:extLst>
          </p:cNvPr>
          <p:cNvSpPr>
            <a:spLocks noGrp="1"/>
          </p:cNvSpPr>
          <p:nvPr>
            <p:ph type="dt" sz="half" idx="10"/>
          </p:nvPr>
        </p:nvSpPr>
        <p:spPr/>
        <p:txBody>
          <a:bodyPr/>
          <a:lstStyle/>
          <a:p>
            <a:fld id="{E8650EFF-7330-485F-B141-5D4725E71ABE}" type="datetimeFigureOut">
              <a:rPr lang="en-US" smtClean="0"/>
              <a:t>10/4/2020</a:t>
            </a:fld>
            <a:endParaRPr lang="en-US"/>
          </a:p>
        </p:txBody>
      </p:sp>
      <p:sp>
        <p:nvSpPr>
          <p:cNvPr id="5" name="Footer Placeholder 4">
            <a:extLst>
              <a:ext uri="{FF2B5EF4-FFF2-40B4-BE49-F238E27FC236}">
                <a16:creationId xmlns:a16="http://schemas.microsoft.com/office/drawing/2014/main" id="{DFF537C1-956D-400B-947D-9DFAC727DC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B8579-54BA-4881-82FA-8EF747A9871D}"/>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415284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6BF2-CE02-4917-B291-84F4A62130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5D6DF-35A9-4D83-96F1-350199D214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FAF96-CF9F-46B6-83C5-C1EA2FEFA0BD}"/>
              </a:ext>
            </a:extLst>
          </p:cNvPr>
          <p:cNvSpPr>
            <a:spLocks noGrp="1"/>
          </p:cNvSpPr>
          <p:nvPr>
            <p:ph type="dt" sz="half" idx="10"/>
          </p:nvPr>
        </p:nvSpPr>
        <p:spPr/>
        <p:txBody>
          <a:bodyPr/>
          <a:lstStyle/>
          <a:p>
            <a:fld id="{E8650EFF-7330-485F-B141-5D4725E71ABE}" type="datetimeFigureOut">
              <a:rPr lang="en-US" smtClean="0"/>
              <a:t>10/4/2020</a:t>
            </a:fld>
            <a:endParaRPr lang="en-US"/>
          </a:p>
        </p:txBody>
      </p:sp>
      <p:sp>
        <p:nvSpPr>
          <p:cNvPr id="5" name="Footer Placeholder 4">
            <a:extLst>
              <a:ext uri="{FF2B5EF4-FFF2-40B4-BE49-F238E27FC236}">
                <a16:creationId xmlns:a16="http://schemas.microsoft.com/office/drawing/2014/main" id="{3DD0E348-5A44-47CF-83D0-DBBA59057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3D04A-6909-4588-B5C0-9E8ABD2A4B80}"/>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349679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A9EE-9762-476B-86B0-AC4520390A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117751-29B1-4206-A985-40D6128B3B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0A3FF4-5ABF-4987-896D-5D9FD7D1D863}"/>
              </a:ext>
            </a:extLst>
          </p:cNvPr>
          <p:cNvSpPr>
            <a:spLocks noGrp="1"/>
          </p:cNvSpPr>
          <p:nvPr>
            <p:ph type="dt" sz="half" idx="10"/>
          </p:nvPr>
        </p:nvSpPr>
        <p:spPr/>
        <p:txBody>
          <a:bodyPr/>
          <a:lstStyle/>
          <a:p>
            <a:fld id="{E8650EFF-7330-485F-B141-5D4725E71ABE}" type="datetimeFigureOut">
              <a:rPr lang="en-US" smtClean="0"/>
              <a:t>10/4/2020</a:t>
            </a:fld>
            <a:endParaRPr lang="en-US"/>
          </a:p>
        </p:txBody>
      </p:sp>
      <p:sp>
        <p:nvSpPr>
          <p:cNvPr id="5" name="Footer Placeholder 4">
            <a:extLst>
              <a:ext uri="{FF2B5EF4-FFF2-40B4-BE49-F238E27FC236}">
                <a16:creationId xmlns:a16="http://schemas.microsoft.com/office/drawing/2014/main" id="{3867C675-B08C-4742-8774-E8569BC228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CDFD3-471E-4B28-A614-4156E6848EC9}"/>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3630928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6E37-04F4-41D9-A66D-CE4CEF6DEC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170AE-CC03-4FF2-A8D2-E766881A0D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3D482E-D39E-4D55-87B3-3E7A9CED57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262A57-13CA-4DB2-B1B1-AEDCF98F8627}"/>
              </a:ext>
            </a:extLst>
          </p:cNvPr>
          <p:cNvSpPr>
            <a:spLocks noGrp="1"/>
          </p:cNvSpPr>
          <p:nvPr>
            <p:ph type="dt" sz="half" idx="10"/>
          </p:nvPr>
        </p:nvSpPr>
        <p:spPr/>
        <p:txBody>
          <a:bodyPr/>
          <a:lstStyle/>
          <a:p>
            <a:fld id="{E8650EFF-7330-485F-B141-5D4725E71ABE}" type="datetimeFigureOut">
              <a:rPr lang="en-US" smtClean="0"/>
              <a:t>10/4/2020</a:t>
            </a:fld>
            <a:endParaRPr lang="en-US"/>
          </a:p>
        </p:txBody>
      </p:sp>
      <p:sp>
        <p:nvSpPr>
          <p:cNvPr id="6" name="Footer Placeholder 5">
            <a:extLst>
              <a:ext uri="{FF2B5EF4-FFF2-40B4-BE49-F238E27FC236}">
                <a16:creationId xmlns:a16="http://schemas.microsoft.com/office/drawing/2014/main" id="{6F8424E6-D873-4B0C-A181-57177C842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4D0F79-6312-41F3-BE5A-4D39999A7CA7}"/>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214329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FDB2-E33C-4648-90BB-A3E290F44E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624E44-BF45-4BF2-8D3E-6DDE7FA26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2B3264-1EA7-457B-89C7-CE09A397DD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F9F621-2AC0-4C89-AE27-9AC2651E21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B187BD-13DF-4933-951F-04F8FC3493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53228D-582E-41E2-8137-1C13F43CEF74}"/>
              </a:ext>
            </a:extLst>
          </p:cNvPr>
          <p:cNvSpPr>
            <a:spLocks noGrp="1"/>
          </p:cNvSpPr>
          <p:nvPr>
            <p:ph type="dt" sz="half" idx="10"/>
          </p:nvPr>
        </p:nvSpPr>
        <p:spPr/>
        <p:txBody>
          <a:bodyPr/>
          <a:lstStyle/>
          <a:p>
            <a:fld id="{E8650EFF-7330-485F-B141-5D4725E71ABE}" type="datetimeFigureOut">
              <a:rPr lang="en-US" smtClean="0"/>
              <a:t>10/4/2020</a:t>
            </a:fld>
            <a:endParaRPr lang="en-US"/>
          </a:p>
        </p:txBody>
      </p:sp>
      <p:sp>
        <p:nvSpPr>
          <p:cNvPr id="8" name="Footer Placeholder 7">
            <a:extLst>
              <a:ext uri="{FF2B5EF4-FFF2-40B4-BE49-F238E27FC236}">
                <a16:creationId xmlns:a16="http://schemas.microsoft.com/office/drawing/2014/main" id="{6AA1EF2D-B96B-4FF1-A70B-AB41AAF8B3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69BF1D-9653-42E3-B29A-1E15B93FD4E5}"/>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265511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B632-EA6E-4A55-9B9A-345F4B81BE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23ECC7-D880-4F7D-B86E-05B05284A5FA}"/>
              </a:ext>
            </a:extLst>
          </p:cNvPr>
          <p:cNvSpPr>
            <a:spLocks noGrp="1"/>
          </p:cNvSpPr>
          <p:nvPr>
            <p:ph type="dt" sz="half" idx="10"/>
          </p:nvPr>
        </p:nvSpPr>
        <p:spPr/>
        <p:txBody>
          <a:bodyPr/>
          <a:lstStyle/>
          <a:p>
            <a:fld id="{E8650EFF-7330-485F-B141-5D4725E71ABE}" type="datetimeFigureOut">
              <a:rPr lang="en-US" smtClean="0"/>
              <a:t>10/4/2020</a:t>
            </a:fld>
            <a:endParaRPr lang="en-US"/>
          </a:p>
        </p:txBody>
      </p:sp>
      <p:sp>
        <p:nvSpPr>
          <p:cNvPr id="4" name="Footer Placeholder 3">
            <a:extLst>
              <a:ext uri="{FF2B5EF4-FFF2-40B4-BE49-F238E27FC236}">
                <a16:creationId xmlns:a16="http://schemas.microsoft.com/office/drawing/2014/main" id="{18921393-49C6-4C53-AC40-C489BE6406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CE2125-EFE1-4B79-B8F3-A19933B4EBB7}"/>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169903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114802-AF50-4EF2-9A9F-45DDC48450D2}"/>
              </a:ext>
            </a:extLst>
          </p:cNvPr>
          <p:cNvSpPr>
            <a:spLocks noGrp="1"/>
          </p:cNvSpPr>
          <p:nvPr>
            <p:ph type="dt" sz="half" idx="10"/>
          </p:nvPr>
        </p:nvSpPr>
        <p:spPr/>
        <p:txBody>
          <a:bodyPr/>
          <a:lstStyle/>
          <a:p>
            <a:fld id="{E8650EFF-7330-485F-B141-5D4725E71ABE}" type="datetimeFigureOut">
              <a:rPr lang="en-US" smtClean="0"/>
              <a:t>10/4/2020</a:t>
            </a:fld>
            <a:endParaRPr lang="en-US"/>
          </a:p>
        </p:txBody>
      </p:sp>
      <p:sp>
        <p:nvSpPr>
          <p:cNvPr id="3" name="Footer Placeholder 2">
            <a:extLst>
              <a:ext uri="{FF2B5EF4-FFF2-40B4-BE49-F238E27FC236}">
                <a16:creationId xmlns:a16="http://schemas.microsoft.com/office/drawing/2014/main" id="{4ECF0E20-831D-495D-A11C-FD458E30FE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26CC36-B8DA-4204-9983-B20D0464E799}"/>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17208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510D-BDD7-40C4-B762-02E8B8D2DC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6582E4-288D-488F-BB99-84A97AC6A1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3585A5-60AA-4FCB-8C65-8ABC106D5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79352A-2695-4F1F-BA85-22F4E785074A}"/>
              </a:ext>
            </a:extLst>
          </p:cNvPr>
          <p:cNvSpPr>
            <a:spLocks noGrp="1"/>
          </p:cNvSpPr>
          <p:nvPr>
            <p:ph type="dt" sz="half" idx="10"/>
          </p:nvPr>
        </p:nvSpPr>
        <p:spPr/>
        <p:txBody>
          <a:bodyPr/>
          <a:lstStyle/>
          <a:p>
            <a:fld id="{E8650EFF-7330-485F-B141-5D4725E71ABE}" type="datetimeFigureOut">
              <a:rPr lang="en-US" smtClean="0"/>
              <a:t>10/4/2020</a:t>
            </a:fld>
            <a:endParaRPr lang="en-US"/>
          </a:p>
        </p:txBody>
      </p:sp>
      <p:sp>
        <p:nvSpPr>
          <p:cNvPr id="6" name="Footer Placeholder 5">
            <a:extLst>
              <a:ext uri="{FF2B5EF4-FFF2-40B4-BE49-F238E27FC236}">
                <a16:creationId xmlns:a16="http://schemas.microsoft.com/office/drawing/2014/main" id="{7C06A1F5-4DFB-41EE-9F25-26F88E41A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2831DA-6D52-4BA8-B750-BF91D61C2CA8}"/>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174147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6409-2E73-4CB9-81C1-6F27B5D2C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04CCB0-8F69-4361-9B94-C030DF18DD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2BA1DE-B8A7-4675-8D46-FEAFA2DC2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0CACD-7C18-4D2A-8AA9-590F17482671}"/>
              </a:ext>
            </a:extLst>
          </p:cNvPr>
          <p:cNvSpPr>
            <a:spLocks noGrp="1"/>
          </p:cNvSpPr>
          <p:nvPr>
            <p:ph type="dt" sz="half" idx="10"/>
          </p:nvPr>
        </p:nvSpPr>
        <p:spPr/>
        <p:txBody>
          <a:bodyPr/>
          <a:lstStyle/>
          <a:p>
            <a:fld id="{E8650EFF-7330-485F-B141-5D4725E71ABE}" type="datetimeFigureOut">
              <a:rPr lang="en-US" smtClean="0"/>
              <a:t>10/4/2020</a:t>
            </a:fld>
            <a:endParaRPr lang="en-US"/>
          </a:p>
        </p:txBody>
      </p:sp>
      <p:sp>
        <p:nvSpPr>
          <p:cNvPr id="6" name="Footer Placeholder 5">
            <a:extLst>
              <a:ext uri="{FF2B5EF4-FFF2-40B4-BE49-F238E27FC236}">
                <a16:creationId xmlns:a16="http://schemas.microsoft.com/office/drawing/2014/main" id="{93DD12C7-7577-46ED-B4B2-9B4482FC8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1AFD59-30BE-4411-AA52-FBD5D22F65D9}"/>
              </a:ext>
            </a:extLst>
          </p:cNvPr>
          <p:cNvSpPr>
            <a:spLocks noGrp="1"/>
          </p:cNvSpPr>
          <p:nvPr>
            <p:ph type="sldNum" sz="quarter" idx="12"/>
          </p:nvPr>
        </p:nvSpPr>
        <p:spPr/>
        <p:txBody>
          <a:bodyPr/>
          <a:lstStyle/>
          <a:p>
            <a:fld id="{680F8FC3-267B-4D0D-894D-02CBCCB92BDB}" type="slidenum">
              <a:rPr lang="en-US" smtClean="0"/>
              <a:t>‹#›</a:t>
            </a:fld>
            <a:endParaRPr lang="en-US"/>
          </a:p>
        </p:txBody>
      </p:sp>
    </p:spTree>
    <p:extLst>
      <p:ext uri="{BB962C8B-B14F-4D97-AF65-F5344CB8AC3E}">
        <p14:creationId xmlns:p14="http://schemas.microsoft.com/office/powerpoint/2010/main" val="149790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FC116B-1A88-402A-B98F-6E9C0593E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BC89E5-71A9-497C-9CED-7C4332D467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59C40-31EB-4A33-A860-5F20E31BEF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50EFF-7330-485F-B141-5D4725E71ABE}" type="datetimeFigureOut">
              <a:rPr lang="en-US" smtClean="0"/>
              <a:t>10/4/2020</a:t>
            </a:fld>
            <a:endParaRPr lang="en-US"/>
          </a:p>
        </p:txBody>
      </p:sp>
      <p:sp>
        <p:nvSpPr>
          <p:cNvPr id="5" name="Footer Placeholder 4">
            <a:extLst>
              <a:ext uri="{FF2B5EF4-FFF2-40B4-BE49-F238E27FC236}">
                <a16:creationId xmlns:a16="http://schemas.microsoft.com/office/drawing/2014/main" id="{7B1FB851-D606-4A1E-8DA4-665481A41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F83A3C-02FC-499E-9F9C-DABD22537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F8FC3-267B-4D0D-894D-02CBCCB92BDB}" type="slidenum">
              <a:rPr lang="en-US" smtClean="0"/>
              <a:t>‹#›</a:t>
            </a:fld>
            <a:endParaRPr lang="en-US"/>
          </a:p>
        </p:txBody>
      </p:sp>
    </p:spTree>
    <p:extLst>
      <p:ext uri="{BB962C8B-B14F-4D97-AF65-F5344CB8AC3E}">
        <p14:creationId xmlns:p14="http://schemas.microsoft.com/office/powerpoint/2010/main" val="3823695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B80-D545-4D7C-996C-D3B53808F5A1}"/>
              </a:ext>
            </a:extLst>
          </p:cNvPr>
          <p:cNvSpPr>
            <a:spLocks noGrp="1"/>
          </p:cNvSpPr>
          <p:nvPr>
            <p:ph type="ctrTitle"/>
          </p:nvPr>
        </p:nvSpPr>
        <p:spPr>
          <a:xfrm>
            <a:off x="1524000" y="894912"/>
            <a:ext cx="9144000" cy="1410575"/>
          </a:xfrm>
        </p:spPr>
        <p:txBody>
          <a:bodyPr/>
          <a:lstStyle/>
          <a:p>
            <a:pPr>
              <a:lnSpc>
                <a:spcPct val="150000"/>
              </a:lnSpc>
              <a:spcBef>
                <a:spcPts val="0"/>
              </a:spcBef>
            </a:pPr>
            <a:r>
              <a:rPr lang="sr-Latn-CS" sz="1800" b="1" dirty="0">
                <a:solidFill>
                  <a:srgbClr val="000000"/>
                </a:solidFill>
                <a:effectLst/>
                <a:latin typeface="Times New Roman" panose="02020603050405020304" pitchFamily="18" charset="0"/>
                <a:ea typeface="Times New Roman" panose="02020603050405020304" pitchFamily="18" charset="0"/>
              </a:rPr>
              <a:t>UNIVERZITET SINGIDUNUM</a:t>
            </a:r>
            <a:br>
              <a:rPr lang="en-US" sz="1800" b="1" dirty="0">
                <a:solidFill>
                  <a:srgbClr val="000000"/>
                </a:solidFill>
                <a:effectLst/>
                <a:latin typeface="Times New Roman" panose="02020603050405020304" pitchFamily="18" charset="0"/>
                <a:ea typeface="Times New Roman" panose="02020603050405020304" pitchFamily="18" charset="0"/>
              </a:rPr>
            </a:br>
            <a:r>
              <a:rPr lang="sr-Latn-CS" sz="1800" b="1" dirty="0">
                <a:solidFill>
                  <a:srgbClr val="000000"/>
                </a:solidFill>
                <a:effectLst/>
                <a:latin typeface="Times New Roman" panose="02020603050405020304" pitchFamily="18" charset="0"/>
                <a:ea typeface="Times New Roman" panose="02020603050405020304" pitchFamily="18" charset="0"/>
              </a:rPr>
              <a:t>Tehnički Fakultet</a:t>
            </a:r>
            <a:br>
              <a:rPr lang="en-US" sz="1800" dirty="0">
                <a:effectLst/>
                <a:latin typeface="Times New Roman" panose="02020603050405020304" pitchFamily="18"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C0D65098-546C-44F4-BA6C-01CD060ECD87}"/>
              </a:ext>
            </a:extLst>
          </p:cNvPr>
          <p:cNvSpPr>
            <a:spLocks noGrp="1"/>
          </p:cNvSpPr>
          <p:nvPr>
            <p:ph type="subTitle" idx="1"/>
          </p:nvPr>
        </p:nvSpPr>
        <p:spPr>
          <a:xfrm>
            <a:off x="1524000" y="3312367"/>
            <a:ext cx="9144000" cy="1945433"/>
          </a:xfrm>
        </p:spPr>
        <p:txBody>
          <a:bodyPr/>
          <a:lstStyle/>
          <a:p>
            <a:r>
              <a:rPr lang="sr-Latn-CS" b="1" kern="1400" dirty="0">
                <a:effectLst/>
                <a:latin typeface="Times New Roman" panose="02020603050405020304" pitchFamily="18" charset="0"/>
                <a:ea typeface="PMingLiU" panose="02020500000000000000" pitchFamily="18" charset="-120"/>
              </a:rPr>
              <a:t>Upotreba metoda dubokog učenja u sintezi sistema za prepoznavanje lica</a:t>
            </a:r>
            <a:endParaRPr lang="en-US" b="1" kern="1400" dirty="0">
              <a:effectLst/>
              <a:latin typeface="Times New Roman" panose="02020603050405020304" pitchFamily="18" charset="0"/>
              <a:ea typeface="PMingLiU" panose="02020500000000000000" pitchFamily="18" charset="-120"/>
            </a:endParaRPr>
          </a:p>
          <a:p>
            <a:endParaRPr lang="en-US" sz="1800" b="1" dirty="0">
              <a:effectLst/>
              <a:latin typeface="Times New Roman" panose="02020603050405020304" pitchFamily="18" charset="0"/>
              <a:ea typeface="PMingLiU" panose="02020500000000000000" pitchFamily="18" charset="-120"/>
            </a:endParaRPr>
          </a:p>
          <a:p>
            <a:r>
              <a:rPr lang="sr-Latn-CS" sz="1800" b="1" dirty="0">
                <a:effectLst/>
                <a:latin typeface="Times New Roman" panose="02020603050405020304" pitchFamily="18" charset="0"/>
                <a:ea typeface="PMingLiU" panose="02020500000000000000" pitchFamily="18" charset="-120"/>
              </a:rPr>
              <a:t>- diplomski rad -</a:t>
            </a:r>
            <a:endParaRPr lang="en-US" sz="1800" b="1"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1497302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BD36F-4A2B-4C06-B4FA-D1BA1BC2C329}"/>
              </a:ext>
            </a:extLst>
          </p:cNvPr>
          <p:cNvSpPr>
            <a:spLocks noGrp="1"/>
          </p:cNvSpPr>
          <p:nvPr>
            <p:ph type="title"/>
          </p:nvPr>
        </p:nvSpPr>
        <p:spPr/>
        <p:txBody>
          <a:bodyPr>
            <a:normAutofit/>
          </a:bodyPr>
          <a:lstStyle/>
          <a:p>
            <a:r>
              <a:rPr lang="en-US" sz="4000" dirty="0" err="1"/>
              <a:t>RetinaNet</a:t>
            </a:r>
            <a:endParaRPr lang="en-US" sz="4000" dirty="0"/>
          </a:p>
        </p:txBody>
      </p:sp>
      <p:sp>
        <p:nvSpPr>
          <p:cNvPr id="3" name="Content Placeholder 2">
            <a:extLst>
              <a:ext uri="{FF2B5EF4-FFF2-40B4-BE49-F238E27FC236}">
                <a16:creationId xmlns:a16="http://schemas.microsoft.com/office/drawing/2014/main" id="{835826FE-9318-4ADA-8E19-677AEEB46709}"/>
              </a:ext>
            </a:extLst>
          </p:cNvPr>
          <p:cNvSpPr>
            <a:spLocks noGrp="1"/>
          </p:cNvSpPr>
          <p:nvPr>
            <p:ph idx="1"/>
          </p:nvPr>
        </p:nvSpPr>
        <p:spPr/>
        <p:txBody>
          <a:bodyPr>
            <a:normAutofit/>
          </a:bodyPr>
          <a:lstStyle/>
          <a:p>
            <a:pPr algn="just"/>
            <a:r>
              <a:rPr lang="en-US" sz="1600" dirty="0" err="1">
                <a:effectLst/>
                <a:latin typeface="Times New Roman" panose="02020603050405020304" pitchFamily="18" charset="0"/>
                <a:ea typeface="Times New Roman" panose="02020603050405020304" pitchFamily="18" charset="0"/>
              </a:rPr>
              <a:t>Osnovna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ideja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RetinaNet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detektorom</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bila</a:t>
            </a:r>
            <a:r>
              <a:rPr lang="en-US" sz="1600" dirty="0">
                <a:effectLst/>
                <a:latin typeface="Times New Roman" panose="02020603050405020304" pitchFamily="18" charset="0"/>
                <a:ea typeface="Times New Roman" panose="02020603050405020304" pitchFamily="18" charset="0"/>
              </a:rPr>
              <a:t> u </a:t>
            </a:r>
            <a:r>
              <a:rPr lang="en-US" sz="1600" dirty="0" err="1">
                <a:effectLst/>
                <a:latin typeface="Times New Roman" panose="02020603050405020304" pitchFamily="18" charset="0"/>
                <a:ea typeface="Times New Roman" panose="02020603050405020304" pitchFamily="18" charset="0"/>
              </a:rPr>
              <a:t>uraditi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sve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predickije</a:t>
            </a:r>
            <a:r>
              <a:rPr lang="en-US" sz="1600" dirty="0">
                <a:effectLst/>
                <a:latin typeface="Times New Roman" panose="02020603050405020304" pitchFamily="18" charset="0"/>
                <a:ea typeface="Times New Roman" panose="02020603050405020304" pitchFamily="18" charset="0"/>
              </a:rPr>
              <a:t> u </a:t>
            </a:r>
            <a:r>
              <a:rPr lang="en-US" sz="1600" dirty="0" err="1">
                <a:effectLst/>
                <a:latin typeface="Times New Roman" panose="02020603050405020304" pitchFamily="18" charset="0"/>
                <a:ea typeface="Times New Roman" panose="02020603050405020304" pitchFamily="18" charset="0"/>
              </a:rPr>
              <a:t>jednoj</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fazi</a:t>
            </a:r>
            <a:r>
              <a:rPr lang="en-US" sz="1600" dirty="0">
                <a:effectLst/>
                <a:latin typeface="Times New Roman" panose="02020603050405020304" pitchFamily="18" charset="0"/>
                <a:ea typeface="Times New Roman" panose="02020603050405020304" pitchFamily="18" charset="0"/>
              </a:rPr>
              <a:t>. Prva </a:t>
            </a:r>
            <a:r>
              <a:rPr lang="en-US" sz="1600" dirty="0" err="1">
                <a:effectLst/>
                <a:latin typeface="Times New Roman" panose="02020603050405020304" pitchFamily="18" charset="0"/>
                <a:ea typeface="Times New Roman" panose="02020603050405020304" pitchFamily="18" charset="0"/>
              </a:rPr>
              <a:t>faza</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podrazumevala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generisanje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skupa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kandidata</a:t>
            </a:r>
            <a:r>
              <a:rPr lang="en-US" sz="1600" dirty="0">
                <a:effectLst/>
                <a:latin typeface="Times New Roman" panose="02020603050405020304" pitchFamily="18" charset="0"/>
                <a:ea typeface="Times New Roman" panose="02020603050405020304" pitchFamily="18" charset="0"/>
              </a:rPr>
              <a:t> za </a:t>
            </a:r>
            <a:r>
              <a:rPr lang="en-US" sz="1600" dirty="0" err="1">
                <a:effectLst/>
                <a:latin typeface="Times New Roman" panose="02020603050405020304" pitchFamily="18" charset="0"/>
                <a:ea typeface="Times New Roman" panose="02020603050405020304" pitchFamily="18" charset="0"/>
              </a:rPr>
              <a:t>lokaciju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kojoj</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moguće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naći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traženi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objekat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dok</a:t>
            </a:r>
            <a:r>
              <a:rPr lang="en-US" sz="1600" dirty="0">
                <a:effectLst/>
                <a:latin typeface="Times New Roman" panose="02020603050405020304" pitchFamily="18" charset="0"/>
                <a:ea typeface="Times New Roman" panose="02020603050405020304" pitchFamily="18" charset="0"/>
              </a:rPr>
              <a:t> se </a:t>
            </a:r>
            <a:r>
              <a:rPr lang="en-US" sz="1600" dirty="0" err="1">
                <a:effectLst/>
                <a:latin typeface="Times New Roman" panose="02020603050405020304" pitchFamily="18" charset="0"/>
                <a:ea typeface="Times New Roman" panose="02020603050405020304" pitchFamily="18" charset="0"/>
              </a:rPr>
              <a:t>druga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faza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sastoji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iz</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klasifikacije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svakog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kandidata</a:t>
            </a:r>
            <a:r>
              <a:rPr lang="en-US" sz="1600" dirty="0">
                <a:effectLst/>
                <a:latin typeface="Times New Roman" panose="02020603050405020304" pitchFamily="18" charset="0"/>
                <a:ea typeface="Times New Roman" panose="02020603050405020304" pitchFamily="18" charset="0"/>
              </a:rPr>
              <a:t> u </a:t>
            </a:r>
            <a:r>
              <a:rPr lang="en-US" sz="1600" dirty="0" err="1">
                <a:effectLst/>
                <a:latin typeface="Times New Roman" panose="02020603050405020304" pitchFamily="18" charset="0"/>
                <a:ea typeface="Times New Roman" panose="02020603050405020304" pitchFamily="18" charset="0"/>
              </a:rPr>
              <a:t>jednu</a:t>
            </a:r>
            <a:r>
              <a:rPr lang="en-US" sz="1600" dirty="0">
                <a:effectLst/>
                <a:latin typeface="Times New Roman" panose="02020603050405020304" pitchFamily="18" charset="0"/>
                <a:ea typeface="Times New Roman" panose="02020603050405020304" pitchFamily="18" charset="0"/>
              </a:rPr>
              <a:t> od </a:t>
            </a:r>
            <a:r>
              <a:rPr lang="en-US" sz="1600" dirty="0" err="1">
                <a:effectLst/>
                <a:latin typeface="Times New Roman" panose="02020603050405020304" pitchFamily="18" charset="0"/>
                <a:ea typeface="Times New Roman" panose="02020603050405020304" pitchFamily="18" charset="0"/>
              </a:rPr>
              <a:t>klasa</a:t>
            </a:r>
            <a:r>
              <a:rPr lang="en-US" sz="1600" dirty="0">
                <a:effectLst/>
                <a:latin typeface="Times New Roman" panose="02020603050405020304" pitchFamily="18" charset="0"/>
                <a:ea typeface="Times New Roman" panose="02020603050405020304" pitchFamily="18" charset="0"/>
              </a:rPr>
              <a:t>. </a:t>
            </a:r>
          </a:p>
          <a:p>
            <a:pPr algn="just"/>
            <a:endParaRPr lang="en-US" sz="1600" dirty="0">
              <a:effectLst/>
              <a:latin typeface="Times New Roman" panose="02020603050405020304" pitchFamily="18" charset="0"/>
              <a:ea typeface="Times New Roman" panose="02020603050405020304" pitchFamily="18" charset="0"/>
            </a:endParaRPr>
          </a:p>
          <a:p>
            <a:pPr algn="just"/>
            <a:r>
              <a:rPr lang="en-US" sz="1600" dirty="0" err="1">
                <a:effectLst/>
                <a:latin typeface="Times New Roman" panose="02020603050405020304" pitchFamily="18" charset="0"/>
                <a:ea typeface="Times New Roman" panose="02020603050405020304" pitchFamily="18" charset="0"/>
              </a:rPr>
              <a:t>RetinaNet</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jednofazni</a:t>
            </a:r>
            <a:r>
              <a:rPr lang="en-US" sz="1600" dirty="0">
                <a:effectLst/>
                <a:latin typeface="Times New Roman" panose="02020603050405020304" pitchFamily="18" charset="0"/>
                <a:ea typeface="Times New Roman" panose="02020603050405020304" pitchFamily="18" charset="0"/>
              </a:rPr>
              <a:t> (single stage) </a:t>
            </a:r>
            <a:r>
              <a:rPr lang="en-US" sz="1600" dirty="0" err="1">
                <a:effectLst/>
                <a:latin typeface="Times New Roman" panose="02020603050405020304" pitchFamily="18" charset="0"/>
                <a:ea typeface="Times New Roman" panose="02020603050405020304" pitchFamily="18" charset="0"/>
              </a:rPr>
              <a:t>detektor</a:t>
            </a:r>
            <a:r>
              <a:rPr lang="en-US" sz="1600" dirty="0">
                <a:effectLst/>
                <a:latin typeface="Times New Roman" panose="02020603050405020304" pitchFamily="18" charset="0"/>
                <a:ea typeface="Times New Roman" panose="02020603050405020304" pitchFamily="18" charset="0"/>
              </a:rPr>
              <a:t> koji se </a:t>
            </a:r>
            <a:r>
              <a:rPr lang="en-US" sz="1600" dirty="0" err="1">
                <a:effectLst/>
                <a:latin typeface="Times New Roman" panose="02020603050405020304" pitchFamily="18" charset="0"/>
                <a:ea typeface="Times New Roman" panose="02020603050405020304" pitchFamily="18" charset="0"/>
              </a:rPr>
              <a:t>sastoji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iz</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jedne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mreže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bacbone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dve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mreze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specifičnom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funkcijom</a:t>
            </a:r>
            <a:r>
              <a:rPr lang="en-US" sz="1600" dirty="0">
                <a:effectLst/>
                <a:latin typeface="Times New Roman" panose="02020603050405020304" pitchFamily="18" charset="0"/>
                <a:ea typeface="Times New Roman" panose="02020603050405020304" pitchFamily="18" charset="0"/>
              </a:rPr>
              <a:t>. Kao backbone </a:t>
            </a:r>
            <a:r>
              <a:rPr lang="en-US" sz="1600" dirty="0" err="1">
                <a:effectLst/>
                <a:latin typeface="Times New Roman" panose="02020603050405020304" pitchFamily="18" charset="0"/>
                <a:ea typeface="Times New Roman" panose="02020603050405020304" pitchFamily="18" charset="0"/>
              </a:rPr>
              <a:t>mreža</a:t>
            </a:r>
            <a:r>
              <a:rPr lang="en-US" sz="1600" dirty="0">
                <a:effectLst/>
                <a:latin typeface="Times New Roman" panose="02020603050405020304" pitchFamily="18" charset="0"/>
                <a:ea typeface="Times New Roman" panose="02020603050405020304" pitchFamily="18" charset="0"/>
              </a:rPr>
              <a:t> se </a:t>
            </a:r>
            <a:r>
              <a:rPr lang="en-US" sz="1600" dirty="0" err="1">
                <a:effectLst/>
                <a:latin typeface="Times New Roman" panose="02020603050405020304" pitchFamily="18" charset="0"/>
                <a:ea typeface="Times New Roman" panose="02020603050405020304" pitchFamily="18" charset="0"/>
              </a:rPr>
              <a:t>može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koristiti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bilo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koja</a:t>
            </a:r>
            <a:r>
              <a:rPr lang="en-US" sz="1600" dirty="0">
                <a:effectLst/>
                <a:latin typeface="Times New Roman" panose="02020603050405020304" pitchFamily="18" charset="0"/>
                <a:ea typeface="Times New Roman" panose="02020603050405020304" pitchFamily="18" charset="0"/>
              </a:rPr>
              <a:t> od </a:t>
            </a:r>
            <a:r>
              <a:rPr lang="en-US" sz="1600" dirty="0" err="1">
                <a:effectLst/>
                <a:latin typeface="Times New Roman" panose="02020603050405020304" pitchFamily="18" charset="0"/>
                <a:ea typeface="Times New Roman" panose="02020603050405020304" pitchFamily="18" charset="0"/>
              </a:rPr>
              <a:t>poznathih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arhitektura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dubokih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mreža</a:t>
            </a:r>
            <a:r>
              <a:rPr lang="en-US" sz="1600" dirty="0">
                <a:effectLst/>
                <a:latin typeface="Times New Roman" panose="02020603050405020304" pitchFamily="18" charset="0"/>
                <a:ea typeface="Times New Roman" panose="02020603050405020304" pitchFamily="18" charset="0"/>
              </a:rPr>
              <a:t> (VGG, </a:t>
            </a:r>
            <a:r>
              <a:rPr lang="en-US" sz="1600" dirty="0" err="1">
                <a:effectLst/>
                <a:latin typeface="Times New Roman" panose="02020603050405020304" pitchFamily="18" charset="0"/>
                <a:ea typeface="Times New Roman" panose="02020603050405020304" pitchFamily="18" charset="0"/>
              </a:rPr>
              <a:t>MobileNet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ResNet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Osnovni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cilj</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ove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mreže</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računanje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konvolucione</a:t>
            </a:r>
            <a:r>
              <a:rPr lang="en-US" sz="1600" dirty="0">
                <a:effectLst/>
                <a:latin typeface="Times New Roman" panose="02020603050405020304" pitchFamily="18" charset="0"/>
                <a:ea typeface="Times New Roman" panose="02020603050405020304" pitchFamily="18" charset="0"/>
              </a:rPr>
              <a:t> feature </a:t>
            </a:r>
            <a:r>
              <a:rPr lang="en-US" sz="1600" dirty="0" err="1">
                <a:effectLst/>
                <a:latin typeface="Times New Roman" panose="02020603050405020304" pitchFamily="18" charset="0"/>
                <a:ea typeface="Times New Roman" panose="02020603050405020304" pitchFamily="18" charset="0"/>
              </a:rPr>
              <a:t>mape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Nakon</a:t>
            </a:r>
            <a:r>
              <a:rPr lang="en-US" sz="1600" dirty="0">
                <a:effectLst/>
                <a:latin typeface="Times New Roman" panose="02020603050405020304" pitchFamily="18" charset="0"/>
                <a:ea typeface="Times New Roman" panose="02020603050405020304" pitchFamily="18" charset="0"/>
              </a:rPr>
              <a:t> toga, </a:t>
            </a:r>
            <a:r>
              <a:rPr lang="en-US" sz="1600" dirty="0" err="1">
                <a:effectLst/>
                <a:latin typeface="Times New Roman" panose="02020603050405020304" pitchFamily="18" charset="0"/>
                <a:ea typeface="Times New Roman" panose="02020603050405020304" pitchFamily="18" charset="0"/>
              </a:rPr>
              <a:t>prva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podmreža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radi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klasifikaciju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osnovu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izlaza</a:t>
            </a:r>
            <a:r>
              <a:rPr lang="en-US" sz="1600" dirty="0">
                <a:effectLst/>
                <a:latin typeface="Times New Roman" panose="02020603050405020304" pitchFamily="18" charset="0"/>
                <a:ea typeface="Times New Roman" panose="02020603050405020304" pitchFamily="18" charset="0"/>
              </a:rPr>
              <a:t> backbone </a:t>
            </a:r>
            <a:r>
              <a:rPr lang="en-US" sz="1600" dirty="0" err="1">
                <a:effectLst/>
                <a:latin typeface="Times New Roman" panose="02020603050405020304" pitchFamily="18" charset="0"/>
                <a:ea typeface="Times New Roman" panose="02020603050405020304" pitchFamily="18" charset="0"/>
              </a:rPr>
              <a:t>mreže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dok</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druga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podmreža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proračunava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regresiju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koordinata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eng.</a:t>
            </a:r>
            <a:r>
              <a:rPr lang="en-US" sz="1600" dirty="0">
                <a:effectLst/>
                <a:latin typeface="Times New Roman" panose="02020603050405020304" pitchFamily="18" charset="0"/>
                <a:ea typeface="Times New Roman" panose="02020603050405020304" pitchFamily="18" charset="0"/>
              </a:rPr>
              <a:t> bounding box regression).</a:t>
            </a:r>
          </a:p>
          <a:p>
            <a:pPr algn="just"/>
            <a:endParaRPr lang="en-US" sz="1600" dirty="0">
              <a:effectLst/>
              <a:latin typeface="Times New Roman" panose="02020603050405020304" pitchFamily="18" charset="0"/>
              <a:ea typeface="Times New Roman" panose="02020603050405020304" pitchFamily="18" charset="0"/>
            </a:endParaRPr>
          </a:p>
          <a:p>
            <a:pPr algn="just"/>
            <a:r>
              <a:rPr lang="en-US" sz="1600" dirty="0" err="1">
                <a:effectLst/>
                <a:latin typeface="Times New Roman" panose="02020603050405020304" pitchFamily="18" charset="0"/>
                <a:ea typeface="Times New Roman" panose="02020603050405020304" pitchFamily="18" charset="0"/>
              </a:rPr>
              <a:t>Podržava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koncept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piramida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RetinaNet</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zasnovan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konceptu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piramida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obeležja</a:t>
            </a:r>
            <a:r>
              <a:rPr lang="en-US" sz="1600" dirty="0">
                <a:effectLst/>
                <a:latin typeface="Times New Roman" panose="02020603050405020304" pitchFamily="18" charset="0"/>
                <a:ea typeface="Times New Roman" panose="02020603050405020304" pitchFamily="18" charset="0"/>
              </a:rPr>
              <a:t> (Feature Pyramid Network - FPN)</a:t>
            </a:r>
            <a:r>
              <a:rPr lang="en-US" sz="1600" dirty="0">
                <a:latin typeface="Times New Roman" panose="02020603050405020304" pitchFamily="18" charset="0"/>
                <a:ea typeface="Times New Roman" panose="02020603050405020304" pitchFamily="18" charset="0"/>
              </a:rPr>
              <a:t>.</a:t>
            </a:r>
          </a:p>
          <a:p>
            <a:pPr algn="just"/>
            <a:endParaRPr lang="en-US" sz="1600" dirty="0">
              <a:latin typeface="Times New Roman" panose="02020603050405020304" pitchFamily="18" charset="0"/>
              <a:ea typeface="Times New Roman" panose="02020603050405020304" pitchFamily="18" charset="0"/>
            </a:endParaRPr>
          </a:p>
          <a:p>
            <a:pPr algn="just"/>
            <a:r>
              <a:rPr lang="en-US" sz="1600" dirty="0" err="1">
                <a:effectLst/>
                <a:latin typeface="Times New Roman" panose="02020603050405020304" pitchFamily="18" charset="0"/>
                <a:ea typeface="Times New Roman" panose="02020603050405020304" pitchFamily="18" charset="0"/>
              </a:rPr>
              <a:t>Korišćenjem</a:t>
            </a:r>
            <a:r>
              <a:rPr lang="en-US" sz="1600" dirty="0">
                <a:effectLst/>
                <a:latin typeface="Times New Roman" panose="02020603050405020304" pitchFamily="18" charset="0"/>
                <a:ea typeface="Times New Roman" panose="02020603050405020304" pitchFamily="18" charset="0"/>
              </a:rPr>
              <a:t> FPN </a:t>
            </a:r>
            <a:r>
              <a:rPr lang="en-US" sz="1600" dirty="0" err="1">
                <a:effectLst/>
                <a:latin typeface="Times New Roman" panose="02020603050405020304" pitchFamily="18" charset="0"/>
                <a:ea typeface="Times New Roman" panose="02020603050405020304" pitchFamily="18" charset="0"/>
              </a:rPr>
              <a:t>mreže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kao</a:t>
            </a:r>
            <a:r>
              <a:rPr lang="en-US" sz="1600" dirty="0">
                <a:effectLst/>
                <a:latin typeface="Times New Roman" panose="02020603050405020304" pitchFamily="18" charset="0"/>
                <a:ea typeface="Times New Roman" panose="02020603050405020304" pitchFamily="18" charset="0"/>
              </a:rPr>
              <a:t> backbone </a:t>
            </a:r>
            <a:r>
              <a:rPr lang="en-US" sz="1600" dirty="0" err="1">
                <a:effectLst/>
                <a:latin typeface="Times New Roman" panose="02020603050405020304" pitchFamily="18" charset="0"/>
                <a:ea typeface="Times New Roman" panose="02020603050405020304" pitchFamily="18" charset="0"/>
              </a:rPr>
              <a:t>mreže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omogućeno</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raditi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augmentaciju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standardne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konvolucione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mreže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vrha</a:t>
            </a:r>
            <a:r>
              <a:rPr lang="en-US" sz="1600" dirty="0">
                <a:effectLst/>
                <a:latin typeface="Times New Roman" panose="02020603050405020304" pitchFamily="18" charset="0"/>
                <a:ea typeface="Times New Roman" panose="02020603050405020304" pitchFamily="18" charset="0"/>
              </a:rPr>
              <a:t> ka </a:t>
            </a:r>
            <a:r>
              <a:rPr lang="en-US" sz="1600" dirty="0" err="1">
                <a:effectLst/>
                <a:latin typeface="Times New Roman" panose="02020603050405020304" pitchFamily="18" charset="0"/>
                <a:ea typeface="Times New Roman" panose="02020603050405020304" pitchFamily="18" charset="0"/>
              </a:rPr>
              <a:t>dnu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lateralnim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konekcijama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bočne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veze</a:t>
            </a:r>
            <a:r>
              <a:rPr lang="en-US" sz="1600" dirty="0">
                <a:effectLst/>
                <a:latin typeface="Times New Roman" panose="02020603050405020304" pitchFamily="18" charset="0"/>
                <a:ea typeface="Times New Roman" panose="02020603050405020304" pitchFamily="18" charset="0"/>
              </a:rPr>
              <a:t>). Ovo </a:t>
            </a:r>
            <a:r>
              <a:rPr lang="en-US" sz="1600" dirty="0" err="1">
                <a:effectLst/>
                <a:latin typeface="Times New Roman" panose="02020603050405020304" pitchFamily="18" charset="0"/>
                <a:ea typeface="Times New Roman" panose="02020603050405020304" pitchFamily="18" charset="0"/>
              </a:rPr>
              <a:t>omogućava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mreži</a:t>
            </a:r>
            <a:r>
              <a:rPr lang="en-US" sz="1600" dirty="0">
                <a:effectLst/>
                <a:latin typeface="Times New Roman" panose="02020603050405020304" pitchFamily="18" charset="0"/>
                <a:ea typeface="Times New Roman" panose="02020603050405020304" pitchFamily="18" charset="0"/>
              </a:rPr>
              <a:t> da </a:t>
            </a:r>
            <a:r>
              <a:rPr lang="en-US" sz="1600" dirty="0" err="1">
                <a:effectLst/>
                <a:latin typeface="Times New Roman" panose="02020603050405020304" pitchFamily="18" charset="0"/>
                <a:ea typeface="Times New Roman" panose="02020603050405020304" pitchFamily="18" charset="0"/>
              </a:rPr>
              <a:t>efikasno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konstruiše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piramidu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različitim</a:t>
            </a:r>
            <a:r>
              <a:rPr lang="en-US" sz="1600" dirty="0">
                <a:effectLst/>
                <a:latin typeface="Times New Roman" panose="02020603050405020304" pitchFamily="18" charset="0"/>
                <a:ea typeface="Times New Roman" panose="02020603050405020304" pitchFamily="18" charset="0"/>
              </a:rPr>
              <a:t> scale </a:t>
            </a:r>
            <a:r>
              <a:rPr lang="en-US" sz="1600" dirty="0" err="1">
                <a:effectLst/>
                <a:latin typeface="Times New Roman" panose="02020603050405020304" pitchFamily="18" charset="0"/>
                <a:ea typeface="Times New Roman" panose="02020603050405020304" pitchFamily="18" charset="0"/>
              </a:rPr>
              <a:t>faktorima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iz</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jedne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slike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Svaki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nivo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piramide</a:t>
            </a:r>
            <a:r>
              <a:rPr lang="en-US" sz="1600" dirty="0">
                <a:effectLst/>
                <a:latin typeface="Times New Roman" panose="02020603050405020304" pitchFamily="18" charset="0"/>
                <a:ea typeface="Times New Roman" panose="02020603050405020304" pitchFamily="18" charset="0"/>
              </a:rPr>
              <a:t> se </a:t>
            </a:r>
            <a:r>
              <a:rPr lang="en-US" sz="1600" dirty="0" err="1">
                <a:effectLst/>
                <a:latin typeface="Times New Roman" panose="02020603050405020304" pitchFamily="18" charset="0"/>
                <a:ea typeface="Times New Roman" panose="02020603050405020304" pitchFamily="18" charset="0"/>
              </a:rPr>
              <a:t>može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koristiti</a:t>
            </a:r>
            <a:r>
              <a:rPr lang="en-US" sz="1600" dirty="0">
                <a:effectLst/>
                <a:latin typeface="Times New Roman" panose="02020603050405020304" pitchFamily="18" charset="0"/>
                <a:ea typeface="Times New Roman" panose="02020603050405020304" pitchFamily="18" charset="0"/>
              </a:rPr>
              <a:t> za </a:t>
            </a:r>
            <a:r>
              <a:rPr lang="en-US" sz="1600" dirty="0" err="1">
                <a:effectLst/>
                <a:latin typeface="Times New Roman" panose="02020603050405020304" pitchFamily="18" charset="0"/>
                <a:ea typeface="Times New Roman" panose="02020603050405020304" pitchFamily="18" charset="0"/>
              </a:rPr>
              <a:t>detektovanje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objekata</a:t>
            </a:r>
            <a:r>
              <a:rPr lang="en-US" sz="1600" dirty="0">
                <a:effectLst/>
                <a:latin typeface="Times New Roman" panose="02020603050405020304" pitchFamily="18" charset="0"/>
                <a:ea typeface="Times New Roman" panose="02020603050405020304" pitchFamily="18" charset="0"/>
              </a:rPr>
              <a:t> u </a:t>
            </a:r>
            <a:r>
              <a:rPr lang="en-US" sz="1600" dirty="0" err="1">
                <a:effectLst/>
                <a:latin typeface="Times New Roman" panose="02020603050405020304" pitchFamily="18" charset="0"/>
                <a:ea typeface="Times New Roman" panose="02020603050405020304" pitchFamily="18" charset="0"/>
              </a:rPr>
              <a:t>različitoj</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razmeri</a:t>
            </a:r>
            <a:r>
              <a:rPr lang="en-US" sz="16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1933628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BF1A-9D5F-4A6E-AD27-037E6DA2D04C}"/>
              </a:ext>
            </a:extLst>
          </p:cNvPr>
          <p:cNvSpPr>
            <a:spLocks noGrp="1"/>
          </p:cNvSpPr>
          <p:nvPr>
            <p:ph type="title"/>
          </p:nvPr>
        </p:nvSpPr>
        <p:spPr/>
        <p:txBody>
          <a:bodyPr>
            <a:normAutofit/>
          </a:bodyPr>
          <a:lstStyle/>
          <a:p>
            <a:r>
              <a:rPr lang="en-US" sz="4000" dirty="0" err="1"/>
              <a:t>RetinaNet</a:t>
            </a:r>
            <a:endParaRPr lang="en-US" sz="4000" dirty="0"/>
          </a:p>
        </p:txBody>
      </p:sp>
      <p:pic>
        <p:nvPicPr>
          <p:cNvPr id="7170" name="Picture 2">
            <a:extLst>
              <a:ext uri="{FF2B5EF4-FFF2-40B4-BE49-F238E27FC236}">
                <a16:creationId xmlns:a16="http://schemas.microsoft.com/office/drawing/2014/main" id="{687B37AC-056E-4AB6-BE10-F1148F3B5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130" y="1592583"/>
            <a:ext cx="10335739" cy="466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56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6916-88F7-4E16-BC4A-FDC54F439933}"/>
              </a:ext>
            </a:extLst>
          </p:cNvPr>
          <p:cNvSpPr>
            <a:spLocks noGrp="1"/>
          </p:cNvSpPr>
          <p:nvPr>
            <p:ph type="title"/>
          </p:nvPr>
        </p:nvSpPr>
        <p:spPr/>
        <p:txBody>
          <a:bodyPr>
            <a:normAutofit/>
          </a:bodyPr>
          <a:lstStyle/>
          <a:p>
            <a:r>
              <a:rPr lang="en-US" sz="4000" dirty="0" err="1"/>
              <a:t>RetinaFace</a:t>
            </a:r>
            <a:endParaRPr lang="en-US" sz="4000" dirty="0"/>
          </a:p>
        </p:txBody>
      </p:sp>
      <p:sp>
        <p:nvSpPr>
          <p:cNvPr id="3" name="Content Placeholder 2">
            <a:extLst>
              <a:ext uri="{FF2B5EF4-FFF2-40B4-BE49-F238E27FC236}">
                <a16:creationId xmlns:a16="http://schemas.microsoft.com/office/drawing/2014/main" id="{4B923009-C7A6-4E24-AB43-CEA5B74D0DC4}"/>
              </a:ext>
            </a:extLst>
          </p:cNvPr>
          <p:cNvSpPr>
            <a:spLocks noGrp="1"/>
          </p:cNvSpPr>
          <p:nvPr>
            <p:ph idx="1"/>
          </p:nvPr>
        </p:nvSpPr>
        <p:spPr/>
        <p:txBody>
          <a:bodyPr>
            <a:normAutofit/>
          </a:bodyPr>
          <a:lstStyle/>
          <a:p>
            <a:pPr algn="just"/>
            <a:r>
              <a:rPr lang="en-US" sz="1600" dirty="0" err="1">
                <a:solidFill>
                  <a:srgbClr val="000000"/>
                </a:solidFill>
                <a:effectLst/>
                <a:latin typeface="Times New Roman" panose="02020603050405020304" pitchFamily="18" charset="0"/>
                <a:ea typeface="Times New Roman" panose="02020603050405020304" pitchFamily="18" charset="0"/>
              </a:rPr>
              <a:t>RetinaFace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predstvalja</a:t>
            </a:r>
            <a:r>
              <a:rPr lang="en-US" sz="1600" dirty="0">
                <a:solidFill>
                  <a:srgbClr val="000000"/>
                </a:solidFill>
                <a:effectLst/>
                <a:latin typeface="Times New Roman" panose="02020603050405020304" pitchFamily="18" charset="0"/>
                <a:ea typeface="Times New Roman" panose="02020603050405020304" pitchFamily="18" charset="0"/>
              </a:rPr>
              <a:t> single stage </a:t>
            </a:r>
            <a:r>
              <a:rPr lang="en-US" sz="1600" dirty="0" err="1">
                <a:solidFill>
                  <a:srgbClr val="000000"/>
                </a:solidFill>
                <a:effectLst/>
                <a:latin typeface="Times New Roman" panose="02020603050405020304" pitchFamily="18" charset="0"/>
                <a:ea typeface="Times New Roman" panose="02020603050405020304" pitchFamily="18" charset="0"/>
              </a:rPr>
              <a:t>detektor</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rPr>
              <a:t>.</a:t>
            </a:r>
          </a:p>
          <a:p>
            <a:pPr algn="just"/>
            <a:endParaRPr lang="en-US" sz="1600" dirty="0">
              <a:solidFill>
                <a:srgbClr val="000000"/>
              </a:solidFill>
              <a:latin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Kako</a:t>
            </a:r>
            <a:r>
              <a:rPr lang="en-US" sz="1600" dirty="0">
                <a:solidFill>
                  <a:srgbClr val="000000"/>
                </a:solidFill>
                <a:effectLst/>
                <a:latin typeface="Times New Roman" panose="02020603050405020304" pitchFamily="18" charset="0"/>
                <a:ea typeface="Times New Roman" panose="02020603050405020304" pitchFamily="18" charset="0"/>
              </a:rPr>
              <a:t> bi se </a:t>
            </a:r>
            <a:r>
              <a:rPr lang="en-US" sz="1600" dirty="0" err="1">
                <a:solidFill>
                  <a:srgbClr val="000000"/>
                </a:solidFill>
                <a:effectLst/>
                <a:latin typeface="Times New Roman" panose="02020603050405020304" pitchFamily="18" charset="0"/>
                <a:ea typeface="Times New Roman" panose="02020603050405020304" pitchFamily="18" charset="0"/>
              </a:rPr>
              <a:t>poboljšala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detekcija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takozvanih</a:t>
            </a:r>
            <a:r>
              <a:rPr lang="en-US" sz="1600" dirty="0">
                <a:solidFill>
                  <a:srgbClr val="000000"/>
                </a:solidFill>
                <a:effectLst/>
                <a:latin typeface="Times New Roman" panose="02020603050405020304" pitchFamily="18" charset="0"/>
                <a:ea typeface="Times New Roman" panose="02020603050405020304" pitchFamily="18" charset="0"/>
              </a:rPr>
              <a:t> Hard </a:t>
            </a:r>
            <a:r>
              <a:rPr lang="en-US" sz="1600" dirty="0" err="1">
                <a:solidFill>
                  <a:srgbClr val="000000"/>
                </a:solidFill>
                <a:effectLst/>
                <a:latin typeface="Times New Roman" panose="02020603050405020304" pitchFamily="18" charset="0"/>
                <a:ea typeface="Times New Roman" panose="02020603050405020304" pitchFamily="18" charset="0"/>
              </a:rPr>
              <a:t>detekcija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korišćen</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koncept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modelovanja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konteksta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Takozvana</a:t>
            </a:r>
            <a:r>
              <a:rPr lang="en-US" sz="1600" dirty="0">
                <a:solidFill>
                  <a:srgbClr val="000000"/>
                </a:solidFill>
                <a:effectLst/>
                <a:latin typeface="Times New Roman" panose="02020603050405020304" pitchFamily="18" charset="0"/>
                <a:ea typeface="Times New Roman" panose="02020603050405020304" pitchFamily="18" charset="0"/>
              </a:rPr>
              <a:t> Hard </a:t>
            </a:r>
            <a:r>
              <a:rPr lang="en-US" sz="1600" dirty="0" err="1">
                <a:solidFill>
                  <a:srgbClr val="000000"/>
                </a:solidFill>
                <a:effectLst/>
                <a:latin typeface="Times New Roman" panose="02020603050405020304" pitchFamily="18" charset="0"/>
                <a:ea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teška</a:t>
            </a:r>
            <a:r>
              <a:rPr lang="en-US" sz="1600" dirty="0">
                <a:solidFill>
                  <a:srgbClr val="000000"/>
                </a:solidFill>
                <a:effectLst/>
                <a:latin typeface="Times New Roman" panose="02020603050405020304" pitchFamily="18" charset="0"/>
                <a:ea typeface="Times New Roman" panose="02020603050405020304" pitchFamily="18" charset="0"/>
              </a:rPr>
              <a:t> za </a:t>
            </a:r>
            <a:r>
              <a:rPr lang="en-US" sz="1600" dirty="0" err="1">
                <a:solidFill>
                  <a:srgbClr val="000000"/>
                </a:solidFill>
                <a:effectLst/>
                <a:latin typeface="Times New Roman" panose="02020603050405020304" pitchFamily="18" charset="0"/>
                <a:ea typeface="Times New Roman" panose="02020603050405020304" pitchFamily="18" charset="0"/>
              </a:rPr>
              <a:t>detekciju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zbog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nedostatka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vizualne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konzistentosti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pozicije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konteksta</a:t>
            </a:r>
            <a:r>
              <a:rPr lang="en-US" sz="1600" dirty="0">
                <a:solidFill>
                  <a:srgbClr val="000000"/>
                </a:solidFill>
                <a:effectLst/>
                <a:latin typeface="Times New Roman" panose="02020603050405020304" pitchFamily="18" charset="0"/>
                <a:ea typeface="Times New Roman" panose="02020603050405020304" pitchFamily="18" charset="0"/>
              </a:rPr>
              <a:t>.</a:t>
            </a:r>
          </a:p>
          <a:p>
            <a:pPr algn="just"/>
            <a:endParaRPr lang="en-US" sz="1600" dirty="0">
              <a:solidFill>
                <a:srgbClr val="000000"/>
              </a:solidFill>
              <a:latin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Osnovna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ideja</a:t>
            </a:r>
            <a:r>
              <a:rPr lang="en-US" sz="1600" dirty="0">
                <a:solidFill>
                  <a:srgbClr val="000000"/>
                </a:solidFill>
                <a:effectLst/>
                <a:latin typeface="Times New Roman" panose="02020603050405020304" pitchFamily="18" charset="0"/>
                <a:ea typeface="Times New Roman" panose="02020603050405020304" pitchFamily="18" charset="0"/>
              </a:rPr>
              <a:t> je da </a:t>
            </a:r>
            <a:r>
              <a:rPr lang="en-US" sz="1600" dirty="0" err="1">
                <a:solidFill>
                  <a:srgbClr val="000000"/>
                </a:solidFill>
                <a:effectLst/>
                <a:latin typeface="Times New Roman" panose="02020603050405020304" pitchFamily="18" charset="0"/>
                <a:ea typeface="Times New Roman" panose="02020603050405020304" pitchFamily="18" charset="0"/>
              </a:rPr>
              <a:t>mreža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može</a:t>
            </a:r>
            <a:r>
              <a:rPr lang="en-US" sz="1600" dirty="0">
                <a:solidFill>
                  <a:srgbClr val="000000"/>
                </a:solidFill>
                <a:effectLst/>
                <a:latin typeface="Times New Roman" panose="02020603050405020304" pitchFamily="18" charset="0"/>
                <a:ea typeface="Times New Roman" panose="02020603050405020304" pitchFamily="18" charset="0"/>
              </a:rPr>
              <a:t> da </a:t>
            </a:r>
            <a:r>
              <a:rPr lang="en-US" sz="1600" dirty="0" err="1">
                <a:solidFill>
                  <a:srgbClr val="000000"/>
                </a:solidFill>
                <a:effectLst/>
                <a:latin typeface="Times New Roman" panose="02020603050405020304" pitchFamily="18" charset="0"/>
                <a:ea typeface="Times New Roman" panose="02020603050405020304" pitchFamily="18" charset="0"/>
              </a:rPr>
              <a:t>nauči</a:t>
            </a:r>
            <a:r>
              <a:rPr lang="en-US" sz="1600" dirty="0">
                <a:solidFill>
                  <a:srgbClr val="000000"/>
                </a:solidFill>
                <a:effectLst/>
                <a:latin typeface="Times New Roman" panose="02020603050405020304" pitchFamily="18" charset="0"/>
                <a:ea typeface="Times New Roman" panose="02020603050405020304" pitchFamily="18" charset="0"/>
              </a:rPr>
              <a:t> ne </a:t>
            </a:r>
            <a:r>
              <a:rPr lang="en-US" sz="1600" dirty="0" err="1">
                <a:solidFill>
                  <a:srgbClr val="000000"/>
                </a:solidFill>
                <a:effectLst/>
                <a:latin typeface="Times New Roman" panose="02020603050405020304" pitchFamily="18" charset="0"/>
                <a:ea typeface="Times New Roman" panose="02020603050405020304" pitchFamily="18" charset="0"/>
              </a:rPr>
              <a:t>samo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obeležja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karakteristična</a:t>
            </a:r>
            <a:r>
              <a:rPr lang="en-US" sz="1600" dirty="0">
                <a:solidFill>
                  <a:srgbClr val="000000"/>
                </a:solidFill>
                <a:effectLst/>
                <a:latin typeface="Times New Roman" panose="02020603050405020304" pitchFamily="18" charset="0"/>
                <a:ea typeface="Times New Roman" panose="02020603050405020304" pitchFamily="18" charset="0"/>
              </a:rPr>
              <a:t> za lice, </a:t>
            </a:r>
            <a:r>
              <a:rPr lang="en-US" sz="1600" dirty="0" err="1">
                <a:solidFill>
                  <a:srgbClr val="000000"/>
                </a:solidFill>
                <a:effectLst/>
                <a:latin typeface="Times New Roman" panose="02020603050405020304" pitchFamily="18" charset="0"/>
                <a:ea typeface="Times New Roman" panose="02020603050405020304" pitchFamily="18" charset="0"/>
              </a:rPr>
              <a:t>već</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kontekstualni</a:t>
            </a:r>
            <a:r>
              <a:rPr lang="en-US" sz="1600" dirty="0">
                <a:solidFill>
                  <a:srgbClr val="000000"/>
                </a:solidFill>
                <a:effectLst/>
                <a:latin typeface="Times New Roman" panose="02020603050405020304" pitchFamily="18" charset="0"/>
                <a:ea typeface="Times New Roman" panose="02020603050405020304" pitchFamily="18" charset="0"/>
              </a:rPr>
              <a:t> deo </a:t>
            </a:r>
            <a:r>
              <a:rPr lang="en-US" sz="1600" dirty="0" err="1">
                <a:solidFill>
                  <a:srgbClr val="000000"/>
                </a:solidFill>
                <a:effectLst/>
                <a:latin typeface="Times New Roman" panose="02020603050405020304" pitchFamily="18" charset="0"/>
                <a:ea typeface="Times New Roman" panose="02020603050405020304" pitchFamily="18" charset="0"/>
              </a:rPr>
              <a:t>kao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što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vrat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telo</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gn="just"/>
            <a:endParaRPr lang="en-US" sz="1600" dirty="0">
              <a:solidFill>
                <a:srgbClr val="000000"/>
              </a:solidFill>
              <a:latin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Kako</a:t>
            </a:r>
            <a:r>
              <a:rPr lang="en-US" sz="1600" dirty="0">
                <a:solidFill>
                  <a:srgbClr val="000000"/>
                </a:solidFill>
                <a:effectLst/>
                <a:latin typeface="Times New Roman" panose="02020603050405020304" pitchFamily="18" charset="0"/>
                <a:ea typeface="Times New Roman" panose="02020603050405020304" pitchFamily="18" charset="0"/>
              </a:rPr>
              <a:t> bi se </a:t>
            </a:r>
            <a:r>
              <a:rPr lang="en-US" sz="1600" dirty="0" err="1">
                <a:solidFill>
                  <a:srgbClr val="000000"/>
                </a:solidFill>
                <a:effectLst/>
                <a:latin typeface="Times New Roman" panose="02020603050405020304" pitchFamily="18" charset="0"/>
                <a:ea typeface="Times New Roman" panose="02020603050405020304" pitchFamily="18" charset="0"/>
              </a:rPr>
              <a:t>povećali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efekti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modelovanja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nelinearnih</a:t>
            </a:r>
            <a:r>
              <a:rPr lang="en-US" sz="1600" dirty="0">
                <a:solidFill>
                  <a:srgbClr val="000000"/>
                </a:solidFill>
                <a:effectLst/>
                <a:latin typeface="Times New Roman" panose="02020603050405020304" pitchFamily="18" charset="0"/>
                <a:ea typeface="Times New Roman" panose="02020603050405020304" pitchFamily="18" charset="0"/>
              </a:rPr>
              <a:t> (ne-</a:t>
            </a:r>
            <a:r>
              <a:rPr lang="en-US" sz="1600" dirty="0" err="1">
                <a:solidFill>
                  <a:srgbClr val="000000"/>
                </a:solidFill>
                <a:effectLst/>
                <a:latin typeface="Times New Roman" panose="02020603050405020304" pitchFamily="18" charset="0"/>
                <a:ea typeface="Times New Roman" panose="02020603050405020304" pitchFamily="18" charset="0"/>
              </a:rPr>
              <a:t>rigidnih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transformacija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skaliranje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smicanje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korišćeni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kontekst</a:t>
            </a:r>
            <a:r>
              <a:rPr lang="en-US" sz="1600" dirty="0">
                <a:solidFill>
                  <a:srgbClr val="000000"/>
                </a:solidFill>
                <a:effectLst/>
                <a:latin typeface="Times New Roman" panose="02020603050405020304" pitchFamily="18" charset="0"/>
                <a:ea typeface="Times New Roman" panose="02020603050405020304" pitchFamily="18" charset="0"/>
              </a:rPr>
              <a:t> moduli. </a:t>
            </a:r>
            <a:r>
              <a:rPr lang="en-US" sz="1600" dirty="0" err="1">
                <a:solidFill>
                  <a:srgbClr val="000000"/>
                </a:solidFill>
                <a:effectLst/>
                <a:latin typeface="Times New Roman" panose="02020603050405020304" pitchFamily="18" charset="0"/>
                <a:ea typeface="Times New Roman" panose="02020603050405020304" pitchFamily="18" charset="0"/>
              </a:rPr>
              <a:t>Geometrijske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varijacije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predstavljaju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jedan</a:t>
            </a:r>
            <a:r>
              <a:rPr lang="en-US" sz="1600" dirty="0">
                <a:solidFill>
                  <a:srgbClr val="000000"/>
                </a:solidFill>
                <a:effectLst/>
                <a:latin typeface="Times New Roman" panose="02020603050405020304" pitchFamily="18" charset="0"/>
                <a:ea typeface="Times New Roman" panose="02020603050405020304" pitchFamily="18" charset="0"/>
              </a:rPr>
              <a:t> od </a:t>
            </a:r>
            <a:r>
              <a:rPr lang="en-US" sz="1600" dirty="0" err="1">
                <a:solidFill>
                  <a:srgbClr val="000000"/>
                </a:solidFill>
                <a:effectLst/>
                <a:latin typeface="Times New Roman" panose="02020603050405020304" pitchFamily="18" charset="0"/>
                <a:ea typeface="Times New Roman" panose="02020603050405020304" pitchFamily="18" charset="0"/>
              </a:rPr>
              <a:t>velikih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problema</a:t>
            </a:r>
            <a:r>
              <a:rPr lang="en-US" sz="1600" dirty="0">
                <a:solidFill>
                  <a:srgbClr val="000000"/>
                </a:solidFill>
                <a:effectLst/>
                <a:latin typeface="Times New Roman" panose="02020603050405020304" pitchFamily="18" charset="0"/>
                <a:ea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rPr>
              <a:t>oblasti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detekcije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prepoznavanja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Metoda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koja</a:t>
            </a:r>
            <a:r>
              <a:rPr lang="en-US" sz="1600" dirty="0">
                <a:solidFill>
                  <a:srgbClr val="000000"/>
                </a:solidFill>
                <a:effectLst/>
                <a:latin typeface="Times New Roman" panose="02020603050405020304" pitchFamily="18" charset="0"/>
                <a:ea typeface="Times New Roman" panose="02020603050405020304" pitchFamily="18" charset="0"/>
              </a:rPr>
              <a:t> se </a:t>
            </a:r>
            <a:r>
              <a:rPr lang="en-US" sz="1600" dirty="0" err="1">
                <a:solidFill>
                  <a:srgbClr val="000000"/>
                </a:solidFill>
                <a:effectLst/>
                <a:latin typeface="Times New Roman" panose="02020603050405020304" pitchFamily="18" charset="0"/>
                <a:ea typeface="Times New Roman" panose="02020603050405020304" pitchFamily="18" charset="0"/>
              </a:rPr>
              <a:t>pokazala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korisnom</a:t>
            </a:r>
            <a:r>
              <a:rPr lang="en-US" sz="1600" dirty="0">
                <a:solidFill>
                  <a:srgbClr val="000000"/>
                </a:solidFill>
                <a:effectLst/>
                <a:latin typeface="Times New Roman" panose="02020603050405020304" pitchFamily="18" charset="0"/>
                <a:ea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rPr>
              <a:t>prevazilaženju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ovih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problema</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korišćenje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deformabilne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eng.</a:t>
            </a:r>
            <a:r>
              <a:rPr lang="en-US" sz="1600" dirty="0">
                <a:solidFill>
                  <a:srgbClr val="000000"/>
                </a:solidFill>
                <a:effectLst/>
                <a:latin typeface="Times New Roman" panose="02020603050405020304" pitchFamily="18" charset="0"/>
                <a:ea typeface="Times New Roman" panose="02020603050405020304" pitchFamily="18" charset="0"/>
              </a:rPr>
              <a:t> deformable)  </a:t>
            </a:r>
            <a:r>
              <a:rPr lang="en-US" sz="1600" dirty="0" err="1">
                <a:solidFill>
                  <a:srgbClr val="000000"/>
                </a:solidFill>
                <a:effectLst/>
                <a:latin typeface="Times New Roman" panose="02020603050405020304" pitchFamily="18" charset="0"/>
                <a:ea typeface="Times New Roman" panose="02020603050405020304" pitchFamily="18" charset="0"/>
              </a:rPr>
              <a:t>konvolucije</a:t>
            </a:r>
            <a:r>
              <a:rPr lang="en-US" sz="1600" dirty="0">
                <a:solidFill>
                  <a:srgbClr val="000000"/>
                </a:solidFill>
                <a:effectLst/>
                <a:latin typeface="Times New Roman" panose="02020603050405020304" pitchFamily="18"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233941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386A-F24B-46D1-BE28-518B05E17E81}"/>
              </a:ext>
            </a:extLst>
          </p:cNvPr>
          <p:cNvSpPr>
            <a:spLocks noGrp="1"/>
          </p:cNvSpPr>
          <p:nvPr>
            <p:ph type="title"/>
          </p:nvPr>
        </p:nvSpPr>
        <p:spPr/>
        <p:txBody>
          <a:bodyPr>
            <a:normAutofit/>
          </a:bodyPr>
          <a:lstStyle/>
          <a:p>
            <a:r>
              <a:rPr lang="en-US" sz="4000" dirty="0" err="1"/>
              <a:t>RetinaFace</a:t>
            </a:r>
            <a:endParaRPr lang="en-US" sz="4000" dirty="0"/>
          </a:p>
        </p:txBody>
      </p:sp>
      <p:sp>
        <p:nvSpPr>
          <p:cNvPr id="3" name="Content Placeholder 2">
            <a:extLst>
              <a:ext uri="{FF2B5EF4-FFF2-40B4-BE49-F238E27FC236}">
                <a16:creationId xmlns:a16="http://schemas.microsoft.com/office/drawing/2014/main" id="{8A5B779C-DFBB-42F7-A72B-C6BCD2AFD233}"/>
              </a:ext>
            </a:extLst>
          </p:cNvPr>
          <p:cNvSpPr>
            <a:spLocks noGrp="1"/>
          </p:cNvSpPr>
          <p:nvPr>
            <p:ph idx="1"/>
          </p:nvPr>
        </p:nvSpPr>
        <p:spPr/>
        <p:txBody>
          <a:bodyPr>
            <a:normAutofit/>
          </a:bodyPr>
          <a:lstStyle/>
          <a:p>
            <a:pPr algn="just"/>
            <a:r>
              <a:rPr lang="en-US" sz="1600" dirty="0">
                <a:solidFill>
                  <a:srgbClr val="000000"/>
                </a:solidFill>
                <a:effectLst/>
                <a:latin typeface="Times New Roman" panose="02020603050405020304" pitchFamily="18" charset="0"/>
                <a:ea typeface="Times New Roman" panose="02020603050405020304" pitchFamily="18" charset="0"/>
              </a:rPr>
              <a:t>Kao </a:t>
            </a:r>
            <a:r>
              <a:rPr lang="en-US" sz="1600" dirty="0" err="1">
                <a:solidFill>
                  <a:srgbClr val="000000"/>
                </a:solidFill>
                <a:effectLst/>
                <a:latin typeface="Times New Roman" panose="02020603050405020304" pitchFamily="18" charset="0"/>
                <a:ea typeface="Times New Roman" panose="02020603050405020304" pitchFamily="18" charset="0"/>
              </a:rPr>
              <a:t>što</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već</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pomenuto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RetinaFace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mreža</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zasnovana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pricipu</a:t>
            </a:r>
            <a:r>
              <a:rPr lang="en-US" sz="1600" dirty="0">
                <a:solidFill>
                  <a:srgbClr val="000000"/>
                </a:solidFill>
                <a:effectLst/>
                <a:latin typeface="Times New Roman" panose="02020603050405020304" pitchFamily="18" charset="0"/>
                <a:ea typeface="Times New Roman" panose="02020603050405020304" pitchFamily="18" charset="0"/>
              </a:rPr>
              <a:t> multi-</a:t>
            </a:r>
            <a:r>
              <a:rPr lang="en-US" sz="1600" dirty="0" err="1">
                <a:solidFill>
                  <a:srgbClr val="000000"/>
                </a:solidFill>
                <a:effectLst/>
                <a:latin typeface="Times New Roman" panose="02020603050405020304" pitchFamily="18" charset="0"/>
                <a:ea typeface="Times New Roman" panose="02020603050405020304" pitchFamily="18" charset="0"/>
              </a:rPr>
              <a:t>tast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obučavanja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Samim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tim</a:t>
            </a:r>
            <a:r>
              <a:rPr lang="en-US" sz="1600" dirty="0">
                <a:solidFill>
                  <a:srgbClr val="000000"/>
                </a:solidFill>
                <a:effectLst/>
                <a:latin typeface="Times New Roman" panose="02020603050405020304" pitchFamily="18" charset="0"/>
                <a:ea typeface="Times New Roman" panose="02020603050405020304" pitchFamily="18" charset="0"/>
              </a:rPr>
              <a:t> se </a:t>
            </a:r>
            <a:r>
              <a:rPr lang="en-US" sz="1600" dirty="0" err="1">
                <a:solidFill>
                  <a:srgbClr val="000000"/>
                </a:solidFill>
                <a:effectLst/>
                <a:latin typeface="Times New Roman" panose="02020603050405020304" pitchFamily="18" charset="0"/>
                <a:ea typeface="Times New Roman" panose="02020603050405020304" pitchFamily="18" charset="0"/>
              </a:rPr>
              <a:t>nameće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korišćenje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drugačije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funkcije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gubitka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eng.</a:t>
            </a:r>
            <a:r>
              <a:rPr lang="en-US" sz="1600" dirty="0">
                <a:solidFill>
                  <a:srgbClr val="000000"/>
                </a:solidFill>
                <a:effectLst/>
                <a:latin typeface="Times New Roman" panose="02020603050405020304" pitchFamily="18" charset="0"/>
                <a:ea typeface="Times New Roman" panose="02020603050405020304" pitchFamily="18" charset="0"/>
              </a:rPr>
              <a:t> loss function). Loss </a:t>
            </a:r>
            <a:r>
              <a:rPr lang="en-US" sz="1600" dirty="0" err="1">
                <a:solidFill>
                  <a:srgbClr val="000000"/>
                </a:solidFill>
                <a:effectLst/>
                <a:latin typeface="Times New Roman" panose="02020603050405020304" pitchFamily="18" charset="0"/>
                <a:ea typeface="Times New Roman" panose="02020603050405020304" pitchFamily="18" charset="0"/>
              </a:rPr>
              <a:t>funkcija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korišćena</a:t>
            </a:r>
            <a:r>
              <a:rPr lang="en-US" sz="1600" dirty="0">
                <a:solidFill>
                  <a:srgbClr val="000000"/>
                </a:solidFill>
                <a:effectLst/>
                <a:latin typeface="Times New Roman" panose="02020603050405020304" pitchFamily="18" charset="0"/>
                <a:ea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rPr>
              <a:t>ovom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slučaja</a:t>
            </a:r>
            <a:r>
              <a:rPr lang="en-US" sz="1600" dirty="0">
                <a:solidFill>
                  <a:srgbClr val="000000"/>
                </a:solidFill>
                <a:effectLst/>
                <a:latin typeface="Times New Roman" panose="02020603050405020304" pitchFamily="18" charset="0"/>
                <a:ea typeface="Times New Roman" panose="02020603050405020304" pitchFamily="18" charset="0"/>
              </a:rPr>
              <a:t> je multi-task loss:</a:t>
            </a:r>
            <a:endParaRPr lang="en-US" sz="1600" dirty="0">
              <a:effectLst/>
              <a:latin typeface="Times New Roman" panose="02020603050405020304" pitchFamily="18" charset="0"/>
              <a:ea typeface="Times New Roman" panose="02020603050405020304" pitchFamily="18" charset="0"/>
            </a:endParaRPr>
          </a:p>
          <a:p>
            <a:pPr algn="just"/>
            <a:endParaRPr lang="en-US" sz="2400" dirty="0"/>
          </a:p>
          <a:p>
            <a:pPr algn="just"/>
            <a:endParaRPr lang="en-US" sz="2400" dirty="0"/>
          </a:p>
          <a:p>
            <a:pPr algn="just"/>
            <a:endParaRPr lang="en-US" sz="2400" dirty="0"/>
          </a:p>
          <a:p>
            <a:pPr algn="just"/>
            <a:endParaRPr lang="en-US" sz="2400" dirty="0"/>
          </a:p>
          <a:p>
            <a:pPr algn="just"/>
            <a:r>
              <a:rPr lang="en-US" sz="1600" dirty="0">
                <a:solidFill>
                  <a:srgbClr val="000000"/>
                </a:solidFill>
                <a:effectLst/>
                <a:latin typeface="Times New Roman" panose="02020603050405020304" pitchFamily="18" charset="0"/>
                <a:ea typeface="Times New Roman" panose="02020603050405020304" pitchFamily="18" charset="0"/>
              </a:rPr>
              <a:t>Ova </a:t>
            </a:r>
            <a:r>
              <a:rPr lang="en-US" sz="1600" dirty="0" err="1">
                <a:solidFill>
                  <a:srgbClr val="000000"/>
                </a:solidFill>
                <a:effectLst/>
                <a:latin typeface="Times New Roman" panose="02020603050405020304" pitchFamily="18" charset="0"/>
                <a:ea typeface="Times New Roman" panose="02020603050405020304" pitchFamily="18" charset="0"/>
              </a:rPr>
              <a:t>funkcija</a:t>
            </a:r>
            <a:r>
              <a:rPr lang="en-US" sz="1600" dirty="0">
                <a:solidFill>
                  <a:srgbClr val="000000"/>
                </a:solidFill>
                <a:effectLst/>
                <a:latin typeface="Times New Roman" panose="02020603050405020304" pitchFamily="18" charset="0"/>
                <a:ea typeface="Times New Roman" panose="02020603050405020304" pitchFamily="18" charset="0"/>
              </a:rPr>
              <a:t> se </a:t>
            </a:r>
            <a:r>
              <a:rPr lang="en-US" sz="1600" dirty="0" err="1">
                <a:solidFill>
                  <a:srgbClr val="000000"/>
                </a:solidFill>
                <a:effectLst/>
                <a:latin typeface="Times New Roman" panose="02020603050405020304" pitchFamily="18" charset="0"/>
                <a:ea typeface="Times New Roman" panose="02020603050405020304" pitchFamily="18" charset="0"/>
              </a:rPr>
              <a:t>sastoji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iz</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više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delova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gde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prvi</a:t>
            </a:r>
            <a:r>
              <a:rPr lang="en-US" sz="1600" dirty="0">
                <a:solidFill>
                  <a:srgbClr val="000000"/>
                </a:solidFill>
                <a:effectLst/>
                <a:latin typeface="Times New Roman" panose="02020603050405020304" pitchFamily="18" charset="0"/>
                <a:ea typeface="Times New Roman" panose="02020603050405020304" pitchFamily="18" charset="0"/>
              </a:rPr>
              <a:t> deo </a:t>
            </a:r>
            <a:r>
              <a:rPr lang="en-US" sz="1600" i="1" dirty="0" err="1">
                <a:solidFill>
                  <a:srgbClr val="000000"/>
                </a:solidFill>
                <a:effectLst/>
                <a:latin typeface="Times New Roman" panose="02020603050405020304" pitchFamily="18" charset="0"/>
                <a:ea typeface="Times New Roman" panose="02020603050405020304" pitchFamily="18" charset="0"/>
              </a:rPr>
              <a:t>L</a:t>
            </a:r>
            <a:r>
              <a:rPr lang="en-US" sz="1600" i="1" baseline="-25000" dirty="0" err="1">
                <a:solidFill>
                  <a:srgbClr val="000000"/>
                </a:solidFill>
                <a:effectLst/>
                <a:latin typeface="Times New Roman" panose="02020603050405020304" pitchFamily="18" charset="0"/>
                <a:ea typeface="Times New Roman" panose="02020603050405020304" pitchFamily="18" charset="0"/>
              </a:rPr>
              <a:t>cls</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predstavlja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softmax</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gubitak</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binarne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klasifikacije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rPr>
              <a:t>/</a:t>
            </a:r>
            <a:r>
              <a:rPr lang="en-US" sz="1600" dirty="0" err="1">
                <a:solidFill>
                  <a:srgbClr val="000000"/>
                </a:solidFill>
                <a:effectLst/>
                <a:latin typeface="Times New Roman" panose="02020603050405020304" pitchFamily="18" charset="0"/>
                <a:ea typeface="Times New Roman" panose="02020603050405020304" pitchFamily="18" charset="0"/>
              </a:rPr>
              <a:t>nema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drugi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sabirak</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gubitak</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regresije</a:t>
            </a:r>
            <a:r>
              <a:rPr lang="en-US" sz="1600" dirty="0">
                <a:solidFill>
                  <a:srgbClr val="000000"/>
                </a:solidFill>
                <a:effectLst/>
                <a:latin typeface="Times New Roman" panose="02020603050405020304" pitchFamily="18" charset="0"/>
                <a:ea typeface="Times New Roman" panose="02020603050405020304" pitchFamily="18" charset="0"/>
              </a:rPr>
              <a:t> bounding box-ova, </a:t>
            </a:r>
            <a:r>
              <a:rPr lang="en-US" sz="1600" dirty="0" err="1">
                <a:solidFill>
                  <a:srgbClr val="000000"/>
                </a:solidFill>
                <a:effectLst/>
                <a:latin typeface="Times New Roman" panose="02020603050405020304" pitchFamily="18" charset="0"/>
                <a:ea typeface="Times New Roman" panose="02020603050405020304" pitchFamily="18" charset="0"/>
              </a:rPr>
              <a:t>zatim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sledi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regresioni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gubitak</a:t>
            </a:r>
            <a:r>
              <a:rPr lang="en-US" sz="1600" dirty="0">
                <a:solidFill>
                  <a:srgbClr val="000000"/>
                </a:solidFill>
                <a:effectLst/>
                <a:latin typeface="Times New Roman" panose="02020603050405020304" pitchFamily="18" charset="0"/>
                <a:ea typeface="Times New Roman" panose="02020603050405020304" pitchFamily="18" charset="0"/>
              </a:rPr>
              <a:t> za </a:t>
            </a:r>
            <a:r>
              <a:rPr lang="en-US" sz="1600" dirty="0" err="1">
                <a:solidFill>
                  <a:srgbClr val="000000"/>
                </a:solidFill>
                <a:effectLst/>
                <a:latin typeface="Times New Roman" panose="02020603050405020304" pitchFamily="18" charset="0"/>
                <a:ea typeface="Times New Roman" panose="02020603050405020304" pitchFamily="18" charset="0"/>
              </a:rPr>
              <a:t>predikciju</a:t>
            </a:r>
            <a:r>
              <a:rPr lang="en-US" sz="1600" dirty="0">
                <a:solidFill>
                  <a:srgbClr val="000000"/>
                </a:solidFill>
                <a:effectLst/>
                <a:latin typeface="Times New Roman" panose="02020603050405020304" pitchFamily="18" charset="0"/>
                <a:ea typeface="Times New Roman" panose="02020603050405020304" pitchFamily="18" charset="0"/>
              </a:rPr>
              <a:t> 5 </a:t>
            </a:r>
            <a:r>
              <a:rPr lang="en-US" sz="1600" dirty="0" err="1">
                <a:solidFill>
                  <a:srgbClr val="000000"/>
                </a:solidFill>
                <a:effectLst/>
                <a:latin typeface="Times New Roman" panose="02020603050405020304" pitchFamily="18" charset="0"/>
                <a:ea typeface="Times New Roman" panose="02020603050405020304" pitchFamily="18" charset="0"/>
              </a:rPr>
              <a:t>klju</a:t>
            </a:r>
            <a:r>
              <a:rPr lang="sr-Latn-RS" sz="1600" dirty="0">
                <a:solidFill>
                  <a:srgbClr val="000000"/>
                </a:solidFill>
                <a:effectLst/>
                <a:latin typeface="Times New Roman" panose="02020603050405020304" pitchFamily="18" charset="0"/>
                <a:ea typeface="Times New Roman" panose="02020603050405020304" pitchFamily="18" charset="0"/>
              </a:rPr>
              <a:t>č</a:t>
            </a:r>
            <a:r>
              <a:rPr lang="en-US" sz="1600" dirty="0" err="1">
                <a:solidFill>
                  <a:srgbClr val="000000"/>
                </a:solidFill>
                <a:effectLst/>
                <a:latin typeface="Times New Roman" panose="02020603050405020304" pitchFamily="18" charset="0"/>
                <a:ea typeface="Times New Roman" panose="02020603050405020304" pitchFamily="18" charset="0"/>
              </a:rPr>
              <a:t>nih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tačaka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dense </a:t>
            </a:r>
            <a:r>
              <a:rPr lang="en-US" sz="1600" dirty="0" err="1">
                <a:solidFill>
                  <a:srgbClr val="000000"/>
                </a:solidFill>
                <a:effectLst/>
                <a:latin typeface="Times New Roman" panose="02020603050405020304" pitchFamily="18" charset="0"/>
                <a:ea typeface="Times New Roman" panose="02020603050405020304" pitchFamily="18" charset="0"/>
              </a:rPr>
              <a:t>regresioni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gibitak</a:t>
            </a:r>
            <a:r>
              <a:rPr lang="en-US" sz="1600" dirty="0">
                <a:solidFill>
                  <a:srgbClr val="000000"/>
                </a:solidFill>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algn="just"/>
            <a:endParaRPr lang="en-US" sz="2400" dirty="0"/>
          </a:p>
        </p:txBody>
      </p:sp>
      <p:pic>
        <p:nvPicPr>
          <p:cNvPr id="8197" name="Picture 5">
            <a:extLst>
              <a:ext uri="{FF2B5EF4-FFF2-40B4-BE49-F238E27FC236}">
                <a16:creationId xmlns:a16="http://schemas.microsoft.com/office/drawing/2014/main" id="{E131C05A-8129-4763-9B99-A53396981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435" y="2633019"/>
            <a:ext cx="5599130" cy="1299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125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2BE2-C6D1-452E-953E-FF1091F93096}"/>
              </a:ext>
            </a:extLst>
          </p:cNvPr>
          <p:cNvSpPr>
            <a:spLocks noGrp="1"/>
          </p:cNvSpPr>
          <p:nvPr>
            <p:ph type="title"/>
          </p:nvPr>
        </p:nvSpPr>
        <p:spPr/>
        <p:txBody>
          <a:bodyPr>
            <a:normAutofit/>
          </a:bodyPr>
          <a:lstStyle/>
          <a:p>
            <a:r>
              <a:rPr lang="en-US" sz="4000" dirty="0" err="1"/>
              <a:t>RetinaFace</a:t>
            </a:r>
            <a:endParaRPr lang="en-US" sz="4000" dirty="0"/>
          </a:p>
        </p:txBody>
      </p:sp>
      <p:pic>
        <p:nvPicPr>
          <p:cNvPr id="9218" name="Picture 2">
            <a:extLst>
              <a:ext uri="{FF2B5EF4-FFF2-40B4-BE49-F238E27FC236}">
                <a16:creationId xmlns:a16="http://schemas.microsoft.com/office/drawing/2014/main" id="{32AD5E9C-965E-49A3-82E0-5623EBA0C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785" y="2281432"/>
            <a:ext cx="10722429" cy="2679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5783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7F32-6907-483F-91D2-EE2D4A5402F8}"/>
              </a:ext>
            </a:extLst>
          </p:cNvPr>
          <p:cNvSpPr>
            <a:spLocks noGrp="1"/>
          </p:cNvSpPr>
          <p:nvPr>
            <p:ph type="title"/>
          </p:nvPr>
        </p:nvSpPr>
        <p:spPr/>
        <p:txBody>
          <a:bodyPr>
            <a:normAutofit/>
          </a:bodyPr>
          <a:lstStyle/>
          <a:p>
            <a:r>
              <a:rPr lang="en-US" sz="4000" dirty="0" err="1"/>
              <a:t>RetinaFace</a:t>
            </a:r>
            <a:endParaRPr lang="en-US" sz="4000" dirty="0"/>
          </a:p>
        </p:txBody>
      </p:sp>
      <p:sp>
        <p:nvSpPr>
          <p:cNvPr id="3" name="Content Placeholder 2">
            <a:extLst>
              <a:ext uri="{FF2B5EF4-FFF2-40B4-BE49-F238E27FC236}">
                <a16:creationId xmlns:a16="http://schemas.microsoft.com/office/drawing/2014/main" id="{633D49E6-FBD2-4DCD-8A44-0873D11F1944}"/>
              </a:ext>
            </a:extLst>
          </p:cNvPr>
          <p:cNvSpPr>
            <a:spLocks noGrp="1"/>
          </p:cNvSpPr>
          <p:nvPr>
            <p:ph idx="1"/>
          </p:nvPr>
        </p:nvSpPr>
        <p:spPr/>
        <p:txBody>
          <a:bodyPr>
            <a:normAutofit/>
          </a:bodyPr>
          <a:lstStyle/>
          <a:p>
            <a:pPr algn="just"/>
            <a:r>
              <a:rPr lang="en-US" sz="1600" dirty="0" err="1">
                <a:solidFill>
                  <a:srgbClr val="000000"/>
                </a:solidFill>
                <a:effectLst/>
                <a:latin typeface="Times New Roman" panose="02020603050405020304" pitchFamily="18" charset="0"/>
                <a:ea typeface="Times New Roman" panose="02020603050405020304" pitchFamily="18" charset="0"/>
              </a:rPr>
              <a:t>Kako</a:t>
            </a:r>
            <a:r>
              <a:rPr lang="en-US" sz="1600" dirty="0">
                <a:solidFill>
                  <a:srgbClr val="000000"/>
                </a:solidFill>
                <a:effectLst/>
                <a:latin typeface="Times New Roman" panose="02020603050405020304" pitchFamily="18" charset="0"/>
                <a:ea typeface="Times New Roman" panose="02020603050405020304" pitchFamily="18" charset="0"/>
              </a:rPr>
              <a:t> bi </a:t>
            </a:r>
            <a:r>
              <a:rPr lang="en-US" sz="1600" dirty="0" err="1">
                <a:solidFill>
                  <a:srgbClr val="000000"/>
                </a:solidFill>
                <a:effectLst/>
                <a:latin typeface="Times New Roman" panose="02020603050405020304" pitchFamily="18" charset="0"/>
                <a:ea typeface="Times New Roman" panose="02020603050405020304" pitchFamily="18" charset="0"/>
              </a:rPr>
              <a:t>ubrzao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proces</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detekcije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korišćen</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takozvani</a:t>
            </a:r>
            <a:r>
              <a:rPr lang="en-US" sz="1600" dirty="0">
                <a:solidFill>
                  <a:srgbClr val="000000"/>
                </a:solidFill>
                <a:effectLst/>
                <a:latin typeface="Times New Roman" panose="02020603050405020304" pitchFamily="18" charset="0"/>
                <a:ea typeface="Times New Roman" panose="02020603050405020304" pitchFamily="18" charset="0"/>
              </a:rPr>
              <a:t> mesh </a:t>
            </a:r>
            <a:r>
              <a:rPr lang="en-US" sz="1600" dirty="0" err="1">
                <a:solidFill>
                  <a:srgbClr val="000000"/>
                </a:solidFill>
                <a:effectLst/>
                <a:latin typeface="Times New Roman" panose="02020603050405020304" pitchFamily="18" charset="0"/>
                <a:ea typeface="Times New Roman" panose="02020603050405020304" pitchFamily="18" charset="0"/>
              </a:rPr>
              <a:t>dekoder</a:t>
            </a:r>
            <a:r>
              <a:rPr lang="en-US" sz="1600" dirty="0">
                <a:solidFill>
                  <a:srgbClr val="000000"/>
                </a:solidFill>
                <a:effectLst/>
                <a:latin typeface="Times New Roman" panose="02020603050405020304" pitchFamily="18" charset="0"/>
                <a:ea typeface="Times New Roman" panose="02020603050405020304" pitchFamily="18" charset="0"/>
              </a:rPr>
              <a:t> (mesh </a:t>
            </a:r>
            <a:r>
              <a:rPr lang="en-US" sz="1600" dirty="0" err="1">
                <a:solidFill>
                  <a:srgbClr val="000000"/>
                </a:solidFill>
                <a:effectLst/>
                <a:latin typeface="Times New Roman" panose="02020603050405020304" pitchFamily="18" charset="0"/>
                <a:ea typeface="Times New Roman" panose="02020603050405020304" pitchFamily="18" charset="0"/>
              </a:rPr>
              <a:t>konvolucija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up-sampling). Ovo </a:t>
            </a:r>
            <a:r>
              <a:rPr lang="en-US" sz="1600" dirty="0" err="1">
                <a:solidFill>
                  <a:srgbClr val="000000"/>
                </a:solidFill>
                <a:effectLst/>
                <a:latin typeface="Times New Roman" panose="02020603050405020304" pitchFamily="18" charset="0"/>
                <a:ea typeface="Times New Roman" panose="02020603050405020304" pitchFamily="18" charset="0"/>
              </a:rPr>
              <a:t>predstavlja</a:t>
            </a:r>
            <a:r>
              <a:rPr lang="en-US" sz="1600" dirty="0">
                <a:solidFill>
                  <a:srgbClr val="000000"/>
                </a:solidFill>
                <a:effectLst/>
                <a:latin typeface="Times New Roman" panose="02020603050405020304" pitchFamily="18" charset="0"/>
                <a:ea typeface="Times New Roman" panose="02020603050405020304" pitchFamily="18" charset="0"/>
              </a:rPr>
              <a:t> vid </a:t>
            </a:r>
            <a:r>
              <a:rPr lang="en-US" sz="1600" dirty="0" err="1">
                <a:solidFill>
                  <a:srgbClr val="000000"/>
                </a:solidFill>
                <a:effectLst/>
                <a:latin typeface="Times New Roman" panose="02020603050405020304" pitchFamily="18" charset="0"/>
                <a:ea typeface="Times New Roman" panose="02020603050405020304" pitchFamily="18" charset="0"/>
              </a:rPr>
              <a:t>graf</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konvolucionog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metoda</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gn="just"/>
            <a:endParaRPr lang="en-US" sz="2400" dirty="0"/>
          </a:p>
        </p:txBody>
      </p:sp>
      <p:pic>
        <p:nvPicPr>
          <p:cNvPr id="10242" name="Picture 2">
            <a:extLst>
              <a:ext uri="{FF2B5EF4-FFF2-40B4-BE49-F238E27FC236}">
                <a16:creationId xmlns:a16="http://schemas.microsoft.com/office/drawing/2014/main" id="{8027710D-1DAB-483C-AA4A-6C374882B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753" y="2887442"/>
            <a:ext cx="8336494" cy="2842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2932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12BA-5768-41D8-8B01-7E2B0132769E}"/>
              </a:ext>
            </a:extLst>
          </p:cNvPr>
          <p:cNvSpPr>
            <a:spLocks noGrp="1"/>
          </p:cNvSpPr>
          <p:nvPr>
            <p:ph type="title"/>
          </p:nvPr>
        </p:nvSpPr>
        <p:spPr/>
        <p:txBody>
          <a:bodyPr>
            <a:normAutofit/>
          </a:bodyPr>
          <a:lstStyle/>
          <a:p>
            <a:r>
              <a:rPr lang="en-US" sz="4000" dirty="0" err="1"/>
              <a:t>Poravnanje</a:t>
            </a:r>
            <a:r>
              <a:rPr lang="en-US" sz="4000" dirty="0"/>
              <a:t> </a:t>
            </a:r>
            <a:r>
              <a:rPr lang="en-US" sz="4000" dirty="0" err="1"/>
              <a:t>lica</a:t>
            </a:r>
            <a:endParaRPr lang="en-US" sz="4000" dirty="0"/>
          </a:p>
        </p:txBody>
      </p:sp>
      <p:sp>
        <p:nvSpPr>
          <p:cNvPr id="3" name="Content Placeholder 2">
            <a:extLst>
              <a:ext uri="{FF2B5EF4-FFF2-40B4-BE49-F238E27FC236}">
                <a16:creationId xmlns:a16="http://schemas.microsoft.com/office/drawing/2014/main" id="{8BEC8015-796B-4A19-BA1F-31F27E9EEA53}"/>
              </a:ext>
            </a:extLst>
          </p:cNvPr>
          <p:cNvSpPr>
            <a:spLocks noGrp="1"/>
          </p:cNvSpPr>
          <p:nvPr>
            <p:ph idx="1"/>
          </p:nvPr>
        </p:nvSpPr>
        <p:spPr/>
        <p:txBody>
          <a:bodyPr>
            <a:normAutofit/>
          </a:bodyPr>
          <a:lstStyle/>
          <a:p>
            <a:pPr algn="just"/>
            <a:r>
              <a:rPr lang="en-US" sz="1600" dirty="0" err="1">
                <a:solidFill>
                  <a:srgbClr val="000000"/>
                </a:solidFill>
                <a:effectLst/>
                <a:latin typeface="Times New Roman" panose="02020603050405020304" pitchFamily="18" charset="0"/>
                <a:ea typeface="Times New Roman" panose="02020603050405020304" pitchFamily="18" charset="0"/>
              </a:rPr>
              <a:t>Kako</a:t>
            </a:r>
            <a:r>
              <a:rPr lang="en-US" sz="1600" dirty="0">
                <a:solidFill>
                  <a:srgbClr val="000000"/>
                </a:solidFill>
                <a:effectLst/>
                <a:latin typeface="Times New Roman" panose="02020603050405020304" pitchFamily="18" charset="0"/>
                <a:ea typeface="Times New Roman" panose="02020603050405020304" pitchFamily="18" charset="0"/>
              </a:rPr>
              <a:t> bi </a:t>
            </a:r>
            <a:r>
              <a:rPr lang="en-US" sz="1600" dirty="0" err="1">
                <a:solidFill>
                  <a:srgbClr val="000000"/>
                </a:solidFill>
                <a:effectLst/>
                <a:latin typeface="Times New Roman" panose="02020603050405020304" pitchFamily="18" charset="0"/>
                <a:ea typeface="Times New Roman" panose="02020603050405020304" pitchFamily="18" charset="0"/>
              </a:rPr>
              <a:t>proces</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prepoznavanja</a:t>
            </a:r>
            <a:r>
              <a:rPr lang="en-US" sz="1600" dirty="0">
                <a:solidFill>
                  <a:srgbClr val="000000"/>
                </a:solidFill>
                <a:effectLst/>
                <a:latin typeface="Times New Roman" panose="02020603050405020304" pitchFamily="18" charset="0"/>
                <a:ea typeface="Times New Roman" panose="02020603050405020304" pitchFamily="18" charset="0"/>
              </a:rPr>
              <a:t> bio </a:t>
            </a:r>
            <a:r>
              <a:rPr lang="en-US" sz="1600" dirty="0" err="1">
                <a:solidFill>
                  <a:srgbClr val="000000"/>
                </a:solidFill>
                <a:effectLst/>
                <a:latin typeface="Times New Roman" panose="02020603050405020304" pitchFamily="18" charset="0"/>
                <a:ea typeface="Times New Roman" panose="02020603050405020304" pitchFamily="18" charset="0"/>
              </a:rPr>
              <a:t>što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uspešniji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potrebno</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uraditi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poravnanje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rPr>
              <a:t>.</a:t>
            </a:r>
          </a:p>
          <a:p>
            <a:pPr algn="just"/>
            <a:r>
              <a:rPr lang="en-US" sz="1600" dirty="0">
                <a:solidFill>
                  <a:srgbClr val="000000"/>
                </a:solidFill>
                <a:latin typeface="Times New Roman" panose="02020603050405020304" pitchFamily="18" charset="0"/>
              </a:rPr>
              <a:t>Za to </a:t>
            </a:r>
            <a:r>
              <a:rPr lang="en-US" sz="1600" dirty="0" err="1">
                <a:solidFill>
                  <a:srgbClr val="000000"/>
                </a:solidFill>
                <a:latin typeface="Times New Roman" panose="02020603050405020304" pitchFamily="18" charset="0"/>
              </a:rPr>
              <a:t>su</a:t>
            </a:r>
            <a:r>
              <a:rPr lang="en-US" sz="1600" dirty="0">
                <a:solidFill>
                  <a:srgbClr val="000000"/>
                </a:solidFill>
                <a:latin typeface="Times New Roman" panose="02020603050405020304" pitchFamily="18" charset="0"/>
              </a:rPr>
              <a:t> </a:t>
            </a:r>
            <a:r>
              <a:rPr lang="en-US" sz="1600" dirty="0" err="1">
                <a:solidFill>
                  <a:srgbClr val="000000"/>
                </a:solidFill>
                <a:latin typeface="Times New Roman" panose="02020603050405020304" pitchFamily="18" charset="0"/>
              </a:rPr>
              <a:t>nam</a:t>
            </a:r>
            <a:r>
              <a:rPr lang="en-US" sz="1600" dirty="0">
                <a:solidFill>
                  <a:srgbClr val="000000"/>
                </a:solidFill>
                <a:latin typeface="Times New Roman" panose="02020603050405020304" pitchFamily="18" charset="0"/>
              </a:rPr>
              <a:t> </a:t>
            </a:r>
            <a:r>
              <a:rPr lang="en-US" sz="1600" dirty="0" err="1">
                <a:solidFill>
                  <a:srgbClr val="000000"/>
                </a:solidFill>
                <a:latin typeface="Times New Roman" panose="02020603050405020304" pitchFamily="18" charset="0"/>
              </a:rPr>
              <a:t>potrebne</a:t>
            </a:r>
            <a:r>
              <a:rPr lang="en-US" sz="1600" dirty="0">
                <a:solidFill>
                  <a:srgbClr val="000000"/>
                </a:solidFill>
                <a:latin typeface="Times New Roman" panose="02020603050405020304" pitchFamily="18" charset="0"/>
              </a:rPr>
              <a:t> </a:t>
            </a:r>
            <a:r>
              <a:rPr lang="sr-Latn-RS" sz="1600" dirty="0">
                <a:solidFill>
                  <a:srgbClr val="000000"/>
                </a:solidFill>
                <a:latin typeface="Times New Roman" panose="02020603050405020304" pitchFamily="18" charset="0"/>
              </a:rPr>
              <a:t>ključne tačke na licu.</a:t>
            </a:r>
          </a:p>
          <a:p>
            <a:pPr algn="just"/>
            <a:r>
              <a:rPr lang="en-US" sz="1600" dirty="0" err="1">
                <a:solidFill>
                  <a:srgbClr val="000000"/>
                </a:solidFill>
                <a:effectLst/>
                <a:latin typeface="Times New Roman" panose="02020603050405020304" pitchFamily="18" charset="0"/>
                <a:ea typeface="Times New Roman" panose="02020603050405020304" pitchFamily="18" charset="0"/>
              </a:rPr>
              <a:t>Jedan</a:t>
            </a:r>
            <a:r>
              <a:rPr lang="en-US" sz="1600" dirty="0">
                <a:solidFill>
                  <a:srgbClr val="000000"/>
                </a:solidFill>
                <a:effectLst/>
                <a:latin typeface="Times New Roman" panose="02020603050405020304" pitchFamily="18" charset="0"/>
                <a:ea typeface="Times New Roman" panose="02020603050405020304" pitchFamily="18" charset="0"/>
              </a:rPr>
              <a:t> od </a:t>
            </a:r>
            <a:r>
              <a:rPr lang="en-US" sz="1600" dirty="0" err="1">
                <a:solidFill>
                  <a:srgbClr val="000000"/>
                </a:solidFill>
                <a:effectLst/>
                <a:latin typeface="Times New Roman" panose="02020603050405020304" pitchFamily="18" charset="0"/>
                <a:ea typeface="Times New Roman" panose="02020603050405020304" pitchFamily="18" charset="0"/>
              </a:rPr>
              <a:t>jednostavnijih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uspešnih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metoda</a:t>
            </a:r>
            <a:r>
              <a:rPr lang="en-US" sz="1600" dirty="0">
                <a:solidFill>
                  <a:srgbClr val="000000"/>
                </a:solidFill>
                <a:effectLst/>
                <a:latin typeface="Times New Roman" panose="02020603050405020304" pitchFamily="18" charset="0"/>
                <a:ea typeface="Times New Roman" panose="02020603050405020304" pitchFamily="18" charset="0"/>
              </a:rPr>
              <a:t> za </a:t>
            </a:r>
            <a:r>
              <a:rPr lang="en-US" sz="1600" dirty="0" err="1">
                <a:solidFill>
                  <a:srgbClr val="000000"/>
                </a:solidFill>
                <a:effectLst/>
                <a:latin typeface="Times New Roman" panose="02020603050405020304" pitchFamily="18" charset="0"/>
                <a:ea typeface="Times New Roman" panose="02020603050405020304" pitchFamily="18" charset="0"/>
              </a:rPr>
              <a:t>ovo</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pronalaženje</a:t>
            </a:r>
            <a:r>
              <a:rPr lang="en-US" sz="1600" dirty="0">
                <a:solidFill>
                  <a:srgbClr val="000000"/>
                </a:solidFill>
                <a:effectLst/>
                <a:latin typeface="Times New Roman" panose="02020603050405020304" pitchFamily="18" charset="0"/>
                <a:ea typeface="Times New Roman" panose="02020603050405020304" pitchFamily="18" charset="0"/>
              </a:rPr>
              <a:t> arcus </a:t>
            </a:r>
            <a:r>
              <a:rPr lang="en-US" sz="1600" dirty="0" err="1">
                <a:solidFill>
                  <a:srgbClr val="000000"/>
                </a:solidFill>
                <a:effectLst/>
                <a:latin typeface="Times New Roman" panose="02020603050405020304" pitchFamily="18" charset="0"/>
                <a:ea typeface="Times New Roman" panose="02020603050405020304" pitchFamily="18" charset="0"/>
              </a:rPr>
              <a:t>tangensa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između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dva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oka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odnosno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ugla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između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dva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oka</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gn="just"/>
            <a:endParaRPr lang="sr-Latn-RS" sz="1600" dirty="0">
              <a:solidFill>
                <a:srgbClr val="000000"/>
              </a:solidFill>
              <a:latin typeface="Times New Roman" panose="02020603050405020304" pitchFamily="18" charset="0"/>
            </a:endParaRPr>
          </a:p>
          <a:p>
            <a:pPr algn="just"/>
            <a:endParaRPr lang="en-US" sz="2400" dirty="0"/>
          </a:p>
        </p:txBody>
      </p:sp>
      <p:pic>
        <p:nvPicPr>
          <p:cNvPr id="1026" name="Picture 2">
            <a:extLst>
              <a:ext uri="{FF2B5EF4-FFF2-40B4-BE49-F238E27FC236}">
                <a16:creationId xmlns:a16="http://schemas.microsoft.com/office/drawing/2014/main" id="{AF458393-39A4-4022-9056-6D7D61618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25" y="3171825"/>
            <a:ext cx="48577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1319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3583-97EB-4DD3-B9BF-D52AB0CB0800}"/>
              </a:ext>
            </a:extLst>
          </p:cNvPr>
          <p:cNvSpPr>
            <a:spLocks noGrp="1"/>
          </p:cNvSpPr>
          <p:nvPr>
            <p:ph type="title"/>
          </p:nvPr>
        </p:nvSpPr>
        <p:spPr/>
        <p:txBody>
          <a:bodyPr>
            <a:normAutofit/>
          </a:bodyPr>
          <a:lstStyle/>
          <a:p>
            <a:r>
              <a:rPr lang="en-US" sz="4000" dirty="0" err="1"/>
              <a:t>Poravnanje</a:t>
            </a:r>
            <a:r>
              <a:rPr lang="en-US" sz="4000" dirty="0"/>
              <a:t> </a:t>
            </a:r>
            <a:r>
              <a:rPr lang="en-US" sz="4000" dirty="0" err="1"/>
              <a:t>lica</a:t>
            </a:r>
            <a:endParaRPr lang="en-US" sz="4000" dirty="0"/>
          </a:p>
        </p:txBody>
      </p:sp>
      <p:sp>
        <p:nvSpPr>
          <p:cNvPr id="3" name="Content Placeholder 2">
            <a:extLst>
              <a:ext uri="{FF2B5EF4-FFF2-40B4-BE49-F238E27FC236}">
                <a16:creationId xmlns:a16="http://schemas.microsoft.com/office/drawing/2014/main" id="{AE870F88-D09E-4409-8440-25C2B7CF0164}"/>
              </a:ext>
            </a:extLst>
          </p:cNvPr>
          <p:cNvSpPr>
            <a:spLocks noGrp="1"/>
          </p:cNvSpPr>
          <p:nvPr>
            <p:ph idx="1"/>
          </p:nvPr>
        </p:nvSpPr>
        <p:spPr/>
        <p:txBody>
          <a:bodyPr>
            <a:normAutofit/>
          </a:bodyPr>
          <a:lstStyle/>
          <a:p>
            <a:pPr algn="just"/>
            <a:r>
              <a:rPr lang="sr-Latn-RS" sz="1600" dirty="0">
                <a:latin typeface="Times New Roman" panose="02020603050405020304" pitchFamily="18" charset="0"/>
                <a:cs typeface="Times New Roman" panose="02020603050405020304" pitchFamily="18" charset="0"/>
              </a:rPr>
              <a:t>Potrebno je pronaći rotaciju matricu.</a:t>
            </a:r>
          </a:p>
          <a:p>
            <a:pPr algn="just"/>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Sledeći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korak</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upotreba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afinih</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transformacija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kako</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bi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postigli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željeni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efekat</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Ovakva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vrsta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transformacija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odnosno</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preslikavanja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preslikava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tačke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tačke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prave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prave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ravni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ravni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Kod</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ovakvih</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transformacija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par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paralelnih</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pravi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ostaje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paralelan</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nakon</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preslikavanja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uglovi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između</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pravih</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ili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razdaljine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između</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tačaka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ne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moraju</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nužno</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ostati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iste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89F40E47-8AD3-46CD-9E4D-FAE6B728C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450" y="4117975"/>
            <a:ext cx="32131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1245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0B5-D0FC-432E-AC04-00C552575A9F}"/>
              </a:ext>
            </a:extLst>
          </p:cNvPr>
          <p:cNvSpPr>
            <a:spLocks noGrp="1"/>
          </p:cNvSpPr>
          <p:nvPr>
            <p:ph type="title"/>
          </p:nvPr>
        </p:nvSpPr>
        <p:spPr/>
        <p:txBody>
          <a:bodyPr>
            <a:normAutofit/>
          </a:bodyPr>
          <a:lstStyle/>
          <a:p>
            <a:r>
              <a:rPr lang="sr-Latn-RS" sz="4000" dirty="0"/>
              <a:t>Ekstrakcija vektora obeležja</a:t>
            </a:r>
            <a:endParaRPr lang="en-US" sz="4000" dirty="0"/>
          </a:p>
        </p:txBody>
      </p:sp>
      <p:sp>
        <p:nvSpPr>
          <p:cNvPr id="3" name="Content Placeholder 2">
            <a:extLst>
              <a:ext uri="{FF2B5EF4-FFF2-40B4-BE49-F238E27FC236}">
                <a16:creationId xmlns:a16="http://schemas.microsoft.com/office/drawing/2014/main" id="{12FFDC5C-4C5B-4333-80C4-43550BC44957}"/>
              </a:ext>
            </a:extLst>
          </p:cNvPr>
          <p:cNvSpPr>
            <a:spLocks noGrp="1"/>
          </p:cNvSpPr>
          <p:nvPr>
            <p:ph idx="1"/>
          </p:nvPr>
        </p:nvSpPr>
        <p:spPr/>
        <p:txBody>
          <a:bodyPr>
            <a:normAutofit/>
          </a:bodyPr>
          <a:lstStyle/>
          <a:p>
            <a:pPr algn="just"/>
            <a:r>
              <a:rPr lang="sr-Latn-RS" sz="1600" dirty="0">
                <a:latin typeface="Times New Roman" panose="02020603050405020304" pitchFamily="18" charset="0"/>
                <a:cs typeface="Times New Roman" panose="02020603050405020304" pitchFamily="18" charset="0"/>
              </a:rPr>
              <a:t>Vektor obeležja je vektor koji je specifičan za svaku osobu.</a:t>
            </a:r>
          </a:p>
          <a:p>
            <a:pPr algn="just"/>
            <a:r>
              <a:rPr lang="sr-Latn-RS" sz="1600" dirty="0">
                <a:latin typeface="Times New Roman" panose="02020603050405020304" pitchFamily="18" charset="0"/>
                <a:cs typeface="Times New Roman" panose="02020603050405020304" pitchFamily="18" charset="0"/>
              </a:rPr>
              <a:t>Vektori iste osobe, na različitim slikama, moraju biti slični.</a:t>
            </a:r>
          </a:p>
          <a:p>
            <a:pPr algn="just"/>
            <a:r>
              <a:rPr lang="sr-Latn-RS" sz="1600" dirty="0">
                <a:latin typeface="Times New Roman" panose="02020603050405020304" pitchFamily="18" charset="0"/>
                <a:cs typeface="Times New Roman" panose="02020603050405020304" pitchFamily="18" charset="0"/>
              </a:rPr>
              <a:t>Vektori različitih osoba se moraju razlikovati.</a:t>
            </a:r>
          </a:p>
          <a:p>
            <a:pPr algn="just"/>
            <a:r>
              <a:rPr lang="sr-Latn-RS" sz="1600" dirty="0">
                <a:latin typeface="Times New Roman" panose="02020603050405020304" pitchFamily="18" charset="0"/>
                <a:cs typeface="Times New Roman" panose="02020603050405020304" pitchFamily="18" charset="0"/>
              </a:rPr>
              <a:t>Ranije SOTA implementacije su koristile 128-dim vektore.</a:t>
            </a:r>
          </a:p>
          <a:p>
            <a:pPr algn="just"/>
            <a:r>
              <a:rPr lang="en-US" sz="1600" dirty="0" err="1">
                <a:solidFill>
                  <a:srgbClr val="000000"/>
                </a:solidFill>
                <a:latin typeface="Times New Roman" panose="02020603050405020304" pitchFamily="18" charset="0"/>
                <a:ea typeface="Times New Roman" panose="02020603050405020304" pitchFamily="18" charset="0"/>
              </a:rPr>
              <a:t>Ranije</a:t>
            </a:r>
            <a:r>
              <a:rPr lang="en-US" sz="1600" dirty="0">
                <a:solidFill>
                  <a:srgbClr val="000000"/>
                </a:solidFill>
                <a:latin typeface="Times New Roman" panose="02020603050405020304" pitchFamily="18" charset="0"/>
                <a:ea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rPr>
              <a:t>implementacije</a:t>
            </a:r>
            <a:r>
              <a:rPr lang="en-US" sz="1600" dirty="0">
                <a:solidFill>
                  <a:srgbClr val="000000"/>
                </a:solidFill>
                <a:latin typeface="Times New Roman" panose="02020603050405020304" pitchFamily="18" charset="0"/>
                <a:ea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rPr>
              <a:t>koriste</a:t>
            </a:r>
            <a:r>
              <a:rPr lang="en-US" sz="1600" dirty="0">
                <a:solidFill>
                  <a:srgbClr val="000000"/>
                </a:solidFill>
                <a:latin typeface="Times New Roman" panose="02020603050405020304" pitchFamily="18" charset="0"/>
                <a:ea typeface="Times New Roman" panose="02020603050405020304" pitchFamily="18" charset="0"/>
              </a:rPr>
              <a:t> triplet loss </a:t>
            </a:r>
            <a:r>
              <a:rPr lang="en-US" sz="1600" dirty="0" err="1">
                <a:solidFill>
                  <a:srgbClr val="000000"/>
                </a:solidFill>
                <a:latin typeface="Times New Roman" panose="02020603050405020304" pitchFamily="18" charset="0"/>
                <a:ea typeface="Times New Roman" panose="02020603050405020304" pitchFamily="18" charset="0"/>
              </a:rPr>
              <a:t>ili</a:t>
            </a:r>
            <a:r>
              <a:rPr lang="en-US" sz="1600" dirty="0">
                <a:solidFill>
                  <a:srgbClr val="000000"/>
                </a:solidFill>
                <a:latin typeface="Times New Roman" panose="02020603050405020304" pitchFamily="18" charset="0"/>
                <a:ea typeface="Times New Roman" panose="02020603050405020304" pitchFamily="18" charset="0"/>
              </a:rPr>
              <a:t> </a:t>
            </a:r>
            <a:r>
              <a:rPr lang="en-US" sz="1600" dirty="0" err="1">
                <a:solidFill>
                  <a:srgbClr val="000000"/>
                </a:solidFill>
                <a:latin typeface="Times New Roman" panose="02020603050405020304" pitchFamily="18" charset="0"/>
                <a:ea typeface="Times New Roman" panose="02020603050405020304" pitchFamily="18" charset="0"/>
              </a:rPr>
              <a:t>Softmax</a:t>
            </a:r>
            <a:r>
              <a:rPr lang="en-US" sz="1600" dirty="0">
                <a:solidFill>
                  <a:srgbClr val="000000"/>
                </a:solidFill>
                <a:latin typeface="Times New Roman" panose="02020603050405020304" pitchFamily="18" charset="0"/>
                <a:ea typeface="Times New Roman" panose="02020603050405020304" pitchFamily="18" charset="0"/>
              </a:rPr>
              <a:t> loss </a:t>
            </a:r>
            <a:r>
              <a:rPr lang="en-US" sz="1600" dirty="0" err="1">
                <a:solidFill>
                  <a:srgbClr val="000000"/>
                </a:solidFill>
                <a:latin typeface="Times New Roman" panose="02020603050405020304" pitchFamily="18" charset="0"/>
                <a:ea typeface="Times New Roman" panose="02020603050405020304" pitchFamily="18" charset="0"/>
              </a:rPr>
              <a:t>funkciju</a:t>
            </a:r>
            <a:r>
              <a:rPr lang="en-US" sz="1600" dirty="0">
                <a:solidFill>
                  <a:srgbClr val="000000"/>
                </a:solidFill>
                <a:latin typeface="Times New Roman" panose="02020603050405020304" pitchFamily="18" charset="0"/>
                <a:ea typeface="Times New Roman" panose="02020603050405020304" pitchFamily="18" charset="0"/>
              </a:rPr>
              <a:t>. Problem </a:t>
            </a:r>
            <a:r>
              <a:rPr lang="en-US" sz="1600" dirty="0" err="1">
                <a:solidFill>
                  <a:srgbClr val="000000"/>
                </a:solidFill>
                <a:effectLst/>
                <a:latin typeface="Times New Roman" panose="02020603050405020304" pitchFamily="18" charset="0"/>
                <a:ea typeface="Times New Roman" panose="02020603050405020304" pitchFamily="18" charset="0"/>
              </a:rPr>
              <a:t>sa</a:t>
            </a:r>
            <a:r>
              <a:rPr lang="en-US" sz="1600" dirty="0">
                <a:solidFill>
                  <a:srgbClr val="000000"/>
                </a:solidFill>
                <a:effectLst/>
                <a:latin typeface="Times New Roman" panose="02020603050405020304" pitchFamily="18" charset="0"/>
                <a:ea typeface="Times New Roman" panose="02020603050405020304" pitchFamily="18" charset="0"/>
              </a:rPr>
              <a:t> triplet loss </a:t>
            </a:r>
            <a:r>
              <a:rPr lang="en-US" sz="1600" dirty="0" err="1">
                <a:solidFill>
                  <a:srgbClr val="000000"/>
                </a:solidFill>
                <a:effectLst/>
                <a:latin typeface="Times New Roman" panose="02020603050405020304" pitchFamily="18" charset="0"/>
                <a:ea typeface="Times New Roman" panose="02020603050405020304" pitchFamily="18" charset="0"/>
              </a:rPr>
              <a:t>obučavanjem</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eksponencijalni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skok</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broja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kombinacija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kod</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velikih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setova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podataka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dok</a:t>
            </a:r>
            <a:r>
              <a:rPr lang="en-US" sz="1600" dirty="0">
                <a:solidFill>
                  <a:srgbClr val="000000"/>
                </a:solidFill>
                <a:effectLst/>
                <a:latin typeface="Times New Roman" panose="02020603050405020304" pitchFamily="18" charset="0"/>
                <a:ea typeface="Times New Roman" panose="02020603050405020304" pitchFamily="18" charset="0"/>
              </a:rPr>
              <a:t> je problem </a:t>
            </a:r>
            <a:r>
              <a:rPr lang="en-US" sz="1600" dirty="0" err="1">
                <a:solidFill>
                  <a:srgbClr val="000000"/>
                </a:solidFill>
                <a:effectLst/>
                <a:latin typeface="Times New Roman" panose="02020603050405020304" pitchFamily="18" charset="0"/>
                <a:ea typeface="Times New Roman" panose="02020603050405020304" pitchFamily="18" charset="0"/>
              </a:rPr>
              <a:t>sa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tradicionalnim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funkcijama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poput</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Softmax</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funkcije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što</a:t>
            </a:r>
            <a:r>
              <a:rPr lang="en-US" sz="1600" dirty="0">
                <a:solidFill>
                  <a:srgbClr val="000000"/>
                </a:solidFill>
                <a:effectLst/>
                <a:latin typeface="Times New Roman" panose="02020603050405020304" pitchFamily="18" charset="0"/>
                <a:ea typeface="Times New Roman" panose="02020603050405020304" pitchFamily="18" charset="0"/>
              </a:rPr>
              <a:t> se </a:t>
            </a:r>
            <a:r>
              <a:rPr lang="en-US" sz="1600" dirty="0" err="1">
                <a:solidFill>
                  <a:srgbClr val="000000"/>
                </a:solidFill>
                <a:effectLst/>
                <a:latin typeface="Times New Roman" panose="02020603050405020304" pitchFamily="18" charset="0"/>
                <a:ea typeface="Times New Roman" panose="02020603050405020304" pitchFamily="18" charset="0"/>
              </a:rPr>
              <a:t>linearna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transformaciona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matrica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povećava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linearno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što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nije</a:t>
            </a:r>
            <a:r>
              <a:rPr lang="en-US" sz="1600" dirty="0">
                <a:solidFill>
                  <a:srgbClr val="000000"/>
                </a:solidFill>
                <a:effectLst/>
                <a:latin typeface="Times New Roman" panose="02020603050405020304" pitchFamily="18" charset="0"/>
                <a:ea typeface="Times New Roman" panose="02020603050405020304" pitchFamily="18" charset="0"/>
              </a:rPr>
              <a:t> problem </a:t>
            </a:r>
            <a:r>
              <a:rPr lang="en-US" sz="1600" dirty="0" err="1">
                <a:solidFill>
                  <a:srgbClr val="000000"/>
                </a:solidFill>
                <a:effectLst/>
                <a:latin typeface="Times New Roman" panose="02020603050405020304" pitchFamily="18" charset="0"/>
                <a:ea typeface="Times New Roman" panose="02020603050405020304" pitchFamily="18" charset="0"/>
              </a:rPr>
              <a:t>kod</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manjih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setova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podataka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ali</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kod</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velikih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setova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produkcionih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sistema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neupotrebljivo</a:t>
            </a:r>
            <a:r>
              <a:rPr lang="en-US" sz="1600" dirty="0">
                <a:solidFill>
                  <a:srgbClr val="000000"/>
                </a:solidFill>
                <a:effectLst/>
                <a:latin typeface="Times New Roman" panose="02020603050405020304" pitchFamily="18" charset="0"/>
                <a:ea typeface="Times New Roman" panose="02020603050405020304" pitchFamily="18" charset="0"/>
              </a:rPr>
              <a:t>. </a:t>
            </a:r>
            <a:endParaRPr lang="en-US" sz="1600" dirty="0">
              <a:solidFill>
                <a:srgbClr val="000000"/>
              </a:solidFill>
              <a:latin typeface="Times New Roman" panose="02020603050405020304" pitchFamily="18" charset="0"/>
              <a:ea typeface="Times New Roman" panose="02020603050405020304" pitchFamily="18" charset="0"/>
            </a:endParaRPr>
          </a:p>
          <a:p>
            <a:pPr algn="just"/>
            <a:r>
              <a:rPr lang="sr-Latn-RS" sz="1600" dirty="0">
                <a:latin typeface="Times New Roman" panose="02020603050405020304" pitchFamily="18" charset="0"/>
                <a:cs typeface="Times New Roman" panose="02020603050405020304" pitchFamily="18" charset="0"/>
              </a:rPr>
              <a:t>Trenutne SOTA imeplementacije koriste 512-dim vektore.</a:t>
            </a:r>
            <a:r>
              <a:rPr lang="sr-Latn-CS" sz="1600"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algn="just"/>
            <a:r>
              <a:rPr lang="sr-Latn-CS" sz="1600" dirty="0">
                <a:solidFill>
                  <a:srgbClr val="000000"/>
                </a:solidFill>
                <a:effectLst/>
                <a:latin typeface="Times New Roman" panose="02020603050405020304" pitchFamily="18" charset="0"/>
                <a:ea typeface="Times New Roman" panose="02020603050405020304" pitchFamily="18" charset="0"/>
              </a:rPr>
              <a:t>Kako bi se povećala margina između klasa, predstavljena je nova funkcija gubitka. Reč je o ArcFace funkciji.</a:t>
            </a:r>
            <a:endParaRPr lang="sr-Latn-RS" sz="1600" dirty="0">
              <a:latin typeface="Times New Roman" panose="02020603050405020304" pitchFamily="18" charset="0"/>
              <a:cs typeface="Times New Roman" panose="02020603050405020304" pitchFamily="18" charset="0"/>
            </a:endParaRPr>
          </a:p>
          <a:p>
            <a:pPr algn="just"/>
            <a:r>
              <a:rPr lang="sr-Latn-RS" sz="1600" dirty="0">
                <a:latin typeface="Times New Roman" panose="02020603050405020304" pitchFamily="18" charset="0"/>
                <a:cs typeface="Times New Roman" panose="02020603050405020304" pitchFamily="18" charset="0"/>
              </a:rPr>
              <a:t>Metoda korišćena u ovom radu je MobileNetV2 mreža trenirana ArcFace</a:t>
            </a:r>
            <a:r>
              <a:rPr lang="en-US" sz="1600" dirty="0">
                <a:latin typeface="Times New Roman" panose="02020603050405020304" pitchFamily="18" charset="0"/>
                <a:cs typeface="Times New Roman" panose="02020603050405020304" pitchFamily="18" charset="0"/>
              </a:rPr>
              <a:t> loss </a:t>
            </a:r>
            <a:r>
              <a:rPr lang="en-US" sz="1600" dirty="0" err="1">
                <a:latin typeface="Times New Roman" panose="02020603050405020304" pitchFamily="18" charset="0"/>
                <a:cs typeface="Times New Roman" panose="02020603050405020304" pitchFamily="18" charset="0"/>
              </a:rPr>
              <a:t>funkcijom</a:t>
            </a:r>
            <a:r>
              <a:rPr lang="sr-Latn-RS" sz="1600" dirty="0">
                <a:latin typeface="Times New Roman" panose="02020603050405020304" pitchFamily="18" charset="0"/>
                <a:cs typeface="Times New Roman" panose="02020603050405020304" pitchFamily="18" charset="0"/>
              </a:rPr>
              <a:t>.</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249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C2269-DA0A-42BA-B575-7D32A648305C}"/>
              </a:ext>
            </a:extLst>
          </p:cNvPr>
          <p:cNvSpPr>
            <a:spLocks noGrp="1"/>
          </p:cNvSpPr>
          <p:nvPr>
            <p:ph type="title"/>
          </p:nvPr>
        </p:nvSpPr>
        <p:spPr/>
        <p:txBody>
          <a:bodyPr>
            <a:normAutofit/>
          </a:bodyPr>
          <a:lstStyle/>
          <a:p>
            <a:r>
              <a:rPr lang="en-US" sz="4000" dirty="0" err="1"/>
              <a:t>ArcFace</a:t>
            </a:r>
            <a:r>
              <a:rPr lang="en-US" sz="4000" dirty="0"/>
              <a:t> </a:t>
            </a:r>
            <a:r>
              <a:rPr lang="en-US" sz="4000" dirty="0" err="1"/>
              <a:t>funkcija</a:t>
            </a:r>
            <a:endParaRPr lang="en-US" sz="4000" dirty="0"/>
          </a:p>
        </p:txBody>
      </p:sp>
      <p:pic>
        <p:nvPicPr>
          <p:cNvPr id="3074" name="Picture 2">
            <a:extLst>
              <a:ext uri="{FF2B5EF4-FFF2-40B4-BE49-F238E27FC236}">
                <a16:creationId xmlns:a16="http://schemas.microsoft.com/office/drawing/2014/main" id="{9FE140C5-6FE1-47A1-A4E5-B48321EE7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955536"/>
            <a:ext cx="3155302" cy="75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CFFB6F31-D7A0-448C-B773-75015BA79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970" y="3060936"/>
            <a:ext cx="4603785" cy="731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E6E76F7B-E892-4014-A94E-CB6B6A116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970" y="4253903"/>
            <a:ext cx="4939687" cy="72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a:extLst>
              <a:ext uri="{FF2B5EF4-FFF2-40B4-BE49-F238E27FC236}">
                <a16:creationId xmlns:a16="http://schemas.microsoft.com/office/drawing/2014/main" id="{AB9B559C-B231-42DC-B34F-FF7B105D34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054" y="1592334"/>
            <a:ext cx="5573713"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956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EAF4-7D79-44D0-BF6D-3BC1D1B56D23}"/>
              </a:ext>
            </a:extLst>
          </p:cNvPr>
          <p:cNvSpPr>
            <a:spLocks noGrp="1"/>
          </p:cNvSpPr>
          <p:nvPr>
            <p:ph type="title"/>
          </p:nvPr>
        </p:nvSpPr>
        <p:spPr/>
        <p:txBody>
          <a:bodyPr/>
          <a:lstStyle/>
          <a:p>
            <a:r>
              <a:rPr lang="en-US" sz="4000" dirty="0" err="1"/>
              <a:t>Uvod</a:t>
            </a:r>
            <a:endParaRPr lang="en-US" dirty="0"/>
          </a:p>
        </p:txBody>
      </p:sp>
      <p:sp>
        <p:nvSpPr>
          <p:cNvPr id="3" name="Content Placeholder 2">
            <a:extLst>
              <a:ext uri="{FF2B5EF4-FFF2-40B4-BE49-F238E27FC236}">
                <a16:creationId xmlns:a16="http://schemas.microsoft.com/office/drawing/2014/main" id="{96A01E63-AC27-49B8-AEEE-09D2F39933FD}"/>
              </a:ext>
            </a:extLst>
          </p:cNvPr>
          <p:cNvSpPr>
            <a:spLocks noGrp="1"/>
          </p:cNvSpPr>
          <p:nvPr>
            <p:ph idx="1"/>
          </p:nvPr>
        </p:nvSpPr>
        <p:spPr/>
        <p:txBody>
          <a:bodyPr>
            <a:normAutofit fontScale="92500" lnSpcReduction="10000"/>
          </a:bodyPr>
          <a:lstStyle/>
          <a:p>
            <a:pPr algn="just"/>
            <a:r>
              <a:rPr lang="en-US" sz="1700" dirty="0" err="1">
                <a:solidFill>
                  <a:srgbClr val="000000"/>
                </a:solidFill>
                <a:effectLst/>
                <a:latin typeface="Times New Roman" panose="02020603050405020304" pitchFamily="18" charset="0"/>
                <a:ea typeface="Times New Roman" panose="02020603050405020304" pitchFamily="18" charset="0"/>
              </a:rPr>
              <a:t>Glavni</a:t>
            </a:r>
            <a:r>
              <a:rPr lang="en-US" sz="1700" dirty="0">
                <a:solidFill>
                  <a:srgbClr val="000000"/>
                </a:solidFill>
                <a:effectLst/>
                <a:latin typeface="Times New Roman" panose="02020603050405020304" pitchFamily="18" charset="0"/>
                <a:ea typeface="Times New Roman" panose="02020603050405020304" pitchFamily="18" charset="0"/>
              </a:rPr>
              <a:t> problem koji je </a:t>
            </a:r>
            <a:r>
              <a:rPr lang="en-US" sz="1700" dirty="0" err="1">
                <a:solidFill>
                  <a:srgbClr val="000000"/>
                </a:solidFill>
                <a:effectLst/>
                <a:latin typeface="Times New Roman" panose="02020603050405020304" pitchFamily="18" charset="0"/>
                <a:ea typeface="Times New Roman" panose="02020603050405020304" pitchFamily="18" charset="0"/>
              </a:rPr>
              <a:t>razmatran</a:t>
            </a:r>
            <a:r>
              <a:rPr lang="en-US" sz="1700" dirty="0">
                <a:solidFill>
                  <a:srgbClr val="000000"/>
                </a:solidFill>
                <a:effectLst/>
                <a:latin typeface="Times New Roman" panose="02020603050405020304" pitchFamily="18" charset="0"/>
                <a:ea typeface="Times New Roman" panose="02020603050405020304" pitchFamily="18" charset="0"/>
              </a:rPr>
              <a:t> u </a:t>
            </a:r>
            <a:r>
              <a:rPr lang="en-US" sz="1700" dirty="0" err="1">
                <a:solidFill>
                  <a:srgbClr val="000000"/>
                </a:solidFill>
                <a:effectLst/>
                <a:latin typeface="Times New Roman" panose="02020603050405020304" pitchFamily="18" charset="0"/>
                <a:ea typeface="Times New Roman" panose="02020603050405020304" pitchFamily="18" charset="0"/>
              </a:rPr>
              <a:t>ovom</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radu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jesu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komponente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koje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čine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jedan</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sistem</a:t>
            </a:r>
            <a:r>
              <a:rPr lang="en-US" sz="1700" dirty="0">
                <a:solidFill>
                  <a:srgbClr val="000000"/>
                </a:solidFill>
                <a:effectLst/>
                <a:latin typeface="Times New Roman" panose="02020603050405020304" pitchFamily="18" charset="0"/>
                <a:ea typeface="Times New Roman" panose="02020603050405020304" pitchFamily="18" charset="0"/>
              </a:rPr>
              <a:t> za </a:t>
            </a:r>
            <a:r>
              <a:rPr lang="en-US" sz="1700" dirty="0" err="1">
                <a:solidFill>
                  <a:srgbClr val="000000"/>
                </a:solidFill>
                <a:effectLst/>
                <a:latin typeface="Times New Roman" panose="02020603050405020304" pitchFamily="18" charset="0"/>
                <a:ea typeface="Times New Roman" panose="02020603050405020304" pitchFamily="18" charset="0"/>
              </a:rPr>
              <a:t>prepoznavanje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lica</a:t>
            </a:r>
            <a:r>
              <a:rPr lang="en-US" sz="1700" dirty="0">
                <a:solidFill>
                  <a:srgbClr val="000000"/>
                </a:solidFill>
                <a:effectLst/>
                <a:latin typeface="Times New Roman" panose="02020603050405020304" pitchFamily="18" charset="0"/>
                <a:ea typeface="Times New Roman" panose="02020603050405020304" pitchFamily="18" charset="0"/>
              </a:rPr>
              <a:t>.</a:t>
            </a:r>
          </a:p>
          <a:p>
            <a:pPr algn="just"/>
            <a:endParaRPr lang="en-US" sz="1700" dirty="0">
              <a:solidFill>
                <a:srgbClr val="000000"/>
              </a:solidFill>
              <a:latin typeface="Times New Roman" panose="02020603050405020304" pitchFamily="18" charset="0"/>
            </a:endParaRPr>
          </a:p>
          <a:p>
            <a:pPr algn="just"/>
            <a:r>
              <a:rPr lang="en-US" sz="1700" dirty="0" err="1">
                <a:solidFill>
                  <a:srgbClr val="000000"/>
                </a:solidFill>
                <a:effectLst/>
                <a:latin typeface="Times New Roman" panose="02020603050405020304" pitchFamily="18" charset="0"/>
                <a:ea typeface="Times New Roman" panose="02020603050405020304" pitchFamily="18" charset="0"/>
              </a:rPr>
              <a:t>Glavni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cilj</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istraživanja</a:t>
            </a:r>
            <a:r>
              <a:rPr lang="en-US" sz="1700" dirty="0">
                <a:solidFill>
                  <a:srgbClr val="000000"/>
                </a:solidFill>
                <a:effectLst/>
                <a:latin typeface="Times New Roman" panose="02020603050405020304" pitchFamily="18" charset="0"/>
                <a:ea typeface="Times New Roman" panose="02020603050405020304" pitchFamily="18" charset="0"/>
              </a:rPr>
              <a:t> u </a:t>
            </a:r>
            <a:r>
              <a:rPr lang="en-US" sz="1700" dirty="0" err="1">
                <a:solidFill>
                  <a:srgbClr val="000000"/>
                </a:solidFill>
                <a:effectLst/>
                <a:latin typeface="Times New Roman" panose="02020603050405020304" pitchFamily="18" charset="0"/>
                <a:ea typeface="Times New Roman" panose="02020603050405020304" pitchFamily="18" charset="0"/>
              </a:rPr>
              <a:t>ovom</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radu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jeste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sinteza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sistema</a:t>
            </a:r>
            <a:r>
              <a:rPr lang="en-US" sz="1700" dirty="0">
                <a:solidFill>
                  <a:srgbClr val="000000"/>
                </a:solidFill>
                <a:effectLst/>
                <a:latin typeface="Times New Roman" panose="02020603050405020304" pitchFamily="18" charset="0"/>
                <a:ea typeface="Times New Roman" panose="02020603050405020304" pitchFamily="18" charset="0"/>
              </a:rPr>
              <a:t> za </a:t>
            </a:r>
            <a:r>
              <a:rPr lang="en-US" sz="1700" dirty="0" err="1">
                <a:solidFill>
                  <a:srgbClr val="000000"/>
                </a:solidFill>
                <a:effectLst/>
                <a:latin typeface="Times New Roman" panose="02020603050405020304" pitchFamily="18" charset="0"/>
                <a:ea typeface="Times New Roman" panose="02020603050405020304" pitchFamily="18" charset="0"/>
              </a:rPr>
              <a:t>prepoznavanje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lica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koristeći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već</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postojeće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metode</a:t>
            </a:r>
            <a:r>
              <a:rPr lang="en-US" sz="1700" dirty="0">
                <a:solidFill>
                  <a:srgbClr val="000000"/>
                </a:solidFill>
                <a:effectLst/>
                <a:latin typeface="Times New Roman" panose="02020603050405020304" pitchFamily="18" charset="0"/>
                <a:ea typeface="Times New Roman" panose="02020603050405020304" pitchFamily="18" charset="0"/>
              </a:rPr>
              <a:t> za </a:t>
            </a:r>
            <a:r>
              <a:rPr lang="en-US" sz="1700" dirty="0" err="1">
                <a:solidFill>
                  <a:srgbClr val="000000"/>
                </a:solidFill>
                <a:effectLst/>
                <a:latin typeface="Times New Roman" panose="02020603050405020304" pitchFamily="18" charset="0"/>
                <a:ea typeface="Times New Roman" panose="02020603050405020304" pitchFamily="18" charset="0"/>
              </a:rPr>
              <a:t>detekciju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ekstrakciju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vektora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obeležja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njihovo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upoređivanje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radi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dobijanja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željenih</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rezultata</a:t>
            </a:r>
            <a:r>
              <a:rPr lang="en-US" sz="1700" dirty="0">
                <a:solidFill>
                  <a:srgbClr val="000000"/>
                </a:solidFill>
                <a:effectLst/>
                <a:latin typeface="Times New Roman" panose="02020603050405020304" pitchFamily="18" charset="0"/>
                <a:ea typeface="Times New Roman" panose="02020603050405020304" pitchFamily="18" charset="0"/>
              </a:rPr>
              <a:t>.</a:t>
            </a:r>
            <a:endParaRPr lang="en-US" sz="1700" dirty="0">
              <a:effectLst/>
              <a:latin typeface="Times New Roman" panose="02020603050405020304" pitchFamily="18" charset="0"/>
              <a:ea typeface="Times New Roman" panose="02020603050405020304" pitchFamily="18" charset="0"/>
            </a:endParaRPr>
          </a:p>
          <a:p>
            <a:pPr algn="just"/>
            <a:endParaRPr lang="en-US" sz="1700" dirty="0">
              <a:solidFill>
                <a:srgbClr val="000000"/>
              </a:solidFill>
              <a:latin typeface="Times New Roman" panose="02020603050405020304" pitchFamily="18" charset="0"/>
            </a:endParaRPr>
          </a:p>
          <a:p>
            <a:pPr algn="just"/>
            <a:r>
              <a:rPr lang="en-US" sz="1700" dirty="0" err="1">
                <a:solidFill>
                  <a:srgbClr val="000000"/>
                </a:solidFill>
                <a:effectLst/>
                <a:latin typeface="Times New Roman" panose="02020603050405020304" pitchFamily="18" charset="0"/>
                <a:ea typeface="Times New Roman" panose="02020603050405020304" pitchFamily="18" charset="0"/>
              </a:rPr>
              <a:t>Analiza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lica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predstavlja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jedan</a:t>
            </a:r>
            <a:r>
              <a:rPr lang="en-US" sz="1700" dirty="0">
                <a:solidFill>
                  <a:srgbClr val="000000"/>
                </a:solidFill>
                <a:effectLst/>
                <a:latin typeface="Times New Roman" panose="02020603050405020304" pitchFamily="18" charset="0"/>
                <a:ea typeface="Times New Roman" panose="02020603050405020304" pitchFamily="18" charset="0"/>
              </a:rPr>
              <a:t> od </a:t>
            </a:r>
            <a:r>
              <a:rPr lang="en-US" sz="1700" dirty="0" err="1">
                <a:solidFill>
                  <a:srgbClr val="000000"/>
                </a:solidFill>
                <a:effectLst/>
                <a:latin typeface="Times New Roman" panose="02020603050405020304" pitchFamily="18" charset="0"/>
                <a:ea typeface="Times New Roman" panose="02020603050405020304" pitchFamily="18" charset="0"/>
              </a:rPr>
              <a:t>bitnih</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procesa</a:t>
            </a:r>
            <a:r>
              <a:rPr lang="en-US" sz="1700" dirty="0">
                <a:solidFill>
                  <a:srgbClr val="000000"/>
                </a:solidFill>
                <a:effectLst/>
                <a:latin typeface="Times New Roman" panose="02020603050405020304" pitchFamily="18" charset="0"/>
                <a:ea typeface="Times New Roman" panose="02020603050405020304" pitchFamily="18" charset="0"/>
              </a:rPr>
              <a:t> u </a:t>
            </a:r>
            <a:r>
              <a:rPr lang="en-US" sz="1700" dirty="0" err="1">
                <a:solidFill>
                  <a:srgbClr val="000000"/>
                </a:solidFill>
                <a:effectLst/>
                <a:latin typeface="Times New Roman" panose="02020603050405020304" pitchFamily="18" charset="0"/>
                <a:ea typeface="Times New Roman" panose="02020603050405020304" pitchFamily="18" charset="0"/>
              </a:rPr>
              <a:t>našim</a:t>
            </a:r>
            <a:r>
              <a:rPr lang="en-US" sz="1700" dirty="0">
                <a:solidFill>
                  <a:srgbClr val="000000"/>
                </a:solidFill>
                <a:effectLst/>
                <a:latin typeface="Times New Roman" panose="02020603050405020304" pitchFamily="18" charset="0"/>
                <a:ea typeface="Times New Roman" panose="02020603050405020304" pitchFamily="18" charset="0"/>
              </a:rPr>
              <a:t> </a:t>
            </a:r>
            <a:r>
              <a:rPr lang="sr-Latn-RS" sz="1700" dirty="0">
                <a:solidFill>
                  <a:srgbClr val="000000"/>
                </a:solidFill>
                <a:effectLst/>
                <a:latin typeface="Times New Roman" panose="02020603050405020304" pitchFamily="18" charset="0"/>
                <a:ea typeface="Times New Roman" panose="02020603050405020304" pitchFamily="18" charset="0"/>
              </a:rPr>
              <a:t>ž</a:t>
            </a:r>
            <a:r>
              <a:rPr lang="en-US" sz="1700" dirty="0" err="1">
                <a:solidFill>
                  <a:srgbClr val="000000"/>
                </a:solidFill>
                <a:effectLst/>
                <a:latin typeface="Times New Roman" panose="02020603050405020304" pitchFamily="18" charset="0"/>
                <a:ea typeface="Times New Roman" panose="02020603050405020304" pitchFamily="18" charset="0"/>
              </a:rPr>
              <a:t>ivotima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Ljudi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analizom</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lica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prikupljaju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bitne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podatke</a:t>
            </a:r>
            <a:r>
              <a:rPr lang="en-US" sz="1700" dirty="0">
                <a:solidFill>
                  <a:srgbClr val="000000"/>
                </a:solidFill>
                <a:effectLst/>
                <a:latin typeface="Times New Roman" panose="02020603050405020304" pitchFamily="18" charset="0"/>
                <a:ea typeface="Times New Roman" panose="02020603050405020304" pitchFamily="18" charset="0"/>
              </a:rPr>
              <a:t> o </a:t>
            </a:r>
            <a:r>
              <a:rPr lang="en-US" sz="1700" dirty="0" err="1">
                <a:solidFill>
                  <a:srgbClr val="000000"/>
                </a:solidFill>
                <a:effectLst/>
                <a:latin typeface="Times New Roman" panose="02020603050405020304" pitchFamily="18" charset="0"/>
                <a:ea typeface="Times New Roman" panose="02020603050405020304" pitchFamily="18" charset="0"/>
              </a:rPr>
              <a:t>drugim</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osobama</a:t>
            </a:r>
            <a:r>
              <a:rPr lang="en-US" sz="1700" dirty="0">
                <a:solidFill>
                  <a:srgbClr val="000000"/>
                </a:solidFill>
                <a:effectLst/>
                <a:latin typeface="Times New Roman" panose="02020603050405020304" pitchFamily="18" charset="0"/>
                <a:ea typeface="Times New Roman" panose="02020603050405020304" pitchFamily="18" charset="0"/>
              </a:rPr>
              <a:t>. Ovo </a:t>
            </a:r>
            <a:r>
              <a:rPr lang="en-US" sz="1700" dirty="0" err="1">
                <a:solidFill>
                  <a:srgbClr val="000000"/>
                </a:solidFill>
                <a:effectLst/>
                <a:latin typeface="Times New Roman" panose="02020603050405020304" pitchFamily="18" charset="0"/>
                <a:ea typeface="Times New Roman" panose="02020603050405020304" pitchFamily="18" charset="0"/>
              </a:rPr>
              <a:t>uključuje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podatke</a:t>
            </a:r>
            <a:r>
              <a:rPr lang="en-US" sz="1700" dirty="0">
                <a:solidFill>
                  <a:srgbClr val="000000"/>
                </a:solidFill>
                <a:effectLst/>
                <a:latin typeface="Times New Roman" panose="02020603050405020304" pitchFamily="18" charset="0"/>
                <a:ea typeface="Times New Roman" panose="02020603050405020304" pitchFamily="18" charset="0"/>
              </a:rPr>
              <a:t> o </a:t>
            </a:r>
            <a:r>
              <a:rPr lang="en-US" sz="1700" dirty="0" err="1">
                <a:solidFill>
                  <a:srgbClr val="000000"/>
                </a:solidFill>
                <a:effectLst/>
                <a:latin typeface="Times New Roman" panose="02020603050405020304" pitchFamily="18" charset="0"/>
                <a:ea typeface="Times New Roman" panose="02020603050405020304" pitchFamily="18" charset="0"/>
              </a:rPr>
              <a:t>broju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godina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polu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rasnoj</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pripadnosti</a:t>
            </a:r>
            <a:r>
              <a:rPr lang="en-US" sz="1700" dirty="0">
                <a:solidFill>
                  <a:srgbClr val="000000"/>
                </a:solidFill>
                <a:effectLst/>
                <a:latin typeface="Times New Roman" panose="02020603050405020304" pitchFamily="18" charset="0"/>
                <a:ea typeface="Times New Roman" panose="02020603050405020304" pitchFamily="18" charset="0"/>
              </a:rPr>
              <a:t>.</a:t>
            </a:r>
          </a:p>
          <a:p>
            <a:pPr algn="just"/>
            <a:endParaRPr lang="en-US" sz="1700" dirty="0">
              <a:solidFill>
                <a:srgbClr val="000000"/>
              </a:solidFill>
              <a:latin typeface="Times New Roman" panose="02020603050405020304" pitchFamily="18" charset="0"/>
            </a:endParaRPr>
          </a:p>
          <a:p>
            <a:pPr algn="just"/>
            <a:r>
              <a:rPr lang="en-US" sz="1700" dirty="0" err="1">
                <a:solidFill>
                  <a:srgbClr val="000000"/>
                </a:solidFill>
                <a:effectLst/>
                <a:latin typeface="Times New Roman" panose="02020603050405020304" pitchFamily="18" charset="0"/>
                <a:ea typeface="Times New Roman" panose="02020603050405020304" pitchFamily="18" charset="0"/>
              </a:rPr>
              <a:t>Možemo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prepoznati</a:t>
            </a:r>
            <a:r>
              <a:rPr lang="en-US" sz="1700" dirty="0">
                <a:solidFill>
                  <a:srgbClr val="000000"/>
                </a:solidFill>
                <a:effectLst/>
                <a:latin typeface="Times New Roman" panose="02020603050405020304" pitchFamily="18" charset="0"/>
                <a:ea typeface="Times New Roman" panose="02020603050405020304" pitchFamily="18" charset="0"/>
              </a:rPr>
              <a:t> da li je </a:t>
            </a:r>
            <a:r>
              <a:rPr lang="en-US" sz="1700" dirty="0" err="1">
                <a:solidFill>
                  <a:srgbClr val="000000"/>
                </a:solidFill>
                <a:effectLst/>
                <a:latin typeface="Times New Roman" panose="02020603050405020304" pitchFamily="18" charset="0"/>
                <a:ea typeface="Times New Roman" panose="02020603050405020304" pitchFamily="18" charset="0"/>
              </a:rPr>
              <a:t>osoba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srećna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ili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tužna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ili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pak</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neku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drugu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emociju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Pokreti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usana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važni</a:t>
            </a:r>
            <a:r>
              <a:rPr lang="en-US" sz="1700" dirty="0">
                <a:solidFill>
                  <a:srgbClr val="000000"/>
                </a:solidFill>
                <a:effectLst/>
                <a:latin typeface="Times New Roman" panose="02020603050405020304" pitchFamily="18" charset="0"/>
                <a:ea typeface="Times New Roman" panose="02020603050405020304" pitchFamily="18" charset="0"/>
              </a:rPr>
              <a:t> u </a:t>
            </a:r>
            <a:r>
              <a:rPr lang="en-US" sz="1700" dirty="0" err="1">
                <a:solidFill>
                  <a:srgbClr val="000000"/>
                </a:solidFill>
                <a:effectLst/>
                <a:latin typeface="Times New Roman" panose="02020603050405020304" pitchFamily="18" charset="0"/>
                <a:ea typeface="Times New Roman" panose="02020603050405020304" pitchFamily="18" charset="0"/>
              </a:rPr>
              <a:t>oblasti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prepoznavanja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govora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kao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sve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popularnijoj</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oblasti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kao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što</a:t>
            </a:r>
            <a:r>
              <a:rPr lang="en-US" sz="1700" dirty="0">
                <a:solidFill>
                  <a:srgbClr val="000000"/>
                </a:solidFill>
                <a:effectLst/>
                <a:latin typeface="Times New Roman" panose="02020603050405020304" pitchFamily="18" charset="0"/>
                <a:ea typeface="Times New Roman" panose="02020603050405020304" pitchFamily="18" charset="0"/>
              </a:rPr>
              <a:t> je </a:t>
            </a:r>
            <a:r>
              <a:rPr lang="en-US" sz="1700" dirty="0" err="1">
                <a:solidFill>
                  <a:srgbClr val="000000"/>
                </a:solidFill>
                <a:effectLst/>
                <a:latin typeface="Times New Roman" panose="02020603050405020304" pitchFamily="18" charset="0"/>
                <a:ea typeface="Times New Roman" panose="02020603050405020304" pitchFamily="18" charset="0"/>
              </a:rPr>
              <a:t>generisanje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lažnih</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snimaka</a:t>
            </a:r>
            <a:r>
              <a:rPr lang="en-US" sz="1700" dirty="0">
                <a:solidFill>
                  <a:srgbClr val="000000"/>
                </a:solidFill>
                <a:effectLst/>
                <a:latin typeface="Times New Roman" panose="02020603050405020304" pitchFamily="18" charset="0"/>
                <a:ea typeface="Times New Roman" panose="02020603050405020304" pitchFamily="18" charset="0"/>
              </a:rPr>
              <a:t>.</a:t>
            </a:r>
          </a:p>
          <a:p>
            <a:pPr algn="just"/>
            <a:endParaRPr lang="en-US" sz="1700" dirty="0">
              <a:solidFill>
                <a:srgbClr val="000000"/>
              </a:solidFill>
              <a:latin typeface="Times New Roman" panose="02020603050405020304" pitchFamily="18" charset="0"/>
            </a:endParaRPr>
          </a:p>
          <a:p>
            <a:pPr algn="just"/>
            <a:r>
              <a:rPr lang="en-US" sz="1700" dirty="0" err="1">
                <a:solidFill>
                  <a:srgbClr val="000000"/>
                </a:solidFill>
                <a:effectLst/>
                <a:latin typeface="Times New Roman" panose="02020603050405020304" pitchFamily="18" charset="0"/>
                <a:ea typeface="Times New Roman" panose="02020603050405020304" pitchFamily="18" charset="0"/>
              </a:rPr>
              <a:t>Metode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analize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lica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nam</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mogu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reći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gde</a:t>
            </a:r>
            <a:r>
              <a:rPr lang="en-US" sz="1700" dirty="0">
                <a:solidFill>
                  <a:srgbClr val="000000"/>
                </a:solidFill>
                <a:effectLst/>
                <a:latin typeface="Times New Roman" panose="02020603050405020304" pitchFamily="18" charset="0"/>
                <a:ea typeface="Times New Roman" panose="02020603050405020304" pitchFamily="18" charset="0"/>
              </a:rPr>
              <a:t> je </a:t>
            </a:r>
            <a:r>
              <a:rPr lang="en-US" sz="1700" dirty="0" err="1">
                <a:solidFill>
                  <a:srgbClr val="000000"/>
                </a:solidFill>
                <a:effectLst/>
                <a:latin typeface="Times New Roman" panose="02020603050405020304" pitchFamily="18" charset="0"/>
                <a:ea typeface="Times New Roman" panose="02020603050405020304" pitchFamily="18" charset="0"/>
              </a:rPr>
              <a:t>usmeren</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pogled</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neke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osobe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odnosno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šta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privlači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njenu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pažnju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ovo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može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biti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posebno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interesantno</a:t>
            </a:r>
            <a:r>
              <a:rPr lang="en-US" sz="1700" dirty="0">
                <a:solidFill>
                  <a:srgbClr val="000000"/>
                </a:solidFill>
                <a:effectLst/>
                <a:latin typeface="Times New Roman" panose="02020603050405020304" pitchFamily="18" charset="0"/>
                <a:ea typeface="Times New Roman" panose="02020603050405020304" pitchFamily="18" charset="0"/>
              </a:rPr>
              <a:t> u </a:t>
            </a:r>
            <a:r>
              <a:rPr lang="en-US" sz="1700" dirty="0" err="1">
                <a:solidFill>
                  <a:srgbClr val="000000"/>
                </a:solidFill>
                <a:effectLst/>
                <a:latin typeface="Times New Roman" panose="02020603050405020304" pitchFamily="18" charset="0"/>
                <a:ea typeface="Times New Roman" panose="02020603050405020304" pitchFamily="18" charset="0"/>
              </a:rPr>
              <a:t>marketingu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šopovima</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kazinima</a:t>
            </a:r>
            <a:r>
              <a:rPr lang="en-US" sz="1700" dirty="0">
                <a:solidFill>
                  <a:srgbClr val="000000"/>
                </a:solidFill>
                <a:effectLst/>
                <a:latin typeface="Times New Roman" panose="02020603050405020304" pitchFamily="18" charset="0"/>
                <a:ea typeface="Times New Roman" panose="02020603050405020304" pitchFamily="18" charset="0"/>
              </a:rPr>
              <a:t>. U </a:t>
            </a:r>
            <a:r>
              <a:rPr lang="en-US" sz="1700" dirty="0" err="1">
                <a:solidFill>
                  <a:srgbClr val="000000"/>
                </a:solidFill>
                <a:effectLst/>
                <a:latin typeface="Times New Roman" panose="02020603050405020304" pitchFamily="18" charset="0"/>
                <a:ea typeface="Times New Roman" panose="02020603050405020304" pitchFamily="18" charset="0"/>
              </a:rPr>
              <a:t>medicini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ove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metode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mogu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biti</a:t>
            </a:r>
            <a:r>
              <a:rPr lang="en-US" sz="1700" dirty="0">
                <a:solidFill>
                  <a:srgbClr val="000000"/>
                </a:solidFill>
                <a:effectLst/>
                <a:latin typeface="Times New Roman" panose="02020603050405020304" pitchFamily="18" charset="0"/>
                <a:ea typeface="Times New Roman" panose="02020603050405020304" pitchFamily="18" charset="0"/>
              </a:rPr>
              <a:t> od </a:t>
            </a:r>
            <a:r>
              <a:rPr lang="en-US" sz="1700" dirty="0" err="1">
                <a:solidFill>
                  <a:srgbClr val="000000"/>
                </a:solidFill>
                <a:effectLst/>
                <a:latin typeface="Times New Roman" panose="02020603050405020304" pitchFamily="18" charset="0"/>
                <a:ea typeface="Times New Roman" panose="02020603050405020304" pitchFamily="18" charset="0"/>
              </a:rPr>
              <a:t>koristi</a:t>
            </a:r>
            <a:r>
              <a:rPr lang="en-US" sz="1700" dirty="0">
                <a:solidFill>
                  <a:srgbClr val="000000"/>
                </a:solidFill>
                <a:effectLst/>
                <a:latin typeface="Times New Roman" panose="02020603050405020304" pitchFamily="18" charset="0"/>
                <a:ea typeface="Times New Roman" panose="02020603050405020304" pitchFamily="18" charset="0"/>
              </a:rPr>
              <a:t> za </a:t>
            </a:r>
            <a:r>
              <a:rPr lang="en-US" sz="1700" dirty="0" err="1">
                <a:solidFill>
                  <a:srgbClr val="000000"/>
                </a:solidFill>
                <a:effectLst/>
                <a:latin typeface="Times New Roman" panose="02020603050405020304" pitchFamily="18" charset="0"/>
                <a:ea typeface="Times New Roman" panose="02020603050405020304" pitchFamily="18" charset="0"/>
              </a:rPr>
              <a:t>prepoznavanje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nekih</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bolesti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poput</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autizma</a:t>
            </a:r>
            <a:r>
              <a:rPr lang="en-US" sz="1700" dirty="0">
                <a:solidFill>
                  <a:srgbClr val="000000"/>
                </a:solidFill>
                <a:effectLst/>
                <a:latin typeface="Times New Roman" panose="02020603050405020304" pitchFamily="18" charset="0"/>
                <a:ea typeface="Times New Roman" panose="02020603050405020304" pitchFamily="18" charset="0"/>
              </a:rPr>
              <a:t> koji se </a:t>
            </a:r>
            <a:r>
              <a:rPr lang="en-US" sz="1700" dirty="0" err="1">
                <a:solidFill>
                  <a:srgbClr val="000000"/>
                </a:solidFill>
                <a:effectLst/>
                <a:latin typeface="Times New Roman" panose="02020603050405020304" pitchFamily="18" charset="0"/>
                <a:ea typeface="Times New Roman" panose="02020603050405020304" pitchFamily="18" charset="0"/>
              </a:rPr>
              <a:t>odlikuje</a:t>
            </a:r>
            <a:r>
              <a:rPr lang="en-US" sz="1700" dirty="0">
                <a:solidFill>
                  <a:srgbClr val="000000"/>
                </a:solidFill>
                <a:effectLst/>
                <a:latin typeface="Times New Roman" panose="02020603050405020304" pitchFamily="18" charset="0"/>
                <a:ea typeface="Times New Roman" panose="02020603050405020304" pitchFamily="18" charset="0"/>
              </a:rPr>
              <a:t> time </a:t>
            </a:r>
            <a:r>
              <a:rPr lang="en-US" sz="1700" dirty="0" err="1">
                <a:solidFill>
                  <a:srgbClr val="000000"/>
                </a:solidFill>
                <a:effectLst/>
                <a:latin typeface="Times New Roman" panose="02020603050405020304" pitchFamily="18" charset="0"/>
                <a:ea typeface="Times New Roman" panose="02020603050405020304" pitchFamily="18" charset="0"/>
              </a:rPr>
              <a:t>što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osobe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imaju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poteškoće</a:t>
            </a:r>
            <a:r>
              <a:rPr lang="en-US" sz="1700" dirty="0">
                <a:solidFill>
                  <a:srgbClr val="000000"/>
                </a:solidFill>
                <a:effectLst/>
                <a:latin typeface="Times New Roman" panose="02020603050405020304" pitchFamily="18" charset="0"/>
                <a:ea typeface="Times New Roman" panose="02020603050405020304" pitchFamily="18" charset="0"/>
              </a:rPr>
              <a:t> da </a:t>
            </a:r>
            <a:r>
              <a:rPr lang="en-US" sz="1700" dirty="0" err="1">
                <a:solidFill>
                  <a:srgbClr val="000000"/>
                </a:solidFill>
                <a:effectLst/>
                <a:latin typeface="Times New Roman" panose="02020603050405020304" pitchFamily="18" charset="0"/>
                <a:ea typeface="Times New Roman" panose="02020603050405020304" pitchFamily="18" charset="0"/>
              </a:rPr>
              <a:t>iskažu</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svoje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emocije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Sve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navedene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metode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koriste</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kako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ljudi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tako</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i</a:t>
            </a:r>
            <a:r>
              <a:rPr lang="en-US" sz="1700" dirty="0">
                <a:solidFill>
                  <a:srgbClr val="000000"/>
                </a:solidFill>
                <a:effectLst/>
                <a:latin typeface="Times New Roman" panose="02020603050405020304" pitchFamily="18" charset="0"/>
                <a:ea typeface="Times New Roman" panose="02020603050405020304" pitchFamily="18" charset="0"/>
              </a:rPr>
              <a:t> </a:t>
            </a:r>
            <a:r>
              <a:rPr lang="en-US" sz="1700" dirty="0" err="1">
                <a:solidFill>
                  <a:srgbClr val="000000"/>
                </a:solidFill>
                <a:effectLst/>
                <a:latin typeface="Times New Roman" panose="02020603050405020304" pitchFamily="18" charset="0"/>
                <a:ea typeface="Times New Roman" panose="02020603050405020304" pitchFamily="18" charset="0"/>
              </a:rPr>
              <a:t>računari</a:t>
            </a:r>
            <a:r>
              <a:rPr lang="en-US" sz="1700" dirty="0">
                <a:solidFill>
                  <a:srgbClr val="000000"/>
                </a:solidFill>
                <a:effectLst/>
                <a:latin typeface="Times New Roman" panose="02020603050405020304" pitchFamily="18" charset="0"/>
                <a:ea typeface="Times New Roman" panose="02020603050405020304" pitchFamily="18" charset="0"/>
              </a:rPr>
              <a:t>.</a:t>
            </a:r>
            <a:endParaRPr lang="en-US" sz="17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63839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FF8F-F4B3-4C35-B4CB-4548098BFECD}"/>
              </a:ext>
            </a:extLst>
          </p:cNvPr>
          <p:cNvSpPr>
            <a:spLocks noGrp="1"/>
          </p:cNvSpPr>
          <p:nvPr>
            <p:ph type="title"/>
          </p:nvPr>
        </p:nvSpPr>
        <p:spPr/>
        <p:txBody>
          <a:bodyPr>
            <a:normAutofit/>
          </a:bodyPr>
          <a:lstStyle/>
          <a:p>
            <a:r>
              <a:rPr lang="en-US" sz="4000" dirty="0" err="1"/>
              <a:t>Proces</a:t>
            </a:r>
            <a:r>
              <a:rPr lang="en-US" sz="4000" dirty="0"/>
              <a:t> </a:t>
            </a:r>
            <a:r>
              <a:rPr lang="en-US" sz="4000" dirty="0" err="1"/>
              <a:t>treninga</a:t>
            </a:r>
            <a:endParaRPr lang="en-US" sz="4000" dirty="0"/>
          </a:p>
        </p:txBody>
      </p:sp>
      <p:pic>
        <p:nvPicPr>
          <p:cNvPr id="4098" name="Picture 2">
            <a:extLst>
              <a:ext uri="{FF2B5EF4-FFF2-40B4-BE49-F238E27FC236}">
                <a16:creationId xmlns:a16="http://schemas.microsoft.com/office/drawing/2014/main" id="{519CF2CA-1338-4517-8B65-1689E3321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7759" y="2401142"/>
            <a:ext cx="10056482" cy="256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8140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9FEE-C2EB-4C7E-8290-8F040B412E7B}"/>
              </a:ext>
            </a:extLst>
          </p:cNvPr>
          <p:cNvSpPr>
            <a:spLocks noGrp="1"/>
          </p:cNvSpPr>
          <p:nvPr>
            <p:ph type="title"/>
          </p:nvPr>
        </p:nvSpPr>
        <p:spPr/>
        <p:txBody>
          <a:bodyPr>
            <a:normAutofit/>
          </a:bodyPr>
          <a:lstStyle/>
          <a:p>
            <a:r>
              <a:rPr lang="pt-BR" sz="4000" dirty="0"/>
              <a:t>Pretraga vektora obeležja (prepoznavanje)</a:t>
            </a:r>
            <a:endParaRPr lang="en-US" sz="4000" dirty="0"/>
          </a:p>
        </p:txBody>
      </p:sp>
      <p:sp>
        <p:nvSpPr>
          <p:cNvPr id="3" name="Content Placeholder 2">
            <a:extLst>
              <a:ext uri="{FF2B5EF4-FFF2-40B4-BE49-F238E27FC236}">
                <a16:creationId xmlns:a16="http://schemas.microsoft.com/office/drawing/2014/main" id="{73225A92-044A-4E72-B186-093AD384884C}"/>
              </a:ext>
            </a:extLst>
          </p:cNvPr>
          <p:cNvSpPr>
            <a:spLocks noGrp="1"/>
          </p:cNvSpPr>
          <p:nvPr>
            <p:ph idx="1"/>
          </p:nvPr>
        </p:nvSpPr>
        <p:spPr/>
        <p:txBody>
          <a:bodyPr>
            <a:noAutofit/>
          </a:bodyPr>
          <a:lstStyle/>
          <a:p>
            <a:pPr algn="just"/>
            <a:r>
              <a:rPr lang="sr-Latn-CS" sz="1600" dirty="0">
                <a:solidFill>
                  <a:srgbClr val="000000"/>
                </a:solidFill>
                <a:effectLst/>
                <a:latin typeface="Times New Roman" panose="02020603050405020304" pitchFamily="18" charset="0"/>
                <a:ea typeface="Times New Roman" panose="02020603050405020304" pitchFamily="18" charset="0"/>
              </a:rPr>
              <a:t>KNN algoritam za svaki element iz skupa podataka prvo definiše razdaljinu od susednih elemanta. Ta razdaljina može da predstavlja rastojanje između dva vektora u n-dimenzionalnom prostoru i može se koristiti metrika po izboru.</a:t>
            </a:r>
            <a:endParaRPr lang="en-US" sz="1600" dirty="0">
              <a:solidFill>
                <a:srgbClr val="000000"/>
              </a:solidFill>
              <a:effectLst/>
              <a:latin typeface="Times New Roman" panose="02020603050405020304" pitchFamily="18" charset="0"/>
              <a:ea typeface="Times New Roman" panose="02020603050405020304" pitchFamily="18" charset="0"/>
            </a:endParaRPr>
          </a:p>
          <a:p>
            <a:pPr algn="just"/>
            <a:r>
              <a:rPr lang="sr-Latn-CS" sz="1600" dirty="0">
                <a:solidFill>
                  <a:srgbClr val="000000"/>
                </a:solidFill>
                <a:effectLst/>
                <a:latin typeface="Times New Roman" panose="02020603050405020304" pitchFamily="18" charset="0"/>
                <a:ea typeface="Times New Roman" panose="02020603050405020304" pitchFamily="18" charset="0"/>
              </a:rPr>
              <a:t>Parametar k biramo sami i on predstavlja broj suseda sa minimalnom razdaljinom od željene tačke, ili u našem slučaju vektora.</a:t>
            </a:r>
            <a:endParaRPr lang="en-US" sz="1600" dirty="0">
              <a:solidFill>
                <a:srgbClr val="000000"/>
              </a:solidFill>
              <a:latin typeface="Times New Roman" panose="02020603050405020304" pitchFamily="18" charset="0"/>
              <a:ea typeface="Times New Roman" panose="02020603050405020304" pitchFamily="18" charset="0"/>
            </a:endParaRPr>
          </a:p>
          <a:p>
            <a:pPr algn="just"/>
            <a:r>
              <a:rPr lang="sr-Latn-CS" sz="1600" dirty="0">
                <a:solidFill>
                  <a:srgbClr val="000000"/>
                </a:solidFill>
                <a:effectLst/>
                <a:latin typeface="Times New Roman" panose="02020603050405020304" pitchFamily="18" charset="0"/>
                <a:ea typeface="Times New Roman" panose="02020603050405020304" pitchFamily="18" charset="0"/>
              </a:rPr>
              <a:t>Setovi podataka i njihove razmere u ovoj oblasti su veliki, kao i njihova dimenzionalnost. Stoga su metode kao što je linearno skeniranje spore.</a:t>
            </a:r>
            <a:endParaRPr lang="en-US" sz="1600" dirty="0">
              <a:solidFill>
                <a:srgbClr val="000000"/>
              </a:solidFill>
              <a:effectLst/>
              <a:latin typeface="Times New Roman" panose="02020603050405020304" pitchFamily="18" charset="0"/>
              <a:ea typeface="Times New Roman" panose="02020603050405020304" pitchFamily="18" charset="0"/>
            </a:endParaRPr>
          </a:p>
          <a:p>
            <a:pPr algn="just"/>
            <a:r>
              <a:rPr lang="sr-Latn-CS" sz="1600" dirty="0">
                <a:solidFill>
                  <a:srgbClr val="000000"/>
                </a:solidFill>
                <a:effectLst/>
                <a:latin typeface="Times New Roman" panose="02020603050405020304" pitchFamily="18" charset="0"/>
                <a:ea typeface="Times New Roman" panose="02020603050405020304" pitchFamily="18" charset="0"/>
              </a:rPr>
              <a:t>Kako bi se ovaj problem rešio, pojavljuje se metoda pod nazivom aproksimirani k najblizih suseda (Approximate Nearest Neighbors - ANN).</a:t>
            </a:r>
            <a:endParaRPr lang="en-US" sz="1600" dirty="0">
              <a:solidFill>
                <a:srgbClr val="000000"/>
              </a:solidFill>
              <a:latin typeface="Times New Roman" panose="02020603050405020304" pitchFamily="18" charset="0"/>
              <a:ea typeface="Times New Roman" panose="02020603050405020304" pitchFamily="18" charset="0"/>
            </a:endParaRPr>
          </a:p>
          <a:p>
            <a:pPr algn="just"/>
            <a:r>
              <a:rPr lang="sr-Latn-CS" sz="1600" dirty="0">
                <a:solidFill>
                  <a:srgbClr val="000000"/>
                </a:solidFill>
                <a:effectLst/>
                <a:latin typeface="Times New Roman" panose="02020603050405020304" pitchFamily="18" charset="0"/>
                <a:ea typeface="Times New Roman" panose="02020603050405020304" pitchFamily="18" charset="0"/>
              </a:rPr>
              <a:t>Ova metoda dozvoljava mali broj grešaka, a kvalitet pretrage je definisan kao odnos tačno pronađenih suseda i parametra k.</a:t>
            </a:r>
            <a:endParaRPr lang="en-US" sz="1600" dirty="0">
              <a:solidFill>
                <a:srgbClr val="000000"/>
              </a:solidFill>
              <a:effectLst/>
              <a:latin typeface="Times New Roman" panose="02020603050405020304" pitchFamily="18" charset="0"/>
              <a:ea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Kako</a:t>
            </a:r>
            <a:r>
              <a:rPr lang="en-US" sz="1600" dirty="0">
                <a:solidFill>
                  <a:srgbClr val="000000"/>
                </a:solidFill>
                <a:effectLst/>
                <a:latin typeface="Times New Roman" panose="02020603050405020304" pitchFamily="18" charset="0"/>
                <a:ea typeface="Times New Roman" panose="02020603050405020304" pitchFamily="18" charset="0"/>
              </a:rPr>
              <a:t> bi se </a:t>
            </a:r>
            <a:r>
              <a:rPr lang="en-US" sz="1600" dirty="0" err="1">
                <a:solidFill>
                  <a:srgbClr val="000000"/>
                </a:solidFill>
                <a:effectLst/>
                <a:latin typeface="Times New Roman" panose="02020603050405020304" pitchFamily="18" charset="0"/>
                <a:ea typeface="Times New Roman" panose="02020603050405020304" pitchFamily="18" charset="0"/>
              </a:rPr>
              <a:t>ubrzala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pretraga</a:t>
            </a:r>
            <a:r>
              <a:rPr lang="en-US" sz="1600" dirty="0">
                <a:solidFill>
                  <a:srgbClr val="000000"/>
                </a:solidFill>
                <a:effectLst/>
                <a:latin typeface="Times New Roman" panose="02020603050405020304" pitchFamily="18" charset="0"/>
                <a:ea typeface="Times New Roman" panose="02020603050405020304" pitchFamily="18" charset="0"/>
              </a:rPr>
              <a:t> ANN </a:t>
            </a:r>
            <a:r>
              <a:rPr lang="en-US" sz="1600" dirty="0" err="1">
                <a:solidFill>
                  <a:srgbClr val="000000"/>
                </a:solidFill>
                <a:effectLst/>
                <a:latin typeface="Times New Roman" panose="02020603050405020304" pitchFamily="18" charset="0"/>
                <a:ea typeface="Times New Roman" panose="02020603050405020304" pitchFamily="18" charset="0"/>
              </a:rPr>
              <a:t>algoritmom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korišćene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tehnike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transformacije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vektora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smanjenje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dimenzija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rotacija</a:t>
            </a:r>
            <a:r>
              <a:rPr lang="en-US" sz="1600" dirty="0">
                <a:solidFill>
                  <a:srgbClr val="000000"/>
                </a:solidFill>
                <a:effectLst/>
                <a:latin typeface="Times New Roman" panose="02020603050405020304" pitchFamily="18" charset="0"/>
                <a:ea typeface="Times New Roman" panose="02020603050405020304" pitchFamily="18" charset="0"/>
              </a:rPr>
              <a:t>) pre </a:t>
            </a:r>
            <a:r>
              <a:rPr lang="en-US" sz="1600" dirty="0" err="1">
                <a:solidFill>
                  <a:srgbClr val="000000"/>
                </a:solidFill>
                <a:effectLst/>
                <a:latin typeface="Times New Roman" panose="02020603050405020304" pitchFamily="18" charset="0"/>
                <a:ea typeface="Times New Roman" panose="02020603050405020304" pitchFamily="18" charset="0"/>
              </a:rPr>
              <a:t>indeksiranja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enkodovanje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vektora</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Vektori</a:t>
            </a:r>
            <a:r>
              <a:rPr lang="en-US" sz="1600" dirty="0">
                <a:solidFill>
                  <a:srgbClr val="000000"/>
                </a:solidFill>
                <a:effectLst/>
                <a:latin typeface="Times New Roman" panose="02020603050405020304" pitchFamily="18" charset="0"/>
                <a:ea typeface="Times New Roman" panose="02020603050405020304" pitchFamily="18" charset="0"/>
              </a:rPr>
              <a:t> se </a:t>
            </a:r>
            <a:r>
              <a:rPr lang="en-US" sz="1600" dirty="0" err="1">
                <a:solidFill>
                  <a:srgbClr val="000000"/>
                </a:solidFill>
                <a:effectLst/>
                <a:latin typeface="Times New Roman" panose="02020603050405020304" pitchFamily="18" charset="0"/>
                <a:ea typeface="Times New Roman" panose="02020603050405020304" pitchFamily="18" charset="0"/>
              </a:rPr>
              <a:t>mogu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enkodovati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koristeći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stabla</a:t>
            </a:r>
            <a:r>
              <a:rPr lang="en-US" sz="1600" dirty="0">
                <a:solidFill>
                  <a:srgbClr val="000000"/>
                </a:solidFill>
                <a:effectLst/>
                <a:latin typeface="Times New Roman" panose="02020603050405020304" pitchFamily="18" charset="0"/>
                <a:ea typeface="Times New Roman" panose="02020603050405020304" pitchFamily="18" charset="0"/>
              </a:rPr>
              <a:t> (Annoy), LSH, </a:t>
            </a:r>
            <a:r>
              <a:rPr lang="en-US" sz="1600" dirty="0" err="1">
                <a:solidFill>
                  <a:srgbClr val="000000"/>
                </a:solidFill>
                <a:effectLst/>
                <a:latin typeface="Times New Roman" panose="02020603050405020304" pitchFamily="18" charset="0"/>
                <a:ea typeface="Times New Roman" panose="02020603050405020304" pitchFamily="18" charset="0"/>
              </a:rPr>
              <a:t>kvantizaciju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grafove</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gn="just"/>
            <a:r>
              <a:rPr lang="en-US" sz="1600" dirty="0">
                <a:solidFill>
                  <a:srgbClr val="000000"/>
                </a:solidFill>
                <a:effectLst/>
                <a:latin typeface="Times New Roman" panose="02020603050405020304" pitchFamily="18" charset="0"/>
                <a:ea typeface="Times New Roman" panose="02020603050405020304" pitchFamily="18" charset="0"/>
              </a:rPr>
              <a:t>HNSW </a:t>
            </a:r>
            <a:r>
              <a:rPr lang="en-US" sz="1600" dirty="0" err="1">
                <a:solidFill>
                  <a:srgbClr val="000000"/>
                </a:solidFill>
                <a:effectLst/>
                <a:latin typeface="Times New Roman" panose="02020603050405020304" pitchFamily="18" charset="0"/>
                <a:ea typeface="Times New Roman" panose="02020603050405020304" pitchFamily="18" charset="0"/>
              </a:rPr>
              <a:t>predstavlja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implementaciju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graf</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inkrementalnog</a:t>
            </a:r>
            <a:r>
              <a:rPr lang="en-US" sz="1600" dirty="0">
                <a:solidFill>
                  <a:srgbClr val="000000"/>
                </a:solidFill>
                <a:effectLst/>
                <a:latin typeface="Times New Roman" panose="02020603050405020304" pitchFamily="18" charset="0"/>
                <a:ea typeface="Times New Roman" panose="02020603050405020304" pitchFamily="18" charset="0"/>
              </a:rPr>
              <a:t> ANN </a:t>
            </a:r>
            <a:r>
              <a:rPr lang="en-US" sz="1600" dirty="0" err="1">
                <a:solidFill>
                  <a:srgbClr val="000000"/>
                </a:solidFill>
                <a:effectLst/>
                <a:latin typeface="Times New Roman" panose="02020603050405020304" pitchFamily="18" charset="0"/>
                <a:ea typeface="Times New Roman" panose="02020603050405020304" pitchFamily="18" charset="0"/>
              </a:rPr>
              <a:t>algoritma</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Jedna</a:t>
            </a:r>
            <a:r>
              <a:rPr lang="en-US" sz="1600" dirty="0">
                <a:solidFill>
                  <a:srgbClr val="000000"/>
                </a:solidFill>
                <a:effectLst/>
                <a:latin typeface="Times New Roman" panose="02020603050405020304" pitchFamily="18" charset="0"/>
                <a:ea typeface="Times New Roman" panose="02020603050405020304" pitchFamily="18" charset="0"/>
              </a:rPr>
              <a:t> od </a:t>
            </a:r>
            <a:r>
              <a:rPr lang="en-US" sz="1600" dirty="0" err="1">
                <a:solidFill>
                  <a:srgbClr val="000000"/>
                </a:solidFill>
                <a:effectLst/>
                <a:latin typeface="Times New Roman" panose="02020603050405020304" pitchFamily="18" charset="0"/>
                <a:ea typeface="Times New Roman" panose="02020603050405020304" pitchFamily="18" charset="0"/>
              </a:rPr>
              <a:t>osnovnih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stvari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prilikom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pretrage</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izbor</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odgovarajuće</a:t>
            </a:r>
            <a:r>
              <a:rPr lang="en-US" sz="1600" dirty="0">
                <a:solidFill>
                  <a:srgbClr val="000000"/>
                </a:solidFill>
                <a:effectLst/>
                <a:latin typeface="Times New Roman" panose="02020603050405020304" pitchFamily="18" charset="0"/>
                <a:ea typeface="Times New Roman" panose="02020603050405020304" pitchFamily="18" charset="0"/>
              </a:rPr>
              <a:t> distance. S </a:t>
            </a:r>
            <a:r>
              <a:rPr lang="en-US" sz="1600" dirty="0" err="1">
                <a:solidFill>
                  <a:srgbClr val="000000"/>
                </a:solidFill>
                <a:effectLst/>
                <a:latin typeface="Times New Roman" panose="02020603050405020304" pitchFamily="18" charset="0"/>
                <a:ea typeface="Times New Roman" panose="02020603050405020304" pitchFamily="18" charset="0"/>
              </a:rPr>
              <a:t>obzirom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to da je </a:t>
            </a:r>
            <a:r>
              <a:rPr lang="en-US" sz="1600" dirty="0" err="1">
                <a:solidFill>
                  <a:srgbClr val="000000"/>
                </a:solidFill>
                <a:effectLst/>
                <a:latin typeface="Times New Roman" panose="02020603050405020304" pitchFamily="18" charset="0"/>
                <a:ea typeface="Times New Roman" panose="02020603050405020304" pitchFamily="18" charset="0"/>
              </a:rPr>
              <a:t>ArcFace</a:t>
            </a:r>
            <a:r>
              <a:rPr lang="en-US" sz="1600" dirty="0">
                <a:solidFill>
                  <a:srgbClr val="000000"/>
                </a:solidFill>
                <a:effectLst/>
                <a:latin typeface="Times New Roman" panose="02020603050405020304" pitchFamily="18" charset="0"/>
                <a:ea typeface="Times New Roman" panose="02020603050405020304" pitchFamily="18" charset="0"/>
              </a:rPr>
              <a:t> model </a:t>
            </a:r>
            <a:r>
              <a:rPr lang="en-US" sz="1600" dirty="0" err="1">
                <a:solidFill>
                  <a:srgbClr val="000000"/>
                </a:solidFill>
                <a:effectLst/>
                <a:latin typeface="Times New Roman" panose="02020603050405020304" pitchFamily="18" charset="0"/>
                <a:ea typeface="Times New Roman" panose="02020603050405020304" pitchFamily="18" charset="0"/>
              </a:rPr>
              <a:t>treniran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korišćenjem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ArcFace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funkcije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automatski</a:t>
            </a:r>
            <a:r>
              <a:rPr lang="en-US" sz="1600" dirty="0">
                <a:solidFill>
                  <a:srgbClr val="000000"/>
                </a:solidFill>
                <a:effectLst/>
                <a:latin typeface="Times New Roman" panose="02020603050405020304" pitchFamily="18" charset="0"/>
                <a:ea typeface="Times New Roman" panose="02020603050405020304" pitchFamily="18" charset="0"/>
              </a:rPr>
              <a:t> se </a:t>
            </a:r>
            <a:r>
              <a:rPr lang="en-US" sz="1600" dirty="0" err="1">
                <a:solidFill>
                  <a:srgbClr val="000000"/>
                </a:solidFill>
                <a:effectLst/>
                <a:latin typeface="Times New Roman" panose="02020603050405020304" pitchFamily="18" charset="0"/>
                <a:ea typeface="Times New Roman" panose="02020603050405020304" pitchFamily="18" charset="0"/>
              </a:rPr>
              <a:t>nameće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korišćenje</a:t>
            </a:r>
            <a:r>
              <a:rPr lang="en-US" sz="1600" dirty="0">
                <a:solidFill>
                  <a:srgbClr val="000000"/>
                </a:solidFill>
                <a:effectLst/>
                <a:latin typeface="Times New Roman" panose="02020603050405020304" pitchFamily="18" charset="0"/>
                <a:ea typeface="Times New Roman" panose="02020603050405020304" pitchFamily="18" charset="0"/>
              </a:rPr>
              <a:t> cos-</a:t>
            </a:r>
            <a:r>
              <a:rPr lang="en-US" sz="1600" dirty="0" err="1">
                <a:solidFill>
                  <a:srgbClr val="000000"/>
                </a:solidFill>
                <a:effectLst/>
                <a:latin typeface="Times New Roman" panose="02020603050405020304" pitchFamily="18" charset="0"/>
                <a:ea typeface="Times New Roman" panose="02020603050405020304" pitchFamily="18" charset="0"/>
              </a:rPr>
              <a:t>inusne</a:t>
            </a:r>
            <a:r>
              <a:rPr lang="en-US" sz="1600" dirty="0">
                <a:solidFill>
                  <a:srgbClr val="000000"/>
                </a:solidFill>
                <a:effectLst/>
                <a:latin typeface="Times New Roman" panose="02020603050405020304" pitchFamily="18" charset="0"/>
                <a:ea typeface="Times New Roman" panose="02020603050405020304" pitchFamily="18" charset="0"/>
              </a:rPr>
              <a:t> distance </a:t>
            </a:r>
            <a:r>
              <a:rPr lang="en-US" sz="1600" dirty="0" err="1">
                <a:solidFill>
                  <a:srgbClr val="000000"/>
                </a:solidFill>
                <a:effectLst/>
                <a:latin typeface="Times New Roman" panose="02020603050405020304" pitchFamily="18" charset="0"/>
                <a:ea typeface="Times New Roman" panose="02020603050405020304" pitchFamily="18" charset="0"/>
              </a:rPr>
              <a:t>ili</a:t>
            </a:r>
            <a:r>
              <a:rPr lang="en-US" sz="1600" dirty="0">
                <a:solidFill>
                  <a:srgbClr val="000000"/>
                </a:solidFill>
                <a:effectLst/>
                <a:latin typeface="Times New Roman" panose="02020603050405020304" pitchFamily="18" charset="0"/>
                <a:ea typeface="Times New Roman" panose="02020603050405020304" pitchFamily="18" charset="0"/>
              </a:rPr>
              <a:t> angular distance.</a:t>
            </a:r>
            <a:endParaRPr lang="en-US" sz="1600" dirty="0"/>
          </a:p>
        </p:txBody>
      </p:sp>
    </p:spTree>
    <p:extLst>
      <p:ext uri="{BB962C8B-B14F-4D97-AF65-F5344CB8AC3E}">
        <p14:creationId xmlns:p14="http://schemas.microsoft.com/office/powerpoint/2010/main" val="2166217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4E58-9C33-460C-91A6-CEE4F7D00AC0}"/>
              </a:ext>
            </a:extLst>
          </p:cNvPr>
          <p:cNvSpPr>
            <a:spLocks noGrp="1"/>
          </p:cNvSpPr>
          <p:nvPr>
            <p:ph type="title"/>
          </p:nvPr>
        </p:nvSpPr>
        <p:spPr/>
        <p:txBody>
          <a:bodyPr>
            <a:normAutofit/>
          </a:bodyPr>
          <a:lstStyle/>
          <a:p>
            <a:r>
              <a:rPr lang="en-US" sz="4000" dirty="0" err="1"/>
              <a:t>Vizualizacija</a:t>
            </a:r>
            <a:r>
              <a:rPr lang="en-US" sz="4000" dirty="0"/>
              <a:t> </a:t>
            </a:r>
            <a:r>
              <a:rPr lang="en-US" sz="4000" dirty="0" err="1"/>
              <a:t>procesa</a:t>
            </a:r>
            <a:r>
              <a:rPr lang="en-US" sz="4000" dirty="0"/>
              <a:t> </a:t>
            </a:r>
            <a:r>
              <a:rPr lang="en-US" sz="4000" dirty="0" err="1"/>
              <a:t>pretrahe</a:t>
            </a:r>
            <a:r>
              <a:rPr lang="en-US" sz="4000" dirty="0"/>
              <a:t> HNSW </a:t>
            </a:r>
            <a:r>
              <a:rPr lang="en-US" sz="4000" dirty="0" err="1"/>
              <a:t>grafa</a:t>
            </a:r>
            <a:endParaRPr lang="en-US" sz="4000" dirty="0"/>
          </a:p>
        </p:txBody>
      </p:sp>
      <p:pic>
        <p:nvPicPr>
          <p:cNvPr id="5122" name="Picture 2">
            <a:extLst>
              <a:ext uri="{FF2B5EF4-FFF2-40B4-BE49-F238E27FC236}">
                <a16:creationId xmlns:a16="http://schemas.microsoft.com/office/drawing/2014/main" id="{9558A048-74D6-4784-A327-7C10EB2BC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8140"/>
          <a:stretch>
            <a:fillRect/>
          </a:stretch>
        </p:blipFill>
        <p:spPr bwMode="auto">
          <a:xfrm>
            <a:off x="3060989" y="1690688"/>
            <a:ext cx="6070022" cy="4383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103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95B6-33F6-4215-B541-65677E0A0471}"/>
              </a:ext>
            </a:extLst>
          </p:cNvPr>
          <p:cNvSpPr>
            <a:spLocks noGrp="1"/>
          </p:cNvSpPr>
          <p:nvPr>
            <p:ph type="title"/>
          </p:nvPr>
        </p:nvSpPr>
        <p:spPr/>
        <p:txBody>
          <a:bodyPr>
            <a:normAutofit/>
          </a:bodyPr>
          <a:lstStyle/>
          <a:p>
            <a:r>
              <a:rPr lang="pl-PL" sz="4000" dirty="0"/>
              <a:t>Implementacija u programskom jeziku Python</a:t>
            </a:r>
            <a:endParaRPr lang="en-US" sz="4000" dirty="0"/>
          </a:p>
        </p:txBody>
      </p:sp>
      <p:sp>
        <p:nvSpPr>
          <p:cNvPr id="3" name="Content Placeholder 2">
            <a:extLst>
              <a:ext uri="{FF2B5EF4-FFF2-40B4-BE49-F238E27FC236}">
                <a16:creationId xmlns:a16="http://schemas.microsoft.com/office/drawing/2014/main" id="{14E93C76-3F28-4D84-98AA-D78E69EB26FA}"/>
              </a:ext>
            </a:extLst>
          </p:cNvPr>
          <p:cNvSpPr>
            <a:spLocks noGrp="1"/>
          </p:cNvSpPr>
          <p:nvPr>
            <p:ph idx="1"/>
          </p:nvPr>
        </p:nvSpPr>
        <p:spPr/>
        <p:txBody>
          <a:bodyPr/>
          <a:lstStyle/>
          <a:p>
            <a:r>
              <a:rPr lang="en-US" sz="1600" dirty="0"/>
              <a:t>Lista </a:t>
            </a:r>
            <a:r>
              <a:rPr lang="en-US" sz="1600" dirty="0" err="1"/>
              <a:t>kori</a:t>
            </a:r>
            <a:r>
              <a:rPr lang="sr-Latn-RS" sz="1600" dirty="0"/>
              <a:t>šćenih paketa</a:t>
            </a:r>
            <a:r>
              <a:rPr lang="en-US" sz="1600" dirty="0"/>
              <a:t>:</a:t>
            </a:r>
          </a:p>
          <a:p>
            <a:endParaRPr lang="en-US" sz="1600" dirty="0"/>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Times New Roman" panose="02020603050405020304" pitchFamily="18" charset="0"/>
                <a:ea typeface="Times New Roman" panose="02020603050405020304" pitchFamily="18" charset="0"/>
              </a:rPr>
              <a:t>N2</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Times New Roman" panose="02020603050405020304" pitchFamily="18" charset="0"/>
                <a:ea typeface="Times New Roman" panose="02020603050405020304" pitchFamily="18" charset="0"/>
              </a:rPr>
              <a:t>Flask</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Times New Roman" panose="02020603050405020304" pitchFamily="18" charset="0"/>
                <a:ea typeface="Times New Roman" panose="02020603050405020304" pitchFamily="18" charset="0"/>
              </a:rPr>
              <a:t>Pillow</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solidFill>
                  <a:srgbClr val="000000"/>
                </a:solidFill>
                <a:effectLst/>
                <a:latin typeface="Times New Roman" panose="02020603050405020304" pitchFamily="18" charset="0"/>
                <a:ea typeface="Times New Roman" panose="02020603050405020304" pitchFamily="18" charset="0"/>
              </a:rPr>
              <a:t>Pyfiglet</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Times New Roman" panose="02020603050405020304" pitchFamily="18" charset="0"/>
                <a:ea typeface="Times New Roman" panose="02020603050405020304" pitchFamily="18" charset="0"/>
              </a:rPr>
              <a:t>MTCNN</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Times New Roman" panose="02020603050405020304" pitchFamily="18" charset="0"/>
                <a:ea typeface="Times New Roman" panose="02020603050405020304" pitchFamily="18" charset="0"/>
              </a:rPr>
              <a:t>Psycopg2</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Times New Roman" panose="02020603050405020304" pitchFamily="18" charset="0"/>
                <a:ea typeface="Times New Roman" panose="02020603050405020304" pitchFamily="18" charset="0"/>
              </a:rPr>
              <a:t>Flask-</a:t>
            </a:r>
            <a:r>
              <a:rPr lang="en-US" sz="1600" dirty="0" err="1">
                <a:solidFill>
                  <a:srgbClr val="000000"/>
                </a:solidFill>
                <a:effectLst/>
                <a:latin typeface="Times New Roman" panose="02020603050405020304" pitchFamily="18" charset="0"/>
                <a:ea typeface="Times New Roman" panose="02020603050405020304" pitchFamily="18" charset="0"/>
              </a:rPr>
              <a:t>cors</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Times New Roman" panose="02020603050405020304" pitchFamily="18" charset="0"/>
                <a:ea typeface="Times New Roman" panose="02020603050405020304" pitchFamily="18" charset="0"/>
              </a:rPr>
              <a:t>OpenCV 4.4.0</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Times New Roman" panose="02020603050405020304" pitchFamily="18" charset="0"/>
                <a:ea typeface="Times New Roman" panose="02020603050405020304" pitchFamily="18" charset="0"/>
              </a:rPr>
              <a:t>build-essential</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solidFill>
                  <a:srgbClr val="000000"/>
                </a:solidFill>
                <a:effectLst/>
                <a:latin typeface="Times New Roman" panose="02020603050405020304" pitchFamily="18" charset="0"/>
                <a:ea typeface="Times New Roman" panose="02020603050405020304" pitchFamily="18" charset="0"/>
              </a:rPr>
              <a:t>Tensorflow-gpu</a:t>
            </a:r>
            <a:endParaRPr lang="en-US" sz="1600" dirty="0">
              <a:effectLst/>
              <a:latin typeface="Times New Roman" panose="02020603050405020304" pitchFamily="18" charset="0"/>
              <a:ea typeface="Times New Roman" panose="02020603050405020304" pitchFamily="18" charset="0"/>
            </a:endParaRPr>
          </a:p>
          <a:p>
            <a:pPr marL="800100" lvl="1" indent="-342900" algn="just">
              <a:spcBef>
                <a:spcPts val="0"/>
              </a:spcBef>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err="1">
                <a:solidFill>
                  <a:srgbClr val="000000"/>
                </a:solidFill>
                <a:effectLst/>
                <a:latin typeface="Times New Roman" panose="02020603050405020304" pitchFamily="18" charset="0"/>
                <a:ea typeface="Times New Roman" panose="02020603050405020304" pitchFamily="18" charset="0"/>
              </a:rPr>
              <a:t>googledrivedownloader</a:t>
            </a:r>
            <a:endParaRPr lang="en-US" sz="1600" dirty="0">
              <a:effectLst/>
              <a:latin typeface="Times New Roman" panose="02020603050405020304" pitchFamily="18" charset="0"/>
              <a:ea typeface="Times New Roman" panose="02020603050405020304" pitchFamily="18" charset="0"/>
            </a:endParaRPr>
          </a:p>
          <a:p>
            <a:pPr lvl="1"/>
            <a:endParaRPr lang="en-US" dirty="0"/>
          </a:p>
        </p:txBody>
      </p:sp>
    </p:spTree>
    <p:extLst>
      <p:ext uri="{BB962C8B-B14F-4D97-AF65-F5344CB8AC3E}">
        <p14:creationId xmlns:p14="http://schemas.microsoft.com/office/powerpoint/2010/main" val="2455174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9266-1140-45E6-A33F-BDFDD0E1A482}"/>
              </a:ext>
            </a:extLst>
          </p:cNvPr>
          <p:cNvSpPr>
            <a:spLocks noGrp="1"/>
          </p:cNvSpPr>
          <p:nvPr>
            <p:ph type="title"/>
          </p:nvPr>
        </p:nvSpPr>
        <p:spPr/>
        <p:txBody>
          <a:bodyPr>
            <a:normAutofit/>
          </a:bodyPr>
          <a:lstStyle/>
          <a:p>
            <a:r>
              <a:rPr lang="pl-PL" sz="4000" dirty="0"/>
              <a:t>Implementacija u programskom jeziku Python</a:t>
            </a:r>
            <a:endParaRPr lang="en-US" sz="4000" dirty="0"/>
          </a:p>
        </p:txBody>
      </p:sp>
      <p:sp>
        <p:nvSpPr>
          <p:cNvPr id="3" name="Content Placeholder 2">
            <a:extLst>
              <a:ext uri="{FF2B5EF4-FFF2-40B4-BE49-F238E27FC236}">
                <a16:creationId xmlns:a16="http://schemas.microsoft.com/office/drawing/2014/main" id="{9AEE9166-9640-4663-B996-D66D4C22875A}"/>
              </a:ext>
            </a:extLst>
          </p:cNvPr>
          <p:cNvSpPr>
            <a:spLocks noGrp="1"/>
          </p:cNvSpPr>
          <p:nvPr>
            <p:ph idx="1"/>
          </p:nvPr>
        </p:nvSpPr>
        <p:spPr/>
        <p:txBody>
          <a:bodyPr>
            <a:normAutofit/>
          </a:bodyPr>
          <a:lstStyle/>
          <a:p>
            <a:pPr algn="just"/>
            <a:r>
              <a:rPr lang="sr-Latn-CS" sz="1600" dirty="0">
                <a:effectLst/>
                <a:latin typeface="Times New Roman" panose="02020603050405020304" pitchFamily="18" charset="0"/>
                <a:ea typeface="Times New Roman" panose="02020603050405020304" pitchFamily="18" charset="0"/>
              </a:rPr>
              <a:t>Za implementaciju sistema za prepoznavanje lica je korišćen programski jezik Python 3.7. Za upravljanje paketima je korišćena Conda.</a:t>
            </a:r>
            <a:endParaRPr lang="en-US" sz="1600" dirty="0">
              <a:solidFill>
                <a:srgbClr val="000000"/>
              </a:solidFill>
              <a:effectLst/>
              <a:latin typeface="Times New Roman" panose="02020603050405020304" pitchFamily="18" charset="0"/>
              <a:ea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Sistem</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testiran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samo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Linux </a:t>
            </a:r>
            <a:r>
              <a:rPr lang="en-US" sz="1600" dirty="0" err="1">
                <a:solidFill>
                  <a:srgbClr val="000000"/>
                </a:solidFill>
                <a:effectLst/>
                <a:latin typeface="Times New Roman" panose="02020603050405020304" pitchFamily="18" charset="0"/>
                <a:ea typeface="Times New Roman" panose="02020603050405020304" pitchFamily="18" charset="0"/>
              </a:rPr>
              <a:t>operativnom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sistemu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tačnije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Ubuntu 20.04 LTS.</a:t>
            </a:r>
          </a:p>
          <a:p>
            <a:pPr algn="just"/>
            <a:r>
              <a:rPr lang="en-US" sz="1600" dirty="0" err="1">
                <a:solidFill>
                  <a:srgbClr val="000000"/>
                </a:solidFill>
                <a:effectLst/>
                <a:latin typeface="Times New Roman" panose="02020603050405020304" pitchFamily="18" charset="0"/>
                <a:ea typeface="Times New Roman" panose="02020603050405020304" pitchFamily="18" charset="0"/>
              </a:rPr>
              <a:t>Ukoliko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su</a:t>
            </a:r>
            <a:r>
              <a:rPr lang="en-US" sz="1600" dirty="0">
                <a:solidFill>
                  <a:srgbClr val="000000"/>
                </a:solidFill>
                <a:effectLst/>
                <a:latin typeface="Times New Roman" panose="02020603050405020304" pitchFamily="18" charset="0"/>
                <a:ea typeface="Times New Roman" panose="02020603050405020304" pitchFamily="18" charset="0"/>
              </a:rPr>
              <a:t> performance </a:t>
            </a:r>
            <a:r>
              <a:rPr lang="en-US" sz="1600" dirty="0" err="1">
                <a:solidFill>
                  <a:srgbClr val="000000"/>
                </a:solidFill>
                <a:effectLst/>
                <a:latin typeface="Times New Roman" panose="02020603050405020304" pitchFamily="18" charset="0"/>
                <a:ea typeface="Times New Roman" panose="02020603050405020304" pitchFamily="18" charset="0"/>
              </a:rPr>
              <a:t>bitan</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faktor</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potrebno</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instalirati</a:t>
            </a:r>
            <a:r>
              <a:rPr lang="en-US" sz="1600" dirty="0">
                <a:solidFill>
                  <a:srgbClr val="000000"/>
                </a:solidFill>
                <a:effectLst/>
                <a:latin typeface="Times New Roman" panose="02020603050405020304" pitchFamily="18" charset="0"/>
                <a:ea typeface="Times New Roman" panose="02020603050405020304" pitchFamily="18" charset="0"/>
              </a:rPr>
              <a:t> TensorFlow </a:t>
            </a:r>
            <a:r>
              <a:rPr lang="en-US" sz="1600" dirty="0" err="1">
                <a:solidFill>
                  <a:srgbClr val="000000"/>
                </a:solidFill>
                <a:effectLst/>
                <a:latin typeface="Times New Roman" panose="02020603050405020304" pitchFamily="18" charset="0"/>
                <a:ea typeface="Times New Roman" panose="02020603050405020304" pitchFamily="18" charset="0"/>
              </a:rPr>
              <a:t>sa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podrškom</a:t>
            </a:r>
            <a:r>
              <a:rPr lang="en-US" sz="1600" dirty="0">
                <a:solidFill>
                  <a:srgbClr val="000000"/>
                </a:solidFill>
                <a:effectLst/>
                <a:latin typeface="Times New Roman" panose="02020603050405020304" pitchFamily="18" charset="0"/>
                <a:ea typeface="Times New Roman" panose="02020603050405020304" pitchFamily="18" charset="0"/>
              </a:rPr>
              <a:t> za </a:t>
            </a:r>
            <a:r>
              <a:rPr lang="en-US" sz="1600" dirty="0" err="1">
                <a:solidFill>
                  <a:srgbClr val="000000"/>
                </a:solidFill>
                <a:effectLst/>
                <a:latin typeface="Times New Roman" panose="02020603050405020304" pitchFamily="18" charset="0"/>
                <a:ea typeface="Times New Roman" panose="02020603050405020304" pitchFamily="18" charset="0"/>
              </a:rPr>
              <a:t>grafičku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karticu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ukoliko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ista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postoji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Grafička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kartica</a:t>
            </a:r>
            <a:r>
              <a:rPr lang="en-US" sz="1600" dirty="0">
                <a:solidFill>
                  <a:srgbClr val="000000"/>
                </a:solidFill>
                <a:effectLst/>
                <a:latin typeface="Times New Roman" panose="02020603050405020304" pitchFamily="18" charset="0"/>
                <a:ea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rPr>
              <a:t>ovom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slučaju</a:t>
            </a:r>
            <a:r>
              <a:rPr lang="en-US" sz="1600" dirty="0">
                <a:solidFill>
                  <a:srgbClr val="000000"/>
                </a:solidFill>
                <a:effectLst/>
                <a:latin typeface="Times New Roman" panose="02020603050405020304" pitchFamily="18" charset="0"/>
                <a:ea typeface="Times New Roman" panose="02020603050405020304" pitchFamily="18" charset="0"/>
              </a:rPr>
              <a:t> mora </a:t>
            </a:r>
            <a:r>
              <a:rPr lang="en-US" sz="1600" dirty="0" err="1">
                <a:solidFill>
                  <a:srgbClr val="000000"/>
                </a:solidFill>
                <a:effectLst/>
                <a:latin typeface="Times New Roman" panose="02020603050405020304" pitchFamily="18" charset="0"/>
                <a:ea typeface="Times New Roman" panose="02020603050405020304" pitchFamily="18" charset="0"/>
              </a:rPr>
              <a:t>imati</a:t>
            </a:r>
            <a:r>
              <a:rPr lang="en-US" sz="1600" dirty="0">
                <a:solidFill>
                  <a:srgbClr val="000000"/>
                </a:solidFill>
                <a:effectLst/>
                <a:latin typeface="Times New Roman" panose="02020603050405020304" pitchFamily="18" charset="0"/>
                <a:ea typeface="Times New Roman" panose="02020603050405020304" pitchFamily="18" charset="0"/>
              </a:rPr>
              <a:t> CUDA </a:t>
            </a:r>
            <a:r>
              <a:rPr lang="en-US" sz="1600" dirty="0" err="1">
                <a:solidFill>
                  <a:srgbClr val="000000"/>
                </a:solidFill>
                <a:effectLst/>
                <a:latin typeface="Times New Roman" panose="02020603050405020304" pitchFamily="18" charset="0"/>
                <a:ea typeface="Times New Roman" panose="02020603050405020304" pitchFamily="18" charset="0"/>
              </a:rPr>
              <a:t>podršku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kao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instalirane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adekvatne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drajvere</a:t>
            </a:r>
            <a:r>
              <a:rPr lang="en-US" sz="1600" dirty="0">
                <a:solidFill>
                  <a:srgbClr val="000000"/>
                </a:solidFill>
                <a:effectLst/>
                <a:latin typeface="Times New Roman" panose="02020603050405020304" pitchFamily="18" charset="0"/>
                <a:ea typeface="Times New Roman" panose="02020603050405020304" pitchFamily="18" charset="0"/>
              </a:rPr>
              <a:t>, CUDA,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CUDNN </a:t>
            </a:r>
            <a:r>
              <a:rPr lang="en-US" sz="1600" dirty="0" err="1">
                <a:solidFill>
                  <a:srgbClr val="000000"/>
                </a:solidFill>
                <a:effectLst/>
                <a:latin typeface="Times New Roman" panose="02020603050405020304" pitchFamily="18" charset="0"/>
                <a:ea typeface="Times New Roman" panose="02020603050405020304" pitchFamily="18" charset="0"/>
              </a:rPr>
              <a:t>biblioteke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Moguće</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konfigurisati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OpenCV </a:t>
            </a:r>
            <a:r>
              <a:rPr lang="en-US" sz="1600" dirty="0" err="1">
                <a:solidFill>
                  <a:srgbClr val="000000"/>
                </a:solidFill>
                <a:effectLst/>
                <a:latin typeface="Times New Roman" panose="02020603050405020304" pitchFamily="18" charset="0"/>
                <a:ea typeface="Times New Roman" panose="02020603050405020304" pitchFamily="18" charset="0"/>
              </a:rPr>
              <a:t>biblioteku</a:t>
            </a:r>
            <a:r>
              <a:rPr lang="en-US" sz="1600" dirty="0">
                <a:solidFill>
                  <a:srgbClr val="000000"/>
                </a:solidFill>
                <a:effectLst/>
                <a:latin typeface="Times New Roman" panose="02020603050405020304" pitchFamily="18" charset="0"/>
                <a:ea typeface="Times New Roman" panose="02020603050405020304" pitchFamily="18" charset="0"/>
              </a:rPr>
              <a:t> za rad </a:t>
            </a:r>
            <a:r>
              <a:rPr lang="en-US" sz="1600" dirty="0" err="1">
                <a:solidFill>
                  <a:srgbClr val="000000"/>
                </a:solidFill>
                <a:effectLst/>
                <a:latin typeface="Times New Roman" panose="02020603050405020304" pitchFamily="18" charset="0"/>
                <a:ea typeface="Times New Roman" panose="02020603050405020304" pitchFamily="18" charset="0"/>
              </a:rPr>
              <a:t>sa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grafičkom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karticom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ali</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zbog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kompleksnosti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raznovrsnosti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arhitektura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preskočeno</a:t>
            </a:r>
            <a:r>
              <a:rPr lang="en-US" sz="1600" dirty="0">
                <a:solidFill>
                  <a:srgbClr val="000000"/>
                </a:solidFill>
                <a:effectLst/>
                <a:latin typeface="Times New Roman" panose="02020603050405020304" pitchFamily="18" charset="0"/>
                <a:ea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rPr>
              <a:t>instalacionoj</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skripti</a:t>
            </a:r>
            <a:r>
              <a:rPr lang="en-US" sz="1600" dirty="0">
                <a:solidFill>
                  <a:srgbClr val="000000"/>
                </a:solidFill>
                <a:effectLst/>
                <a:latin typeface="Times New Roman" panose="02020603050405020304" pitchFamily="18" charset="0"/>
                <a:ea typeface="Times New Roman" panose="02020603050405020304" pitchFamily="18" charset="0"/>
              </a:rPr>
              <a:t>.</a:t>
            </a:r>
          </a:p>
          <a:p>
            <a:pPr algn="just"/>
            <a:r>
              <a:rPr lang="en-US" sz="1600" dirty="0" err="1">
                <a:solidFill>
                  <a:srgbClr val="000000"/>
                </a:solidFill>
                <a:effectLst/>
                <a:latin typeface="Times New Roman" panose="02020603050405020304" pitchFamily="18" charset="0"/>
                <a:ea typeface="Times New Roman" panose="02020603050405020304" pitchFamily="18" charset="0"/>
              </a:rPr>
              <a:t>Treba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napomenuti</a:t>
            </a:r>
            <a:r>
              <a:rPr lang="en-US" sz="1600" dirty="0">
                <a:solidFill>
                  <a:srgbClr val="000000"/>
                </a:solidFill>
                <a:effectLst/>
                <a:latin typeface="Times New Roman" panose="02020603050405020304" pitchFamily="18" charset="0"/>
                <a:ea typeface="Times New Roman" panose="02020603050405020304" pitchFamily="18" charset="0"/>
              </a:rPr>
              <a:t> da se u </a:t>
            </a:r>
            <a:r>
              <a:rPr lang="en-US" sz="1600" dirty="0" err="1">
                <a:solidFill>
                  <a:srgbClr val="000000"/>
                </a:solidFill>
                <a:effectLst/>
                <a:latin typeface="Times New Roman" panose="02020603050405020304" pitchFamily="18" charset="0"/>
                <a:ea typeface="Times New Roman" panose="02020603050405020304" pitchFamily="18" charset="0"/>
              </a:rPr>
              <a:t>sistemu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nalaze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moduli koji </a:t>
            </a:r>
            <a:r>
              <a:rPr lang="en-US" sz="1600" dirty="0" err="1">
                <a:solidFill>
                  <a:srgbClr val="000000"/>
                </a:solidFill>
                <a:effectLst/>
                <a:latin typeface="Times New Roman" panose="02020603050405020304" pitchFamily="18" charset="0"/>
                <a:ea typeface="Times New Roman" panose="02020603050405020304" pitchFamily="18" charset="0"/>
              </a:rPr>
              <a:t>nisu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uključeni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primer SSD </a:t>
            </a:r>
            <a:r>
              <a:rPr lang="en-US" sz="1600" dirty="0" err="1">
                <a:solidFill>
                  <a:srgbClr val="000000"/>
                </a:solidFill>
                <a:effectLst/>
                <a:latin typeface="Times New Roman" panose="02020603050405020304" pitchFamily="18" charset="0"/>
                <a:ea typeface="Times New Roman" panose="02020603050405020304" pitchFamily="18" charset="0"/>
              </a:rPr>
              <a:t>detektor</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rPr>
              <a:t>, MTCNN </a:t>
            </a:r>
            <a:r>
              <a:rPr lang="en-US" sz="1600" dirty="0" err="1">
                <a:solidFill>
                  <a:srgbClr val="000000"/>
                </a:solidFill>
                <a:effectLst/>
                <a:latin typeface="Times New Roman" panose="02020603050405020304" pitchFamily="18" charset="0"/>
                <a:ea typeface="Times New Roman" panose="02020603050405020304" pitchFamily="18" charset="0"/>
              </a:rPr>
              <a:t>detektor</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rPr>
              <a:t>, anti-spoofing </a:t>
            </a:r>
            <a:r>
              <a:rPr lang="en-US" sz="1600" dirty="0" err="1">
                <a:solidFill>
                  <a:srgbClr val="000000"/>
                </a:solidFill>
                <a:effectLst/>
                <a:latin typeface="Times New Roman" panose="02020603050405020304" pitchFamily="18" charset="0"/>
                <a:ea typeface="Times New Roman" panose="02020603050405020304" pitchFamily="18" charset="0"/>
              </a:rPr>
              <a:t>modul</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Promenom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paramtera</a:t>
            </a:r>
            <a:r>
              <a:rPr lang="en-US" sz="1600" dirty="0">
                <a:solidFill>
                  <a:srgbClr val="000000"/>
                </a:solidFill>
                <a:effectLst/>
                <a:latin typeface="Times New Roman" panose="02020603050405020304" pitchFamily="18" charset="0"/>
                <a:ea typeface="Times New Roman" panose="02020603050405020304" pitchFamily="18" charset="0"/>
              </a:rPr>
              <a:t> u JSON </a:t>
            </a:r>
            <a:r>
              <a:rPr lang="en-US" sz="1600" dirty="0" err="1">
                <a:solidFill>
                  <a:srgbClr val="000000"/>
                </a:solidFill>
                <a:effectLst/>
                <a:latin typeface="Times New Roman" panose="02020603050405020304" pitchFamily="18" charset="0"/>
                <a:ea typeface="Times New Roman" panose="02020603050405020304" pitchFamily="18" charset="0"/>
              </a:rPr>
              <a:t>konfiguracionom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fajlu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moguće</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menjati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detektor</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ili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uključiti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isključiti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eksperimentalni</a:t>
            </a:r>
            <a:r>
              <a:rPr lang="en-US" sz="1600" dirty="0">
                <a:solidFill>
                  <a:srgbClr val="000000"/>
                </a:solidFill>
                <a:effectLst/>
                <a:latin typeface="Times New Roman" panose="02020603050405020304" pitchFamily="18" charset="0"/>
                <a:ea typeface="Times New Roman" panose="02020603050405020304" pitchFamily="18" charset="0"/>
              </a:rPr>
              <a:t> deo za anti-spoofing.</a:t>
            </a:r>
            <a:r>
              <a:rPr lang="sr-Latn-RS" sz="1600" dirty="0">
                <a:solidFill>
                  <a:srgbClr val="000000"/>
                </a:solidFill>
                <a:effectLst/>
                <a:latin typeface="Times New Roman" panose="02020603050405020304" pitchFamily="18" charset="0"/>
                <a:ea typeface="Times New Roman" panose="02020603050405020304" pitchFamily="18" charset="0"/>
              </a:rPr>
              <a:t> Ovime je dobijeno na modularnosti sistema, novi moduli se mogu lako dodavati, kao i podešavati parametri već postojećih. Ovo omogućava jednostavnije testiranje.</a:t>
            </a:r>
            <a:endParaRPr lang="en-US" sz="1600" dirty="0">
              <a:effectLst/>
              <a:latin typeface="Times New Roman" panose="02020603050405020304" pitchFamily="18" charset="0"/>
              <a:ea typeface="Times New Roman" panose="02020603050405020304" pitchFamily="18" charset="0"/>
            </a:endParaRPr>
          </a:p>
          <a:p>
            <a:pPr algn="just"/>
            <a:r>
              <a:rPr lang="en-US" sz="1600" dirty="0">
                <a:solidFill>
                  <a:srgbClr val="000000"/>
                </a:solidFill>
                <a:effectLst/>
                <a:latin typeface="Times New Roman" panose="02020603050405020304" pitchFamily="18" charset="0"/>
                <a:ea typeface="Times New Roman" panose="02020603050405020304" pitchFamily="18" charset="0"/>
              </a:rPr>
              <a:t>U </a:t>
            </a:r>
            <a:r>
              <a:rPr lang="en-US" sz="1600" dirty="0" err="1">
                <a:solidFill>
                  <a:srgbClr val="000000"/>
                </a:solidFill>
                <a:effectLst/>
                <a:latin typeface="Times New Roman" panose="02020603050405020304" pitchFamily="18" charset="0"/>
                <a:ea typeface="Times New Roman" panose="02020603050405020304" pitchFamily="18" charset="0"/>
              </a:rPr>
              <a:t>ovom</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slučaju</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korišćena</a:t>
            </a:r>
            <a:r>
              <a:rPr lang="en-US" sz="1600" dirty="0">
                <a:solidFill>
                  <a:srgbClr val="000000"/>
                </a:solidFill>
                <a:effectLst/>
                <a:latin typeface="Times New Roman" panose="02020603050405020304" pitchFamily="18" charset="0"/>
                <a:ea typeface="Times New Roman" panose="02020603050405020304" pitchFamily="18" charset="0"/>
              </a:rPr>
              <a:t> PostgreSQL </a:t>
            </a:r>
            <a:r>
              <a:rPr lang="en-US" sz="1600" dirty="0" err="1">
                <a:solidFill>
                  <a:srgbClr val="000000"/>
                </a:solidFill>
                <a:effectLst/>
                <a:latin typeface="Times New Roman" panose="02020603050405020304" pitchFamily="18" charset="0"/>
                <a:ea typeface="Times New Roman" panose="02020603050405020304" pitchFamily="18" charset="0"/>
              </a:rPr>
              <a:t>baza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ali</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vrlo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jednostavno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zameniti</a:t>
            </a:r>
            <a:r>
              <a:rPr lang="en-US" sz="1600" dirty="0">
                <a:solidFill>
                  <a:srgbClr val="000000"/>
                </a:solidFill>
                <a:effectLst/>
                <a:latin typeface="Times New Roman" panose="02020603050405020304" pitchFamily="18" charset="0"/>
                <a:ea typeface="Times New Roman" panose="02020603050405020304" pitchFamily="18" charset="0"/>
              </a:rPr>
              <a:t> je. U </a:t>
            </a:r>
            <a:r>
              <a:rPr lang="en-US" sz="1600" dirty="0" err="1">
                <a:solidFill>
                  <a:srgbClr val="000000"/>
                </a:solidFill>
                <a:effectLst/>
                <a:latin typeface="Times New Roman" panose="02020603050405020304" pitchFamily="18" charset="0"/>
                <a:ea typeface="Times New Roman" panose="02020603050405020304" pitchFamily="18" charset="0"/>
              </a:rPr>
              <a:t>bazi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imamo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samo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dve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tabele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tabelu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i="1" dirty="0">
                <a:solidFill>
                  <a:srgbClr val="000000"/>
                </a:solidFill>
                <a:effectLst/>
                <a:latin typeface="Times New Roman" panose="02020603050405020304" pitchFamily="18" charset="0"/>
                <a:ea typeface="Times New Roman" panose="02020603050405020304" pitchFamily="18" charset="0"/>
              </a:rPr>
              <a:t>persons</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gde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čuvamo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informacije</a:t>
            </a:r>
            <a:r>
              <a:rPr lang="en-US" sz="1600" dirty="0">
                <a:solidFill>
                  <a:srgbClr val="000000"/>
                </a:solidFill>
                <a:effectLst/>
                <a:latin typeface="Times New Roman" panose="02020603050405020304" pitchFamily="18" charset="0"/>
                <a:ea typeface="Times New Roman" panose="02020603050405020304" pitchFamily="18" charset="0"/>
              </a:rPr>
              <a:t> o </a:t>
            </a:r>
            <a:r>
              <a:rPr lang="en-US" sz="1600" dirty="0" err="1">
                <a:solidFill>
                  <a:srgbClr val="000000"/>
                </a:solidFill>
                <a:effectLst/>
                <a:latin typeface="Times New Roman" panose="02020603050405020304" pitchFamily="18" charset="0"/>
                <a:ea typeface="Times New Roman" panose="02020603050405020304" pitchFamily="18" charset="0"/>
              </a:rPr>
              <a:t>imenima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osoba</a:t>
            </a:r>
            <a:r>
              <a:rPr lang="en-US" sz="1600" dirty="0">
                <a:solidFill>
                  <a:srgbClr val="000000"/>
                </a:solidFill>
                <a:effectLst/>
                <a:latin typeface="Times New Roman" panose="02020603050405020304" pitchFamily="18" charset="0"/>
                <a:ea typeface="Times New Roman" panose="02020603050405020304" pitchFamily="18" charset="0"/>
              </a:rPr>
              <a:t>, datum </a:t>
            </a:r>
            <a:r>
              <a:rPr lang="en-US" sz="1600" dirty="0" err="1">
                <a:solidFill>
                  <a:srgbClr val="000000"/>
                </a:solidFill>
                <a:effectLst/>
                <a:latin typeface="Times New Roman" panose="02020603050405020304" pitchFamily="18" charset="0"/>
                <a:ea typeface="Times New Roman" panose="02020603050405020304" pitchFamily="18" charset="0"/>
              </a:rPr>
              <a:t>kreiranja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i="1" dirty="0">
                <a:solidFill>
                  <a:srgbClr val="000000"/>
                </a:solidFill>
                <a:effectLst/>
                <a:latin typeface="Times New Roman" panose="02020603050405020304" pitchFamily="18" charset="0"/>
                <a:ea typeface="Times New Roman" panose="02020603050405020304" pitchFamily="18" charset="0"/>
              </a:rPr>
              <a:t>ID</a:t>
            </a:r>
            <a:r>
              <a:rPr lang="en-US" sz="1600" dirty="0">
                <a:solidFill>
                  <a:srgbClr val="000000"/>
                </a:solidFill>
                <a:effectLst/>
                <a:latin typeface="Times New Roman" panose="02020603050405020304" pitchFamily="18" charset="0"/>
                <a:ea typeface="Times New Roman" panose="02020603050405020304" pitchFamily="18" charset="0"/>
              </a:rPr>
              <a:t> (UUIDv4)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drugu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tabelu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i="1" dirty="0">
                <a:solidFill>
                  <a:srgbClr val="000000"/>
                </a:solidFill>
                <a:effectLst/>
                <a:latin typeface="Times New Roman" panose="02020603050405020304" pitchFamily="18" charset="0"/>
                <a:ea typeface="Times New Roman" panose="02020603050405020304" pitchFamily="18" charset="0"/>
              </a:rPr>
              <a:t>faces</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gde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čuvamo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vektore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obeležja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osoba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deskriptore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i="1" dirty="0">
                <a:solidFill>
                  <a:srgbClr val="000000"/>
                </a:solidFill>
                <a:effectLst/>
                <a:latin typeface="Times New Roman" panose="02020603050405020304" pitchFamily="18" charset="0"/>
                <a:ea typeface="Times New Roman" panose="02020603050405020304" pitchFamily="18" charset="0"/>
              </a:rPr>
              <a:t>ID</a:t>
            </a:r>
            <a:r>
              <a:rPr lang="en-US" sz="1600" dirty="0">
                <a:solidFill>
                  <a:srgbClr val="000000"/>
                </a:solidFill>
                <a:effectLst/>
                <a:latin typeface="Times New Roman" panose="02020603050405020304" pitchFamily="18" charset="0"/>
                <a:ea typeface="Times New Roman" panose="02020603050405020304" pitchFamily="18" charset="0"/>
              </a:rPr>
              <a:t> (UUIDv4) </a:t>
            </a:r>
            <a:r>
              <a:rPr lang="en-US" sz="1600" dirty="0" err="1">
                <a:solidFill>
                  <a:srgbClr val="000000"/>
                </a:solidFill>
                <a:effectLst/>
                <a:latin typeface="Times New Roman" panose="02020603050405020304" pitchFamily="18" charset="0"/>
                <a:ea typeface="Times New Roman" panose="02020603050405020304" pitchFamily="18" charset="0"/>
              </a:rPr>
              <a:t>zapisa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i="1" dirty="0" err="1">
                <a:solidFill>
                  <a:srgbClr val="000000"/>
                </a:solidFill>
                <a:effectLst/>
                <a:latin typeface="Times New Roman" panose="02020603050405020304" pitchFamily="18" charset="0"/>
                <a:ea typeface="Times New Roman" panose="02020603050405020304" pitchFamily="18" charset="0"/>
              </a:rPr>
              <a:t>personid</a:t>
            </a:r>
            <a:r>
              <a:rPr lang="en-US" sz="1600" dirty="0">
                <a:solidFill>
                  <a:srgbClr val="000000"/>
                </a:solidFill>
                <a:effectLst/>
                <a:latin typeface="Times New Roman" panose="02020603050405020304" pitchFamily="18" charset="0"/>
                <a:ea typeface="Times New Roman" panose="02020603050405020304" pitchFamily="18" charset="0"/>
              </a:rPr>
              <a:t> (FK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tabelu</a:t>
            </a:r>
            <a:r>
              <a:rPr lang="en-US" sz="1600" dirty="0">
                <a:solidFill>
                  <a:srgbClr val="000000"/>
                </a:solidFill>
                <a:effectLst/>
                <a:latin typeface="Times New Roman" panose="02020603050405020304" pitchFamily="18" charset="0"/>
                <a:ea typeface="Times New Roman" panose="02020603050405020304" pitchFamily="18" charset="0"/>
              </a:rPr>
              <a:t> persons)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datum </a:t>
            </a:r>
            <a:r>
              <a:rPr lang="en-US" sz="1600" dirty="0" err="1">
                <a:solidFill>
                  <a:srgbClr val="000000"/>
                </a:solidFill>
                <a:effectLst/>
                <a:latin typeface="Times New Roman" panose="02020603050405020304" pitchFamily="18" charset="0"/>
                <a:ea typeface="Times New Roman" panose="02020603050405020304" pitchFamily="18" charset="0"/>
              </a:rPr>
              <a:t>kreiranja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zapisa</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46831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962D0-E7D6-4386-B009-6FC9FEF8C42F}"/>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sr-Latn-RS" sz="4000" kern="1200" dirty="0">
                <a:solidFill>
                  <a:schemeClr val="tx1"/>
                </a:solidFill>
                <a:latin typeface="+mj-lt"/>
                <a:ea typeface="+mj-ea"/>
                <a:cs typeface="+mj-cs"/>
              </a:rPr>
              <a:t>Čitanje podataka iz baze</a:t>
            </a:r>
            <a:endParaRPr lang="en-US" sz="4000" kern="1200" dirty="0">
              <a:solidFill>
                <a:schemeClr val="tx1"/>
              </a:solidFill>
              <a:latin typeface="+mj-lt"/>
              <a:ea typeface="+mj-ea"/>
              <a:cs typeface="+mj-cs"/>
            </a:endParaRPr>
          </a:p>
        </p:txBody>
      </p:sp>
      <p:graphicFrame>
        <p:nvGraphicFramePr>
          <p:cNvPr id="6" name="Table 5">
            <a:extLst>
              <a:ext uri="{FF2B5EF4-FFF2-40B4-BE49-F238E27FC236}">
                <a16:creationId xmlns:a16="http://schemas.microsoft.com/office/drawing/2014/main" id="{C0FF2354-17DF-41C9-86CD-15F777CBBB76}"/>
              </a:ext>
            </a:extLst>
          </p:cNvPr>
          <p:cNvGraphicFramePr>
            <a:graphicFrameLocks noGrp="1"/>
          </p:cNvGraphicFramePr>
          <p:nvPr>
            <p:extLst>
              <p:ext uri="{D42A27DB-BD31-4B8C-83A1-F6EECF244321}">
                <p14:modId xmlns:p14="http://schemas.microsoft.com/office/powerpoint/2010/main" val="3747272228"/>
              </p:ext>
            </p:extLst>
          </p:nvPr>
        </p:nvGraphicFramePr>
        <p:xfrm>
          <a:off x="933061" y="1845426"/>
          <a:ext cx="10235681" cy="4580352"/>
        </p:xfrm>
        <a:graphic>
          <a:graphicData uri="http://schemas.openxmlformats.org/drawingml/2006/table">
            <a:tbl>
              <a:tblPr firstRow="1" firstCol="1" bandRow="1"/>
              <a:tblGrid>
                <a:gridCol w="10235681">
                  <a:extLst>
                    <a:ext uri="{9D8B030D-6E8A-4147-A177-3AD203B41FA5}">
                      <a16:colId xmlns:a16="http://schemas.microsoft.com/office/drawing/2014/main" val="576697219"/>
                    </a:ext>
                  </a:extLst>
                </a:gridCol>
              </a:tblGrid>
              <a:tr h="4450303">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read_descriptors</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(db):</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read_descriptors</a:t>
                      </a:r>
                      <a:b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The function for reading all face descriptors and ids from database</a:t>
                      </a:r>
                      <a:b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db: cursor</a:t>
                      </a:r>
                      <a:b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:return: {} or [], [], []</a:t>
                      </a:r>
                      <a:b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try</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db</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except</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NameError:</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print(</a:t>
                      </a: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'Problem with the database connection'</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-1</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query = </a:t>
                      </a: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'SELECT "ID", descriptor, personid FROM public.faces'</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db.execute(query)</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records = db.fetchall()</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ids = []</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descriptors = []</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persons_ids = []</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records:</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records:</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ids.append(r[0])</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descriptors.append(r[1][0])</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persons_ids.append(r[2])</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ids, descriptors, persons_ids</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0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'ERROR'</a:t>
                      </a:r>
                      <a:r>
                        <a:rPr lang="sr-Latn-CS" sz="10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sr-Latn-CS" sz="1600" b="0" i="0" u="none" strike="noStrike" dirty="0">
                        <a:effectLst/>
                        <a:latin typeface="Arial" panose="020B0604020202020204" pitchFamily="34" charset="0"/>
                      </a:endParaRPr>
                    </a:p>
                  </a:txBody>
                  <a:tcPr marL="60135" marR="60135" marT="83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4975395"/>
                  </a:ext>
                </a:extLst>
              </a:tr>
            </a:tbl>
          </a:graphicData>
        </a:graphic>
      </p:graphicFrame>
    </p:spTree>
    <p:extLst>
      <p:ext uri="{BB962C8B-B14F-4D97-AF65-F5344CB8AC3E}">
        <p14:creationId xmlns:p14="http://schemas.microsoft.com/office/powerpoint/2010/main" val="3766460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5F1421-91D2-414A-A8EC-E27D2260E1E1}"/>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000" kern="1200" dirty="0" err="1">
                <a:solidFill>
                  <a:schemeClr val="tx1"/>
                </a:solidFill>
                <a:latin typeface="+mj-lt"/>
                <a:ea typeface="+mj-ea"/>
                <a:cs typeface="+mj-cs"/>
              </a:rPr>
              <a:t>Dodavanje</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vektora</a:t>
            </a:r>
            <a:r>
              <a:rPr lang="en-US" sz="4000" kern="1200" dirty="0">
                <a:solidFill>
                  <a:schemeClr val="tx1"/>
                </a:solidFill>
                <a:latin typeface="+mj-lt"/>
                <a:ea typeface="+mj-ea"/>
                <a:cs typeface="+mj-cs"/>
              </a:rPr>
              <a:t> u HNSW </a:t>
            </a:r>
            <a:r>
              <a:rPr lang="en-US" sz="4000" kern="1200" dirty="0" err="1">
                <a:solidFill>
                  <a:schemeClr val="tx1"/>
                </a:solidFill>
                <a:latin typeface="+mj-lt"/>
                <a:ea typeface="+mj-ea"/>
                <a:cs typeface="+mj-cs"/>
              </a:rPr>
              <a:t>graf</a:t>
            </a:r>
            <a:endParaRPr lang="en-US" sz="4000" kern="1200" dirty="0">
              <a:solidFill>
                <a:schemeClr val="tx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1AD2CF97-59AF-4990-8644-5A1E3293041D}"/>
              </a:ext>
            </a:extLst>
          </p:cNvPr>
          <p:cNvGraphicFramePr>
            <a:graphicFrameLocks noGrp="1"/>
          </p:cNvGraphicFramePr>
          <p:nvPr>
            <p:ph idx="1"/>
            <p:extLst>
              <p:ext uri="{D42A27DB-BD31-4B8C-83A1-F6EECF244321}">
                <p14:modId xmlns:p14="http://schemas.microsoft.com/office/powerpoint/2010/main" val="3017424272"/>
              </p:ext>
            </p:extLst>
          </p:nvPr>
        </p:nvGraphicFramePr>
        <p:xfrm>
          <a:off x="970458" y="1845426"/>
          <a:ext cx="10248031" cy="4450303"/>
        </p:xfrm>
        <a:graphic>
          <a:graphicData uri="http://schemas.openxmlformats.org/drawingml/2006/table">
            <a:tbl>
              <a:tblPr firstRow="1" firstCol="1" bandRow="1"/>
              <a:tblGrid>
                <a:gridCol w="10248031">
                  <a:extLst>
                    <a:ext uri="{9D8B030D-6E8A-4147-A177-3AD203B41FA5}">
                      <a16:colId xmlns:a16="http://schemas.microsoft.com/office/drawing/2014/main" val="3695556193"/>
                    </a:ext>
                  </a:extLst>
                </a:gridCol>
              </a:tblGrid>
              <a:tr h="4450303">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make_base</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 descriptors: []) -&gt; dict:</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make_base</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The function used for adding data and building the index</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:param descriptors: []</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:return: img: numpy.array()</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self.recognizer = HnswIndex(512,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'angular'</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add vectors to the ann</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descriptors:</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self.recognizer.add_data(np.array(d))</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build ann</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self.recognizer.build(m=5, max_m0=10, n_threads=4)</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self.recognizer.save(</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'index.hnsw'</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'SUCCESS'</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sr-Latn-CS" sz="2600" b="0" i="0" u="none" strike="noStrike" dirty="0">
                        <a:effectLst/>
                        <a:latin typeface="Arial" panose="020B0604020202020204" pitchFamily="34" charset="0"/>
                      </a:endParaRPr>
                    </a:p>
                  </a:txBody>
                  <a:tcPr marL="99621" marR="99621" marT="1383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507100"/>
                  </a:ext>
                </a:extLst>
              </a:tr>
            </a:tbl>
          </a:graphicData>
        </a:graphic>
      </p:graphicFrame>
    </p:spTree>
    <p:extLst>
      <p:ext uri="{BB962C8B-B14F-4D97-AF65-F5344CB8AC3E}">
        <p14:creationId xmlns:p14="http://schemas.microsoft.com/office/powerpoint/2010/main" val="2960358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4A3FB51-561D-40E7-9592-D2409FE5BCDE}"/>
              </a:ext>
            </a:extLst>
          </p:cNvPr>
          <p:cNvGraphicFramePr>
            <a:graphicFrameLocks noGrp="1"/>
          </p:cNvGraphicFramePr>
          <p:nvPr>
            <p:ph idx="1"/>
            <p:extLst>
              <p:ext uri="{D42A27DB-BD31-4B8C-83A1-F6EECF244321}">
                <p14:modId xmlns:p14="http://schemas.microsoft.com/office/powerpoint/2010/main" val="4228060836"/>
              </p:ext>
            </p:extLst>
          </p:nvPr>
        </p:nvGraphicFramePr>
        <p:xfrm>
          <a:off x="979713" y="1293578"/>
          <a:ext cx="10217021" cy="5379617"/>
        </p:xfrm>
        <a:graphic>
          <a:graphicData uri="http://schemas.openxmlformats.org/drawingml/2006/table">
            <a:tbl>
              <a:tblPr firstRow="1" firstCol="1" bandRow="1"/>
              <a:tblGrid>
                <a:gridCol w="10217021">
                  <a:extLst>
                    <a:ext uri="{9D8B030D-6E8A-4147-A177-3AD203B41FA5}">
                      <a16:colId xmlns:a16="http://schemas.microsoft.com/office/drawing/2014/main" val="3844030738"/>
                    </a:ext>
                  </a:extLst>
                </a:gridCol>
              </a:tblGrid>
              <a:tr h="4171724">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self.detector_type == </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"RetinaFace"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set config and checkpoints path</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self.face_det_cfg_path = load_yaml(cfg[</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'face_det_cfg_path'</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self.face_det_checkpoints_path = cfg[</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'face_det_checkpoints_path'</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load our serialized model from disk</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Here we need to read our pre-trained neural net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self.detector = RetinaFaceModel(self.face_det_cfg_path,</a:t>
                      </a:r>
                      <a:endParaRPr lang="sr-Latn-CS" sz="2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training=</a:t>
                      </a: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sr-Latn-CS" sz="2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iou_th=cfg[</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"face_det_iou_th"</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sr-Latn-CS" sz="2900" b="0" i="0" u="none" strike="noStrike" dirty="0">
                        <a:effectLst/>
                        <a:latin typeface="Arial" panose="020B0604020202020204" pitchFamily="34" charset="0"/>
                      </a:endParaRPr>
                    </a:p>
                    <a:p>
                      <a:pPr marL="109728"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score_th=cfg[</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"face_det_score_th"</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endParaRPr lang="sr-Latn-CS" sz="2900" b="0" i="0" u="none" strike="noStrike" dirty="0">
                        <a:effectLst/>
                        <a:latin typeface="Arial" panose="020B0604020202020204" pitchFamily="34" charset="0"/>
                      </a:endParaRPr>
                    </a:p>
                    <a:p>
                      <a:pPr marL="109728"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self.face_det_down_scale_factor = cfg[</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"face_det_down_scale_factor"</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load checkpoint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checkpoint_dir = self.face_det_checkpoints_path +</a:t>
                      </a:r>
                      <a:endParaRPr lang="sr-Latn-CS" sz="2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self.face_det_cfg_path[</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'sub_name'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checkpoint = tf.train.Checkpoint(model=self.detector)</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tf.train.latest_checkpoint(checkpoint_dir):</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checkpoint.restore(tf.train.latest_checkpoint(checkpoint_dir))</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exit()</a:t>
                      </a:r>
                      <a:endParaRPr lang="sr-Latn-CS" sz="2900" b="0" i="0" u="none" strike="noStrike" dirty="0">
                        <a:effectLst/>
                        <a:latin typeface="Arial" panose="020B0604020202020204" pitchFamily="34" charset="0"/>
                      </a:endParaRPr>
                    </a:p>
                  </a:txBody>
                  <a:tcPr marL="108987" marR="108987" marT="151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4624729"/>
                  </a:ext>
                </a:extLst>
              </a:tr>
            </a:tbl>
          </a:graphicData>
        </a:graphic>
      </p:graphicFrame>
      <p:sp>
        <p:nvSpPr>
          <p:cNvPr id="5" name="Title 1">
            <a:extLst>
              <a:ext uri="{FF2B5EF4-FFF2-40B4-BE49-F238E27FC236}">
                <a16:creationId xmlns:a16="http://schemas.microsoft.com/office/drawing/2014/main" id="{0B2134BF-57A3-4929-9B77-FE67C09CF557}"/>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sr-Latn-RS" sz="4000" kern="1200" dirty="0">
                <a:solidFill>
                  <a:schemeClr val="tx1"/>
                </a:solidFill>
                <a:latin typeface="+mj-lt"/>
                <a:ea typeface="+mj-ea"/>
                <a:cs typeface="+mj-cs"/>
              </a:rPr>
              <a:t>Inicijalizacija RetinaFace mreže</a:t>
            </a:r>
            <a:endParaRPr lang="en-US" sz="4000" kern="1200" dirty="0">
              <a:solidFill>
                <a:schemeClr val="tx1"/>
              </a:solidFill>
              <a:latin typeface="+mj-lt"/>
              <a:ea typeface="+mj-ea"/>
              <a:cs typeface="+mj-cs"/>
            </a:endParaRPr>
          </a:p>
        </p:txBody>
      </p:sp>
    </p:spTree>
    <p:extLst>
      <p:ext uri="{BB962C8B-B14F-4D97-AF65-F5344CB8AC3E}">
        <p14:creationId xmlns:p14="http://schemas.microsoft.com/office/powerpoint/2010/main" val="3712892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366D248-900F-4B70-BB91-BE66BF9755FA}"/>
              </a:ext>
            </a:extLst>
          </p:cNvPr>
          <p:cNvGraphicFramePr>
            <a:graphicFrameLocks noGrp="1"/>
          </p:cNvGraphicFramePr>
          <p:nvPr>
            <p:ph idx="1"/>
            <p:extLst>
              <p:ext uri="{D42A27DB-BD31-4B8C-83A1-F6EECF244321}">
                <p14:modId xmlns:p14="http://schemas.microsoft.com/office/powerpoint/2010/main" val="1726148575"/>
              </p:ext>
            </p:extLst>
          </p:nvPr>
        </p:nvGraphicFramePr>
        <p:xfrm>
          <a:off x="923731" y="1355232"/>
          <a:ext cx="10235682" cy="4159760"/>
        </p:xfrm>
        <a:graphic>
          <a:graphicData uri="http://schemas.openxmlformats.org/drawingml/2006/table">
            <a:tbl>
              <a:tblPr firstRow="1" firstCol="1" bandRow="1"/>
              <a:tblGrid>
                <a:gridCol w="10235682">
                  <a:extLst>
                    <a:ext uri="{9D8B030D-6E8A-4147-A177-3AD203B41FA5}">
                      <a16:colId xmlns:a16="http://schemas.microsoft.com/office/drawing/2014/main" val="867816951"/>
                    </a:ext>
                  </a:extLst>
                </a:gridCol>
              </a:tblGrid>
              <a:tr h="4147536">
                <a:tc>
                  <a:txBody>
                    <a:bodyPr/>
                    <a:lstStyle/>
                    <a:p>
                      <a:pPr marL="109728"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set config and checkpoints path</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self.face_reco_cfg_path = load_yaml(cfg[</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'face_reco_cfg_path'</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self.face_reco_checkpoints_path = cfg[</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'face_reco_checkpoints_path'</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initialize the ArcFace model</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self.model = ArcFaceModel(size=self.face_reco_cfg_path[</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'input_size'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backbone_type=self.face_reco_cfg_path[</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'backbone_type’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109728"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training=</a:t>
                      </a: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False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load model weights</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ckpt_path = tf.train.latest_checkpoint(self.face_reco_checkpoints_path +</a:t>
                      </a:r>
                      <a:endParaRPr lang="sr-Latn-CS" sz="27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self.face_reco_cfg_path[</a:t>
                      </a:r>
                      <a:r>
                        <a:rPr lang="sr-Latn-CS" sz="1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'sub_name'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ckpt_path </a:t>
                      </a: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is</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not</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self.model.load_weights(ckpt_path)</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exit()</a:t>
                      </a:r>
                      <a:endParaRPr lang="sr-Latn-CS" sz="2700" b="0" i="0" u="none" strike="noStrike" dirty="0">
                        <a:effectLst/>
                        <a:latin typeface="Arial" panose="020B0604020202020204" pitchFamily="34" charset="0"/>
                      </a:endParaRPr>
                    </a:p>
                  </a:txBody>
                  <a:tcPr marL="104253" marR="104253" marT="1448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689461"/>
                  </a:ext>
                </a:extLst>
              </a:tr>
            </a:tbl>
          </a:graphicData>
        </a:graphic>
      </p:graphicFrame>
      <p:sp>
        <p:nvSpPr>
          <p:cNvPr id="5" name="Title 1">
            <a:extLst>
              <a:ext uri="{FF2B5EF4-FFF2-40B4-BE49-F238E27FC236}">
                <a16:creationId xmlns:a16="http://schemas.microsoft.com/office/drawing/2014/main" id="{6553C088-8374-4105-86B1-A7CDA399853D}"/>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sr-Latn-RS" sz="4000" kern="1200" dirty="0">
                <a:solidFill>
                  <a:schemeClr val="tx1"/>
                </a:solidFill>
                <a:latin typeface="+mj-lt"/>
                <a:ea typeface="+mj-ea"/>
                <a:cs typeface="+mj-cs"/>
              </a:rPr>
              <a:t>Inicijalizacija mreže za ekstrakciju vektora obeležja</a:t>
            </a:r>
            <a:endParaRPr lang="en-US" sz="4000" kern="1200" dirty="0">
              <a:solidFill>
                <a:schemeClr val="tx1"/>
              </a:solidFill>
              <a:latin typeface="+mj-lt"/>
              <a:ea typeface="+mj-ea"/>
              <a:cs typeface="+mj-cs"/>
            </a:endParaRPr>
          </a:p>
        </p:txBody>
      </p:sp>
    </p:spTree>
    <p:extLst>
      <p:ext uri="{BB962C8B-B14F-4D97-AF65-F5344CB8AC3E}">
        <p14:creationId xmlns:p14="http://schemas.microsoft.com/office/powerpoint/2010/main" val="2675262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419ADC7-DE7C-464E-9F88-6CAB6F61B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10A68-D0BF-4A1A-A6CB-AE8D27B87F56}"/>
              </a:ext>
            </a:extLst>
          </p:cNvPr>
          <p:cNvSpPr>
            <a:spLocks noGrp="1"/>
          </p:cNvSpPr>
          <p:nvPr>
            <p:ph type="title"/>
          </p:nvPr>
        </p:nvSpPr>
        <p:spPr>
          <a:xfrm>
            <a:off x="690464" y="345233"/>
            <a:ext cx="4706959" cy="1258469"/>
          </a:xfrm>
        </p:spPr>
        <p:txBody>
          <a:bodyPr anchor="b">
            <a:normAutofit/>
          </a:bodyPr>
          <a:lstStyle/>
          <a:p>
            <a:r>
              <a:rPr lang="sr-Latn-RS" sz="4000" dirty="0"/>
              <a:t>Funkcija za detekciju i ekstrakciju lica</a:t>
            </a:r>
            <a:endParaRPr lang="en-US" sz="4000" dirty="0"/>
          </a:p>
        </p:txBody>
      </p:sp>
      <p:sp>
        <p:nvSpPr>
          <p:cNvPr id="14" name="Content Placeholder 13">
            <a:extLst>
              <a:ext uri="{FF2B5EF4-FFF2-40B4-BE49-F238E27FC236}">
                <a16:creationId xmlns:a16="http://schemas.microsoft.com/office/drawing/2014/main" id="{2B8D9FB2-7E4A-498A-A583-336C8BFA859F}"/>
              </a:ext>
            </a:extLst>
          </p:cNvPr>
          <p:cNvSpPr>
            <a:spLocks noGrp="1"/>
          </p:cNvSpPr>
          <p:nvPr>
            <p:ph idx="1"/>
          </p:nvPr>
        </p:nvSpPr>
        <p:spPr>
          <a:xfrm>
            <a:off x="428018" y="1821090"/>
            <a:ext cx="5935460" cy="4902160"/>
          </a:xfrm>
        </p:spPr>
        <p:txBody>
          <a:bodyPr>
            <a:normAutofit/>
          </a:bodyPr>
          <a:lstStyle/>
          <a:p>
            <a:pPr algn="just"/>
            <a:r>
              <a:rPr lang="sr-Latn-RS" sz="1600" dirty="0">
                <a:solidFill>
                  <a:srgbClr val="000000"/>
                </a:solidFill>
                <a:effectLst/>
                <a:latin typeface="Times New Roman" panose="02020603050405020304" pitchFamily="18" charset="0"/>
                <a:ea typeface="Times New Roman" panose="02020603050405020304" pitchFamily="18" charset="0"/>
              </a:rPr>
              <a:t>Za proces detekcije je zbog preglednosti prikazan je samo deo koji koristi RetinaFace detektor. U ovom delu, prvi korak je uraditi promenu veličine slike ukoliko je to potrebno, a nakon toga dodati padding kako bi se izbegao problem sa neodgovarajucim dimenzijama slike i ulaza u mrežu. Nakon inference, potrebno je ukloniti padding efekat kako bi imali početnu sliku.</a:t>
            </a:r>
          </a:p>
          <a:p>
            <a:pPr algn="just"/>
            <a:endParaRPr lang="sr-Latn-RS" sz="1600" dirty="0">
              <a:solidFill>
                <a:srgbClr val="000000"/>
              </a:solidFill>
              <a:effectLst/>
              <a:latin typeface="Times New Roman" panose="02020603050405020304" pitchFamily="18" charset="0"/>
              <a:ea typeface="Times New Roman" panose="02020603050405020304" pitchFamily="18" charset="0"/>
            </a:endParaRPr>
          </a:p>
          <a:p>
            <a:pPr algn="just"/>
            <a:r>
              <a:rPr lang="sr-Latn-RS" sz="1600" dirty="0">
                <a:solidFill>
                  <a:srgbClr val="000000"/>
                </a:solidFill>
                <a:effectLst/>
                <a:latin typeface="Times New Roman" panose="02020603050405020304" pitchFamily="18" charset="0"/>
                <a:ea typeface="Times New Roman" panose="02020603050405020304" pitchFamily="18" charset="0"/>
              </a:rPr>
              <a:t>U petlji prolazimo kroz svaku detekciju i uzimamo koordinate bounding box</a:t>
            </a:r>
            <a:r>
              <a:rPr lang="en-US" sz="1600" dirty="0">
                <a:solidFill>
                  <a:srgbClr val="000000"/>
                </a:solidFill>
                <a:effectLst/>
                <a:latin typeface="Times New Roman" panose="02020603050405020304" pitchFamily="18" charset="0"/>
                <a:ea typeface="Times New Roman" panose="02020603050405020304" pitchFamily="18" charset="0"/>
              </a:rPr>
              <a:t>-a. Pored </a:t>
            </a:r>
            <a:r>
              <a:rPr lang="en-US" sz="1600" dirty="0" err="1">
                <a:solidFill>
                  <a:srgbClr val="000000"/>
                </a:solidFill>
                <a:effectLst/>
                <a:latin typeface="Times New Roman" panose="02020603050405020304" pitchFamily="18" charset="0"/>
                <a:ea typeface="Times New Roman" panose="02020603050405020304" pitchFamily="18" charset="0"/>
              </a:rPr>
              <a:t>ovog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koriste</a:t>
            </a:r>
            <a:r>
              <a:rPr lang="sr-Latn-RS" sz="1600" dirty="0">
                <a:solidFill>
                  <a:srgbClr val="000000"/>
                </a:solidFill>
                <a:effectLst/>
                <a:latin typeface="Times New Roman" panose="02020603050405020304" pitchFamily="18" charset="0"/>
                <a:ea typeface="Times New Roman" panose="02020603050405020304" pitchFamily="18" charset="0"/>
              </a:rPr>
              <a:t>ći informacije o poziciji očiju vršimo poravnanje po već pomenutom algoritmu. Svaku sliku na kojoj postoji lice dodajemo u niz koji metoda prosledjuje narednoj metodi. Ukoliko je potrebno, sliku možemo sačuvati na disk promenom konfiguracionog fajla.</a:t>
            </a:r>
            <a:endParaRPr lang="en-US" sz="1600" dirty="0">
              <a:effectLst/>
              <a:latin typeface="Times New Roman" panose="02020603050405020304" pitchFamily="18" charset="0"/>
              <a:ea typeface="Times New Roman" panose="02020603050405020304" pitchFamily="18" charset="0"/>
            </a:endParaRPr>
          </a:p>
          <a:p>
            <a:pPr algn="just"/>
            <a:endParaRPr lang="en-US" sz="1600" dirty="0">
              <a:effectLst/>
              <a:latin typeface="Times New Roman" panose="02020603050405020304" pitchFamily="18" charset="0"/>
              <a:ea typeface="Times New Roman" panose="02020603050405020304" pitchFamily="18" charset="0"/>
            </a:endParaRPr>
          </a:p>
          <a:p>
            <a:pPr algn="just"/>
            <a:endParaRPr lang="en-US" sz="1800" dirty="0"/>
          </a:p>
        </p:txBody>
      </p:sp>
      <p:graphicFrame>
        <p:nvGraphicFramePr>
          <p:cNvPr id="12" name="Content Placeholder 8">
            <a:extLst>
              <a:ext uri="{FF2B5EF4-FFF2-40B4-BE49-F238E27FC236}">
                <a16:creationId xmlns:a16="http://schemas.microsoft.com/office/drawing/2014/main" id="{511ED321-2E23-40FB-82FD-CC8E8C095F9E}"/>
              </a:ext>
            </a:extLst>
          </p:cNvPr>
          <p:cNvGraphicFramePr>
            <a:graphicFrameLocks/>
          </p:cNvGraphicFramePr>
          <p:nvPr>
            <p:extLst>
              <p:ext uri="{D42A27DB-BD31-4B8C-83A1-F6EECF244321}">
                <p14:modId xmlns:p14="http://schemas.microsoft.com/office/powerpoint/2010/main" val="1490187675"/>
              </p:ext>
            </p:extLst>
          </p:nvPr>
        </p:nvGraphicFramePr>
        <p:xfrm>
          <a:off x="6921039" y="134749"/>
          <a:ext cx="4231554" cy="6588501"/>
        </p:xfrm>
        <a:graphic>
          <a:graphicData uri="http://schemas.openxmlformats.org/drawingml/2006/table">
            <a:tbl>
              <a:tblPr firstRow="1" bandRow="1"/>
              <a:tblGrid>
                <a:gridCol w="4231554">
                  <a:extLst>
                    <a:ext uri="{9D8B030D-6E8A-4147-A177-3AD203B41FA5}">
                      <a16:colId xmlns:a16="http://schemas.microsoft.com/office/drawing/2014/main" val="2874521699"/>
                    </a:ext>
                  </a:extLst>
                </a:gridCol>
              </a:tblGrid>
              <a:tr h="6132829">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detect</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 img: np.array([])) -&gt; np.array([]):</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detect</a:t>
                      </a:r>
                      <a:b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The actual function for performing detection based on configuration </a:t>
                      </a:r>
                      <a:endParaRPr lang="sr-Latn-CS" sz="9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parameter.</a:t>
                      </a:r>
                      <a:b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Crops all faces from the image and returns the numpy array</a:t>
                      </a:r>
                      <a:endParaRPr lang="sr-Latn-CS" sz="9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containing all of them.</a:t>
                      </a:r>
                      <a:endParaRPr lang="sr-Latn-CS" sz="9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img: numpy.array()</a:t>
                      </a:r>
                      <a:b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:return: numpy.array()</a:t>
                      </a:r>
                      <a:b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faces_array = []</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self.detector_type == </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"RetinaFace"</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img_height, img_width, _ = img.shape</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self.face_det_down_scale_factor &lt; 1.0:</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 = cv2.resize(img, (0, 0),</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self.face_det_down_scale_factor,</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self.face_det_down_scale_factor,</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cv2.INTER_LINEAR)</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 = cv2.cvtColor(img, cv2.COLOR_BGR2RGB)</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pad input image to avoid unmatched shape problem</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 pad_params = pad_input_image(img,</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max_steps=max(self.face_det_cfg_path[</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"steps"</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 = self.detector(img[np.newaxis, ...]).numpy()</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recover padding effect</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 = recover_pad_output(faces, pad_params)</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range(len(faces)):</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get coordinates</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x1, y1, x2, y2 = int(faces[face][0] * img_width),</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int(faces[face][1] * img_height), </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int(faces[face][2] * img_width),</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int(faces[face][3] * img_height)</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x1 = 0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x1 &lt; 0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x1</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y1 = 0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y1 &lt; 0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y1</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 = img[y1:y2, x1:x2]</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self.experimental:</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not</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self.is_alive(f)[</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'isAlive'</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continue</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landmark</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faces[face][14] &gt; 0:</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right_eye_x, right_eye_y = int(faces[face][4] * img_width),</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int(faces[face][5] * img_height)</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left_eye_x, left_eye_y = int(faces[face][6] * img_width),</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int(faces[face][7] * img_height)</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delta_x = right_eye_x - left_eye_x</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delta_y = right_eye_y - left_eye_y</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angle = np.arctan(delta_y / delta_x)</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angle = (angle * 180) / np.pi</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h, w = f.shape[:2]</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Calculating a center point of the image</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Integer division "//"" ensures that we receive whole</a:t>
                      </a:r>
                      <a:endParaRPr lang="sr-Latn-CS" sz="9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 numbers</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center = (w // 2, h // 2)</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Defining a matrix M and calling</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m = cv2.getRotationMatrix2D(center, (angle), 1.0)</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Applying the rotation to our image using the</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aligned_face = cv2.warpAffine(f, m, (w, h))</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faces_array.append(aligned_face)</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self.write == </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 </a:t>
                      </a:r>
                      <a:r>
                        <a:rPr lang="sr-Latn-CS" sz="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faces_array:</a:t>
                      </a:r>
                      <a:b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cv2.imwrite(str(uuid.uuid4())+</a:t>
                      </a:r>
                      <a:r>
                        <a:rPr lang="sr-Latn-CS" sz="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'.jpg'</a:t>
                      </a:r>
                      <a:r>
                        <a:rPr lang="sr-Latn-CS" sz="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a:t>
                      </a:r>
                      <a:endParaRPr lang="sr-Latn-CS" sz="900" b="0" i="0" u="none" strike="noStrike" dirty="0">
                        <a:effectLst/>
                        <a:latin typeface="Arial" panose="020B0604020202020204" pitchFamily="34" charset="0"/>
                      </a:endParaRPr>
                    </a:p>
                  </a:txBody>
                  <a:tcPr marL="34713" marR="34713" marT="48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0879703"/>
                  </a:ext>
                </a:extLst>
              </a:tr>
            </a:tbl>
          </a:graphicData>
        </a:graphic>
      </p:graphicFrame>
    </p:spTree>
    <p:extLst>
      <p:ext uri="{BB962C8B-B14F-4D97-AF65-F5344CB8AC3E}">
        <p14:creationId xmlns:p14="http://schemas.microsoft.com/office/powerpoint/2010/main" val="3460943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B53C-2739-4EF7-91D6-A1C1D4C4B9B2}"/>
              </a:ext>
            </a:extLst>
          </p:cNvPr>
          <p:cNvSpPr>
            <a:spLocks noGrp="1"/>
          </p:cNvSpPr>
          <p:nvPr>
            <p:ph type="title"/>
          </p:nvPr>
        </p:nvSpPr>
        <p:spPr/>
        <p:txBody>
          <a:bodyPr/>
          <a:lstStyle/>
          <a:p>
            <a:r>
              <a:rPr lang="en-US" sz="4000" dirty="0" err="1"/>
              <a:t>Uvod</a:t>
            </a:r>
            <a:endParaRPr lang="en-US" dirty="0"/>
          </a:p>
        </p:txBody>
      </p:sp>
      <p:sp>
        <p:nvSpPr>
          <p:cNvPr id="3" name="Content Placeholder 2">
            <a:extLst>
              <a:ext uri="{FF2B5EF4-FFF2-40B4-BE49-F238E27FC236}">
                <a16:creationId xmlns:a16="http://schemas.microsoft.com/office/drawing/2014/main" id="{0A9690A9-5E5C-493C-988A-F7393A57F77C}"/>
              </a:ext>
            </a:extLst>
          </p:cNvPr>
          <p:cNvSpPr>
            <a:spLocks noGrp="1"/>
          </p:cNvSpPr>
          <p:nvPr>
            <p:ph idx="1"/>
          </p:nvPr>
        </p:nvSpPr>
        <p:spPr/>
        <p:txBody>
          <a:bodyPr>
            <a:normAutofit/>
          </a:bodyPr>
          <a:lstStyle/>
          <a:p>
            <a:pPr algn="just"/>
            <a:r>
              <a:rPr lang="en-US" sz="1600" dirty="0" err="1">
                <a:solidFill>
                  <a:srgbClr val="000000"/>
                </a:solidFill>
                <a:effectLst/>
                <a:latin typeface="Times New Roman" panose="02020603050405020304" pitchFamily="18" charset="0"/>
                <a:ea typeface="Times New Roman" panose="02020603050405020304" pitchFamily="18" charset="0"/>
              </a:rPr>
              <a:t>Treba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razlikovati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algoritme</a:t>
            </a:r>
            <a:r>
              <a:rPr lang="en-US" sz="1600" dirty="0">
                <a:solidFill>
                  <a:srgbClr val="000000"/>
                </a:solidFill>
                <a:effectLst/>
                <a:latin typeface="Times New Roman" panose="02020603050405020304" pitchFamily="18" charset="0"/>
                <a:ea typeface="Times New Roman" panose="02020603050405020304" pitchFamily="18" charset="0"/>
              </a:rPr>
              <a:t> za </a:t>
            </a:r>
            <a:r>
              <a:rPr lang="en-US" sz="1600" dirty="0" err="1">
                <a:solidFill>
                  <a:srgbClr val="000000"/>
                </a:solidFill>
                <a:effectLst/>
                <a:latin typeface="Times New Roman" panose="02020603050405020304" pitchFamily="18" charset="0"/>
                <a:ea typeface="Times New Roman" panose="02020603050405020304" pitchFamily="18" charset="0"/>
              </a:rPr>
              <a:t>prepoznavanje</a:t>
            </a:r>
            <a:r>
              <a:rPr lang="en-US" sz="1600" dirty="0">
                <a:solidFill>
                  <a:srgbClr val="000000"/>
                </a:solidFill>
                <a:effectLst/>
                <a:latin typeface="Times New Roman" panose="02020603050405020304" pitchFamily="18" charset="0"/>
                <a:ea typeface="Times New Roman" panose="02020603050405020304" pitchFamily="18" charset="0"/>
              </a:rPr>
              <a:t> po vise </a:t>
            </a:r>
            <a:r>
              <a:rPr lang="en-US" sz="1600" dirty="0" err="1">
                <a:solidFill>
                  <a:srgbClr val="000000"/>
                </a:solidFill>
                <a:effectLst/>
                <a:latin typeface="Times New Roman" panose="02020603050405020304" pitchFamily="18" charset="0"/>
                <a:ea typeface="Times New Roman" panose="02020603050405020304" pitchFamily="18" charset="0"/>
              </a:rPr>
              <a:t>kriterijuma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Osnovna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klasifikacija</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algoritme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zasnovane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geometriji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eng.</a:t>
            </a:r>
            <a:r>
              <a:rPr lang="en-US" sz="1600" dirty="0">
                <a:solidFill>
                  <a:srgbClr val="000000"/>
                </a:solidFill>
                <a:effectLst/>
                <a:latin typeface="Times New Roman" panose="02020603050405020304" pitchFamily="18" charset="0"/>
                <a:ea typeface="Times New Roman" panose="02020603050405020304" pitchFamily="18" charset="0"/>
              </a:rPr>
              <a:t> Geometry based)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algoritme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zasnovane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šablonima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eng.</a:t>
            </a:r>
            <a:r>
              <a:rPr lang="en-US" sz="1600" dirty="0">
                <a:solidFill>
                  <a:srgbClr val="000000"/>
                </a:solidFill>
                <a:effectLst/>
                <a:latin typeface="Times New Roman" panose="02020603050405020304" pitchFamily="18" charset="0"/>
                <a:ea typeface="Times New Roman" panose="02020603050405020304" pitchFamily="18" charset="0"/>
              </a:rPr>
              <a:t> template based).</a:t>
            </a:r>
          </a:p>
          <a:p>
            <a:pPr algn="just"/>
            <a:endParaRPr lang="en-US" sz="1600" dirty="0">
              <a:solidFill>
                <a:srgbClr val="000000"/>
              </a:solidFill>
              <a:latin typeface="Times New Roman" panose="02020603050405020304" pitchFamily="18" charset="0"/>
            </a:endParaRPr>
          </a:p>
          <a:p>
            <a:pPr algn="just"/>
            <a:r>
              <a:rPr lang="en-US" sz="1600" dirty="0" err="1">
                <a:solidFill>
                  <a:srgbClr val="000000"/>
                </a:solidFill>
                <a:effectLst/>
                <a:latin typeface="Times New Roman" panose="02020603050405020304" pitchFamily="18" charset="0"/>
                <a:ea typeface="Times New Roman" panose="02020603050405020304" pitchFamily="18" charset="0"/>
              </a:rPr>
              <a:t>Geometrijski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zasnovani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algoritmi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analiziraju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određena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područja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geometrijske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veze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njima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Zbog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ovoga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poznati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kao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algoritmi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zasnovani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obeležjima</a:t>
            </a:r>
            <a:r>
              <a:rPr lang="en-US" sz="1600" dirty="0">
                <a:solidFill>
                  <a:srgbClr val="000000"/>
                </a:solidFill>
                <a:effectLst/>
                <a:latin typeface="Times New Roman" panose="02020603050405020304" pitchFamily="18" charset="0"/>
                <a:ea typeface="Times New Roman" panose="02020603050405020304" pitchFamily="18" charset="0"/>
              </a:rPr>
              <a:t>. Sa </a:t>
            </a:r>
            <a:r>
              <a:rPr lang="en-US" sz="1600" dirty="0" err="1">
                <a:solidFill>
                  <a:srgbClr val="000000"/>
                </a:solidFill>
                <a:effectLst/>
                <a:latin typeface="Times New Roman" panose="02020603050405020304" pitchFamily="18" charset="0"/>
                <a:ea typeface="Times New Roman" panose="02020603050405020304" pitchFamily="18" charset="0"/>
              </a:rPr>
              <a:t>druge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strane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algoritmi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zasnovani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šablonima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rPr>
              <a:t>ovu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grupu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spadaju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metoda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nosećih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vektora</a:t>
            </a:r>
            <a:r>
              <a:rPr lang="en-US" sz="1600" dirty="0">
                <a:solidFill>
                  <a:srgbClr val="000000"/>
                </a:solidFill>
                <a:effectLst/>
                <a:latin typeface="Times New Roman" panose="02020603050405020304" pitchFamily="18" charset="0"/>
                <a:ea typeface="Times New Roman" panose="02020603050405020304" pitchFamily="18" charset="0"/>
              </a:rPr>
              <a:t> (SVM), </a:t>
            </a:r>
            <a:r>
              <a:rPr lang="en-US" sz="1600" dirty="0" err="1">
                <a:solidFill>
                  <a:srgbClr val="000000"/>
                </a:solidFill>
                <a:effectLst/>
                <a:latin typeface="Times New Roman" panose="02020603050405020304" pitchFamily="18" charset="0"/>
                <a:ea typeface="Times New Roman" panose="02020603050405020304" pitchFamily="18" charset="0"/>
              </a:rPr>
              <a:t>analiza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glavnih</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komponenti</a:t>
            </a:r>
            <a:r>
              <a:rPr lang="en-US" sz="1600" dirty="0">
                <a:solidFill>
                  <a:srgbClr val="000000"/>
                </a:solidFill>
                <a:effectLst/>
                <a:latin typeface="Times New Roman" panose="02020603050405020304" pitchFamily="18" charset="0"/>
                <a:ea typeface="Times New Roman" panose="02020603050405020304" pitchFamily="18" charset="0"/>
              </a:rPr>
              <a:t> (PCA), </a:t>
            </a:r>
            <a:r>
              <a:rPr lang="en-US" sz="1600" dirty="0" err="1">
                <a:solidFill>
                  <a:srgbClr val="000000"/>
                </a:solidFill>
                <a:effectLst/>
                <a:latin typeface="Times New Roman" panose="02020603050405020304" pitchFamily="18" charset="0"/>
                <a:ea typeface="Times New Roman" panose="02020603050405020304" pitchFamily="18" charset="0"/>
              </a:rPr>
              <a:t>linearna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diskriminantna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analiza</a:t>
            </a:r>
            <a:r>
              <a:rPr lang="en-US" sz="1600" dirty="0">
                <a:solidFill>
                  <a:srgbClr val="000000"/>
                </a:solidFill>
                <a:effectLst/>
                <a:latin typeface="Times New Roman" panose="02020603050405020304" pitchFamily="18" charset="0"/>
                <a:ea typeface="Times New Roman" panose="02020603050405020304" pitchFamily="18" charset="0"/>
              </a:rPr>
              <a:t> (LDA), kernel </a:t>
            </a:r>
            <a:r>
              <a:rPr lang="en-US" sz="1600" dirty="0" err="1">
                <a:solidFill>
                  <a:srgbClr val="000000"/>
                </a:solidFill>
                <a:effectLst/>
                <a:latin typeface="Times New Roman" panose="02020603050405020304" pitchFamily="18" charset="0"/>
                <a:ea typeface="Times New Roman" panose="02020603050405020304" pitchFamily="18" charset="0"/>
              </a:rPr>
              <a:t>metode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još</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mnogo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drugih</a:t>
            </a:r>
            <a:r>
              <a:rPr lang="en-US" sz="1600" dirty="0">
                <a:solidFill>
                  <a:srgbClr val="000000"/>
                </a:solidFill>
                <a:effectLst/>
                <a:latin typeface="Times New Roman" panose="02020603050405020304" pitchFamily="18" charset="0"/>
                <a:ea typeface="Times New Roman" panose="02020603050405020304" pitchFamily="18" charset="0"/>
              </a:rPr>
              <a:t>. </a:t>
            </a:r>
          </a:p>
          <a:p>
            <a:pPr algn="just"/>
            <a:endParaRPr lang="en-US" sz="1600" dirty="0">
              <a:solidFill>
                <a:srgbClr val="000000"/>
              </a:solidFill>
              <a:latin typeface="Times New Roman" panose="02020603050405020304" pitchFamily="18" charset="0"/>
            </a:endParaRPr>
          </a:p>
          <a:p>
            <a:pPr algn="just"/>
            <a:r>
              <a:rPr lang="en-US" sz="1600" dirty="0" err="1">
                <a:effectLst/>
                <a:latin typeface="Times New Roman" panose="02020603050405020304" pitchFamily="18" charset="0"/>
                <a:ea typeface="Times New Roman" panose="02020603050405020304" pitchFamily="18" charset="0"/>
              </a:rPr>
              <a:t>Većina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prethodno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spomenutih</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algoritma</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jako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brza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mogu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raditi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centralnoj</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procesorkoj</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jedinici</a:t>
            </a:r>
            <a:r>
              <a:rPr lang="en-US" sz="1600" dirty="0">
                <a:effectLst/>
                <a:latin typeface="Times New Roman" panose="02020603050405020304" pitchFamily="18" charset="0"/>
                <a:ea typeface="Times New Roman" panose="02020603050405020304" pitchFamily="18" charset="0"/>
              </a:rPr>
              <a:t> (CPU). </a:t>
            </a:r>
            <a:r>
              <a:rPr lang="en-US" sz="1600" dirty="0" err="1">
                <a:effectLst/>
                <a:latin typeface="Times New Roman" panose="02020603050405020304" pitchFamily="18" charset="0"/>
                <a:ea typeface="Times New Roman" panose="02020603050405020304" pitchFamily="18" charset="0"/>
              </a:rPr>
              <a:t>Budući</a:t>
            </a:r>
            <a:r>
              <a:rPr lang="en-US" sz="1600" dirty="0">
                <a:effectLst/>
                <a:latin typeface="Times New Roman" panose="02020603050405020304" pitchFamily="18" charset="0"/>
                <a:ea typeface="Times New Roman" panose="02020603050405020304" pitchFamily="18" charset="0"/>
              </a:rPr>
              <a:t> da </a:t>
            </a:r>
            <a:r>
              <a:rPr lang="en-US" sz="1600" dirty="0" err="1">
                <a:effectLst/>
                <a:latin typeface="Times New Roman" panose="02020603050405020304" pitchFamily="18" charset="0"/>
                <a:ea typeface="Times New Roman" panose="02020603050405020304" pitchFamily="18" charset="0"/>
              </a:rPr>
              <a:t>su</a:t>
            </a:r>
            <a:r>
              <a:rPr lang="en-US" sz="1600" dirty="0">
                <a:effectLst/>
                <a:latin typeface="Times New Roman" panose="02020603050405020304" pitchFamily="18" charset="0"/>
                <a:ea typeface="Times New Roman" panose="02020603050405020304" pitchFamily="18" charset="0"/>
              </a:rPr>
              <a:t> se </a:t>
            </a:r>
            <a:r>
              <a:rPr lang="en-US" sz="1600" dirty="0" err="1">
                <a:effectLst/>
                <a:latin typeface="Times New Roman" panose="02020603050405020304" pitchFamily="18" charset="0"/>
                <a:ea typeface="Times New Roman" panose="02020603050405020304" pitchFamily="18" charset="0"/>
              </a:rPr>
              <a:t>kako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obim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setova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podataka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kao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zahtevi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tržišta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povećavali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bilo</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potrebno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dizajnirati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sofisticiranije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algoritme</a:t>
            </a:r>
            <a:r>
              <a:rPr lang="en-US" sz="1600" dirty="0">
                <a:effectLst/>
                <a:latin typeface="Times New Roman" panose="02020603050405020304" pitchFamily="18" charset="0"/>
                <a:ea typeface="Times New Roman" panose="02020603050405020304" pitchFamily="18" charset="0"/>
              </a:rPr>
              <a:t> koji </a:t>
            </a:r>
            <a:r>
              <a:rPr lang="en-US" sz="1600" dirty="0" err="1">
                <a:effectLst/>
                <a:latin typeface="Times New Roman" panose="02020603050405020304" pitchFamily="18" charset="0"/>
                <a:ea typeface="Times New Roman" panose="02020603050405020304" pitchFamily="18" charset="0"/>
              </a:rPr>
              <a:t>mogu</a:t>
            </a:r>
            <a:r>
              <a:rPr lang="en-US" sz="1600" dirty="0">
                <a:effectLst/>
                <a:latin typeface="Times New Roman" panose="02020603050405020304" pitchFamily="18" charset="0"/>
                <a:ea typeface="Times New Roman" panose="02020603050405020304" pitchFamily="18" charset="0"/>
              </a:rPr>
              <a:t> da </a:t>
            </a:r>
            <a:r>
              <a:rPr lang="en-US" sz="1600" dirty="0" err="1">
                <a:effectLst/>
                <a:latin typeface="Times New Roman" panose="02020603050405020304" pitchFamily="18" charset="0"/>
                <a:ea typeface="Times New Roman" panose="02020603050405020304" pitchFamily="18" charset="0"/>
              </a:rPr>
              <a:t>postignu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veću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tačnost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ali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brzine</a:t>
            </a:r>
            <a:r>
              <a:rPr lang="en-US" sz="1600" dirty="0">
                <a:effectLst/>
                <a:latin typeface="Times New Roman" panose="02020603050405020304" pitchFamily="18" charset="0"/>
                <a:ea typeface="Times New Roman" panose="02020603050405020304" pitchFamily="18" charset="0"/>
              </a:rPr>
              <a:t>. U </a:t>
            </a:r>
            <a:r>
              <a:rPr lang="en-US" sz="1600" dirty="0" err="1">
                <a:effectLst/>
                <a:latin typeface="Times New Roman" panose="02020603050405020304" pitchFamily="18" charset="0"/>
                <a:ea typeface="Times New Roman" panose="02020603050405020304" pitchFamily="18" charset="0"/>
              </a:rPr>
              <a:t>prethodnih</a:t>
            </a:r>
            <a:r>
              <a:rPr lang="en-US" sz="1600" dirty="0">
                <a:effectLst/>
                <a:latin typeface="Times New Roman" panose="02020603050405020304" pitchFamily="18" charset="0"/>
                <a:ea typeface="Times New Roman" panose="02020603050405020304" pitchFamily="18" charset="0"/>
              </a:rPr>
              <a:t> 10 </a:t>
            </a:r>
            <a:r>
              <a:rPr lang="en-US" sz="1600" dirty="0" err="1">
                <a:effectLst/>
                <a:latin typeface="Times New Roman" panose="02020603050405020304" pitchFamily="18" charset="0"/>
                <a:ea typeface="Times New Roman" panose="02020603050405020304" pitchFamily="18" charset="0"/>
              </a:rPr>
              <a:t>godina</a:t>
            </a:r>
            <a:r>
              <a:rPr lang="en-US" sz="1600" dirty="0">
                <a:effectLst/>
                <a:latin typeface="Times New Roman" panose="02020603050405020304" pitchFamily="18" charset="0"/>
                <a:ea typeface="Times New Roman" panose="02020603050405020304" pitchFamily="18" charset="0"/>
              </a:rPr>
              <a:t>, oblast </a:t>
            </a:r>
            <a:r>
              <a:rPr lang="en-US" sz="1600" dirty="0" err="1">
                <a:effectLst/>
                <a:latin typeface="Times New Roman" panose="02020603050405020304" pitchFamily="18" charset="0"/>
                <a:ea typeface="Times New Roman" panose="02020603050405020304" pitchFamily="18" charset="0"/>
              </a:rPr>
              <a:t>dubokog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učenja</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sa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pojavom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sve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snažnijeg</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hardvera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naglo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dobija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značaju</a:t>
            </a:r>
            <a:r>
              <a:rPr lang="en-US" sz="1600" dirty="0">
                <a:effectLst/>
                <a:latin typeface="Times New Roman" panose="02020603050405020304" pitchFamily="18" charset="0"/>
                <a:ea typeface="Times New Roman" panose="02020603050405020304" pitchFamily="18" charset="0"/>
              </a:rPr>
              <a:t>.</a:t>
            </a:r>
          </a:p>
          <a:p>
            <a:pPr algn="just"/>
            <a:endParaRPr lang="en-US" sz="2400" dirty="0"/>
          </a:p>
        </p:txBody>
      </p:sp>
    </p:spTree>
    <p:extLst>
      <p:ext uri="{BB962C8B-B14F-4D97-AF65-F5344CB8AC3E}">
        <p14:creationId xmlns:p14="http://schemas.microsoft.com/office/powerpoint/2010/main" val="1276707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10A68-D0BF-4A1A-A6CB-AE8D27B87F56}"/>
              </a:ext>
            </a:extLst>
          </p:cNvPr>
          <p:cNvSpPr>
            <a:spLocks noGrp="1"/>
          </p:cNvSpPr>
          <p:nvPr>
            <p:ph type="title"/>
          </p:nvPr>
        </p:nvSpPr>
        <p:spPr>
          <a:xfrm>
            <a:off x="737119" y="335902"/>
            <a:ext cx="4884778" cy="1268963"/>
          </a:xfrm>
        </p:spPr>
        <p:txBody>
          <a:bodyPr anchor="b">
            <a:normAutofit/>
          </a:bodyPr>
          <a:lstStyle/>
          <a:p>
            <a:r>
              <a:rPr lang="sr-Latn-RS" sz="4000" dirty="0"/>
              <a:t>Funkcija za ekstrakciju vektora obeležja</a:t>
            </a:r>
            <a:endParaRPr lang="en-US" sz="4000" dirty="0"/>
          </a:p>
        </p:txBody>
      </p:sp>
      <p:sp>
        <p:nvSpPr>
          <p:cNvPr id="14" name="Content Placeholder 13">
            <a:extLst>
              <a:ext uri="{FF2B5EF4-FFF2-40B4-BE49-F238E27FC236}">
                <a16:creationId xmlns:a16="http://schemas.microsoft.com/office/drawing/2014/main" id="{2B8D9FB2-7E4A-498A-A583-336C8BFA859F}"/>
              </a:ext>
            </a:extLst>
          </p:cNvPr>
          <p:cNvSpPr>
            <a:spLocks noGrp="1"/>
          </p:cNvSpPr>
          <p:nvPr>
            <p:ph idx="1"/>
          </p:nvPr>
        </p:nvSpPr>
        <p:spPr>
          <a:xfrm>
            <a:off x="503853" y="2117156"/>
            <a:ext cx="5118043" cy="3642460"/>
          </a:xfrm>
        </p:spPr>
        <p:txBody>
          <a:bodyPr>
            <a:normAutofit/>
          </a:bodyPr>
          <a:lstStyle/>
          <a:p>
            <a:pPr algn="just"/>
            <a:r>
              <a:rPr lang="sr-Latn-RS" sz="1600" dirty="0">
                <a:effectLst/>
                <a:latin typeface="Times New Roman" panose="02020603050405020304" pitchFamily="18" charset="0"/>
                <a:ea typeface="Times New Roman" panose="02020603050405020304" pitchFamily="18" charset="0"/>
              </a:rPr>
              <a:t>Nakon što imamo poravnanu sliku lica, sledeći korak je uraditi inferencu koristeći ArcFace mrežu i dobiti vektore obeležja. Za ovo je kreirana metoda klase </a:t>
            </a:r>
            <a:r>
              <a:rPr lang="sr-Latn-RS" sz="1600" i="1" dirty="0">
                <a:effectLst/>
                <a:latin typeface="Times New Roman" panose="02020603050405020304" pitchFamily="18" charset="0"/>
                <a:ea typeface="Times New Roman" panose="02020603050405020304" pitchFamily="18" charset="0"/>
              </a:rPr>
              <a:t>ImgProcessor</a:t>
            </a:r>
            <a:r>
              <a:rPr lang="sr-Latn-RS" sz="1600" dirty="0">
                <a:effectLst/>
                <a:latin typeface="Times New Roman" panose="02020603050405020304" pitchFamily="18" charset="0"/>
                <a:ea typeface="Times New Roman" panose="02020603050405020304" pitchFamily="18" charset="0"/>
              </a:rPr>
              <a:t> pod nazivom encode. Pre inference je potrebno normalizovati sliku i pretvoriti je u </a:t>
            </a:r>
            <a:r>
              <a:rPr lang="sr-Latn-RS" sz="1600" i="1" dirty="0">
                <a:effectLst/>
                <a:latin typeface="Times New Roman" panose="02020603050405020304" pitchFamily="18" charset="0"/>
                <a:ea typeface="Times New Roman" panose="02020603050405020304" pitchFamily="18" charset="0"/>
              </a:rPr>
              <a:t>float32</a:t>
            </a:r>
            <a:r>
              <a:rPr lang="sr-Latn-RS" sz="1600" dirty="0">
                <a:effectLst/>
                <a:latin typeface="Times New Roman" panose="02020603050405020304" pitchFamily="18" charset="0"/>
                <a:ea typeface="Times New Roman" panose="02020603050405020304" pitchFamily="18" charset="0"/>
              </a:rPr>
              <a:t> format. Nakon inference, L2 normalizacijom postižemo da koeficijenti vektora budu manji, i manje kompleksnosti.</a:t>
            </a:r>
            <a:endParaRPr lang="en-US" sz="1600" dirty="0">
              <a:effectLst/>
              <a:latin typeface="Times New Roman" panose="02020603050405020304" pitchFamily="18" charset="0"/>
              <a:ea typeface="Times New Roman" panose="02020603050405020304" pitchFamily="18" charset="0"/>
            </a:endParaRPr>
          </a:p>
          <a:p>
            <a:pPr algn="just"/>
            <a:endParaRPr lang="en-US" sz="1600" dirty="0">
              <a:effectLst/>
              <a:latin typeface="Times New Roman" panose="02020603050405020304" pitchFamily="18" charset="0"/>
              <a:ea typeface="Times New Roman" panose="02020603050405020304" pitchFamily="18" charset="0"/>
            </a:endParaRPr>
          </a:p>
          <a:p>
            <a:pPr marL="0" indent="0" algn="just">
              <a:buNone/>
            </a:pPr>
            <a:endParaRPr lang="en-US" sz="1600" dirty="0"/>
          </a:p>
        </p:txBody>
      </p:sp>
      <p:graphicFrame>
        <p:nvGraphicFramePr>
          <p:cNvPr id="4" name="Table 3">
            <a:extLst>
              <a:ext uri="{FF2B5EF4-FFF2-40B4-BE49-F238E27FC236}">
                <a16:creationId xmlns:a16="http://schemas.microsoft.com/office/drawing/2014/main" id="{13EF5C03-C477-4131-BAED-DDF32805772C}"/>
              </a:ext>
            </a:extLst>
          </p:cNvPr>
          <p:cNvGraphicFramePr>
            <a:graphicFrameLocks noGrp="1"/>
          </p:cNvGraphicFramePr>
          <p:nvPr>
            <p:extLst>
              <p:ext uri="{D42A27DB-BD31-4B8C-83A1-F6EECF244321}">
                <p14:modId xmlns:p14="http://schemas.microsoft.com/office/powerpoint/2010/main" val="3291414289"/>
              </p:ext>
            </p:extLst>
          </p:nvPr>
        </p:nvGraphicFramePr>
        <p:xfrm>
          <a:off x="5988424" y="946290"/>
          <a:ext cx="5365375" cy="4765207"/>
        </p:xfrm>
        <a:graphic>
          <a:graphicData uri="http://schemas.openxmlformats.org/drawingml/2006/table">
            <a:tbl>
              <a:tblPr firstRow="1" firstCol="1" bandRow="1"/>
              <a:tblGrid>
                <a:gridCol w="5365375">
                  <a:extLst>
                    <a:ext uri="{9D8B030D-6E8A-4147-A177-3AD203B41FA5}">
                      <a16:colId xmlns:a16="http://schemas.microsoft.com/office/drawing/2014/main" val="3236969492"/>
                    </a:ext>
                  </a:extLst>
                </a:gridCol>
              </a:tblGrid>
              <a:tr h="4765207">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2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encode</a:t>
                      </a: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 img: np.array([])) -&gt; np.array([]):</a:t>
                      </a:r>
                      <a:b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encode</a:t>
                      </a:r>
                      <a:b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Function for extracting face embeddings using ArcFace</a:t>
                      </a:r>
                      <a:endParaRPr lang="en-U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model</a:t>
                      </a:r>
                      <a:b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:param img: numpy.array()</a:t>
                      </a:r>
                      <a:b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:return: img: numpy.array()</a:t>
                      </a:r>
                      <a:b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 = cv2.resize(np.array(img),</a:t>
                      </a:r>
                      <a:endParaRPr lang="sr-Latn-CS" sz="12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(self.face_reco_cfg_path[</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'input_size'</a:t>
                      </a: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sr-Latn-CS" sz="12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self.face_reco_cfg_path[</a:t>
                      </a:r>
                      <a:r>
                        <a:rPr lang="sr-Latn-CS" sz="12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'input_size'</a:t>
                      </a: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sr-Latn-CS" sz="12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0, 0, cv2.INTER_LINEAR)</a:t>
                      </a:r>
                      <a:endParaRPr lang="sr-Latn-CS" sz="12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 = img.astype(np.float32) / 255.</a:t>
                      </a:r>
                      <a:b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len(img.shape) == 3:</a:t>
                      </a:r>
                      <a:b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 = np.expand_dims(img, 0)</a:t>
                      </a:r>
                      <a:b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extract face embeddings and normalize</a:t>
                      </a:r>
                      <a:b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embeds = l2_norm(self.model(img))</a:t>
                      </a:r>
                      <a:b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2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12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embeds</a:t>
                      </a:r>
                      <a:endParaRPr lang="sr-Latn-CS" sz="1200" b="0" i="0" u="none" strike="noStrike" dirty="0">
                        <a:effectLst/>
                        <a:latin typeface="Arial" panose="020B0604020202020204" pitchFamily="34" charset="0"/>
                      </a:endParaRPr>
                    </a:p>
                  </a:txBody>
                  <a:tcPr marL="91629" marR="91629" marT="1272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3238935"/>
                  </a:ext>
                </a:extLst>
              </a:tr>
            </a:tbl>
          </a:graphicData>
        </a:graphic>
      </p:graphicFrame>
    </p:spTree>
    <p:extLst>
      <p:ext uri="{BB962C8B-B14F-4D97-AF65-F5344CB8AC3E}">
        <p14:creationId xmlns:p14="http://schemas.microsoft.com/office/powerpoint/2010/main" val="1521867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80816F2-EFB0-44E7-94C9-B65CB34DF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10A68-D0BF-4A1A-A6CB-AE8D27B87F56}"/>
              </a:ext>
            </a:extLst>
          </p:cNvPr>
          <p:cNvSpPr>
            <a:spLocks noGrp="1"/>
          </p:cNvSpPr>
          <p:nvPr>
            <p:ph type="title"/>
          </p:nvPr>
        </p:nvSpPr>
        <p:spPr>
          <a:xfrm>
            <a:off x="707572" y="335105"/>
            <a:ext cx="5998043" cy="865860"/>
          </a:xfrm>
        </p:spPr>
        <p:txBody>
          <a:bodyPr anchor="b">
            <a:normAutofit/>
          </a:bodyPr>
          <a:lstStyle/>
          <a:p>
            <a:r>
              <a:rPr lang="sr-Latn-RS" sz="4000" dirty="0"/>
              <a:t>Pretraga vektora obeležja</a:t>
            </a:r>
            <a:endParaRPr lang="en-US" sz="4000" dirty="0"/>
          </a:p>
        </p:txBody>
      </p:sp>
      <p:sp>
        <p:nvSpPr>
          <p:cNvPr id="14" name="Content Placeholder 13">
            <a:extLst>
              <a:ext uri="{FF2B5EF4-FFF2-40B4-BE49-F238E27FC236}">
                <a16:creationId xmlns:a16="http://schemas.microsoft.com/office/drawing/2014/main" id="{2B8D9FB2-7E4A-498A-A583-336C8BFA859F}"/>
              </a:ext>
            </a:extLst>
          </p:cNvPr>
          <p:cNvSpPr>
            <a:spLocks noGrp="1"/>
          </p:cNvSpPr>
          <p:nvPr>
            <p:ph idx="1"/>
          </p:nvPr>
        </p:nvSpPr>
        <p:spPr>
          <a:xfrm>
            <a:off x="488770" y="1536070"/>
            <a:ext cx="5998043" cy="2588458"/>
          </a:xfrm>
        </p:spPr>
        <p:txBody>
          <a:bodyPr>
            <a:normAutofit/>
          </a:bodyPr>
          <a:lstStyle/>
          <a:p>
            <a:pPr algn="just"/>
            <a:r>
              <a:rPr lang="sr-Latn-RS" sz="1600" dirty="0">
                <a:effectLst/>
                <a:latin typeface="Times New Roman" panose="02020603050405020304" pitchFamily="18" charset="0"/>
                <a:ea typeface="Times New Roman" panose="02020603050405020304" pitchFamily="18" charset="0"/>
              </a:rPr>
              <a:t>Sledeći korak u procesu prepoznavanja je pretraga vektora i traženje onog sa najmanjom distancom. Za ovo koristimo već pomenutu klasu </a:t>
            </a:r>
            <a:r>
              <a:rPr lang="sr-Latn-RS" sz="1600" i="1" dirty="0">
                <a:effectLst/>
                <a:latin typeface="Times New Roman" panose="02020603050405020304" pitchFamily="18" charset="0"/>
                <a:ea typeface="Times New Roman" panose="02020603050405020304" pitchFamily="18" charset="0"/>
              </a:rPr>
              <a:t>RecognitionEngine</a:t>
            </a:r>
            <a:r>
              <a:rPr lang="sr-Latn-RS" sz="1600" dirty="0">
                <a:effectLst/>
                <a:latin typeface="Times New Roman" panose="02020603050405020304" pitchFamily="18" charset="0"/>
                <a:ea typeface="Times New Roman" panose="02020603050405020304" pitchFamily="18" charset="0"/>
              </a:rPr>
              <a:t> i metodu </a:t>
            </a:r>
            <a:r>
              <a:rPr lang="sr-Latn-RS" sz="1600" i="1" dirty="0">
                <a:effectLst/>
                <a:latin typeface="Times New Roman" panose="02020603050405020304" pitchFamily="18" charset="0"/>
                <a:ea typeface="Times New Roman" panose="02020603050405020304" pitchFamily="18" charset="0"/>
              </a:rPr>
              <a:t>identification</a:t>
            </a:r>
            <a:r>
              <a:rPr lang="sr-Latn-RS" sz="1600" dirty="0">
                <a:effectLst/>
                <a:latin typeface="Times New Roman" panose="02020603050405020304" pitchFamily="18" charset="0"/>
                <a:ea typeface="Times New Roman" panose="02020603050405020304" pitchFamily="18" charset="0"/>
              </a:rPr>
              <a:t>. Metoda kao ulazne parametre dobija vektor obeležja i spisak </a:t>
            </a:r>
            <a:r>
              <a:rPr lang="sr-Latn-RS" sz="1600" i="1" dirty="0">
                <a:effectLst/>
                <a:latin typeface="Times New Roman" panose="02020603050405020304" pitchFamily="18" charset="0"/>
                <a:ea typeface="Times New Roman" panose="02020603050405020304" pitchFamily="18" charset="0"/>
              </a:rPr>
              <a:t>ID</a:t>
            </a:r>
            <a:r>
              <a:rPr lang="en-US" sz="1600" dirty="0">
                <a:effectLst/>
                <a:latin typeface="Times New Roman" panose="02020603050405020304" pitchFamily="18" charset="0"/>
                <a:ea typeface="Times New Roman" panose="02020603050405020304" pitchFamily="18" charset="0"/>
              </a:rPr>
              <a:t>-</a:t>
            </a:r>
            <a:r>
              <a:rPr lang="en-US" sz="1600" dirty="0" err="1">
                <a:effectLst/>
                <a:latin typeface="Times New Roman" panose="02020603050405020304" pitchFamily="18" charset="0"/>
                <a:ea typeface="Times New Roman" panose="02020603050405020304" pitchFamily="18" charset="0"/>
              </a:rPr>
              <a:t>jeva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osoba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Nema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potrebe</a:t>
            </a:r>
            <a:r>
              <a:rPr lang="en-US" sz="1600" dirty="0">
                <a:effectLst/>
                <a:latin typeface="Times New Roman" panose="02020603050405020304" pitchFamily="18" charset="0"/>
                <a:ea typeface="Times New Roman" panose="02020603050405020304" pitchFamily="18" charset="0"/>
              </a:rPr>
              <a:t> za </a:t>
            </a:r>
            <a:r>
              <a:rPr lang="sr-Latn-RS" sz="1600" dirty="0">
                <a:effectLst/>
                <a:latin typeface="Times New Roman" panose="02020603050405020304" pitchFamily="18" charset="0"/>
                <a:ea typeface="Times New Roman" panose="02020603050405020304" pitchFamily="18" charset="0"/>
              </a:rPr>
              <a:t>celim nizom vektora jer su oni već učitani korišćenjem </a:t>
            </a:r>
            <a:r>
              <a:rPr lang="sr-Latn-RS" sz="1600" i="1" dirty="0">
                <a:effectLst/>
                <a:latin typeface="Times New Roman" panose="02020603050405020304" pitchFamily="18" charset="0"/>
                <a:ea typeface="Times New Roman" panose="02020603050405020304" pitchFamily="18" charset="0"/>
              </a:rPr>
              <a:t>make</a:t>
            </a:r>
            <a:r>
              <a:rPr lang="en-US" sz="1600" i="1" dirty="0">
                <a:effectLst/>
                <a:latin typeface="Times New Roman" panose="02020603050405020304" pitchFamily="18" charset="0"/>
                <a:ea typeface="Times New Roman" panose="02020603050405020304" pitchFamily="18" charset="0"/>
              </a:rPr>
              <a:t>_base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metode</a:t>
            </a:r>
            <a:r>
              <a:rPr lang="en-US" sz="1600" dirty="0">
                <a:effectLst/>
                <a:latin typeface="Times New Roman" panose="02020603050405020304" pitchFamily="18" charset="0"/>
                <a:ea typeface="Times New Roman" panose="02020603050405020304" pitchFamily="18" charset="0"/>
              </a:rPr>
              <a:t>.</a:t>
            </a:r>
          </a:p>
          <a:p>
            <a:pPr algn="just"/>
            <a:endParaRPr lang="en-US" sz="1600" dirty="0">
              <a:effectLst/>
              <a:latin typeface="Times New Roman" panose="02020603050405020304" pitchFamily="18" charset="0"/>
              <a:ea typeface="Times New Roman" panose="02020603050405020304" pitchFamily="18" charset="0"/>
            </a:endParaRPr>
          </a:p>
          <a:p>
            <a:pPr marL="0" indent="0" algn="just">
              <a:buNone/>
            </a:pPr>
            <a:endParaRPr lang="en-US" sz="1600" dirty="0"/>
          </a:p>
        </p:txBody>
      </p:sp>
      <p:graphicFrame>
        <p:nvGraphicFramePr>
          <p:cNvPr id="3" name="Table 2">
            <a:extLst>
              <a:ext uri="{FF2B5EF4-FFF2-40B4-BE49-F238E27FC236}">
                <a16:creationId xmlns:a16="http://schemas.microsoft.com/office/drawing/2014/main" id="{E49CF1EE-37A4-4EC9-8D69-D0030C09FFE4}"/>
              </a:ext>
            </a:extLst>
          </p:cNvPr>
          <p:cNvGraphicFramePr>
            <a:graphicFrameLocks noGrp="1"/>
          </p:cNvGraphicFramePr>
          <p:nvPr>
            <p:extLst>
              <p:ext uri="{D42A27DB-BD31-4B8C-83A1-F6EECF244321}">
                <p14:modId xmlns:p14="http://schemas.microsoft.com/office/powerpoint/2010/main" val="4284890512"/>
              </p:ext>
            </p:extLst>
          </p:nvPr>
        </p:nvGraphicFramePr>
        <p:xfrm>
          <a:off x="7180854" y="863119"/>
          <a:ext cx="4836520" cy="5135498"/>
        </p:xfrm>
        <a:graphic>
          <a:graphicData uri="http://schemas.openxmlformats.org/drawingml/2006/table">
            <a:tbl>
              <a:tblPr firstRow="1" firstCol="1" bandRow="1"/>
              <a:tblGrid>
                <a:gridCol w="4836520">
                  <a:extLst>
                    <a:ext uri="{9D8B030D-6E8A-4147-A177-3AD203B41FA5}">
                      <a16:colId xmlns:a16="http://schemas.microsoft.com/office/drawing/2014/main" val="2268412716"/>
                    </a:ext>
                  </a:extLst>
                </a:gridCol>
              </a:tblGrid>
              <a:tr h="5135498">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1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identification</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(self, descriptor: [], person_ids: []) -&gt; dict:</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identification</a:t>
                      </a:r>
                      <a:b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Efficient and robust approximate nearest neighbor search </a:t>
                      </a:r>
                      <a:r>
                        <a:rPr lang="en-U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using</a:t>
                      </a:r>
                      <a:r>
                        <a:rPr lang="en-U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Hierarchical Navigable Small World graph</a:t>
                      </a:r>
                      <a:endParaRPr lang="sr-Latn-CS" sz="11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:param descriptor: []</a:t>
                      </a:r>
                      <a:b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person_ids: []</a:t>
                      </a:r>
                      <a:endParaRPr lang="sr-Latn-CS" sz="11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:return: dict</a:t>
                      </a:r>
                      <a:b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idx = self.recognizer.search_by_vector(                         </a:t>
                      </a:r>
                      <a:r>
                        <a:rPr lang="en-U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np.array(descriptor).flatten(),</a:t>
                      </a:r>
                      <a:endParaRPr lang="en-US" sz="1100" b="0" i="0" u="none" strike="noStrike" dirty="0">
                        <a:solidFill>
                          <a:schemeClr val="tx1"/>
                        </a:solidFill>
                        <a:effectLst/>
                        <a:latin typeface="Arial" panose="020B0604020202020204" pitchFamily="34" charset="0"/>
                        <a:ea typeface="+mn-ea"/>
                        <a:cs typeface="+mn-cs"/>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i="0" u="none" strike="noStrike" dirty="0">
                          <a:solidFill>
                            <a:schemeClr val="tx1"/>
                          </a:solidFill>
                          <a:effectLst/>
                          <a:latin typeface="Arial" panose="020B0604020202020204" pitchFamily="34" charset="0"/>
                          <a:ea typeface="+mn-ea"/>
                          <a:cs typeface="+mn-cs"/>
                        </a:rPr>
                        <a:t>            </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2, 1, include_distances=</a:t>
                      </a:r>
                      <a:r>
                        <a:rPr lang="sr-Latn-CS" sz="11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True</a:t>
                      </a:r>
                      <a:endParaRPr lang="sr-Latn-CS" sz="11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idx[0][1] &lt; self.threshold:</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person_id = person_ids[idx[0][0]]</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person_id =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"Not recognized"</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'SUCCESS'</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1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'personid'</a:t>
                      </a: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person_id</a:t>
                      </a:r>
                      <a:b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1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sr-Latn-CS" sz="11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1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sr-Latn-CS" sz="1100" b="0" i="0" u="none" strike="noStrike" dirty="0">
                        <a:effectLst/>
                        <a:latin typeface="Arial" panose="020B0604020202020204" pitchFamily="34" charset="0"/>
                      </a:endParaRPr>
                    </a:p>
                  </a:txBody>
                  <a:tcPr marL="76770" marR="76770" marT="1066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4907650"/>
                  </a:ext>
                </a:extLst>
              </a:tr>
            </a:tbl>
          </a:graphicData>
        </a:graphic>
      </p:graphicFrame>
    </p:spTree>
    <p:extLst>
      <p:ext uri="{BB962C8B-B14F-4D97-AF65-F5344CB8AC3E}">
        <p14:creationId xmlns:p14="http://schemas.microsoft.com/office/powerpoint/2010/main" val="3130788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80816F2-EFB0-44E7-94C9-B65CB34DF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D6F45-5B5C-411A-9181-D298CB3A94BD}"/>
              </a:ext>
            </a:extLst>
          </p:cNvPr>
          <p:cNvSpPr>
            <a:spLocks noGrp="1"/>
          </p:cNvSpPr>
          <p:nvPr>
            <p:ph type="title"/>
          </p:nvPr>
        </p:nvSpPr>
        <p:spPr>
          <a:xfrm>
            <a:off x="838200" y="525195"/>
            <a:ext cx="5693229" cy="1126323"/>
          </a:xfrm>
        </p:spPr>
        <p:txBody>
          <a:bodyPr anchor="b">
            <a:noAutofit/>
          </a:bodyPr>
          <a:lstStyle/>
          <a:p>
            <a:r>
              <a:rPr lang="sr-Latn-RS" sz="4000" dirty="0"/>
              <a:t>Rest endpoint za prepoznavanje</a:t>
            </a:r>
            <a:endParaRPr lang="en-US" sz="4000" dirty="0"/>
          </a:p>
        </p:txBody>
      </p:sp>
      <p:sp>
        <p:nvSpPr>
          <p:cNvPr id="9" name="Content Placeholder 8">
            <a:extLst>
              <a:ext uri="{FF2B5EF4-FFF2-40B4-BE49-F238E27FC236}">
                <a16:creationId xmlns:a16="http://schemas.microsoft.com/office/drawing/2014/main" id="{1E08FA8E-E4F5-4E5F-B760-436496CCDD47}"/>
              </a:ext>
            </a:extLst>
          </p:cNvPr>
          <p:cNvSpPr>
            <a:spLocks noGrp="1"/>
          </p:cNvSpPr>
          <p:nvPr>
            <p:ph idx="1"/>
          </p:nvPr>
        </p:nvSpPr>
        <p:spPr>
          <a:xfrm>
            <a:off x="679580" y="1912105"/>
            <a:ext cx="5998043" cy="2588458"/>
          </a:xfrm>
        </p:spPr>
        <p:txBody>
          <a:bodyPr>
            <a:normAutofit/>
          </a:bodyPr>
          <a:lstStyle/>
          <a:p>
            <a:pPr algn="just"/>
            <a:r>
              <a:rPr lang="en-US" sz="1600" dirty="0" err="1">
                <a:solidFill>
                  <a:srgbClr val="000000"/>
                </a:solidFill>
                <a:effectLst/>
                <a:latin typeface="Times New Roman" panose="02020603050405020304" pitchFamily="18" charset="0"/>
                <a:ea typeface="Times New Roman" panose="02020603050405020304" pitchFamily="18" charset="0"/>
              </a:rPr>
              <a:t>Ceo</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proces</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prepoznavanja</a:t>
            </a:r>
            <a:r>
              <a:rPr lang="en-US" sz="1600" dirty="0">
                <a:solidFill>
                  <a:srgbClr val="000000"/>
                </a:solidFill>
                <a:effectLst/>
                <a:latin typeface="Times New Roman" panose="02020603050405020304" pitchFamily="18" charset="0"/>
                <a:ea typeface="Times New Roman" panose="02020603050405020304" pitchFamily="18" charset="0"/>
              </a:rPr>
              <a:t> se </a:t>
            </a:r>
            <a:r>
              <a:rPr lang="en-US" sz="1600" dirty="0" err="1">
                <a:solidFill>
                  <a:srgbClr val="000000"/>
                </a:solidFill>
                <a:effectLst/>
                <a:latin typeface="Times New Roman" panose="02020603050405020304" pitchFamily="18" charset="0"/>
                <a:ea typeface="Times New Roman" panose="02020603050405020304" pitchFamily="18" charset="0"/>
              </a:rPr>
              <a:t>može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povezati</a:t>
            </a:r>
            <a:r>
              <a:rPr lang="en-US" sz="1600" dirty="0">
                <a:solidFill>
                  <a:srgbClr val="000000"/>
                </a:solidFill>
                <a:effectLst/>
                <a:latin typeface="Times New Roman" panose="02020603050405020304" pitchFamily="18" charset="0"/>
                <a:ea typeface="Times New Roman" panose="02020603050405020304" pitchFamily="18" charset="0"/>
              </a:rPr>
              <a:t> u </a:t>
            </a:r>
            <a:r>
              <a:rPr lang="en-US" sz="1600" dirty="0" err="1">
                <a:solidFill>
                  <a:srgbClr val="000000"/>
                </a:solidFill>
                <a:effectLst/>
                <a:latin typeface="Times New Roman" panose="02020603050405020304" pitchFamily="18" charset="0"/>
                <a:ea typeface="Times New Roman" panose="02020603050405020304" pitchFamily="18" charset="0"/>
              </a:rPr>
              <a:t>jednu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funkciju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koja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služi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kao</a:t>
            </a:r>
            <a:r>
              <a:rPr lang="en-US" sz="1600" dirty="0">
                <a:solidFill>
                  <a:srgbClr val="000000"/>
                </a:solidFill>
                <a:effectLst/>
                <a:latin typeface="Times New Roman" panose="02020603050405020304" pitchFamily="18" charset="0"/>
                <a:ea typeface="Times New Roman" panose="02020603050405020304" pitchFamily="18" charset="0"/>
              </a:rPr>
              <a:t> Rest endpoint. U </a:t>
            </a:r>
            <a:r>
              <a:rPr lang="en-US" sz="1600" dirty="0" err="1">
                <a:solidFill>
                  <a:srgbClr val="000000"/>
                </a:solidFill>
                <a:effectLst/>
                <a:latin typeface="Times New Roman" panose="02020603050405020304" pitchFamily="18" charset="0"/>
                <a:ea typeface="Times New Roman" panose="02020603050405020304" pitchFamily="18" charset="0"/>
              </a:rPr>
              <a:t>ovoj</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funkciji</a:t>
            </a:r>
            <a:r>
              <a:rPr lang="en-US" sz="1600" dirty="0">
                <a:solidFill>
                  <a:srgbClr val="000000"/>
                </a:solidFill>
                <a:effectLst/>
                <a:latin typeface="Times New Roman" panose="02020603050405020304" pitchFamily="18" charset="0"/>
                <a:ea typeface="Times New Roman" panose="02020603050405020304" pitchFamily="18" charset="0"/>
              </a:rPr>
              <a:t> je pre po</a:t>
            </a:r>
            <a:r>
              <a:rPr lang="sr-Latn-RS" sz="1600" dirty="0">
                <a:solidFill>
                  <a:srgbClr val="000000"/>
                </a:solidFill>
                <a:effectLst/>
                <a:latin typeface="Times New Roman" panose="02020603050405020304" pitchFamily="18" charset="0"/>
                <a:ea typeface="Times New Roman" panose="02020603050405020304" pitchFamily="18" charset="0"/>
              </a:rPr>
              <a:t>četka detekcije prvo bitno proveriti rezoluciju slike. Ovo radimo kako ne bi došlo do problema sa preopterećenjem resursa, odnosno potpunog iskorišćenja memorije grafičke kartice. Ovo može biti samo jedno od rešenja u sistemima sa ograničenom memorijom, ali je moguće uraditi i promenu veličine slike, pri čemu se mora voditi računa da se odnos širine i visine slike ne promeni. Za ovo je i implementirana funkcija, ali u ovom slučaju nije korišćena.</a:t>
            </a:r>
            <a:endParaRPr lang="en-US" sz="1600" dirty="0">
              <a:effectLst/>
              <a:latin typeface="Times New Roman" panose="02020603050405020304" pitchFamily="18" charset="0"/>
              <a:ea typeface="Times New Roman" panose="02020603050405020304" pitchFamily="18" charset="0"/>
            </a:endParaRPr>
          </a:p>
          <a:p>
            <a:pPr algn="just"/>
            <a:endParaRPr lang="en-US" sz="1800" dirty="0"/>
          </a:p>
        </p:txBody>
      </p:sp>
      <p:graphicFrame>
        <p:nvGraphicFramePr>
          <p:cNvPr id="7" name="Content Placeholder 3">
            <a:extLst>
              <a:ext uri="{FF2B5EF4-FFF2-40B4-BE49-F238E27FC236}">
                <a16:creationId xmlns:a16="http://schemas.microsoft.com/office/drawing/2014/main" id="{3AAF430F-3F9B-49B5-AC22-CF6548F30D38}"/>
              </a:ext>
            </a:extLst>
          </p:cNvPr>
          <p:cNvGraphicFramePr>
            <a:graphicFrameLocks/>
          </p:cNvGraphicFramePr>
          <p:nvPr>
            <p:extLst>
              <p:ext uri="{D42A27DB-BD31-4B8C-83A1-F6EECF244321}">
                <p14:modId xmlns:p14="http://schemas.microsoft.com/office/powerpoint/2010/main" val="3782136751"/>
              </p:ext>
            </p:extLst>
          </p:nvPr>
        </p:nvGraphicFramePr>
        <p:xfrm>
          <a:off x="7365529" y="557189"/>
          <a:ext cx="4467171" cy="5873308"/>
        </p:xfrm>
        <a:graphic>
          <a:graphicData uri="http://schemas.openxmlformats.org/drawingml/2006/table">
            <a:tbl>
              <a:tblPr firstRow="1" firstCol="1" bandRow="1"/>
              <a:tblGrid>
                <a:gridCol w="4467171">
                  <a:extLst>
                    <a:ext uri="{9D8B030D-6E8A-4147-A177-3AD203B41FA5}">
                      <a16:colId xmlns:a16="http://schemas.microsoft.com/office/drawing/2014/main" val="3592077779"/>
                    </a:ext>
                  </a:extLst>
                </a:gridCol>
              </a:tblGrid>
              <a:tr h="5747358">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Create a URL route in our application for</a:t>
                      </a:r>
                      <a:endParaRPr lang="sr-Latn-CS" sz="11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"/@app.route('/identification')"</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The purpose of this endpoint is to predict the person identity</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2B91AF"/>
                          </a:solidFill>
                          <a:effectLst/>
                          <a:latin typeface="Consolas" panose="020B0609020204030204" pitchFamily="49" charset="0"/>
                          <a:ea typeface="Times New Roman" panose="02020603050405020304" pitchFamily="18" charset="0"/>
                          <a:cs typeface="Times New Roman" panose="02020603050405020304" pitchFamily="18" charset="0"/>
                        </a:rPr>
                        <a:t>@app.route('/identification', methods=["POST"])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2B91AF"/>
                          </a:solidFill>
                          <a:effectLst/>
                          <a:latin typeface="Consolas" panose="020B0609020204030204" pitchFamily="49" charset="0"/>
                          <a:ea typeface="Times New Roman" panose="02020603050405020304" pitchFamily="18" charset="0"/>
                          <a:cs typeface="Times New Roman" panose="02020603050405020304" pitchFamily="18" charset="0"/>
                        </a:rPr>
                        <a:t>@cross_origin()</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predict_rest</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-&gt; dict: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predict_rest</a:t>
                      </a:r>
                      <a:b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The actual function for performing the recognition.</a:t>
                      </a:r>
                      <a:b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Extract all faces from the image, check if faces are real,</a:t>
                      </a:r>
                      <a:b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extract face descriptors and search the database using HNSW</a:t>
                      </a:r>
                      <a:b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and angular distance metric.</a:t>
                      </a:r>
                      <a:b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:return: dict</a:t>
                      </a:r>
                      <a:b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pil_image = Image.open(request.files[</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'image'</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 = np.float32(pil_image)</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check image size (important for gpus with less vram)</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img.shape[0]*img.shape[1] &gt; 1920*1080:</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 </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'ERROR'</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'response'</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'Inappropriate image size (use smaller images).'</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sr-Latn-CS" sz="11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detect faces</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 = imgProcessor.detect(img)</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response = []</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global</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ids, descriptors, persons_ids</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start = time.time()</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persons_ids:</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encode face</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descriptor = imgProcessor.encode(face)</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find personid in the database</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person_id = recEngine.identification(descriptor,</a:t>
                      </a:r>
                      <a:endParaRPr lang="sr-Latn-CS" sz="1100" b="0" i="0" u="none" strike="noStrike" dirty="0">
                        <a:effectLst/>
                        <a:latin typeface="Arial" panose="020B0604020202020204" pitchFamily="34" charset="0"/>
                      </a:endParaRPr>
                    </a:p>
                    <a:p>
                      <a:pPr marL="109728" marR="0" indent="448056"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persons_ids)</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person_id[</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'personid'</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is</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not</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find name in the database</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 = dbase.find_person_by_id(db,</a:t>
                      </a:r>
                      <a:endParaRPr lang="sr-Latn-CS" sz="11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person_id[</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'personid'</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response.append(person)</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response.append(person_id)</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'ERROR'</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'response'</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'Empty database'</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sr-Latn-CS" sz="11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logging.info(</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'Identification time: '</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str(time.time()-start))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'SUCCESS'</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7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'response'</a:t>
                      </a: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response</a:t>
                      </a:r>
                      <a:b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7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sr-Latn-CS" sz="1100" b="0" i="0" u="none" strike="noStrike" dirty="0">
                        <a:effectLst/>
                        <a:latin typeface="Arial" panose="020B0604020202020204" pitchFamily="34" charset="0"/>
                      </a:endParaRPr>
                    </a:p>
                  </a:txBody>
                  <a:tcPr marL="42536" marR="42536" marT="5908"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016811"/>
                  </a:ext>
                </a:extLst>
              </a:tr>
            </a:tbl>
          </a:graphicData>
        </a:graphic>
      </p:graphicFrame>
    </p:spTree>
    <p:extLst>
      <p:ext uri="{BB962C8B-B14F-4D97-AF65-F5344CB8AC3E}">
        <p14:creationId xmlns:p14="http://schemas.microsoft.com/office/powerpoint/2010/main" val="345699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3D782A7-2AF2-49B8-B3E3-A0E29FD76168}"/>
              </a:ext>
            </a:extLst>
          </p:cNvPr>
          <p:cNvGraphicFramePr>
            <a:graphicFrameLocks noGrp="1"/>
          </p:cNvGraphicFramePr>
          <p:nvPr>
            <p:ph idx="1"/>
            <p:extLst>
              <p:ext uri="{D42A27DB-BD31-4B8C-83A1-F6EECF244321}">
                <p14:modId xmlns:p14="http://schemas.microsoft.com/office/powerpoint/2010/main" val="308458060"/>
              </p:ext>
            </p:extLst>
          </p:nvPr>
        </p:nvGraphicFramePr>
        <p:xfrm>
          <a:off x="2223539" y="1505883"/>
          <a:ext cx="7744919" cy="4532395"/>
        </p:xfrm>
        <a:graphic>
          <a:graphicData uri="http://schemas.openxmlformats.org/drawingml/2006/table">
            <a:tbl>
              <a:tblPr firstRow="1" firstCol="1" bandRow="1"/>
              <a:tblGrid>
                <a:gridCol w="7744919">
                  <a:extLst>
                    <a:ext uri="{9D8B030D-6E8A-4147-A177-3AD203B41FA5}">
                      <a16:colId xmlns:a16="http://schemas.microsoft.com/office/drawing/2014/main" val="1489621743"/>
                    </a:ext>
                  </a:extLst>
                </a:gridCol>
              </a:tblGrid>
              <a:tr h="4532395">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find_person_by_id</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(db, person_id) -&gt; dict:</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find_person_by_id</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The function for search the database for name</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db: cursor</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person_id: str</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:return: dict</a:t>
                      </a:r>
                      <a:b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query =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'SELECT p.name FROM public.persons p WHERE "ID" = %s;'</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db.execute(query, (person_id,))</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records = db.fetchall()</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records[0][0]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is</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not</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'SUCCESS'</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'name'</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str(records[0][0])</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else</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 </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6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'ERROR'</a:t>
                      </a:r>
                      <a:r>
                        <a:rPr lang="sr-Latn-CS" sz="16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sr-Latn-CS" sz="2800" b="0" i="0" u="none" strike="noStrike" dirty="0">
                        <a:effectLst/>
                        <a:latin typeface="Arial" panose="020B0604020202020204" pitchFamily="34" charset="0"/>
                      </a:endParaRPr>
                    </a:p>
                  </a:txBody>
                  <a:tcPr marL="124710" marR="124710" marT="1732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9754563"/>
                  </a:ext>
                </a:extLst>
              </a:tr>
            </a:tbl>
          </a:graphicData>
        </a:graphic>
      </p:graphicFrame>
      <p:sp>
        <p:nvSpPr>
          <p:cNvPr id="5" name="Title 1">
            <a:extLst>
              <a:ext uri="{FF2B5EF4-FFF2-40B4-BE49-F238E27FC236}">
                <a16:creationId xmlns:a16="http://schemas.microsoft.com/office/drawing/2014/main" id="{B8DCEF25-C87D-4FEB-96D0-BF51C77CF857}"/>
              </a:ext>
            </a:extLst>
          </p:cNvPr>
          <p:cNvSpPr>
            <a:spLocks noGrp="1"/>
          </p:cNvSpPr>
          <p:nvPr>
            <p:ph type="title"/>
          </p:nvPr>
        </p:nvSpPr>
        <p:spPr>
          <a:xfrm>
            <a:off x="838199" y="0"/>
            <a:ext cx="10515600" cy="1505883"/>
          </a:xfrm>
        </p:spPr>
        <p:txBody>
          <a:bodyPr vert="horz" lIns="91440" tIns="45720" rIns="91440" bIns="45720" rtlCol="0" anchor="ctr">
            <a:normAutofit/>
          </a:bodyPr>
          <a:lstStyle/>
          <a:p>
            <a:r>
              <a:rPr lang="sr-Latn-RS" sz="4000" kern="1200" dirty="0">
                <a:solidFill>
                  <a:schemeClr val="tx1"/>
                </a:solidFill>
                <a:latin typeface="+mj-lt"/>
                <a:ea typeface="+mj-ea"/>
                <a:cs typeface="+mj-cs"/>
              </a:rPr>
              <a:t>Pretraga osobe u bazi</a:t>
            </a:r>
            <a:endParaRPr lang="en-US" sz="4000" kern="1200" dirty="0">
              <a:solidFill>
                <a:schemeClr val="tx1"/>
              </a:solidFill>
              <a:latin typeface="+mj-lt"/>
              <a:ea typeface="+mj-ea"/>
              <a:cs typeface="+mj-cs"/>
            </a:endParaRPr>
          </a:p>
        </p:txBody>
      </p:sp>
    </p:spTree>
    <p:extLst>
      <p:ext uri="{BB962C8B-B14F-4D97-AF65-F5344CB8AC3E}">
        <p14:creationId xmlns:p14="http://schemas.microsoft.com/office/powerpoint/2010/main" val="1096034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419ADC7-DE7C-464E-9F88-6CAB6F61B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B137D-DEA8-4E6C-8413-892E4177D3D8}"/>
              </a:ext>
            </a:extLst>
          </p:cNvPr>
          <p:cNvSpPr>
            <a:spLocks noGrp="1"/>
          </p:cNvSpPr>
          <p:nvPr>
            <p:ph type="title"/>
          </p:nvPr>
        </p:nvSpPr>
        <p:spPr>
          <a:xfrm>
            <a:off x="381980" y="427527"/>
            <a:ext cx="4292657" cy="1214661"/>
          </a:xfrm>
        </p:spPr>
        <p:txBody>
          <a:bodyPr anchor="b">
            <a:normAutofit/>
          </a:bodyPr>
          <a:lstStyle/>
          <a:p>
            <a:r>
              <a:rPr lang="sr-Latn-RS" sz="4000" dirty="0"/>
              <a:t>Upisivanje osobe u bazu</a:t>
            </a:r>
            <a:endParaRPr lang="en-US" sz="4000" dirty="0"/>
          </a:p>
        </p:txBody>
      </p:sp>
      <p:sp>
        <p:nvSpPr>
          <p:cNvPr id="9" name="Content Placeholder 8">
            <a:extLst>
              <a:ext uri="{FF2B5EF4-FFF2-40B4-BE49-F238E27FC236}">
                <a16:creationId xmlns:a16="http://schemas.microsoft.com/office/drawing/2014/main" id="{66BB3BEB-1835-42BB-8F3F-70BF77039102}"/>
              </a:ext>
            </a:extLst>
          </p:cNvPr>
          <p:cNvSpPr>
            <a:spLocks noGrp="1"/>
          </p:cNvSpPr>
          <p:nvPr>
            <p:ph idx="1"/>
          </p:nvPr>
        </p:nvSpPr>
        <p:spPr>
          <a:xfrm>
            <a:off x="149682" y="1861346"/>
            <a:ext cx="4599600" cy="4606229"/>
          </a:xfrm>
        </p:spPr>
        <p:txBody>
          <a:bodyPr>
            <a:normAutofit/>
          </a:bodyPr>
          <a:lstStyle/>
          <a:p>
            <a:pPr algn="just"/>
            <a:r>
              <a:rPr lang="sr-Latn-R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 prepoznavanja je beskoristan ukoliko je baza prazna. U ovom slučaju se ni indeks ne može kreirati, samim tim ni pretraga. Kako bi se ovo izbeglo, potrebna je funkcija koja vektore upisuje u bazu.</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sr-Latn-RS" sz="1600" dirty="0">
              <a:latin typeface="Times New Roman" panose="02020603050405020304" pitchFamily="18" charset="0"/>
              <a:cs typeface="Times New Roman" panose="02020603050405020304" pitchFamily="18" charset="0"/>
            </a:endParaRPr>
          </a:p>
          <a:p>
            <a:pPr algn="just"/>
            <a:r>
              <a:rPr lang="sr-Latn-R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Već pomenute funkcije detect i encode se mogu iskoristiti. Nakon detektovanja lica, poravnanja, i ekstrakcije vektora obeležja, možemo preskočiti proces prepoznavanja i vektore upisati u bazu. Treba napomenuti da je nakon upisivanja vektora u bazu, potrebno ponovo kreirati indeks, odnosno pozvati </a:t>
            </a:r>
            <a:r>
              <a:rPr lang="en-US" sz="16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make_base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metodu</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sr-Latn-R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Ovo se može izbeći inkrementalnim dodavanjem ukoliko biblioteka koja se koristi to podržava.</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graphicFrame>
        <p:nvGraphicFramePr>
          <p:cNvPr id="7" name="Content Placeholder 3">
            <a:extLst>
              <a:ext uri="{FF2B5EF4-FFF2-40B4-BE49-F238E27FC236}">
                <a16:creationId xmlns:a16="http://schemas.microsoft.com/office/drawing/2014/main" id="{DD9919EE-E4A6-4970-A151-80C1D6C4AFFE}"/>
              </a:ext>
            </a:extLst>
          </p:cNvPr>
          <p:cNvGraphicFramePr>
            <a:graphicFrameLocks/>
          </p:cNvGraphicFramePr>
          <p:nvPr>
            <p:extLst>
              <p:ext uri="{D42A27DB-BD31-4B8C-83A1-F6EECF244321}">
                <p14:modId xmlns:p14="http://schemas.microsoft.com/office/powerpoint/2010/main" val="682314395"/>
              </p:ext>
            </p:extLst>
          </p:nvPr>
        </p:nvGraphicFramePr>
        <p:xfrm>
          <a:off x="5036017" y="427527"/>
          <a:ext cx="6646989" cy="6040049"/>
        </p:xfrm>
        <a:graphic>
          <a:graphicData uri="http://schemas.openxmlformats.org/drawingml/2006/table">
            <a:tbl>
              <a:tblPr firstRow="1" firstCol="1" bandRow="1"/>
              <a:tblGrid>
                <a:gridCol w="6646989">
                  <a:extLst>
                    <a:ext uri="{9D8B030D-6E8A-4147-A177-3AD203B41FA5}">
                      <a16:colId xmlns:a16="http://schemas.microsoft.com/office/drawing/2014/main" val="872194359"/>
                    </a:ext>
                  </a:extLst>
                </a:gridCol>
              </a:tblGrid>
              <a:tr h="6040049">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5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receive_descriptors</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(db, db_conn, name, embeds) -&gt; dict:</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receive_descriptors</a:t>
                      </a:r>
                      <a:b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The function for writing records in database</a:t>
                      </a:r>
                      <a:b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db: cursor</a:t>
                      </a:r>
                      <a:b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db_conn: connection</a:t>
                      </a:r>
                      <a:b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name: str</a:t>
                      </a:r>
                      <a:b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:param embeds: np.array([])</a:t>
                      </a:r>
                      <a:b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:return: dict</a:t>
                      </a:r>
                      <a:b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query =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'INSERT INTO public.persons (name) VALUES (\‘’</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str(name) +</a:t>
                      </a:r>
                      <a:r>
                        <a:rPr lang="en-U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RETURNING "ID";'</a:t>
                      </a:r>
                      <a:endParaRPr lang="sr-Latn-CS" sz="15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db.execute(query)</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records = db.fetchall()</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records[0][0] !=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person_id = records[0][0]</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emb </a:t>
                      </a:r>
                      <a:r>
                        <a:rPr lang="sr-Latn-CS" sz="15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embeds:</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emb = np.array(emb).tolist()</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query =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'INSERT INTO public.faces (descriptor,</a:t>
                      </a:r>
                      <a:endParaRPr lang="en-U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personid)</a:t>
                      </a:r>
                      <a:r>
                        <a:rPr lang="en-US" sz="1500" b="0" i="0" u="none" strike="noStrike" dirty="0">
                          <a:solidFill>
                            <a:schemeClr val="tx1"/>
                          </a:solidFill>
                          <a:effectLst/>
                          <a:latin typeface="Arial" panose="020B0604020202020204" pitchFamily="34" charset="0"/>
                          <a:ea typeface="+mn-ea"/>
                          <a:cs typeface="+mn-cs"/>
                        </a:rPr>
                        <a:t>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VALUES (%s, %s);'</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db.execute(query, (emb, (person_id,)))</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db_conn.commit()</a:t>
                      </a:r>
                      <a:b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15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'SUCCESS'</a:t>
                      </a:r>
                      <a:r>
                        <a:rPr lang="sr-Latn-CS" sz="15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sr-Latn-CS" sz="1500" b="0" i="0" u="none" strike="noStrike" dirty="0">
                        <a:effectLst/>
                        <a:latin typeface="Arial" panose="020B0604020202020204" pitchFamily="34" charset="0"/>
                      </a:endParaRPr>
                    </a:p>
                  </a:txBody>
                  <a:tcPr marL="93913" marR="93913" marT="1304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992670"/>
                  </a:ext>
                </a:extLst>
              </a:tr>
            </a:tbl>
          </a:graphicData>
        </a:graphic>
      </p:graphicFrame>
    </p:spTree>
    <p:extLst>
      <p:ext uri="{BB962C8B-B14F-4D97-AF65-F5344CB8AC3E}">
        <p14:creationId xmlns:p14="http://schemas.microsoft.com/office/powerpoint/2010/main" val="2838007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6BBDA8-7E31-47B7-800A-97A2BD67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726EE-27AC-4A3D-8D93-0526CE49565A}"/>
              </a:ext>
            </a:extLst>
          </p:cNvPr>
          <p:cNvSpPr>
            <a:spLocks noGrp="1"/>
          </p:cNvSpPr>
          <p:nvPr>
            <p:ph type="title"/>
          </p:nvPr>
        </p:nvSpPr>
        <p:spPr>
          <a:xfrm>
            <a:off x="391886" y="587827"/>
            <a:ext cx="5704114" cy="1139299"/>
          </a:xfrm>
        </p:spPr>
        <p:txBody>
          <a:bodyPr anchor="b">
            <a:noAutofit/>
          </a:bodyPr>
          <a:lstStyle/>
          <a:p>
            <a:r>
              <a:rPr lang="en-US" sz="4000" dirty="0"/>
              <a:t>Rest endpoint za </a:t>
            </a:r>
            <a:r>
              <a:rPr lang="en-US" sz="4000" dirty="0" err="1"/>
              <a:t>upisivanje</a:t>
            </a:r>
            <a:r>
              <a:rPr lang="en-US" sz="4000" dirty="0"/>
              <a:t> </a:t>
            </a:r>
            <a:r>
              <a:rPr lang="en-US" sz="4000" dirty="0" err="1"/>
              <a:t>osobe</a:t>
            </a:r>
            <a:r>
              <a:rPr lang="en-US" sz="4000" dirty="0"/>
              <a:t> u </a:t>
            </a:r>
            <a:r>
              <a:rPr lang="en-US" sz="4000" dirty="0" err="1"/>
              <a:t>bazu</a:t>
            </a:r>
            <a:endParaRPr lang="en-US" sz="4000" dirty="0"/>
          </a:p>
        </p:txBody>
      </p:sp>
      <p:sp>
        <p:nvSpPr>
          <p:cNvPr id="9" name="Content Placeholder 8">
            <a:extLst>
              <a:ext uri="{FF2B5EF4-FFF2-40B4-BE49-F238E27FC236}">
                <a16:creationId xmlns:a16="http://schemas.microsoft.com/office/drawing/2014/main" id="{0BD0C0FD-256C-4674-A11C-2C42F4674BD4}"/>
              </a:ext>
            </a:extLst>
          </p:cNvPr>
          <p:cNvSpPr>
            <a:spLocks noGrp="1"/>
          </p:cNvSpPr>
          <p:nvPr>
            <p:ph idx="1"/>
          </p:nvPr>
        </p:nvSpPr>
        <p:spPr>
          <a:xfrm>
            <a:off x="187439" y="1857755"/>
            <a:ext cx="5200770" cy="2588458"/>
          </a:xfrm>
        </p:spPr>
        <p:txBody>
          <a:bodyPr>
            <a:normAutofit/>
          </a:bodyPr>
          <a:lstStyle/>
          <a:p>
            <a:pPr algn="just"/>
            <a:r>
              <a:rPr lang="sr-Latn-RS" sz="1600" dirty="0">
                <a:solidFill>
                  <a:srgbClr val="000000"/>
                </a:solidFill>
                <a:effectLst/>
                <a:latin typeface="Times New Roman" panose="02020603050405020304" pitchFamily="18" charset="0"/>
                <a:ea typeface="Times New Roman" panose="02020603050405020304" pitchFamily="18" charset="0"/>
              </a:rPr>
              <a:t>Kao i u slučaju prepoznavanja, i ovde se ceo proces enkodovanja i upisivanja u bazu može spojiti u jednu funkciju i izložiti eksterni endpoint.</a:t>
            </a:r>
            <a:endParaRPr lang="en-US" sz="1600" dirty="0">
              <a:effectLst/>
              <a:latin typeface="Times New Roman" panose="02020603050405020304" pitchFamily="18" charset="0"/>
              <a:ea typeface="Times New Roman" panose="02020603050405020304" pitchFamily="18" charset="0"/>
            </a:endParaRPr>
          </a:p>
          <a:p>
            <a:pPr algn="just"/>
            <a:endParaRPr lang="en-US" sz="1800" dirty="0"/>
          </a:p>
        </p:txBody>
      </p:sp>
      <p:graphicFrame>
        <p:nvGraphicFramePr>
          <p:cNvPr id="7" name="Content Placeholder 3">
            <a:extLst>
              <a:ext uri="{FF2B5EF4-FFF2-40B4-BE49-F238E27FC236}">
                <a16:creationId xmlns:a16="http://schemas.microsoft.com/office/drawing/2014/main" id="{6AA4D2A1-B103-4042-9C4A-448417B800A0}"/>
              </a:ext>
            </a:extLst>
          </p:cNvPr>
          <p:cNvGraphicFramePr>
            <a:graphicFrameLocks/>
          </p:cNvGraphicFramePr>
          <p:nvPr>
            <p:extLst>
              <p:ext uri="{D42A27DB-BD31-4B8C-83A1-F6EECF244321}">
                <p14:modId xmlns:p14="http://schemas.microsoft.com/office/powerpoint/2010/main" val="1016396145"/>
              </p:ext>
            </p:extLst>
          </p:nvPr>
        </p:nvGraphicFramePr>
        <p:xfrm>
          <a:off x="6646605" y="457991"/>
          <a:ext cx="5002092" cy="5768319"/>
        </p:xfrm>
        <a:graphic>
          <a:graphicData uri="http://schemas.openxmlformats.org/drawingml/2006/table">
            <a:tbl>
              <a:tblPr firstRow="1" firstCol="1" bandRow="1"/>
              <a:tblGrid>
                <a:gridCol w="5002092">
                  <a:extLst>
                    <a:ext uri="{9D8B030D-6E8A-4147-A177-3AD203B41FA5}">
                      <a16:colId xmlns:a16="http://schemas.microsoft.com/office/drawing/2014/main" val="1070713379"/>
                    </a:ext>
                  </a:extLst>
                </a:gridCol>
              </a:tblGrid>
              <a:tr h="5653920">
                <a:tc>
                  <a:txBody>
                    <a:bodyPr/>
                    <a:lstStyle/>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Create a URL route in our application for </a:t>
                      </a:r>
                      <a:endParaRPr lang="sr-Latn-CS" sz="14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"/@app.route('/encodeAndInsert)"</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The purpose of this endpoint is to encode the face</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2B91AF"/>
                          </a:solidFill>
                          <a:effectLst/>
                          <a:latin typeface="Consolas" panose="020B0609020204030204" pitchFamily="49" charset="0"/>
                          <a:ea typeface="Times New Roman" panose="02020603050405020304" pitchFamily="18" charset="0"/>
                          <a:cs typeface="Times New Roman" panose="02020603050405020304" pitchFamily="18" charset="0"/>
                        </a:rPr>
                        <a:t>@app.route('/encodeAndInsert', methods=["POST"])</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encode_and_insert</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-&gt; dict:</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encodeAndInsert</a:t>
                      </a:r>
                      <a:b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The actual function for adding a new person into database.</a:t>
                      </a:r>
                      <a:b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After person is added successfully, make base is performed.</a:t>
                      </a:r>
                      <a:b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:return: dict</a:t>
                      </a:r>
                      <a:b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name = request.form.get(</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'name'</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uploaded_files = request.files.getlist(</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"images"</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embeds = []</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not</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uploaded_files:</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"ERROR"</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image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uploaded_files:</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pil_image = Image.open(image)</a:t>
                      </a:r>
                      <a:endParaRPr lang="sr-Latn-CS" sz="14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 = np.float32(pil_image)</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check image size (important for gpus with less vram)</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img.shape[0] * img.shape[1] &gt; 1920 * 1080:</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'ERROR'</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'response'</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'Inappropriate image size (use smaller images).'</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detect face</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faces = imgProcessor.detect(img)</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len(faces) != 1:</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'status'</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'ERROR'</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'response'</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'Images must contain only one face. Please try   </a:t>
                      </a:r>
                      <a:endParaRPr lang="sr-Latn-CS" sz="1400" b="0" i="0" u="none" strike="noStrike" dirty="0">
                        <a:effectLst/>
                        <a:latin typeface="Arial" panose="020B0604020202020204" pitchFamily="34" charset="0"/>
                      </a:endParaRPr>
                    </a:p>
                    <a:p>
                      <a:pPr marL="0" marR="0" indent="0" algn="l" fontAlgn="t">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b="0" i="0" u="none" strike="noStrike"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again.'</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embeds.append(imgProcessor.encode(np.array(faces[0])))</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_ = dbase.receive_descriptors(db, db_conn, name, embeds)</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global</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ids, descriptors, persons_ids</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ids, descriptors, persons_ids = dbase.read_descriptors(db)</a:t>
                      </a:r>
                      <a:b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b="0" i="0" u="none" strike="noStrike"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sr-Latn-CS" sz="900" b="0" i="0" u="none" strike="noStrike"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recEngine.make_base(descriptors)</a:t>
                      </a:r>
                      <a:endParaRPr lang="sr-Latn-CS" sz="1400" b="0" i="0" u="none" strike="noStrike" dirty="0">
                        <a:effectLst/>
                        <a:latin typeface="Arial" panose="020B0604020202020204" pitchFamily="34" charset="0"/>
                      </a:endParaRPr>
                    </a:p>
                  </a:txBody>
                  <a:tcPr marL="54712" marR="54712" marT="759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5912840"/>
                  </a:ext>
                </a:extLst>
              </a:tr>
            </a:tbl>
          </a:graphicData>
        </a:graphic>
      </p:graphicFrame>
    </p:spTree>
    <p:extLst>
      <p:ext uri="{BB962C8B-B14F-4D97-AF65-F5344CB8AC3E}">
        <p14:creationId xmlns:p14="http://schemas.microsoft.com/office/powerpoint/2010/main" val="3283160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726EE-27AC-4A3D-8D93-0526CE49565A}"/>
              </a:ext>
            </a:extLst>
          </p:cNvPr>
          <p:cNvSpPr>
            <a:spLocks noGrp="1"/>
          </p:cNvSpPr>
          <p:nvPr>
            <p:ph type="title"/>
          </p:nvPr>
        </p:nvSpPr>
        <p:spPr>
          <a:xfrm>
            <a:off x="391886" y="587827"/>
            <a:ext cx="5704114" cy="1139299"/>
          </a:xfrm>
        </p:spPr>
        <p:txBody>
          <a:bodyPr anchor="b">
            <a:noAutofit/>
          </a:bodyPr>
          <a:lstStyle/>
          <a:p>
            <a:r>
              <a:rPr lang="en-US" sz="4000" dirty="0"/>
              <a:t>Rest endpoint za </a:t>
            </a:r>
            <a:r>
              <a:rPr lang="en-US" sz="4000" dirty="0" err="1"/>
              <a:t>upisivanje</a:t>
            </a:r>
            <a:r>
              <a:rPr lang="en-US" sz="4000" dirty="0"/>
              <a:t> </a:t>
            </a:r>
            <a:r>
              <a:rPr lang="en-US" sz="4000" dirty="0" err="1"/>
              <a:t>osobe</a:t>
            </a:r>
            <a:r>
              <a:rPr lang="en-US" sz="4000" dirty="0"/>
              <a:t> u </a:t>
            </a:r>
            <a:r>
              <a:rPr lang="en-US" sz="4000" dirty="0" err="1"/>
              <a:t>bazu</a:t>
            </a:r>
            <a:endParaRPr lang="en-US" sz="4000" dirty="0"/>
          </a:p>
        </p:txBody>
      </p:sp>
      <p:sp>
        <p:nvSpPr>
          <p:cNvPr id="9" name="Content Placeholder 8">
            <a:extLst>
              <a:ext uri="{FF2B5EF4-FFF2-40B4-BE49-F238E27FC236}">
                <a16:creationId xmlns:a16="http://schemas.microsoft.com/office/drawing/2014/main" id="{0BD0C0FD-256C-4674-A11C-2C42F4674BD4}"/>
              </a:ext>
            </a:extLst>
          </p:cNvPr>
          <p:cNvSpPr>
            <a:spLocks noGrp="1"/>
          </p:cNvSpPr>
          <p:nvPr>
            <p:ph idx="1"/>
          </p:nvPr>
        </p:nvSpPr>
        <p:spPr>
          <a:xfrm>
            <a:off x="187439" y="1857755"/>
            <a:ext cx="5200770" cy="2588458"/>
          </a:xfrm>
        </p:spPr>
        <p:txBody>
          <a:bodyPr>
            <a:normAutofit/>
          </a:bodyPr>
          <a:lstStyle/>
          <a:p>
            <a:pPr algn="just"/>
            <a:r>
              <a:rPr lang="sr-Latn-RS" sz="1600" dirty="0">
                <a:solidFill>
                  <a:srgbClr val="000000"/>
                </a:solidFill>
                <a:effectLst/>
                <a:latin typeface="Times New Roman" panose="02020603050405020304" pitchFamily="18" charset="0"/>
                <a:ea typeface="Times New Roman" panose="02020603050405020304" pitchFamily="18" charset="0"/>
              </a:rPr>
              <a:t>Kao i u slučaju prepoznavanja, i ovde se ceo proces enkodovanja i upisivanja u bazu može spojiti u jednu funkciju i izložiti eksterni endpoint.</a:t>
            </a:r>
            <a:endParaRPr lang="en-US" sz="1600" dirty="0">
              <a:effectLst/>
              <a:latin typeface="Times New Roman" panose="02020603050405020304" pitchFamily="18" charset="0"/>
              <a:ea typeface="Times New Roman" panose="02020603050405020304" pitchFamily="18" charset="0"/>
            </a:endParaRPr>
          </a:p>
          <a:p>
            <a:pPr algn="just"/>
            <a:endParaRPr lang="en-US" sz="1800" dirty="0"/>
          </a:p>
        </p:txBody>
      </p:sp>
      <p:sp>
        <p:nvSpPr>
          <p:cNvPr id="10" name="TextBox 9">
            <a:extLst>
              <a:ext uri="{FF2B5EF4-FFF2-40B4-BE49-F238E27FC236}">
                <a16:creationId xmlns:a16="http://schemas.microsoft.com/office/drawing/2014/main" id="{2B5512BE-F443-4516-814A-837CFDAC54ED}"/>
              </a:ext>
            </a:extLst>
          </p:cNvPr>
          <p:cNvSpPr txBox="1"/>
          <p:nvPr/>
        </p:nvSpPr>
        <p:spPr>
          <a:xfrm>
            <a:off x="5717433" y="356962"/>
            <a:ext cx="6097554" cy="5940088"/>
          </a:xfrm>
          <a:prstGeom prst="rect">
            <a:avLst/>
          </a:prstGeom>
          <a:noFill/>
        </p:spPr>
        <p:txBody>
          <a:bodyPr wrap="square">
            <a:spAutoFit/>
          </a:bodyPr>
          <a:lstStyle/>
          <a:p>
            <a:pPr marL="0" marR="0" indent="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000" dirty="0">
                <a:solidFill>
                  <a:srgbClr val="008000"/>
                </a:solidFill>
                <a:effectLst/>
                <a:latin typeface="Consolas" panose="020B0609020204030204" pitchFamily="49" charset="0"/>
                <a:ea typeface="Times New Roman" panose="02020603050405020304" pitchFamily="18" charset="0"/>
              </a:rPr>
              <a:t># Create the application instance</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app = Flask(</a:t>
            </a:r>
            <a:r>
              <a:rPr lang="sr-Latn-CS" sz="1000" dirty="0">
                <a:solidFill>
                  <a:srgbClr val="A31515"/>
                </a:solidFill>
                <a:effectLst/>
                <a:latin typeface="Consolas" panose="020B0609020204030204" pitchFamily="49" charset="0"/>
                <a:ea typeface="Times New Roman" panose="02020603050405020304" pitchFamily="18" charset="0"/>
              </a:rPr>
              <a:t>'FR APP'</a:t>
            </a:r>
            <a:r>
              <a:rPr lang="sr-Latn-CS" sz="1000" dirty="0">
                <a:solidFill>
                  <a:srgbClr val="000000"/>
                </a:solidFill>
                <a:effectLst/>
                <a:latin typeface="Consolas" panose="020B0609020204030204" pitchFamily="49" charset="0"/>
                <a:ea typeface="Times New Roman" panose="02020603050405020304" pitchFamily="18" charset="0"/>
              </a:rPr>
              <a:t>)</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app.config[</a:t>
            </a:r>
            <a:r>
              <a:rPr lang="sr-Latn-CS" sz="1000" dirty="0">
                <a:solidFill>
                  <a:srgbClr val="A31515"/>
                </a:solidFill>
                <a:effectLst/>
                <a:latin typeface="Consolas" panose="020B0609020204030204" pitchFamily="49" charset="0"/>
                <a:ea typeface="Times New Roman" panose="02020603050405020304" pitchFamily="18" charset="0"/>
              </a:rPr>
              <a:t>'CORS_HEADERS'</a:t>
            </a:r>
            <a:r>
              <a:rPr lang="sr-Latn-CS" sz="1000" dirty="0">
                <a:solidFill>
                  <a:srgbClr val="000000"/>
                </a:solidFill>
                <a:effectLst/>
                <a:latin typeface="Consolas" panose="020B0609020204030204" pitchFamily="49" charset="0"/>
                <a:ea typeface="Times New Roman" panose="02020603050405020304" pitchFamily="18" charset="0"/>
              </a:rPr>
              <a:t>] = </a:t>
            </a:r>
            <a:r>
              <a:rPr lang="sr-Latn-CS" sz="1000" dirty="0">
                <a:solidFill>
                  <a:srgbClr val="A31515"/>
                </a:solidFill>
                <a:effectLst/>
                <a:latin typeface="Consolas" panose="020B0609020204030204" pitchFamily="49" charset="0"/>
                <a:ea typeface="Times New Roman" panose="02020603050405020304" pitchFamily="18" charset="0"/>
              </a:rPr>
              <a:t>'Content-Type'</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app.config[</a:t>
            </a:r>
            <a:r>
              <a:rPr lang="sr-Latn-CS" sz="1000" dirty="0">
                <a:solidFill>
                  <a:srgbClr val="A31515"/>
                </a:solidFill>
                <a:effectLst/>
                <a:latin typeface="Consolas" panose="020B0609020204030204" pitchFamily="49" charset="0"/>
                <a:ea typeface="Times New Roman" panose="02020603050405020304" pitchFamily="18" charset="0"/>
              </a:rPr>
              <a:t>'UPLOAD_EXTENSIONS'</a:t>
            </a:r>
            <a:r>
              <a:rPr lang="sr-Latn-CS" sz="1000" dirty="0">
                <a:solidFill>
                  <a:srgbClr val="000000"/>
                </a:solidFill>
                <a:effectLst/>
                <a:latin typeface="Consolas" panose="020B0609020204030204" pitchFamily="49" charset="0"/>
                <a:ea typeface="Times New Roman" panose="02020603050405020304" pitchFamily="18" charset="0"/>
              </a:rPr>
              <a:t>] = [</a:t>
            </a:r>
            <a:r>
              <a:rPr lang="sr-Latn-CS" sz="1000" dirty="0">
                <a:solidFill>
                  <a:srgbClr val="A31515"/>
                </a:solidFill>
                <a:effectLst/>
                <a:latin typeface="Consolas" panose="020B0609020204030204" pitchFamily="49" charset="0"/>
                <a:ea typeface="Times New Roman" panose="02020603050405020304" pitchFamily="18" charset="0"/>
              </a:rPr>
              <a:t>'.jpg'</a:t>
            </a: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A31515"/>
                </a:solidFill>
                <a:effectLst/>
                <a:latin typeface="Consolas" panose="020B0609020204030204" pitchFamily="49" charset="0"/>
                <a:ea typeface="Times New Roman" panose="02020603050405020304" pitchFamily="18" charset="0"/>
              </a:rPr>
              <a:t>'.png'</a:t>
            </a:r>
            <a:r>
              <a:rPr lang="sr-Latn-CS" sz="1000" dirty="0">
                <a:solidFill>
                  <a:srgbClr val="000000"/>
                </a:solidFill>
                <a:effectLst/>
                <a:latin typeface="Consolas" panose="020B0609020204030204" pitchFamily="49" charset="0"/>
                <a:ea typeface="Times New Roman" panose="02020603050405020304" pitchFamily="18" charset="0"/>
              </a:rPr>
              <a:t>]</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cors = CORS(app)</a:t>
            </a:r>
            <a:br>
              <a:rPr lang="sr-Latn-CS" sz="1000" dirty="0">
                <a:solidFill>
                  <a:srgbClr val="000000"/>
                </a:solidFill>
                <a:effectLst/>
                <a:latin typeface="Consolas" panose="020B0609020204030204" pitchFamily="49" charset="0"/>
                <a:ea typeface="Times New Roman" panose="02020603050405020304" pitchFamily="18" charset="0"/>
              </a:rPr>
            </a:b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8000"/>
                </a:solidFill>
                <a:effectLst/>
                <a:latin typeface="Consolas" panose="020B0609020204030204" pitchFamily="49" charset="0"/>
                <a:ea typeface="Times New Roman" panose="02020603050405020304" pitchFamily="18" charset="0"/>
              </a:rPr>
              <a:t># initialize empty lists</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ids, descriptors, persons_ids = [], [], []</a:t>
            </a:r>
            <a:br>
              <a:rPr lang="sr-Latn-CS" sz="1000" dirty="0">
                <a:solidFill>
                  <a:srgbClr val="000000"/>
                </a:solidFill>
                <a:effectLst/>
                <a:latin typeface="Consolas" panose="020B0609020204030204" pitchFamily="49" charset="0"/>
                <a:ea typeface="Times New Roman" panose="02020603050405020304" pitchFamily="18" charset="0"/>
              </a:rPr>
            </a:b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FF"/>
                </a:solidFill>
                <a:effectLst/>
                <a:latin typeface="Consolas" panose="020B0609020204030204" pitchFamily="49" charset="0"/>
                <a:ea typeface="Times New Roman" panose="02020603050405020304" pitchFamily="18" charset="0"/>
              </a:rPr>
              <a:t>if</a:t>
            </a:r>
            <a:r>
              <a:rPr lang="sr-Latn-CS" sz="1000" dirty="0">
                <a:solidFill>
                  <a:srgbClr val="000000"/>
                </a:solidFill>
                <a:effectLst/>
                <a:latin typeface="Consolas" panose="020B0609020204030204" pitchFamily="49" charset="0"/>
                <a:ea typeface="Times New Roman" panose="02020603050405020304" pitchFamily="18" charset="0"/>
              </a:rPr>
              <a:t> __name__ == </a:t>
            </a:r>
            <a:r>
              <a:rPr lang="sr-Latn-CS" sz="1000" dirty="0">
                <a:solidFill>
                  <a:srgbClr val="A31515"/>
                </a:solidFill>
                <a:effectLst/>
                <a:latin typeface="Consolas" panose="020B0609020204030204" pitchFamily="49" charset="0"/>
                <a:ea typeface="Times New Roman" panose="02020603050405020304" pitchFamily="18" charset="0"/>
              </a:rPr>
              <a:t>'__main__'</a:t>
            </a:r>
            <a:r>
              <a:rPr lang="sr-Latn-CS" sz="1000" dirty="0">
                <a:solidFill>
                  <a:srgbClr val="000000"/>
                </a:solidFill>
                <a:effectLst/>
                <a:latin typeface="Consolas" panose="020B0609020204030204" pitchFamily="49" charset="0"/>
                <a:ea typeface="Times New Roman" panose="02020603050405020304" pitchFamily="18" charset="0"/>
              </a:rPr>
              <a:t>:</a:t>
            </a:r>
            <a:br>
              <a:rPr lang="sr-Latn-CS" sz="1000" dirty="0">
                <a:solidFill>
                  <a:srgbClr val="000000"/>
                </a:solidFill>
                <a:effectLst/>
                <a:latin typeface="Consolas" panose="020B0609020204030204" pitchFamily="49" charset="0"/>
                <a:ea typeface="Times New Roman" panose="02020603050405020304" pitchFamily="18" charset="0"/>
              </a:rPr>
            </a:b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8000"/>
                </a:solidFill>
                <a:effectLst/>
                <a:latin typeface="Consolas" panose="020B0609020204030204" pitchFamily="49" charset="0"/>
                <a:ea typeface="Times New Roman" panose="02020603050405020304" pitchFamily="18" charset="0"/>
              </a:rPr>
              <a:t># remove old log file</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os.remove(</a:t>
            </a:r>
            <a:r>
              <a:rPr lang="sr-Latn-CS" sz="1000" dirty="0">
                <a:solidFill>
                  <a:srgbClr val="A31515"/>
                </a:solidFill>
                <a:effectLst/>
                <a:latin typeface="Consolas" panose="020B0609020204030204" pitchFamily="49" charset="0"/>
                <a:ea typeface="Times New Roman" panose="02020603050405020304" pitchFamily="18" charset="0"/>
              </a:rPr>
              <a:t>"FRAPP.log"</a:t>
            </a:r>
            <a:r>
              <a:rPr lang="sr-Latn-CS" sz="1000" dirty="0">
                <a:solidFill>
                  <a:srgbClr val="000000"/>
                </a:solidFill>
                <a:effectLst/>
                <a:latin typeface="Consolas" panose="020B0609020204030204" pitchFamily="49" charset="0"/>
                <a:ea typeface="Times New Roman" panose="02020603050405020304" pitchFamily="18" charset="0"/>
              </a:rPr>
              <a:t>)</a:t>
            </a:r>
            <a:br>
              <a:rPr lang="sr-Latn-CS" sz="1000" dirty="0">
                <a:solidFill>
                  <a:srgbClr val="000000"/>
                </a:solidFill>
                <a:effectLst/>
                <a:latin typeface="Consolas" panose="020B0609020204030204" pitchFamily="49" charset="0"/>
                <a:ea typeface="Times New Roman" panose="02020603050405020304" pitchFamily="18" charset="0"/>
              </a:rPr>
            </a:b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8000"/>
                </a:solidFill>
                <a:effectLst/>
                <a:latin typeface="Consolas" panose="020B0609020204030204" pitchFamily="49" charset="0"/>
                <a:ea typeface="Times New Roman" panose="02020603050405020304" pitchFamily="18" charset="0"/>
              </a:rPr>
              <a:t># set environment variables</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os.environ[</a:t>
            </a:r>
            <a:r>
              <a:rPr lang="sr-Latn-CS" sz="1000" dirty="0">
                <a:solidFill>
                  <a:srgbClr val="A31515"/>
                </a:solidFill>
                <a:effectLst/>
                <a:latin typeface="Consolas" panose="020B0609020204030204" pitchFamily="49" charset="0"/>
                <a:ea typeface="Times New Roman" panose="02020603050405020304" pitchFamily="18" charset="0"/>
              </a:rPr>
              <a:t>'FLASK_ENV'</a:t>
            </a:r>
            <a:r>
              <a:rPr lang="sr-Latn-CS" sz="1000" dirty="0">
                <a:solidFill>
                  <a:srgbClr val="000000"/>
                </a:solidFill>
                <a:effectLst/>
                <a:latin typeface="Consolas" panose="020B0609020204030204" pitchFamily="49" charset="0"/>
                <a:ea typeface="Times New Roman" panose="02020603050405020304" pitchFamily="18" charset="0"/>
              </a:rPr>
              <a:t>] = </a:t>
            </a:r>
            <a:r>
              <a:rPr lang="sr-Latn-CS" sz="1000" dirty="0">
                <a:solidFill>
                  <a:srgbClr val="A31515"/>
                </a:solidFill>
                <a:effectLst/>
                <a:latin typeface="Consolas" panose="020B0609020204030204" pitchFamily="49" charset="0"/>
                <a:ea typeface="Times New Roman" panose="02020603050405020304" pitchFamily="18" charset="0"/>
              </a:rPr>
              <a:t>'development'</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os.environ[</a:t>
            </a:r>
            <a:r>
              <a:rPr lang="sr-Latn-CS" sz="1000" dirty="0">
                <a:solidFill>
                  <a:srgbClr val="A31515"/>
                </a:solidFill>
                <a:effectLst/>
                <a:latin typeface="Consolas" panose="020B0609020204030204" pitchFamily="49" charset="0"/>
                <a:ea typeface="Times New Roman" panose="02020603050405020304" pitchFamily="18" charset="0"/>
              </a:rPr>
              <a:t>'TF_CPP_MIN_LOG_LEVEL'</a:t>
            </a:r>
            <a:r>
              <a:rPr lang="sr-Latn-CS" sz="1000" dirty="0">
                <a:solidFill>
                  <a:srgbClr val="000000"/>
                </a:solidFill>
                <a:effectLst/>
                <a:latin typeface="Consolas" panose="020B0609020204030204" pitchFamily="49" charset="0"/>
                <a:ea typeface="Times New Roman" panose="02020603050405020304" pitchFamily="18" charset="0"/>
              </a:rPr>
              <a:t>] = </a:t>
            </a:r>
            <a:r>
              <a:rPr lang="sr-Latn-CS" sz="1000" dirty="0">
                <a:solidFill>
                  <a:srgbClr val="A31515"/>
                </a:solidFill>
                <a:effectLst/>
                <a:latin typeface="Consolas" panose="020B0609020204030204" pitchFamily="49" charset="0"/>
                <a:ea typeface="Times New Roman" panose="02020603050405020304" pitchFamily="18" charset="0"/>
              </a:rPr>
              <a:t>'3'</a:t>
            </a:r>
            <a:br>
              <a:rPr lang="sr-Latn-CS" sz="1000" dirty="0">
                <a:solidFill>
                  <a:srgbClr val="000000"/>
                </a:solidFill>
                <a:effectLst/>
                <a:latin typeface="Consolas" panose="020B0609020204030204" pitchFamily="49" charset="0"/>
                <a:ea typeface="Times New Roman" panose="02020603050405020304" pitchFamily="18" charset="0"/>
              </a:rPr>
            </a:b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8000"/>
                </a:solidFill>
                <a:effectLst/>
                <a:latin typeface="Consolas" panose="020B0609020204030204" pitchFamily="49" charset="0"/>
                <a:ea typeface="Times New Roman" panose="02020603050405020304" pitchFamily="18" charset="0"/>
              </a:rPr>
              <a:t># turn off tensorflow logger</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logger = tf.get_logger()</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logger.disabled = </a:t>
            </a:r>
            <a:r>
              <a:rPr lang="sr-Latn-CS" sz="1000" dirty="0">
                <a:solidFill>
                  <a:srgbClr val="0000FF"/>
                </a:solidFill>
                <a:effectLst/>
                <a:latin typeface="Consolas" panose="020B0609020204030204" pitchFamily="49" charset="0"/>
                <a:ea typeface="Times New Roman" panose="02020603050405020304" pitchFamily="18" charset="0"/>
              </a:rPr>
              <a:t>True</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logger.setLevel(logging.FATAL)</a:t>
            </a:r>
            <a:br>
              <a:rPr lang="sr-Latn-CS" sz="1000" dirty="0">
                <a:solidFill>
                  <a:srgbClr val="000000"/>
                </a:solidFill>
                <a:effectLst/>
                <a:latin typeface="Consolas" panose="020B0609020204030204" pitchFamily="49" charset="0"/>
                <a:ea typeface="Times New Roman" panose="02020603050405020304" pitchFamily="18" charset="0"/>
              </a:rPr>
            </a:b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8000"/>
                </a:solidFill>
                <a:effectLst/>
                <a:latin typeface="Consolas" panose="020B0609020204030204" pitchFamily="49" charset="0"/>
                <a:ea typeface="Times New Roman" panose="02020603050405020304" pitchFamily="18" charset="0"/>
              </a:rPr>
              <a:t># open file for logging</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logging.basicConfig(filename=</a:t>
            </a:r>
            <a:r>
              <a:rPr lang="sr-Latn-CS" sz="1000" dirty="0">
                <a:solidFill>
                  <a:srgbClr val="A31515"/>
                </a:solidFill>
                <a:effectLst/>
                <a:latin typeface="Consolas" panose="020B0609020204030204" pitchFamily="49" charset="0"/>
                <a:ea typeface="Times New Roman" panose="02020603050405020304" pitchFamily="18" charset="0"/>
              </a:rPr>
              <a:t>'FRAPP.log'</a:t>
            </a:r>
            <a:r>
              <a:rPr lang="sr-Latn-CS" sz="1000" dirty="0">
                <a:solidFill>
                  <a:srgbClr val="000000"/>
                </a:solidFill>
                <a:effectLst/>
                <a:latin typeface="Consolas" panose="020B0609020204030204" pitchFamily="49" charset="0"/>
                <a:ea typeface="Times New Roman" panose="02020603050405020304" pitchFamily="18" charset="0"/>
              </a:rPr>
              <a:t>, level=logging.DEBUG,</a:t>
            </a:r>
            <a:endParaRPr lang="en-US" sz="1000" dirty="0">
              <a:effectLst/>
              <a:latin typeface="Times New Roman" panose="02020603050405020304" pitchFamily="18" charset="0"/>
              <a:ea typeface="Times New Roman" panose="02020603050405020304" pitchFamily="18" charset="0"/>
            </a:endParaRPr>
          </a:p>
          <a:p>
            <a:pPr marL="109855" marR="0" indent="44831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000" dirty="0">
                <a:solidFill>
                  <a:srgbClr val="000000"/>
                </a:solidFill>
                <a:effectLst/>
                <a:latin typeface="Consolas" panose="020B0609020204030204" pitchFamily="49" charset="0"/>
                <a:ea typeface="Times New Roman" panose="02020603050405020304" pitchFamily="18" charset="0"/>
              </a:rPr>
              <a:t>                 format=</a:t>
            </a:r>
            <a:r>
              <a:rPr lang="sr-Latn-CS" sz="1000" dirty="0">
                <a:solidFill>
                  <a:srgbClr val="A31515"/>
                </a:solidFill>
                <a:effectLst/>
                <a:latin typeface="Consolas" panose="020B0609020204030204" pitchFamily="49" charset="0"/>
                <a:ea typeface="Times New Roman" panose="02020603050405020304" pitchFamily="18" charset="0"/>
              </a:rPr>
              <a:t>'%(asctime)s %(levelname)-8s </a:t>
            </a:r>
            <a:endParaRPr lang="en-US" sz="1000" dirty="0">
              <a:effectLst/>
              <a:latin typeface="Times New Roman" panose="02020603050405020304" pitchFamily="18" charset="0"/>
              <a:ea typeface="Times New Roman" panose="02020603050405020304" pitchFamily="18" charset="0"/>
            </a:endParaRPr>
          </a:p>
          <a:p>
            <a:pPr marL="109855" marR="0" indent="44831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1000" dirty="0">
                <a:solidFill>
                  <a:srgbClr val="A31515"/>
                </a:solidFill>
                <a:effectLst/>
                <a:latin typeface="Consolas" panose="020B0609020204030204" pitchFamily="49" charset="0"/>
                <a:ea typeface="Times New Roman" panose="02020603050405020304" pitchFamily="18" charset="0"/>
              </a:rPr>
              <a:t>                         %(message)s'</a:t>
            </a:r>
            <a:r>
              <a:rPr lang="sr-Latn-CS" sz="1000" dirty="0">
                <a:solidFill>
                  <a:srgbClr val="000000"/>
                </a:solidFill>
                <a:effectLst/>
                <a:latin typeface="Consolas" panose="020B0609020204030204" pitchFamily="49" charset="0"/>
                <a:ea typeface="Times New Roman" panose="02020603050405020304" pitchFamily="18" charset="0"/>
              </a:rPr>
              <a:t>)</a:t>
            </a:r>
            <a:endParaRPr lang="en-US" sz="1000" dirty="0">
              <a:effectLst/>
              <a:latin typeface="Times New Roman" panose="02020603050405020304" pitchFamily="18" charset="0"/>
              <a:ea typeface="Times New Roman" panose="02020603050405020304" pitchFamily="18" charset="0"/>
            </a:endParaRPr>
          </a:p>
          <a:p>
            <a:pPr marL="109855" marR="0" indent="44831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8000"/>
                </a:solidFill>
                <a:effectLst/>
                <a:latin typeface="Consolas" panose="020B0609020204030204" pitchFamily="49" charset="0"/>
                <a:ea typeface="Times New Roman" panose="02020603050405020304" pitchFamily="18" charset="0"/>
              </a:rPr>
              <a:t># allow GPU memory grow</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gpus = tf.config.experimental.list_physical_devices(</a:t>
            </a:r>
            <a:r>
              <a:rPr lang="sr-Latn-CS" sz="1000" dirty="0">
                <a:solidFill>
                  <a:srgbClr val="A31515"/>
                </a:solidFill>
                <a:effectLst/>
                <a:latin typeface="Consolas" panose="020B0609020204030204" pitchFamily="49" charset="0"/>
                <a:ea typeface="Times New Roman" panose="02020603050405020304" pitchFamily="18" charset="0"/>
              </a:rPr>
              <a:t>'GPU'</a:t>
            </a:r>
            <a:r>
              <a:rPr lang="sr-Latn-CS" sz="1000" dirty="0">
                <a:solidFill>
                  <a:srgbClr val="000000"/>
                </a:solidFill>
                <a:effectLst/>
                <a:latin typeface="Consolas" panose="020B0609020204030204" pitchFamily="49" charset="0"/>
                <a:ea typeface="Times New Roman" panose="02020603050405020304" pitchFamily="18" charset="0"/>
              </a:rPr>
              <a:t>)</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00FF"/>
                </a:solidFill>
                <a:effectLst/>
                <a:latin typeface="Consolas" panose="020B0609020204030204" pitchFamily="49" charset="0"/>
                <a:ea typeface="Times New Roman" panose="02020603050405020304" pitchFamily="18" charset="0"/>
              </a:rPr>
              <a:t>if</a:t>
            </a:r>
            <a:r>
              <a:rPr lang="sr-Latn-CS" sz="1000" dirty="0">
                <a:solidFill>
                  <a:srgbClr val="000000"/>
                </a:solidFill>
                <a:effectLst/>
                <a:latin typeface="Consolas" panose="020B0609020204030204" pitchFamily="49" charset="0"/>
                <a:ea typeface="Times New Roman" panose="02020603050405020304" pitchFamily="18" charset="0"/>
              </a:rPr>
              <a:t> gpus:</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00FF"/>
                </a:solidFill>
                <a:effectLst/>
                <a:latin typeface="Consolas" panose="020B0609020204030204" pitchFamily="49" charset="0"/>
                <a:ea typeface="Times New Roman" panose="02020603050405020304" pitchFamily="18" charset="0"/>
              </a:rPr>
              <a:t>try</a:t>
            </a:r>
            <a:r>
              <a:rPr lang="sr-Latn-CS" sz="1000" dirty="0">
                <a:solidFill>
                  <a:srgbClr val="000000"/>
                </a:solidFill>
                <a:effectLst/>
                <a:latin typeface="Consolas" panose="020B0609020204030204" pitchFamily="49" charset="0"/>
                <a:ea typeface="Times New Roman" panose="02020603050405020304" pitchFamily="18" charset="0"/>
              </a:rPr>
              <a:t>:</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os.environ[</a:t>
            </a:r>
            <a:r>
              <a:rPr lang="sr-Latn-CS" sz="1000" dirty="0">
                <a:solidFill>
                  <a:srgbClr val="A31515"/>
                </a:solidFill>
                <a:effectLst/>
                <a:latin typeface="Consolas" panose="020B0609020204030204" pitchFamily="49" charset="0"/>
                <a:ea typeface="Times New Roman" panose="02020603050405020304" pitchFamily="18" charset="0"/>
              </a:rPr>
              <a:t>'CUDA_VISIBLE_DEVICES'</a:t>
            </a:r>
            <a:r>
              <a:rPr lang="sr-Latn-CS" sz="1000" dirty="0">
                <a:solidFill>
                  <a:srgbClr val="000000"/>
                </a:solidFill>
                <a:effectLst/>
                <a:latin typeface="Consolas" panose="020B0609020204030204" pitchFamily="49" charset="0"/>
                <a:ea typeface="Times New Roman" panose="02020603050405020304" pitchFamily="18" charset="0"/>
              </a:rPr>
              <a:t>] = </a:t>
            </a:r>
            <a:r>
              <a:rPr lang="sr-Latn-CS" sz="1000" dirty="0">
                <a:solidFill>
                  <a:srgbClr val="A31515"/>
                </a:solidFill>
                <a:effectLst/>
                <a:latin typeface="Consolas" panose="020B0609020204030204" pitchFamily="49" charset="0"/>
                <a:ea typeface="Times New Roman" panose="02020603050405020304" pitchFamily="18" charset="0"/>
              </a:rPr>
              <a:t>'0'</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00FF"/>
                </a:solidFill>
                <a:effectLst/>
                <a:latin typeface="Consolas" panose="020B0609020204030204" pitchFamily="49" charset="0"/>
                <a:ea typeface="Times New Roman" panose="02020603050405020304" pitchFamily="18" charset="0"/>
              </a:rPr>
              <a:t>for</a:t>
            </a:r>
            <a:r>
              <a:rPr lang="sr-Latn-CS" sz="1000" dirty="0">
                <a:solidFill>
                  <a:srgbClr val="000000"/>
                </a:solidFill>
                <a:effectLst/>
                <a:latin typeface="Consolas" panose="020B0609020204030204" pitchFamily="49" charset="0"/>
                <a:ea typeface="Times New Roman" panose="02020603050405020304" pitchFamily="18" charset="0"/>
              </a:rPr>
              <a:t> gpu </a:t>
            </a:r>
            <a:r>
              <a:rPr lang="sr-Latn-CS" sz="1000" dirty="0">
                <a:solidFill>
                  <a:srgbClr val="0000FF"/>
                </a:solidFill>
                <a:effectLst/>
                <a:latin typeface="Consolas" panose="020B0609020204030204" pitchFamily="49" charset="0"/>
                <a:ea typeface="Times New Roman" panose="02020603050405020304" pitchFamily="18" charset="0"/>
              </a:rPr>
              <a:t>in</a:t>
            </a:r>
            <a:r>
              <a:rPr lang="sr-Latn-CS" sz="1000" dirty="0">
                <a:solidFill>
                  <a:srgbClr val="000000"/>
                </a:solidFill>
                <a:effectLst/>
                <a:latin typeface="Consolas" panose="020B0609020204030204" pitchFamily="49" charset="0"/>
                <a:ea typeface="Times New Roman" panose="02020603050405020304" pitchFamily="18" charset="0"/>
              </a:rPr>
              <a:t> gpus:</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tf.config.experimental.set_memory_growth(gpu, </a:t>
            </a:r>
            <a:r>
              <a:rPr lang="sr-Latn-CS" sz="1000" dirty="0">
                <a:solidFill>
                  <a:srgbClr val="0000FF"/>
                </a:solidFill>
                <a:effectLst/>
                <a:latin typeface="Consolas" panose="020B0609020204030204" pitchFamily="49" charset="0"/>
                <a:ea typeface="Times New Roman" panose="02020603050405020304" pitchFamily="18" charset="0"/>
              </a:rPr>
              <a:t>True</a:t>
            </a:r>
            <a:r>
              <a:rPr lang="sr-Latn-CS" sz="1000" dirty="0">
                <a:solidFill>
                  <a:srgbClr val="000000"/>
                </a:solidFill>
                <a:effectLst/>
                <a:latin typeface="Consolas" panose="020B0609020204030204" pitchFamily="49" charset="0"/>
                <a:ea typeface="Times New Roman" panose="02020603050405020304" pitchFamily="18" charset="0"/>
              </a:rPr>
              <a:t>)</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a:t>
            </a:r>
            <a:r>
              <a:rPr lang="sr-Latn-CS" sz="1000" dirty="0">
                <a:solidFill>
                  <a:srgbClr val="0000FF"/>
                </a:solidFill>
                <a:effectLst/>
                <a:latin typeface="Consolas" panose="020B0609020204030204" pitchFamily="49" charset="0"/>
                <a:ea typeface="Times New Roman" panose="02020603050405020304" pitchFamily="18" charset="0"/>
              </a:rPr>
              <a:t>except</a:t>
            </a:r>
            <a:r>
              <a:rPr lang="sr-Latn-CS" sz="1000" dirty="0">
                <a:solidFill>
                  <a:srgbClr val="000000"/>
                </a:solidFill>
                <a:effectLst/>
                <a:latin typeface="Consolas" panose="020B0609020204030204" pitchFamily="49" charset="0"/>
                <a:ea typeface="Times New Roman" panose="02020603050405020304" pitchFamily="18" charset="0"/>
              </a:rPr>
              <a:t> RuntimeError </a:t>
            </a:r>
            <a:r>
              <a:rPr lang="sr-Latn-CS" sz="1000" dirty="0">
                <a:solidFill>
                  <a:srgbClr val="0000FF"/>
                </a:solidFill>
                <a:effectLst/>
                <a:latin typeface="Consolas" panose="020B0609020204030204" pitchFamily="49" charset="0"/>
                <a:ea typeface="Times New Roman" panose="02020603050405020304" pitchFamily="18" charset="0"/>
              </a:rPr>
              <a:t>as</a:t>
            </a:r>
            <a:r>
              <a:rPr lang="sr-Latn-CS" sz="1000" dirty="0">
                <a:solidFill>
                  <a:srgbClr val="000000"/>
                </a:solidFill>
                <a:effectLst/>
                <a:latin typeface="Consolas" panose="020B0609020204030204" pitchFamily="49" charset="0"/>
                <a:ea typeface="Times New Roman" panose="02020603050405020304" pitchFamily="18" charset="0"/>
              </a:rPr>
              <a:t> e:</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logging.info(str(e))</a:t>
            </a:r>
            <a:br>
              <a:rPr lang="sr-Latn-CS" sz="1000" dirty="0">
                <a:solidFill>
                  <a:srgbClr val="000000"/>
                </a:solidFill>
                <a:effectLst/>
                <a:latin typeface="Consolas" panose="020B0609020204030204" pitchFamily="49" charset="0"/>
                <a:ea typeface="Times New Roman" panose="02020603050405020304" pitchFamily="18" charset="0"/>
              </a:rPr>
            </a:br>
            <a:r>
              <a:rPr lang="sr-Latn-CS" sz="1000" dirty="0">
                <a:solidFill>
                  <a:srgbClr val="000000"/>
                </a:solidFill>
                <a:effectLst/>
                <a:latin typeface="Consolas" panose="020B0609020204030204" pitchFamily="49" charset="0"/>
                <a:ea typeface="Times New Roman" panose="02020603050405020304" pitchFamily="18" charset="0"/>
              </a:rPr>
              <a:t>           print(e)</a:t>
            </a:r>
            <a:endParaRPr lang="en-US" sz="1000" dirty="0">
              <a:effectLst/>
              <a:latin typeface="Times New Roman" panose="02020603050405020304" pitchFamily="18" charset="0"/>
              <a:ea typeface="Times New Roman" panose="02020603050405020304" pitchFamily="18" charset="0"/>
            </a:endParaRPr>
          </a:p>
        </p:txBody>
      </p:sp>
      <p:graphicFrame>
        <p:nvGraphicFramePr>
          <p:cNvPr id="6" name="Table 5">
            <a:extLst>
              <a:ext uri="{FF2B5EF4-FFF2-40B4-BE49-F238E27FC236}">
                <a16:creationId xmlns:a16="http://schemas.microsoft.com/office/drawing/2014/main" id="{ACD94088-8CD1-43EF-BB41-455E13C02B90}"/>
              </a:ext>
            </a:extLst>
          </p:cNvPr>
          <p:cNvGraphicFramePr>
            <a:graphicFrameLocks noGrp="1"/>
          </p:cNvGraphicFramePr>
          <p:nvPr>
            <p:extLst>
              <p:ext uri="{D42A27DB-BD31-4B8C-83A1-F6EECF244321}">
                <p14:modId xmlns:p14="http://schemas.microsoft.com/office/powerpoint/2010/main" val="1118727588"/>
              </p:ext>
            </p:extLst>
          </p:nvPr>
        </p:nvGraphicFramePr>
        <p:xfrm>
          <a:off x="5717433" y="330085"/>
          <a:ext cx="5673012" cy="5980923"/>
        </p:xfrm>
        <a:graphic>
          <a:graphicData uri="http://schemas.openxmlformats.org/drawingml/2006/table">
            <a:tbl>
              <a:tblPr/>
              <a:tblGrid>
                <a:gridCol w="5673012">
                  <a:extLst>
                    <a:ext uri="{9D8B030D-6E8A-4147-A177-3AD203B41FA5}">
                      <a16:colId xmlns:a16="http://schemas.microsoft.com/office/drawing/2014/main" val="4270945950"/>
                    </a:ext>
                  </a:extLst>
                </a:gridCol>
              </a:tblGrid>
              <a:tr h="5980923">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093229153"/>
                  </a:ext>
                </a:extLst>
              </a:tr>
            </a:tbl>
          </a:graphicData>
        </a:graphic>
      </p:graphicFrame>
    </p:spTree>
    <p:extLst>
      <p:ext uri="{BB962C8B-B14F-4D97-AF65-F5344CB8AC3E}">
        <p14:creationId xmlns:p14="http://schemas.microsoft.com/office/powerpoint/2010/main" val="2898627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EE47-B376-40C2-A671-CAB95ECE63EB}"/>
              </a:ext>
            </a:extLst>
          </p:cNvPr>
          <p:cNvSpPr>
            <a:spLocks noGrp="1"/>
          </p:cNvSpPr>
          <p:nvPr>
            <p:ph type="title"/>
          </p:nvPr>
        </p:nvSpPr>
        <p:spPr>
          <a:xfrm>
            <a:off x="401216" y="494522"/>
            <a:ext cx="5159829" cy="1250302"/>
          </a:xfrm>
        </p:spPr>
        <p:txBody>
          <a:bodyPr>
            <a:normAutofit fontScale="90000"/>
          </a:bodyPr>
          <a:lstStyle/>
          <a:p>
            <a:r>
              <a:rPr lang="en-US" sz="4400" dirty="0"/>
              <a:t>Rest endpoint za </a:t>
            </a:r>
            <a:r>
              <a:rPr lang="en-US" sz="4400" dirty="0" err="1"/>
              <a:t>upisivanje</a:t>
            </a:r>
            <a:r>
              <a:rPr lang="en-US" sz="4400" dirty="0"/>
              <a:t> </a:t>
            </a:r>
            <a:r>
              <a:rPr lang="en-US" sz="4400" dirty="0" err="1"/>
              <a:t>osobe</a:t>
            </a:r>
            <a:r>
              <a:rPr lang="en-US" sz="4400" dirty="0"/>
              <a:t> u </a:t>
            </a:r>
            <a:r>
              <a:rPr lang="en-US" sz="4400" dirty="0" err="1"/>
              <a:t>bazu</a:t>
            </a:r>
            <a:endParaRPr lang="en-US" dirty="0"/>
          </a:p>
        </p:txBody>
      </p:sp>
      <p:graphicFrame>
        <p:nvGraphicFramePr>
          <p:cNvPr id="11" name="Content Placeholder 10">
            <a:extLst>
              <a:ext uri="{FF2B5EF4-FFF2-40B4-BE49-F238E27FC236}">
                <a16:creationId xmlns:a16="http://schemas.microsoft.com/office/drawing/2014/main" id="{1536208C-B21A-4DC2-9E7C-FC3FDAA3BD7F}"/>
              </a:ext>
            </a:extLst>
          </p:cNvPr>
          <p:cNvGraphicFramePr>
            <a:graphicFrameLocks noGrp="1"/>
          </p:cNvGraphicFramePr>
          <p:nvPr>
            <p:ph idx="1"/>
            <p:extLst>
              <p:ext uri="{D42A27DB-BD31-4B8C-83A1-F6EECF244321}">
                <p14:modId xmlns:p14="http://schemas.microsoft.com/office/powerpoint/2010/main" val="767895798"/>
              </p:ext>
            </p:extLst>
          </p:nvPr>
        </p:nvGraphicFramePr>
        <p:xfrm>
          <a:off x="5682343" y="335902"/>
          <a:ext cx="5486400" cy="5812971"/>
        </p:xfrm>
        <a:graphic>
          <a:graphicData uri="http://schemas.openxmlformats.org/drawingml/2006/table">
            <a:tbl>
              <a:tblPr/>
              <a:tblGrid>
                <a:gridCol w="5486400">
                  <a:extLst>
                    <a:ext uri="{9D8B030D-6E8A-4147-A177-3AD203B41FA5}">
                      <a16:colId xmlns:a16="http://schemas.microsoft.com/office/drawing/2014/main" val="2242775051"/>
                    </a:ext>
                  </a:extLst>
                </a:gridCol>
              </a:tblGrid>
              <a:tr h="5812971">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554840364"/>
                  </a:ext>
                </a:extLst>
              </a:tr>
            </a:tbl>
          </a:graphicData>
        </a:graphic>
      </p:graphicFrame>
      <p:sp>
        <p:nvSpPr>
          <p:cNvPr id="10" name="TextBox 9">
            <a:extLst>
              <a:ext uri="{FF2B5EF4-FFF2-40B4-BE49-F238E27FC236}">
                <a16:creationId xmlns:a16="http://schemas.microsoft.com/office/drawing/2014/main" id="{C99EEA8C-85BF-47F7-B5EA-6FC7E4F4E489}"/>
              </a:ext>
            </a:extLst>
          </p:cNvPr>
          <p:cNvSpPr txBox="1"/>
          <p:nvPr/>
        </p:nvSpPr>
        <p:spPr>
          <a:xfrm>
            <a:off x="5706449" y="365125"/>
            <a:ext cx="6003470" cy="5914377"/>
          </a:xfrm>
          <a:prstGeom prst="rect">
            <a:avLst/>
          </a:prstGeom>
          <a:noFill/>
        </p:spPr>
        <p:txBody>
          <a:bodyPr wrap="square">
            <a:spAutoFit/>
          </a:bodyPr>
          <a:lstStyle/>
          <a:p>
            <a:pPr marL="0" marR="0" indent="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000000"/>
                </a:solidFill>
                <a:effectLst/>
                <a:latin typeface="Consolas" panose="020B0609020204030204" pitchFamily="49" charset="0"/>
                <a:ea typeface="Times New Roman" panose="02020603050405020304" pitchFamily="18" charset="0"/>
              </a:rPr>
              <a:t>    logging.info(</a:t>
            </a:r>
            <a:r>
              <a:rPr lang="sr-Latn-CS" sz="900" dirty="0">
                <a:solidFill>
                  <a:srgbClr val="A31515"/>
                </a:solidFill>
                <a:effectLst/>
                <a:latin typeface="Consolas" panose="020B0609020204030204" pitchFamily="49" charset="0"/>
                <a:ea typeface="Times New Roman" panose="02020603050405020304" pitchFamily="18" charset="0"/>
              </a:rPr>
              <a:t>'Allow GPU memory grow successful.'</a:t>
            </a:r>
            <a:r>
              <a:rPr lang="sr-Latn-CS" sz="900" dirty="0">
                <a:solidFill>
                  <a:srgbClr val="000000"/>
                </a:solidFill>
                <a:effectLst/>
                <a:latin typeface="Consolas" panose="020B0609020204030204" pitchFamily="49" charset="0"/>
                <a:ea typeface="Times New Roman" panose="02020603050405020304" pitchFamily="18" charset="0"/>
              </a:rPr>
              <a:t>)</a:t>
            </a:r>
            <a:endParaRPr lang="en-US" sz="900" dirty="0">
              <a:effectLst/>
              <a:latin typeface="Times New Roman" panose="02020603050405020304" pitchFamily="18" charset="0"/>
              <a:ea typeface="Times New Roman" panose="02020603050405020304" pitchFamily="18" charset="0"/>
            </a:endParaRPr>
          </a:p>
          <a:p>
            <a:pPr marL="109855" marR="0" indent="44831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008000"/>
                </a:solidFill>
                <a:effectLst/>
                <a:latin typeface="Consolas" panose="020B0609020204030204" pitchFamily="49" charset="0"/>
                <a:ea typeface="Times New Roman" panose="02020603050405020304" pitchFamily="18" charset="0"/>
              </a:rPr>
              <a:t> </a:t>
            </a:r>
            <a:endParaRPr lang="en-US" sz="900" dirty="0">
              <a:effectLst/>
              <a:latin typeface="Times New Roman" panose="02020603050405020304" pitchFamily="18" charset="0"/>
              <a:ea typeface="Times New Roman" panose="02020603050405020304" pitchFamily="18" charset="0"/>
            </a:endParaRPr>
          </a:p>
          <a:p>
            <a:pPr marL="0" marR="0" indent="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000000"/>
                </a:solidFill>
                <a:effectLst/>
                <a:latin typeface="Consolas" panose="020B0609020204030204" pitchFamily="49" charset="0"/>
                <a:ea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rPr>
              <a:t># parse arguements</a:t>
            </a:r>
            <a:endParaRPr lang="en-US" sz="900" dirty="0">
              <a:effectLst/>
              <a:latin typeface="Times New Roman" panose="02020603050405020304" pitchFamily="18" charset="0"/>
              <a:ea typeface="Times New Roman" panose="02020603050405020304" pitchFamily="18" charset="0"/>
            </a:endParaRPr>
          </a:p>
          <a:p>
            <a:pPr marL="0" marR="0" indent="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000000"/>
                </a:solidFill>
                <a:effectLst/>
                <a:latin typeface="Consolas" panose="020B0609020204030204" pitchFamily="49" charset="0"/>
                <a:ea typeface="Times New Roman" panose="02020603050405020304" pitchFamily="18" charset="0"/>
              </a:rPr>
              <a:t>    parser = argparse.ArgumentParser(description=</a:t>
            </a:r>
            <a:r>
              <a:rPr lang="sr-Latn-CS" sz="900" dirty="0">
                <a:solidFill>
                  <a:srgbClr val="A31515"/>
                </a:solidFill>
                <a:effectLst/>
                <a:latin typeface="Consolas" panose="020B0609020204030204" pitchFamily="49" charset="0"/>
                <a:ea typeface="Times New Roman" panose="02020603050405020304" pitchFamily="18" charset="0"/>
              </a:rPr>
              <a:t>'Process some</a:t>
            </a:r>
            <a:endParaRPr lang="en-US" sz="900" dirty="0">
              <a:effectLst/>
              <a:latin typeface="Times New Roman" panose="02020603050405020304" pitchFamily="18" charset="0"/>
              <a:ea typeface="Times New Roman" panose="02020603050405020304" pitchFamily="18" charset="0"/>
            </a:endParaRPr>
          </a:p>
          <a:p>
            <a:pPr marL="109855" marR="0" indent="44831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A31515"/>
                </a:solidFill>
                <a:effectLst/>
                <a:latin typeface="Consolas" panose="020B0609020204030204" pitchFamily="49" charset="0"/>
                <a:ea typeface="Times New Roman" panose="02020603050405020304" pitchFamily="18" charset="0"/>
              </a:rPr>
              <a:t>                                           arguments.'</a:t>
            </a:r>
            <a:r>
              <a:rPr lang="sr-Latn-CS" sz="900" dirty="0">
                <a:solidFill>
                  <a:srgbClr val="000000"/>
                </a:solidFill>
                <a:effectLst/>
                <a:latin typeface="Consolas" panose="020B0609020204030204" pitchFamily="49" charset="0"/>
                <a:ea typeface="Times New Roman" panose="02020603050405020304" pitchFamily="18" charset="0"/>
              </a:rPr>
              <a:t>)</a:t>
            </a:r>
            <a:endParaRPr lang="en-US" sz="900" dirty="0">
              <a:effectLst/>
              <a:latin typeface="Times New Roman" panose="02020603050405020304" pitchFamily="18" charset="0"/>
              <a:ea typeface="Times New Roman" panose="02020603050405020304" pitchFamily="18" charset="0"/>
            </a:endParaRPr>
          </a:p>
          <a:p>
            <a:pPr marL="0" marR="0" indent="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000000"/>
                </a:solidFill>
                <a:effectLst/>
                <a:latin typeface="Consolas" panose="020B0609020204030204" pitchFamily="49" charset="0"/>
                <a:ea typeface="Times New Roman" panose="02020603050405020304" pitchFamily="18" charset="0"/>
              </a:rPr>
              <a:t>    parser.add_argument(</a:t>
            </a:r>
            <a:r>
              <a:rPr lang="sr-Latn-CS" sz="900" dirty="0">
                <a:solidFill>
                  <a:srgbClr val="A31515"/>
                </a:solidFill>
                <a:effectLst/>
                <a:latin typeface="Consolas" panose="020B0609020204030204" pitchFamily="49" charset="0"/>
                <a:ea typeface="Times New Roman" panose="02020603050405020304" pitchFamily="18" charset="0"/>
              </a:rPr>
              <a:t>'--cdp'</a:t>
            </a:r>
            <a:r>
              <a:rPr lang="sr-Latn-CS" sz="900" dirty="0">
                <a:solidFill>
                  <a:srgbClr val="000000"/>
                </a:solidFill>
                <a:effectLst/>
                <a:latin typeface="Consolas" panose="020B0609020204030204" pitchFamily="49" charset="0"/>
                <a:ea typeface="Times New Roman" panose="02020603050405020304" pitchFamily="18" charset="0"/>
              </a:rPr>
              <a:t>, type=str, help=</a:t>
            </a:r>
            <a:r>
              <a:rPr lang="sr-Latn-CS" sz="900" dirty="0">
                <a:solidFill>
                  <a:srgbClr val="A31515"/>
                </a:solidFill>
                <a:effectLst/>
                <a:latin typeface="Consolas" panose="020B0609020204030204" pitchFamily="49" charset="0"/>
                <a:ea typeface="Times New Roman" panose="02020603050405020304" pitchFamily="18" charset="0"/>
              </a:rPr>
              <a:t>'the path to config</a:t>
            </a:r>
            <a:endParaRPr lang="en-US" sz="900" dirty="0">
              <a:effectLst/>
              <a:latin typeface="Times New Roman" panose="02020603050405020304" pitchFamily="18" charset="0"/>
              <a:ea typeface="Times New Roman" panose="02020603050405020304" pitchFamily="18" charset="0"/>
            </a:endParaRPr>
          </a:p>
          <a:p>
            <a:pPr marL="0" marR="0" indent="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A31515"/>
                </a:solidFill>
                <a:effectLst/>
                <a:latin typeface="Consolas" panose="020B0609020204030204" pitchFamily="49" charset="0"/>
                <a:ea typeface="Times New Roman" panose="02020603050405020304" pitchFamily="18" charset="0"/>
              </a:rPr>
              <a:t>                                                 file'</a:t>
            </a:r>
            <a:r>
              <a:rPr lang="sr-Latn-CS" sz="900" dirty="0">
                <a:solidFill>
                  <a:srgbClr val="000000"/>
                </a:solidFill>
                <a:effectLst/>
                <a:latin typeface="Consolas" panose="020B0609020204030204" pitchFamily="49" charset="0"/>
                <a:ea typeface="Times New Roman" panose="02020603050405020304" pitchFamily="18" charset="0"/>
              </a:rPr>
              <a:t>)</a:t>
            </a:r>
            <a:endParaRPr lang="en-US" sz="900" dirty="0">
              <a:effectLst/>
              <a:latin typeface="Times New Roman" panose="02020603050405020304" pitchFamily="18" charset="0"/>
              <a:ea typeface="Times New Roman" panose="02020603050405020304" pitchFamily="18" charset="0"/>
            </a:endParaRPr>
          </a:p>
          <a:p>
            <a:pPr marL="0" marR="0" indent="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000000"/>
                </a:solidFill>
                <a:effectLst/>
                <a:latin typeface="Consolas" panose="020B0609020204030204" pitchFamily="49" charset="0"/>
                <a:ea typeface="Times New Roman" panose="02020603050405020304" pitchFamily="18" charset="0"/>
              </a:rPr>
              <a:t>    logging.info(</a:t>
            </a:r>
            <a:r>
              <a:rPr lang="sr-Latn-CS" sz="900" dirty="0">
                <a:solidFill>
                  <a:srgbClr val="A31515"/>
                </a:solidFill>
                <a:effectLst/>
                <a:latin typeface="Consolas" panose="020B0609020204030204" pitchFamily="49" charset="0"/>
                <a:ea typeface="Times New Roman" panose="02020603050405020304" pitchFamily="18" charset="0"/>
              </a:rPr>
              <a:t>'Parsing arguments successful.'</a:t>
            </a:r>
            <a:r>
              <a:rPr lang="sr-Latn-CS" sz="900" dirty="0">
                <a:solidFill>
                  <a:srgbClr val="000000"/>
                </a:solidFill>
                <a:effectLst/>
                <a:latin typeface="Consolas" panose="020B0609020204030204" pitchFamily="49" charset="0"/>
                <a:ea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rPr>
            </a:br>
            <a:br>
              <a:rPr lang="sr-Latn-CS" sz="900" dirty="0">
                <a:solidFill>
                  <a:srgbClr val="000000"/>
                </a:solidFill>
                <a:effectLst/>
                <a:latin typeface="Consolas" panose="020B0609020204030204" pitchFamily="49" charset="0"/>
                <a:ea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rPr>
              <a:t>    args = parser.parse_args()</a:t>
            </a:r>
            <a:br>
              <a:rPr lang="sr-Latn-CS" sz="900" dirty="0">
                <a:solidFill>
                  <a:srgbClr val="000000"/>
                </a:solidFill>
                <a:effectLst/>
                <a:latin typeface="Consolas" panose="020B0609020204030204" pitchFamily="49" charset="0"/>
                <a:ea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rPr>
              <a:t>    config_path = args.cdp</a:t>
            </a:r>
            <a:br>
              <a:rPr lang="sr-Latn-CS" sz="900" dirty="0">
                <a:solidFill>
                  <a:srgbClr val="000000"/>
                </a:solidFill>
                <a:effectLst/>
                <a:latin typeface="Consolas" panose="020B0609020204030204" pitchFamily="49" charset="0"/>
                <a:ea typeface="Times New Roman" panose="02020603050405020304" pitchFamily="18" charset="0"/>
              </a:rPr>
            </a:br>
            <a:br>
              <a:rPr lang="sr-Latn-CS" sz="900" dirty="0">
                <a:solidFill>
                  <a:srgbClr val="000000"/>
                </a:solidFill>
                <a:effectLst/>
                <a:latin typeface="Consolas" panose="020B0609020204030204" pitchFamily="49" charset="0"/>
                <a:ea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rPr>
              <a:t>    cfg = config.readConfig(config_path) </a:t>
            </a:r>
            <a:br>
              <a:rPr lang="sr-Latn-CS" sz="900" dirty="0">
                <a:solidFill>
                  <a:srgbClr val="000000"/>
                </a:solidFill>
                <a:effectLst/>
                <a:latin typeface="Consolas" panose="020B0609020204030204" pitchFamily="49" charset="0"/>
                <a:ea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rPr>
              <a:t>    db_conn, db = dbase.db_connect(cfg[</a:t>
            </a:r>
            <a:r>
              <a:rPr lang="sr-Latn-CS" sz="900" dirty="0">
                <a:solidFill>
                  <a:srgbClr val="A31515"/>
                </a:solidFill>
                <a:effectLst/>
                <a:latin typeface="Consolas" panose="020B0609020204030204" pitchFamily="49" charset="0"/>
                <a:ea typeface="Times New Roman" panose="02020603050405020304" pitchFamily="18" charset="0"/>
              </a:rPr>
              <a:t>"host"</a:t>
            </a:r>
            <a:r>
              <a:rPr lang="sr-Latn-CS" sz="900" dirty="0">
                <a:solidFill>
                  <a:srgbClr val="000000"/>
                </a:solidFill>
                <a:effectLst/>
                <a:latin typeface="Consolas" panose="020B0609020204030204" pitchFamily="49" charset="0"/>
                <a:ea typeface="Times New Roman" panose="02020603050405020304" pitchFamily="18" charset="0"/>
              </a:rPr>
              <a:t>], cfg[</a:t>
            </a:r>
            <a:r>
              <a:rPr lang="sr-Latn-CS" sz="900" dirty="0">
                <a:solidFill>
                  <a:srgbClr val="A31515"/>
                </a:solidFill>
                <a:effectLst/>
                <a:latin typeface="Consolas" panose="020B0609020204030204" pitchFamily="49" charset="0"/>
                <a:ea typeface="Times New Roman" panose="02020603050405020304" pitchFamily="18" charset="0"/>
              </a:rPr>
              <a:t>"port"</a:t>
            </a:r>
            <a:r>
              <a:rPr lang="sr-Latn-CS" sz="900" dirty="0">
                <a:solidFill>
                  <a:srgbClr val="000000"/>
                </a:solidFill>
                <a:effectLst/>
                <a:latin typeface="Consolas" panose="020B0609020204030204" pitchFamily="49" charset="0"/>
                <a:ea typeface="Times New Roman" panose="02020603050405020304" pitchFamily="18" charset="0"/>
              </a:rPr>
              <a:t>],</a:t>
            </a:r>
            <a:endParaRPr lang="en-US" sz="900" dirty="0">
              <a:effectLst/>
              <a:latin typeface="Times New Roman" panose="02020603050405020304" pitchFamily="18" charset="0"/>
              <a:ea typeface="Times New Roman" panose="02020603050405020304" pitchFamily="18" charset="0"/>
            </a:endParaRPr>
          </a:p>
          <a:p>
            <a:pPr marL="109855" marR="0" indent="44831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000000"/>
                </a:solidFill>
                <a:effectLst/>
                <a:latin typeface="Consolas" panose="020B0609020204030204" pitchFamily="49" charset="0"/>
                <a:ea typeface="Times New Roman" panose="02020603050405020304" pitchFamily="18" charset="0"/>
              </a:rPr>
              <a:t>                  cfg[</a:t>
            </a:r>
            <a:r>
              <a:rPr lang="sr-Latn-CS" sz="900" dirty="0">
                <a:solidFill>
                  <a:srgbClr val="A31515"/>
                </a:solidFill>
                <a:effectLst/>
                <a:latin typeface="Consolas" panose="020B0609020204030204" pitchFamily="49" charset="0"/>
                <a:ea typeface="Times New Roman" panose="02020603050405020304" pitchFamily="18" charset="0"/>
              </a:rPr>
              <a:t>"name"</a:t>
            </a:r>
            <a:r>
              <a:rPr lang="sr-Latn-CS" sz="900" dirty="0">
                <a:solidFill>
                  <a:srgbClr val="000000"/>
                </a:solidFill>
                <a:effectLst/>
                <a:latin typeface="Consolas" panose="020B0609020204030204" pitchFamily="49" charset="0"/>
                <a:ea typeface="Times New Roman" panose="02020603050405020304" pitchFamily="18" charset="0"/>
              </a:rPr>
              <a:t>], cfg[</a:t>
            </a:r>
            <a:r>
              <a:rPr lang="sr-Latn-CS" sz="900" dirty="0">
                <a:solidFill>
                  <a:srgbClr val="A31515"/>
                </a:solidFill>
                <a:effectLst/>
                <a:latin typeface="Consolas" panose="020B0609020204030204" pitchFamily="49" charset="0"/>
                <a:ea typeface="Times New Roman" panose="02020603050405020304" pitchFamily="18" charset="0"/>
              </a:rPr>
              <a:t>"user"</a:t>
            </a:r>
            <a:r>
              <a:rPr lang="sr-Latn-CS" sz="900" dirty="0">
                <a:solidFill>
                  <a:srgbClr val="000000"/>
                </a:solidFill>
                <a:effectLst/>
                <a:latin typeface="Consolas" panose="020B0609020204030204" pitchFamily="49" charset="0"/>
                <a:ea typeface="Times New Roman" panose="02020603050405020304" pitchFamily="18" charset="0"/>
              </a:rPr>
              <a:t>], cfg[</a:t>
            </a:r>
            <a:r>
              <a:rPr lang="sr-Latn-CS" sz="900" dirty="0">
                <a:solidFill>
                  <a:srgbClr val="A31515"/>
                </a:solidFill>
                <a:effectLst/>
                <a:latin typeface="Consolas" panose="020B0609020204030204" pitchFamily="49" charset="0"/>
                <a:ea typeface="Times New Roman" panose="02020603050405020304" pitchFamily="18" charset="0"/>
              </a:rPr>
              <a:t>"password"</a:t>
            </a:r>
            <a:r>
              <a:rPr lang="sr-Latn-CS" sz="900" dirty="0">
                <a:solidFill>
                  <a:srgbClr val="000000"/>
                </a:solidFill>
                <a:effectLst/>
                <a:latin typeface="Consolas" panose="020B0609020204030204" pitchFamily="49" charset="0"/>
                <a:ea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rPr>
            </a:br>
            <a:endParaRPr lang="en-US" sz="900" dirty="0">
              <a:effectLst/>
              <a:latin typeface="Times New Roman" panose="02020603050405020304" pitchFamily="18" charset="0"/>
              <a:ea typeface="Times New Roman" panose="02020603050405020304" pitchFamily="18" charset="0"/>
            </a:endParaRPr>
          </a:p>
          <a:p>
            <a:pPr marL="109855" marR="0" indent="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sr-Latn-CS" sz="900" dirty="0">
                <a:solidFill>
                  <a:srgbClr val="000000"/>
                </a:solidFill>
                <a:effectLst/>
                <a:latin typeface="Consolas" panose="020B0609020204030204" pitchFamily="49" charset="0"/>
                <a:ea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rPr>
              <a:t># initialize image processor</a:t>
            </a:r>
            <a:br>
              <a:rPr lang="sr-Latn-CS" sz="900" dirty="0">
                <a:solidFill>
                  <a:srgbClr val="000000"/>
                </a:solidFill>
                <a:effectLst/>
                <a:latin typeface="Consolas" panose="020B0609020204030204" pitchFamily="49" charset="0"/>
                <a:ea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rPr>
              <a:t>   imgProcessor = ImgProcessor(cfg)</a:t>
            </a:r>
            <a:br>
              <a:rPr lang="sr-Latn-CS" sz="900" dirty="0">
                <a:solidFill>
                  <a:srgbClr val="000000"/>
                </a:solidFill>
                <a:effectLst/>
                <a:latin typeface="Consolas" panose="020B0609020204030204" pitchFamily="49" charset="0"/>
                <a:ea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rPr>
              <a:t># initialize recognition engine</a:t>
            </a:r>
            <a:br>
              <a:rPr lang="sr-Latn-CS" sz="900" dirty="0">
                <a:solidFill>
                  <a:srgbClr val="000000"/>
                </a:solidFill>
                <a:effectLst/>
                <a:latin typeface="Consolas" panose="020B0609020204030204" pitchFamily="49" charset="0"/>
                <a:ea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rPr>
              <a:t>   recEngine = RecognitionEngine(cfg[</a:t>
            </a:r>
            <a:r>
              <a:rPr lang="sr-Latn-CS" sz="900" dirty="0">
                <a:solidFill>
                  <a:srgbClr val="A31515"/>
                </a:solidFill>
                <a:effectLst/>
                <a:latin typeface="Consolas" panose="020B0609020204030204" pitchFamily="49" charset="0"/>
                <a:ea typeface="Times New Roman" panose="02020603050405020304" pitchFamily="18" charset="0"/>
              </a:rPr>
              <a:t>'threshold'</a:t>
            </a:r>
            <a:r>
              <a:rPr lang="sr-Latn-CS" sz="900" dirty="0">
                <a:solidFill>
                  <a:srgbClr val="000000"/>
                </a:solidFill>
                <a:effectLst/>
                <a:latin typeface="Consolas" panose="020B0609020204030204" pitchFamily="49" charset="0"/>
                <a:ea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rPr>
              <a:t>   logging.info(</a:t>
            </a:r>
            <a:r>
              <a:rPr lang="sr-Latn-CS" sz="900" dirty="0">
                <a:solidFill>
                  <a:srgbClr val="A31515"/>
                </a:solidFill>
                <a:effectLst/>
                <a:latin typeface="Consolas" panose="020B0609020204030204" pitchFamily="49" charset="0"/>
                <a:ea typeface="Times New Roman" panose="02020603050405020304" pitchFamily="18" charset="0"/>
              </a:rPr>
              <a:t>'All models initialized successfully.'</a:t>
            </a:r>
            <a:r>
              <a:rPr lang="sr-Latn-CS" sz="900" dirty="0">
                <a:solidFill>
                  <a:srgbClr val="000000"/>
                </a:solidFill>
                <a:effectLst/>
                <a:latin typeface="Consolas" panose="020B0609020204030204" pitchFamily="49" charset="0"/>
                <a:ea typeface="Times New Roman" panose="02020603050405020304" pitchFamily="18" charset="0"/>
              </a:rPr>
              <a:t>)</a:t>
            </a:r>
            <a:endParaRPr lang="en-US" sz="900" dirty="0">
              <a:effectLst/>
              <a:latin typeface="Times New Roman" panose="02020603050405020304" pitchFamily="18" charset="0"/>
              <a:ea typeface="Times New Roman" panose="02020603050405020304" pitchFamily="18" charset="0"/>
            </a:endParaRPr>
          </a:p>
          <a:p>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try</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read ids, descriptors and person_ids from database</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ids, descriptors, persons_ids = dbase.read_descriptors(db)</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logging.info(</a:t>
            </a:r>
            <a:r>
              <a:rPr lang="sr-Latn-CS" sz="9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'Read descriptors successful.'</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recEngine.make_base(np.array(descriptors))</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logging.info(</a:t>
            </a:r>
            <a:r>
              <a:rPr lang="sr-Latn-CS" sz="9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'Make base successful.'</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except</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logging.info(</a:t>
            </a:r>
            <a:r>
              <a:rPr lang="sr-Latn-CS" sz="9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'The database is empty.'</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Run the flask rest api</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This can be updated to use multiple threads or processors</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In addition, some type of queue should be used</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print starting text</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ascii_banner = pyfiglet.figlet_format(</a:t>
            </a:r>
            <a:r>
              <a:rPr lang="sr-Latn-CS" sz="9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 R     A P P"</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font=</a:t>
            </a:r>
            <a:r>
              <a:rPr lang="sr-Latn-CS" sz="9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"slant"</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print(ascii_banner)</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logging.info(</a:t>
            </a:r>
            <a:r>
              <a:rPr lang="sr-Latn-CS" sz="9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'FR APP IS RUNNING.'</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logging.info(</a:t>
            </a:r>
            <a:r>
              <a:rPr lang="sr-Latn-CS" sz="9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4)</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sr-Latn-CS" sz="900"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threaded=False, processes=3</a:t>
            </a:r>
            <a:b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b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app.run(debug=</a:t>
            </a:r>
            <a:r>
              <a:rPr lang="sr-Latn-CS" sz="900"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True</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host=</a:t>
            </a:r>
            <a:r>
              <a:rPr lang="sr-Latn-CS" sz="900"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'127.0.0.1'</a:t>
            </a:r>
            <a:r>
              <a:rPr lang="sr-Latn-CS" sz="9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port=5000)</a:t>
            </a:r>
            <a:endParaRPr lang="en-US" sz="900" dirty="0"/>
          </a:p>
        </p:txBody>
      </p:sp>
    </p:spTree>
    <p:extLst>
      <p:ext uri="{BB962C8B-B14F-4D97-AF65-F5344CB8AC3E}">
        <p14:creationId xmlns:p14="http://schemas.microsoft.com/office/powerpoint/2010/main" val="1613608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E1C7-0E61-4AA2-AA25-A8B1CA0E470D}"/>
              </a:ext>
            </a:extLst>
          </p:cNvPr>
          <p:cNvSpPr>
            <a:spLocks noGrp="1"/>
          </p:cNvSpPr>
          <p:nvPr>
            <p:ph type="title"/>
          </p:nvPr>
        </p:nvSpPr>
        <p:spPr/>
        <p:txBody>
          <a:bodyPr>
            <a:normAutofit/>
          </a:bodyPr>
          <a:lstStyle/>
          <a:p>
            <a:r>
              <a:rPr lang="en-US" sz="4000" dirty="0"/>
              <a:t>Frontend</a:t>
            </a:r>
          </a:p>
        </p:txBody>
      </p:sp>
      <p:sp>
        <p:nvSpPr>
          <p:cNvPr id="3" name="Content Placeholder 2">
            <a:extLst>
              <a:ext uri="{FF2B5EF4-FFF2-40B4-BE49-F238E27FC236}">
                <a16:creationId xmlns:a16="http://schemas.microsoft.com/office/drawing/2014/main" id="{A0034407-06E2-4AF4-91C4-6E898978277A}"/>
              </a:ext>
            </a:extLst>
          </p:cNvPr>
          <p:cNvSpPr>
            <a:spLocks noGrp="1"/>
          </p:cNvSpPr>
          <p:nvPr>
            <p:ph idx="1"/>
          </p:nvPr>
        </p:nvSpPr>
        <p:spPr/>
        <p:txBody>
          <a:bodyPr>
            <a:normAutofit/>
          </a:bodyPr>
          <a:lstStyle/>
          <a:p>
            <a:r>
              <a:rPr lang="en-US" sz="1600" dirty="0">
                <a:solidFill>
                  <a:srgbClr val="000000"/>
                </a:solidFill>
                <a:effectLst/>
                <a:latin typeface="Times New Roman" panose="02020603050405020304" pitchFamily="18" charset="0"/>
                <a:ea typeface="Times New Roman" panose="02020603050405020304" pitchFamily="18" charset="0"/>
              </a:rPr>
              <a:t>Za </a:t>
            </a:r>
            <a:r>
              <a:rPr lang="en-US" sz="1600" dirty="0" err="1">
                <a:solidFill>
                  <a:srgbClr val="000000"/>
                </a:solidFill>
                <a:effectLst/>
                <a:latin typeface="Times New Roman" panose="02020603050405020304" pitchFamily="18" charset="0"/>
                <a:ea typeface="Times New Roman" panose="02020603050405020304" pitchFamily="18" charset="0"/>
              </a:rPr>
              <a:t>potrebe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demonstracije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sistema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kreiran</a:t>
            </a:r>
            <a:r>
              <a:rPr lang="en-US" sz="1600" dirty="0">
                <a:solidFill>
                  <a:srgbClr val="000000"/>
                </a:solidFill>
                <a:effectLst/>
                <a:latin typeface="Times New Roman" panose="02020603050405020304" pitchFamily="18" charset="0"/>
                <a:ea typeface="Times New Roman" panose="02020603050405020304" pitchFamily="18" charset="0"/>
              </a:rPr>
              <a:t> je frontend deo </a:t>
            </a:r>
            <a:r>
              <a:rPr lang="en-US" sz="1600" dirty="0" err="1">
                <a:solidFill>
                  <a:srgbClr val="000000"/>
                </a:solidFill>
                <a:effectLst/>
                <a:latin typeface="Times New Roman" panose="02020603050405020304" pitchFamily="18" charset="0"/>
                <a:ea typeface="Times New Roman" panose="02020603050405020304" pitchFamily="18" charset="0"/>
              </a:rPr>
              <a:t>koristeći</a:t>
            </a:r>
            <a:r>
              <a:rPr lang="en-US" sz="1600" dirty="0">
                <a:solidFill>
                  <a:srgbClr val="000000"/>
                </a:solidFill>
                <a:effectLst/>
                <a:latin typeface="Times New Roman" panose="02020603050405020304" pitchFamily="18" charset="0"/>
                <a:ea typeface="Times New Roman" panose="02020603050405020304" pitchFamily="18" charset="0"/>
              </a:rPr>
              <a:t> ReactJS </a:t>
            </a:r>
            <a:r>
              <a:rPr lang="en-US" sz="1600" dirty="0" err="1">
                <a:solidFill>
                  <a:srgbClr val="000000"/>
                </a:solidFill>
                <a:effectLst/>
                <a:latin typeface="Times New Roman" panose="02020603050405020304" pitchFamily="18" charset="0"/>
                <a:ea typeface="Times New Roman" panose="02020603050405020304" pitchFamily="18" charset="0"/>
              </a:rPr>
              <a:t>biblioteku</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JavaScript </a:t>
            </a:r>
            <a:r>
              <a:rPr lang="en-US" sz="1600" dirty="0" err="1">
                <a:solidFill>
                  <a:srgbClr val="000000"/>
                </a:solidFill>
                <a:effectLst/>
                <a:latin typeface="Times New Roman" panose="02020603050405020304" pitchFamily="18" charset="0"/>
                <a:ea typeface="Times New Roman" panose="02020603050405020304" pitchFamily="18" charset="0"/>
              </a:rPr>
              <a:t>programski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jezik</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Namena</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ovog</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servisa</a:t>
            </a:r>
            <a:r>
              <a:rPr lang="en-US" sz="1600" dirty="0">
                <a:solidFill>
                  <a:srgbClr val="000000"/>
                </a:solidFill>
                <a:effectLst/>
                <a:latin typeface="Times New Roman" panose="02020603050405020304" pitchFamily="18" charset="0"/>
                <a:ea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rPr>
              <a:t>uploudovanje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slike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i</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pozivanje</a:t>
            </a: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odgovaraju</a:t>
            </a:r>
            <a:r>
              <a:rPr lang="sr-Latn-RS" sz="1600" dirty="0">
                <a:solidFill>
                  <a:srgbClr val="000000"/>
                </a:solidFill>
                <a:effectLst/>
                <a:latin typeface="Times New Roman" panose="02020603050405020304" pitchFamily="18" charset="0"/>
                <a:ea typeface="Times New Roman" panose="02020603050405020304" pitchFamily="18" charset="0"/>
              </a:rPr>
              <a:t>ćeg endpointa za prepoznavanje, ili uploudovanje slika i slanje imena osobe radi ubacivanja osobe u bazu podataka.</a:t>
            </a:r>
            <a:endParaRPr lang="en-US" sz="1600" dirty="0">
              <a:effectLst/>
              <a:latin typeface="Times New Roman" panose="02020603050405020304" pitchFamily="18" charset="0"/>
              <a:ea typeface="Times New Roman" panose="02020603050405020304" pitchFamily="18" charset="0"/>
            </a:endParaRPr>
          </a:p>
          <a:p>
            <a:endParaRPr lang="en-US" sz="2400" dirty="0"/>
          </a:p>
        </p:txBody>
      </p:sp>
      <p:pic>
        <p:nvPicPr>
          <p:cNvPr id="3074" name="Picture 2">
            <a:extLst>
              <a:ext uri="{FF2B5EF4-FFF2-40B4-BE49-F238E27FC236}">
                <a16:creationId xmlns:a16="http://schemas.microsoft.com/office/drawing/2014/main" id="{78B5013C-2DB6-47B6-B483-8B52BD662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785" y="2681456"/>
            <a:ext cx="7096429" cy="399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6426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ED7D-D093-431A-86B8-12EC0168EE24}"/>
              </a:ext>
            </a:extLst>
          </p:cNvPr>
          <p:cNvSpPr>
            <a:spLocks noGrp="1"/>
          </p:cNvSpPr>
          <p:nvPr>
            <p:ph type="title"/>
          </p:nvPr>
        </p:nvSpPr>
        <p:spPr/>
        <p:txBody>
          <a:bodyPr>
            <a:normAutofit/>
          </a:bodyPr>
          <a:lstStyle/>
          <a:p>
            <a:r>
              <a:rPr lang="en-US" sz="4000" dirty="0" err="1"/>
              <a:t>Zaključna</a:t>
            </a:r>
            <a:r>
              <a:rPr lang="en-US" sz="4000" dirty="0"/>
              <a:t> </a:t>
            </a:r>
            <a:r>
              <a:rPr lang="en-US" sz="4000" dirty="0" err="1"/>
              <a:t>razmatranja</a:t>
            </a:r>
            <a:endParaRPr lang="en-US" sz="4000" dirty="0"/>
          </a:p>
        </p:txBody>
      </p:sp>
      <p:sp>
        <p:nvSpPr>
          <p:cNvPr id="3" name="Content Placeholder 2">
            <a:extLst>
              <a:ext uri="{FF2B5EF4-FFF2-40B4-BE49-F238E27FC236}">
                <a16:creationId xmlns:a16="http://schemas.microsoft.com/office/drawing/2014/main" id="{03B01AF0-9E36-410F-9548-0D081430CF3C}"/>
              </a:ext>
            </a:extLst>
          </p:cNvPr>
          <p:cNvSpPr>
            <a:spLocks noGrp="1"/>
          </p:cNvSpPr>
          <p:nvPr>
            <p:ph idx="1"/>
          </p:nvPr>
        </p:nvSpPr>
        <p:spPr/>
        <p:txBody>
          <a:bodyPr>
            <a:normAutofit/>
          </a:bodyPr>
          <a:lstStyle/>
          <a:p>
            <a:pPr algn="just"/>
            <a:r>
              <a:rPr lang="sr-Latn-CS" sz="1600" dirty="0">
                <a:effectLst/>
                <a:latin typeface="Times New Roman" panose="02020603050405020304" pitchFamily="18" charset="0"/>
                <a:ea typeface="Arial Unicode MS"/>
              </a:rPr>
              <a:t>RetinaFace, kao i ArcFace mre</a:t>
            </a:r>
            <a:r>
              <a:rPr lang="sr-Latn-RS" sz="1600" dirty="0">
                <a:effectLst/>
                <a:latin typeface="Times New Roman" panose="02020603050405020304" pitchFamily="18" charset="0"/>
                <a:ea typeface="Arial Unicode MS"/>
              </a:rPr>
              <a:t>že su u ovom radu bazirane na MobileNet arhitekturi. Ova arhitektura pruža bolje performanse od prethodno pomenutog ResNet</a:t>
            </a:r>
            <a:r>
              <a:rPr lang="en-US" sz="1600" dirty="0">
                <a:effectLst/>
                <a:latin typeface="Times New Roman" panose="02020603050405020304" pitchFamily="18" charset="0"/>
                <a:ea typeface="Arial Unicode MS"/>
              </a:rPr>
              <a:t>-a</a:t>
            </a:r>
            <a:r>
              <a:rPr lang="sr-Latn-RS" sz="1600" dirty="0">
                <a:effectLst/>
                <a:latin typeface="Times New Roman" panose="02020603050405020304" pitchFamily="18" charset="0"/>
                <a:ea typeface="Arial Unicode MS"/>
              </a:rPr>
              <a:t>, ali to nije reč sa preciznošću. Prvi korak u </a:t>
            </a:r>
            <a:r>
              <a:rPr lang="sr-Latn-CS" sz="1600" dirty="0">
                <a:effectLst/>
                <a:latin typeface="Times New Roman" panose="02020603050405020304" pitchFamily="18" charset="0"/>
                <a:ea typeface="Arial Unicode MS"/>
              </a:rPr>
              <a:t>postianju</a:t>
            </a:r>
            <a:r>
              <a:rPr lang="sr-Latn-RS" sz="1600" dirty="0">
                <a:effectLst/>
                <a:latin typeface="Times New Roman" panose="02020603050405020304" pitchFamily="18" charset="0"/>
                <a:ea typeface="Arial Unicode MS"/>
              </a:rPr>
              <a:t> tačnijeg sistema bi bio implementacija ResNet arhitekture.</a:t>
            </a:r>
            <a:endParaRPr lang="en-US" sz="1600" dirty="0">
              <a:effectLst/>
              <a:latin typeface="Times New Roman" panose="02020603050405020304" pitchFamily="18" charset="0"/>
              <a:ea typeface="Arial Unicode MS"/>
            </a:endParaRPr>
          </a:p>
          <a:p>
            <a:pPr algn="just"/>
            <a:r>
              <a:rPr lang="sr-Latn-RS" sz="1600" dirty="0">
                <a:effectLst/>
                <a:latin typeface="Times New Roman" panose="02020603050405020304" pitchFamily="18" charset="0"/>
                <a:ea typeface="Arial Unicode MS"/>
              </a:rPr>
              <a:t>TensorFlow ima mogućnost konvertovanja modela u TensorFlow Lite, što omogućava optimizaciju modela za uređaje male snage, što podrazumeva znatno bolje performanse na računarima koji poseduju Tensor processing unit (TPU). Pored ovoga, NVIDIA-in set alata pod nazivom TensorRT pruža znatno veći set mogućnosti za optimizaciju modela, ali je direktno vezano za platformu na kojoj se koristi, te se ne može konverzija uraditi unapred. </a:t>
            </a:r>
            <a:endParaRPr lang="en-US" sz="1600" dirty="0">
              <a:effectLst/>
              <a:latin typeface="Times New Roman" panose="02020603050405020304" pitchFamily="18" charset="0"/>
              <a:ea typeface="Arial Unicode MS"/>
            </a:endParaRPr>
          </a:p>
          <a:p>
            <a:pPr algn="just"/>
            <a:r>
              <a:rPr lang="sr-Latn-RS" sz="1600" dirty="0">
                <a:effectLst/>
                <a:latin typeface="Times New Roman" panose="02020603050405020304" pitchFamily="18" charset="0"/>
                <a:ea typeface="Arial Unicode MS"/>
              </a:rPr>
              <a:t>N2 paket koji je korišćen u ovom radu podržava jako mali broj dostupnih distanci. Premda angular distanca pruža bolje performanse, kod vektora slika koji su jako blizu može doći do grešaka (slučaj kod većih setova podataka), pa je bolja opcija koristiti pakete koji podržavaju cos</a:t>
            </a:r>
            <a:r>
              <a:rPr lang="en-US" sz="1600" dirty="0">
                <a:effectLst/>
                <a:latin typeface="Times New Roman" panose="02020603050405020304" pitchFamily="18" charset="0"/>
                <a:ea typeface="Arial Unicode MS"/>
              </a:rPr>
              <a:t>-</a:t>
            </a:r>
            <a:r>
              <a:rPr lang="en-US" sz="1600" dirty="0" err="1">
                <a:effectLst/>
                <a:latin typeface="Times New Roman" panose="02020603050405020304" pitchFamily="18" charset="0"/>
                <a:ea typeface="Arial Unicode MS"/>
              </a:rPr>
              <a:t>inusnu</a:t>
            </a:r>
            <a:r>
              <a:rPr lang="en-US" sz="1600" dirty="0">
                <a:effectLst/>
                <a:latin typeface="Times New Roman" panose="02020603050405020304" pitchFamily="18" charset="0"/>
                <a:ea typeface="Arial Unicode MS"/>
              </a:rPr>
              <a:t> </a:t>
            </a:r>
            <a:r>
              <a:rPr lang="en-US" sz="1600" dirty="0" err="1">
                <a:effectLst/>
                <a:latin typeface="Times New Roman" panose="02020603050405020304" pitchFamily="18" charset="0"/>
                <a:ea typeface="Arial Unicode MS"/>
              </a:rPr>
              <a:t>distancu</a:t>
            </a:r>
            <a:r>
              <a:rPr lang="en-US" sz="1600" dirty="0">
                <a:effectLst/>
                <a:latin typeface="Times New Roman" panose="02020603050405020304" pitchFamily="18" charset="0"/>
                <a:ea typeface="Arial Unicode MS"/>
              </a:rPr>
              <a:t>, </a:t>
            </a:r>
            <a:r>
              <a:rPr lang="en-US" sz="1600" dirty="0" err="1">
                <a:effectLst/>
                <a:latin typeface="Times New Roman" panose="02020603050405020304" pitchFamily="18" charset="0"/>
                <a:ea typeface="Arial Unicode MS"/>
              </a:rPr>
              <a:t>ili</a:t>
            </a:r>
            <a:r>
              <a:rPr lang="en-US" sz="1600" dirty="0">
                <a:effectLst/>
                <a:latin typeface="Times New Roman" panose="02020603050405020304" pitchFamily="18" charset="0"/>
                <a:ea typeface="Arial Unicode MS"/>
              </a:rPr>
              <a:t> je </a:t>
            </a:r>
            <a:r>
              <a:rPr lang="en-US" sz="1600" dirty="0" err="1">
                <a:effectLst/>
                <a:latin typeface="Times New Roman" panose="02020603050405020304" pitchFamily="18" charset="0"/>
                <a:ea typeface="Arial Unicode MS"/>
              </a:rPr>
              <a:t>implementirati</a:t>
            </a:r>
            <a:r>
              <a:rPr lang="en-US" sz="1600" dirty="0">
                <a:effectLst/>
                <a:latin typeface="Times New Roman" panose="02020603050405020304" pitchFamily="18" charset="0"/>
                <a:ea typeface="Arial Unicode MS"/>
              </a:rPr>
              <a:t> </a:t>
            </a:r>
            <a:r>
              <a:rPr lang="en-US" sz="1600" dirty="0" err="1">
                <a:effectLst/>
                <a:latin typeface="Times New Roman" panose="02020603050405020304" pitchFamily="18" charset="0"/>
                <a:ea typeface="Arial Unicode MS"/>
              </a:rPr>
              <a:t>i</a:t>
            </a:r>
            <a:r>
              <a:rPr lang="en-US" sz="1600" dirty="0">
                <a:effectLst/>
                <a:latin typeface="Times New Roman" panose="02020603050405020304" pitchFamily="18" charset="0"/>
                <a:ea typeface="Arial Unicode MS"/>
              </a:rPr>
              <a:t> </a:t>
            </a:r>
            <a:r>
              <a:rPr lang="en-US" sz="1600" dirty="0" err="1">
                <a:effectLst/>
                <a:latin typeface="Times New Roman" panose="02020603050405020304" pitchFamily="18" charset="0"/>
                <a:ea typeface="Arial Unicode MS"/>
              </a:rPr>
              <a:t>dodati</a:t>
            </a:r>
            <a:r>
              <a:rPr lang="en-US" sz="1600" dirty="0">
                <a:effectLst/>
                <a:latin typeface="Times New Roman" panose="02020603050405020304" pitchFamily="18" charset="0"/>
                <a:ea typeface="Arial Unicode MS"/>
              </a:rPr>
              <a:t> u N2 </a:t>
            </a:r>
            <a:r>
              <a:rPr lang="en-US" sz="1600" dirty="0" err="1">
                <a:effectLst/>
                <a:latin typeface="Times New Roman" panose="02020603050405020304" pitchFamily="18" charset="0"/>
                <a:ea typeface="Arial Unicode MS"/>
              </a:rPr>
              <a:t>paket</a:t>
            </a:r>
            <a:r>
              <a:rPr lang="en-US" sz="1600" dirty="0">
                <a:effectLst/>
                <a:latin typeface="Times New Roman" panose="02020603050405020304" pitchFamily="18" charset="0"/>
                <a:ea typeface="Arial Unicode MS"/>
              </a:rPr>
              <a:t>.</a:t>
            </a:r>
          </a:p>
          <a:p>
            <a:pPr algn="just"/>
            <a:r>
              <a:rPr lang="en-US" sz="1600" dirty="0" err="1">
                <a:effectLst/>
                <a:latin typeface="Times New Roman" panose="02020603050405020304" pitchFamily="18" charset="0"/>
                <a:ea typeface="Times New Roman" panose="02020603050405020304" pitchFamily="18" charset="0"/>
              </a:rPr>
              <a:t>Iako</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MobileNet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arhitektura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brza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implementacija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kori</a:t>
            </a:r>
            <a:r>
              <a:rPr lang="sr-Latn-RS" sz="1600" dirty="0">
                <a:effectLst/>
                <a:latin typeface="Times New Roman" panose="02020603050405020304" pitchFamily="18" charset="0"/>
                <a:ea typeface="Times New Roman" panose="02020603050405020304" pitchFamily="18" charset="0"/>
              </a:rPr>
              <a:t>šćena u ovom radu ne postiže SOTA rezultate, te se </a:t>
            </a:r>
            <a:r>
              <a:rPr lang="en-US" sz="1600" dirty="0" err="1">
                <a:effectLst/>
                <a:latin typeface="Times New Roman" panose="02020603050405020304" pitchFamily="18" charset="0"/>
                <a:ea typeface="Times New Roman" panose="02020603050405020304" pitchFamily="18" charset="0"/>
              </a:rPr>
              <a:t>performanse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mogu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dodatno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poboljšati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korišćenjem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originalne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implementacije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koja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koristi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dodatne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trikove</a:t>
            </a:r>
            <a:r>
              <a:rPr lang="en-US" sz="1600" dirty="0">
                <a:effectLst/>
                <a:latin typeface="Times New Roman" panose="02020603050405020304" pitchFamily="18" charset="0"/>
                <a:ea typeface="Times New Roman" panose="02020603050405020304" pitchFamily="18" charset="0"/>
              </a:rPr>
              <a:t> za </a:t>
            </a:r>
            <a:r>
              <a:rPr lang="en-US" sz="1600" dirty="0" err="1">
                <a:effectLst/>
                <a:latin typeface="Times New Roman" panose="02020603050405020304" pitchFamily="18" charset="0"/>
                <a:ea typeface="Times New Roman" panose="02020603050405020304" pitchFamily="18" charset="0"/>
              </a:rPr>
              <a:t>optimizaciju</a:t>
            </a:r>
            <a:r>
              <a:rPr lang="en-US" sz="1600" dirty="0">
                <a:effectLst/>
                <a:latin typeface="Times New Roman" panose="02020603050405020304" pitchFamily="18" charset="0"/>
                <a:ea typeface="Times New Roman" panose="02020603050405020304" pitchFamily="18" charset="0"/>
              </a:rPr>
              <a:t>.</a:t>
            </a:r>
          </a:p>
          <a:p>
            <a:pPr algn="just"/>
            <a:r>
              <a:rPr lang="en-US" sz="1600" dirty="0" err="1">
                <a:effectLst/>
                <a:latin typeface="Times New Roman" panose="02020603050405020304" pitchFamily="18" charset="0"/>
                <a:ea typeface="Times New Roman" panose="02020603050405020304" pitchFamily="18" charset="0"/>
              </a:rPr>
              <a:t>RetinaFace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mreža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a:t>
            </a:r>
            <a:r>
              <a:rPr lang="en-US" sz="1600" dirty="0">
                <a:effectLst/>
                <a:latin typeface="Times New Roman" panose="02020603050405020304" pitchFamily="18" charset="0"/>
                <a:ea typeface="Times New Roman" panose="02020603050405020304" pitchFamily="18" charset="0"/>
              </a:rPr>
              <a:t> MobileNetV2 </a:t>
            </a:r>
            <a:r>
              <a:rPr lang="en-US" sz="1600" dirty="0" err="1">
                <a:effectLst/>
                <a:latin typeface="Times New Roman" panose="02020603050405020304" pitchFamily="18" charset="0"/>
                <a:ea typeface="Times New Roman" panose="02020603050405020304" pitchFamily="18" charset="0"/>
              </a:rPr>
              <a:t>arhitekturom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korišćena</a:t>
            </a:r>
            <a:r>
              <a:rPr lang="en-US" sz="1600" dirty="0">
                <a:effectLst/>
                <a:latin typeface="Times New Roman" panose="02020603050405020304" pitchFamily="18" charset="0"/>
                <a:ea typeface="Times New Roman" panose="02020603050405020304" pitchFamily="18" charset="0"/>
              </a:rPr>
              <a:t> u </a:t>
            </a:r>
            <a:r>
              <a:rPr lang="en-US" sz="1600" dirty="0" err="1">
                <a:effectLst/>
                <a:latin typeface="Times New Roman" panose="02020603050405020304" pitchFamily="18" charset="0"/>
                <a:ea typeface="Times New Roman" panose="02020603050405020304" pitchFamily="18" charset="0"/>
              </a:rPr>
              <a:t>ovom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radu</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kao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trening</a:t>
            </a:r>
            <a:r>
              <a:rPr lang="en-US" sz="1600" dirty="0">
                <a:effectLst/>
                <a:latin typeface="Times New Roman" panose="02020603050405020304" pitchFamily="18" charset="0"/>
                <a:ea typeface="Times New Roman" panose="02020603050405020304" pitchFamily="18" charset="0"/>
              </a:rPr>
              <a:t> set </a:t>
            </a:r>
            <a:r>
              <a:rPr lang="en-US" sz="1600" dirty="0" err="1">
                <a:effectLst/>
                <a:latin typeface="Times New Roman" panose="02020603050405020304" pitchFamily="18" charset="0"/>
                <a:ea typeface="Times New Roman" panose="02020603050405020304" pitchFamily="18" charset="0"/>
              </a:rPr>
              <a:t>podataka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koristila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WiderFace</a:t>
            </a:r>
            <a:r>
              <a:rPr lang="en-US" sz="1600" dirty="0">
                <a:effectLst/>
                <a:latin typeface="Times New Roman" panose="02020603050405020304" pitchFamily="18" charset="0"/>
                <a:ea typeface="Times New Roman" panose="02020603050405020304" pitchFamily="18" charset="0"/>
              </a:rPr>
              <a:t> dataset, </a:t>
            </a:r>
            <a:r>
              <a:rPr lang="en-US" sz="1600" dirty="0" err="1">
                <a:effectLst/>
                <a:latin typeface="Times New Roman" panose="02020603050405020304" pitchFamily="18" charset="0"/>
                <a:ea typeface="Times New Roman" panose="02020603050405020304" pitchFamily="18" charset="0"/>
              </a:rPr>
              <a:t>dok</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ArcFace</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mreža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MobileNet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arhitekturom</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trenirana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na</a:t>
            </a:r>
            <a:r>
              <a:rPr lang="en-US" sz="1600" dirty="0">
                <a:effectLst/>
                <a:latin typeface="Times New Roman" panose="02020603050405020304" pitchFamily="18" charset="0"/>
                <a:ea typeface="Times New Roman" panose="02020603050405020304" pitchFamily="18" charset="0"/>
              </a:rPr>
              <a:t> MS-Celeb-1M</a:t>
            </a:r>
            <a:r>
              <a:rPr lang="sr-Latn-RS" sz="1600" dirty="0">
                <a:effectLst/>
                <a:latin typeface="Times New Roman" panose="02020603050405020304" pitchFamily="18" charset="0"/>
                <a:ea typeface="Times New Roman" panose="02020603050405020304" pitchFamily="18" charset="0"/>
              </a:rPr>
              <a:t> setu podataka. Premda ovi setovi podataka sadrže veliku količinu podataka, za najbolje rezultate je potrebno dodati setove koji sadrže uniformno distribuirane slike za sve rase. Ovo je jako bitno za jedan produkcioni sistem zbog takozvanog bias</a:t>
            </a:r>
            <a:r>
              <a:rPr lang="en-US" sz="1600" dirty="0">
                <a:effectLst/>
                <a:latin typeface="Times New Roman" panose="02020603050405020304" pitchFamily="18" charset="0"/>
                <a:ea typeface="Times New Roman" panose="02020603050405020304" pitchFamily="18" charset="0"/>
              </a:rPr>
              <a:t>-a koji se </a:t>
            </a:r>
            <a:r>
              <a:rPr lang="en-US" sz="1600" dirty="0" err="1">
                <a:effectLst/>
                <a:latin typeface="Times New Roman" panose="02020603050405020304" pitchFamily="18" charset="0"/>
                <a:ea typeface="Times New Roman" panose="02020603050405020304" pitchFamily="18" charset="0"/>
              </a:rPr>
              <a:t>javlja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ukoliko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setovi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podataka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nemaju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uniformnu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distribuciju</a:t>
            </a:r>
            <a:r>
              <a:rPr lang="en-US" sz="1600" dirty="0">
                <a:effectLst/>
                <a:latin typeface="Times New Roman" panose="02020603050405020304" pitchFamily="18" charset="0"/>
                <a:ea typeface="Times New Roman" panose="02020603050405020304" pitchFamily="18" charset="0"/>
              </a:rPr>
              <a:t>. </a:t>
            </a:r>
          </a:p>
          <a:p>
            <a:pPr algn="just"/>
            <a:endParaRPr lang="en-US" sz="1600" dirty="0"/>
          </a:p>
        </p:txBody>
      </p:sp>
    </p:spTree>
    <p:extLst>
      <p:ext uri="{BB962C8B-B14F-4D97-AF65-F5344CB8AC3E}">
        <p14:creationId xmlns:p14="http://schemas.microsoft.com/office/powerpoint/2010/main" val="53792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D0D5-9F49-4332-9FF7-6A679403F5BC}"/>
              </a:ext>
            </a:extLst>
          </p:cNvPr>
          <p:cNvSpPr>
            <a:spLocks noGrp="1"/>
          </p:cNvSpPr>
          <p:nvPr>
            <p:ph type="title"/>
          </p:nvPr>
        </p:nvSpPr>
        <p:spPr/>
        <p:txBody>
          <a:bodyPr>
            <a:normAutofit/>
          </a:bodyPr>
          <a:lstStyle/>
          <a:p>
            <a:r>
              <a:rPr lang="en-US" sz="4000" dirty="0" err="1"/>
              <a:t>Neophodni</a:t>
            </a:r>
            <a:r>
              <a:rPr lang="en-US" sz="4000" dirty="0"/>
              <a:t> </a:t>
            </a:r>
            <a:r>
              <a:rPr lang="en-US" sz="4000" dirty="0" err="1"/>
              <a:t>koncepti</a:t>
            </a:r>
            <a:endParaRPr lang="en-US" sz="4000" dirty="0"/>
          </a:p>
        </p:txBody>
      </p:sp>
      <p:sp>
        <p:nvSpPr>
          <p:cNvPr id="3" name="Content Placeholder 2">
            <a:extLst>
              <a:ext uri="{FF2B5EF4-FFF2-40B4-BE49-F238E27FC236}">
                <a16:creationId xmlns:a16="http://schemas.microsoft.com/office/drawing/2014/main" id="{1507DDA1-E1E4-4E65-A8CE-3F76B154DFEA}"/>
              </a:ext>
            </a:extLst>
          </p:cNvPr>
          <p:cNvSpPr>
            <a:spLocks noGrp="1"/>
          </p:cNvSpPr>
          <p:nvPr>
            <p:ph idx="1"/>
          </p:nvPr>
        </p:nvSpPr>
        <p:spPr/>
        <p:txBody>
          <a:bodyPr/>
          <a:lstStyle/>
          <a:p>
            <a:r>
              <a:rPr lang="sr-Latn-CS" sz="2400" b="1" dirty="0">
                <a:effectLst/>
                <a:latin typeface="Times New Roman" panose="02020603050405020304" pitchFamily="18" charset="0"/>
                <a:ea typeface="Times New Roman" panose="02020603050405020304" pitchFamily="18" charset="0"/>
              </a:rPr>
              <a:t>2D Konvolucija</a:t>
            </a:r>
            <a:endParaRPr lang="en-US" sz="2400" b="1" dirty="0">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pPr algn="just"/>
            <a:r>
              <a:rPr lang="sr-Latn-CS" sz="1600" dirty="0">
                <a:effectLst/>
                <a:latin typeface="Times New Roman" panose="02020603050405020304" pitchFamily="18" charset="0"/>
                <a:ea typeface="Times New Roman" panose="02020603050405020304" pitchFamily="18" charset="0"/>
              </a:rPr>
              <a:t>Konvolucija predstavlja matematički operator koji od dve funkcije proizvodi treću. U oblasti dubokog učenja se pod konvolucijom podrazumeva primenu niza filtara na ulaznu sliku, kako bi se dobio željeni izlaz. Ukoliko želimo da sliku veličine D</a:t>
            </a:r>
            <a:r>
              <a:rPr lang="en-US" sz="1600" baseline="-25000" dirty="0">
                <a:effectLst/>
                <a:latin typeface="Times New Roman" panose="02020603050405020304" pitchFamily="18" charset="0"/>
                <a:ea typeface="Times New Roman" panose="02020603050405020304" pitchFamily="18" charset="0"/>
              </a:rPr>
              <a:t>u</a:t>
            </a:r>
            <a:r>
              <a:rPr lang="en-US" sz="1600" dirty="0">
                <a:effectLst/>
                <a:latin typeface="Times New Roman" panose="02020603050405020304" pitchFamily="18" charset="0"/>
                <a:ea typeface="Times New Roman" panose="02020603050405020304" pitchFamily="18" charset="0"/>
              </a:rPr>
              <a:t> x </a:t>
            </a:r>
            <a:r>
              <a:rPr lang="sr-Latn-CS" sz="1600" dirty="0">
                <a:effectLst/>
                <a:latin typeface="Times New Roman" panose="02020603050405020304" pitchFamily="18" charset="0"/>
                <a:ea typeface="Times New Roman" panose="02020603050405020304" pitchFamily="18" charset="0"/>
              </a:rPr>
              <a:t>D</a:t>
            </a:r>
            <a:r>
              <a:rPr lang="en-US" sz="1600" baseline="-25000" dirty="0">
                <a:effectLst/>
                <a:latin typeface="Times New Roman" panose="02020603050405020304" pitchFamily="18" charset="0"/>
                <a:ea typeface="Times New Roman" panose="02020603050405020304" pitchFamily="18" charset="0"/>
              </a:rPr>
              <a:t>u </a:t>
            </a:r>
            <a:r>
              <a:rPr lang="en-US" sz="1600" dirty="0">
                <a:effectLst/>
                <a:latin typeface="Times New Roman" panose="02020603050405020304" pitchFamily="18" charset="0"/>
                <a:ea typeface="Times New Roman" panose="02020603050405020304" pitchFamily="18" charset="0"/>
              </a:rPr>
              <a:t>x </a:t>
            </a:r>
            <a:r>
              <a:rPr lang="sr-Latn-CS" sz="1600" dirty="0">
                <a:effectLst/>
                <a:latin typeface="Times New Roman" panose="02020603050405020304" pitchFamily="18" charset="0"/>
                <a:ea typeface="Times New Roman" panose="02020603050405020304" pitchFamily="18" charset="0"/>
              </a:rPr>
              <a:t>M pretvorimo u izlaz dimenzija D</a:t>
            </a:r>
            <a:r>
              <a:rPr lang="en-US" sz="1600" baseline="-25000" dirty="0">
                <a:effectLst/>
                <a:latin typeface="Times New Roman" panose="02020603050405020304" pitchFamily="18" charset="0"/>
                <a:ea typeface="Times New Roman" panose="02020603050405020304" pitchFamily="18" charset="0"/>
              </a:rPr>
              <a:t>v</a:t>
            </a:r>
            <a:r>
              <a:rPr lang="en-US" sz="1600" dirty="0">
                <a:effectLst/>
                <a:latin typeface="Times New Roman" panose="02020603050405020304" pitchFamily="18" charset="0"/>
                <a:ea typeface="Times New Roman" panose="02020603050405020304" pitchFamily="18" charset="0"/>
              </a:rPr>
              <a:t> x </a:t>
            </a:r>
            <a:r>
              <a:rPr lang="sr-Latn-CS" sz="1600" dirty="0">
                <a:effectLst/>
                <a:latin typeface="Times New Roman" panose="02020603050405020304" pitchFamily="18" charset="0"/>
                <a:ea typeface="Times New Roman" panose="02020603050405020304" pitchFamily="18" charset="0"/>
              </a:rPr>
              <a:t>D</a:t>
            </a:r>
            <a:r>
              <a:rPr lang="en-US" sz="1600" baseline="-25000" dirty="0">
                <a:effectLst/>
                <a:latin typeface="Times New Roman" panose="02020603050405020304" pitchFamily="18" charset="0"/>
                <a:ea typeface="Times New Roman" panose="02020603050405020304" pitchFamily="18" charset="0"/>
              </a:rPr>
              <a:t>v </a:t>
            </a:r>
            <a:r>
              <a:rPr lang="en-US" sz="1600" dirty="0">
                <a:effectLst/>
                <a:latin typeface="Times New Roman" panose="02020603050405020304" pitchFamily="18" charset="0"/>
                <a:ea typeface="Times New Roman" panose="02020603050405020304" pitchFamily="18" charset="0"/>
              </a:rPr>
              <a:t>x </a:t>
            </a:r>
            <a:r>
              <a:rPr lang="sr-Latn-CS" sz="1600" dirty="0">
                <a:effectLst/>
                <a:latin typeface="Times New Roman" panose="02020603050405020304" pitchFamily="18" charset="0"/>
                <a:ea typeface="Times New Roman" panose="02020603050405020304" pitchFamily="18" charset="0"/>
              </a:rPr>
              <a:t>N, potrebno nam je N filtara, svaki dimenzija D</a:t>
            </a:r>
            <a:r>
              <a:rPr lang="en-US" sz="1600" baseline="-25000" dirty="0">
                <a:effectLst/>
                <a:latin typeface="Times New Roman" panose="02020603050405020304" pitchFamily="18" charset="0"/>
                <a:ea typeface="Times New Roman" panose="02020603050405020304" pitchFamily="18" charset="0"/>
              </a:rPr>
              <a:t>r</a:t>
            </a:r>
            <a:r>
              <a:rPr lang="en-US" sz="1600" dirty="0">
                <a:effectLst/>
                <a:latin typeface="Times New Roman" panose="02020603050405020304" pitchFamily="18" charset="0"/>
                <a:ea typeface="Times New Roman" panose="02020603050405020304" pitchFamily="18" charset="0"/>
              </a:rPr>
              <a:t> x </a:t>
            </a:r>
            <a:r>
              <a:rPr lang="sr-Latn-CS" sz="1600" dirty="0">
                <a:effectLst/>
                <a:latin typeface="Times New Roman" panose="02020603050405020304" pitchFamily="18" charset="0"/>
                <a:ea typeface="Times New Roman" panose="02020603050405020304" pitchFamily="18" charset="0"/>
              </a:rPr>
              <a:t>D</a:t>
            </a:r>
            <a:r>
              <a:rPr lang="en-US" sz="1600" baseline="-25000" dirty="0">
                <a:effectLst/>
                <a:latin typeface="Times New Roman" panose="02020603050405020304" pitchFamily="18" charset="0"/>
                <a:ea typeface="Times New Roman" panose="02020603050405020304" pitchFamily="18" charset="0"/>
              </a:rPr>
              <a:t>r </a:t>
            </a:r>
            <a:r>
              <a:rPr lang="en-US" sz="1600" dirty="0">
                <a:effectLst/>
                <a:latin typeface="Times New Roman" panose="02020603050405020304" pitchFamily="18" charset="0"/>
                <a:ea typeface="Times New Roman" panose="02020603050405020304" pitchFamily="18" charset="0"/>
              </a:rPr>
              <a:t>x </a:t>
            </a:r>
            <a:r>
              <a:rPr lang="sr-Latn-CS" sz="1600" dirty="0">
                <a:effectLst/>
                <a:latin typeface="Times New Roman" panose="02020603050405020304" pitchFamily="18" charset="0"/>
                <a:ea typeface="Times New Roman" panose="02020603050405020304" pitchFamily="18" charset="0"/>
              </a:rPr>
              <a:t>M.</a:t>
            </a:r>
            <a:endParaRPr lang="en-US" sz="1600" dirty="0">
              <a:latin typeface="Times New Roman" panose="02020603050405020304" pitchFamily="18" charset="0"/>
              <a:ea typeface="Times New Roman" panose="02020603050405020304" pitchFamily="18" charset="0"/>
            </a:endParaRPr>
          </a:p>
          <a:p>
            <a:pPr algn="just"/>
            <a:r>
              <a:rPr lang="sr-Latn-CS" sz="1600" dirty="0">
                <a:effectLst/>
                <a:latin typeface="Times New Roman" panose="02020603050405020304" pitchFamily="18" charset="0"/>
                <a:ea typeface="Times New Roman" panose="02020603050405020304" pitchFamily="18" charset="0"/>
              </a:rPr>
              <a:t>Veli</a:t>
            </a:r>
            <a:r>
              <a:rPr lang="sr-Latn-RS" sz="1600" dirty="0">
                <a:effectLst/>
                <a:latin typeface="Times New Roman" panose="02020603050405020304" pitchFamily="18" charset="0"/>
                <a:ea typeface="Times New Roman" panose="02020603050405020304" pitchFamily="18" charset="0"/>
              </a:rPr>
              <a:t>čina slike na izlazu iz mreže je (</a:t>
            </a:r>
            <a:r>
              <a:rPr lang="sr-Latn-CS" sz="1600" dirty="0">
                <a:effectLst/>
                <a:latin typeface="Times New Roman" panose="02020603050405020304" pitchFamily="18" charset="0"/>
                <a:ea typeface="Times New Roman" panose="02020603050405020304" pitchFamily="18" charset="0"/>
              </a:rPr>
              <a:t>D</a:t>
            </a:r>
            <a:r>
              <a:rPr lang="en-US" sz="1600" baseline="-25000" dirty="0">
                <a:effectLst/>
                <a:latin typeface="Times New Roman" panose="02020603050405020304" pitchFamily="18" charset="0"/>
                <a:ea typeface="Times New Roman" panose="02020603050405020304" pitchFamily="18" charset="0"/>
              </a:rPr>
              <a:t>u </a:t>
            </a:r>
            <a:r>
              <a:rPr lang="en-US" sz="1600" dirty="0">
                <a:effectLst/>
                <a:latin typeface="Times New Roman" panose="02020603050405020304" pitchFamily="18" charset="0"/>
                <a:ea typeface="Times New Roman" panose="02020603050405020304" pitchFamily="18" charset="0"/>
              </a:rPr>
              <a:t>- </a:t>
            </a:r>
            <a:r>
              <a:rPr lang="en-US" sz="1600" baseline="-25000" dirty="0">
                <a:effectLst/>
                <a:latin typeface="Times New Roman" panose="02020603050405020304" pitchFamily="18" charset="0"/>
                <a:ea typeface="Times New Roman" panose="02020603050405020304" pitchFamily="18" charset="0"/>
              </a:rPr>
              <a:t> </a:t>
            </a:r>
            <a:r>
              <a:rPr lang="sr-Latn-CS" sz="1600" dirty="0">
                <a:effectLst/>
                <a:latin typeface="Times New Roman" panose="02020603050405020304" pitchFamily="18" charset="0"/>
                <a:ea typeface="Times New Roman" panose="02020603050405020304" pitchFamily="18" charset="0"/>
              </a:rPr>
              <a:t>D</a:t>
            </a:r>
            <a:r>
              <a:rPr lang="en-US" sz="1600" baseline="-25000" dirty="0">
                <a:effectLst/>
                <a:latin typeface="Times New Roman" panose="02020603050405020304" pitchFamily="18" charset="0"/>
                <a:ea typeface="Times New Roman" panose="02020603050405020304" pitchFamily="18" charset="0"/>
              </a:rPr>
              <a:t>r </a:t>
            </a:r>
            <a:r>
              <a:rPr lang="sr-Latn-RS" sz="1600" dirty="0">
                <a:effectLst/>
                <a:latin typeface="Times New Roman" panose="02020603050405020304" pitchFamily="18" charset="0"/>
                <a:ea typeface="Times New Roman" panose="02020603050405020304" pitchFamily="18" charset="0"/>
              </a:rPr>
              <a:t>+ 2P) / S + 1, gde P predstavlja proširivanje(eng. padding) matrice, a S korak (eng. stride), dok je pomeraj (eng. bias) 1.</a:t>
            </a:r>
            <a:endParaRPr lang="en-US" sz="1600" dirty="0">
              <a:effectLst/>
              <a:latin typeface="Times New Roman" panose="02020603050405020304" pitchFamily="18" charset="0"/>
              <a:ea typeface="Times New Roman" panose="02020603050405020304" pitchFamily="18" charset="0"/>
            </a:endParaRPr>
          </a:p>
          <a:p>
            <a:pPr lvl="1"/>
            <a:endParaRPr lang="en-US" dirty="0"/>
          </a:p>
        </p:txBody>
      </p:sp>
      <p:pic>
        <p:nvPicPr>
          <p:cNvPr id="1026" name="Picture 2">
            <a:extLst>
              <a:ext uri="{FF2B5EF4-FFF2-40B4-BE49-F238E27FC236}">
                <a16:creationId xmlns:a16="http://schemas.microsoft.com/office/drawing/2014/main" id="{2DD1B7BD-1A7A-4069-AFF6-5C02749F8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766" y="4001294"/>
            <a:ext cx="6154468" cy="2164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4216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7D6A-2DE5-465A-A917-586EFA3F17E0}"/>
              </a:ext>
            </a:extLst>
          </p:cNvPr>
          <p:cNvSpPr>
            <a:spLocks noGrp="1"/>
          </p:cNvSpPr>
          <p:nvPr>
            <p:ph type="title"/>
          </p:nvPr>
        </p:nvSpPr>
        <p:spPr/>
        <p:txBody>
          <a:bodyPr>
            <a:normAutofit/>
          </a:bodyPr>
          <a:lstStyle/>
          <a:p>
            <a:r>
              <a:rPr lang="en-US" sz="4000" dirty="0" err="1"/>
              <a:t>Zaključna</a:t>
            </a:r>
            <a:r>
              <a:rPr lang="en-US" sz="4000" dirty="0"/>
              <a:t> </a:t>
            </a:r>
            <a:r>
              <a:rPr lang="en-US" sz="4000" dirty="0" err="1"/>
              <a:t>razmatranja</a:t>
            </a:r>
            <a:endParaRPr lang="en-US" sz="4000" dirty="0"/>
          </a:p>
        </p:txBody>
      </p:sp>
      <p:sp>
        <p:nvSpPr>
          <p:cNvPr id="3" name="Content Placeholder 2">
            <a:extLst>
              <a:ext uri="{FF2B5EF4-FFF2-40B4-BE49-F238E27FC236}">
                <a16:creationId xmlns:a16="http://schemas.microsoft.com/office/drawing/2014/main" id="{66502853-DC9E-46DB-93E6-75BA3396AF11}"/>
              </a:ext>
            </a:extLst>
          </p:cNvPr>
          <p:cNvSpPr>
            <a:spLocks noGrp="1"/>
          </p:cNvSpPr>
          <p:nvPr>
            <p:ph idx="1"/>
          </p:nvPr>
        </p:nvSpPr>
        <p:spPr>
          <a:xfrm>
            <a:off x="838200" y="1825625"/>
            <a:ext cx="10515600" cy="4667250"/>
          </a:xfrm>
        </p:spPr>
        <p:txBody>
          <a:bodyPr>
            <a:normAutofit lnSpcReduction="10000"/>
          </a:bodyPr>
          <a:lstStyle/>
          <a:p>
            <a:pPr algn="just"/>
            <a:r>
              <a:rPr lang="en-US" sz="1600" dirty="0">
                <a:effectLst/>
                <a:latin typeface="Times New Roman" panose="02020603050405020304" pitchFamily="18" charset="0"/>
                <a:ea typeface="Times New Roman" panose="02020603050405020304" pitchFamily="18" charset="0"/>
              </a:rPr>
              <a:t>Za </a:t>
            </a:r>
            <a:r>
              <a:rPr lang="en-US" sz="1600" dirty="0" err="1">
                <a:effectLst/>
                <a:latin typeface="Times New Roman" panose="02020603050405020304" pitchFamily="18" charset="0"/>
                <a:ea typeface="Times New Roman" panose="02020603050405020304" pitchFamily="18" charset="0"/>
              </a:rPr>
              <a:t>jedan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produkcioni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sistem</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bitno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korišćenje</a:t>
            </a:r>
            <a:r>
              <a:rPr lang="en-US" sz="1600" dirty="0">
                <a:effectLst/>
                <a:latin typeface="Times New Roman" panose="02020603050405020304" pitchFamily="18" charset="0"/>
                <a:ea typeface="Times New Roman" panose="02020603050405020304" pitchFamily="18" charset="0"/>
              </a:rPr>
              <a:t> anti-spoofing </a:t>
            </a:r>
            <a:r>
              <a:rPr lang="en-US" sz="1600" dirty="0" err="1">
                <a:effectLst/>
                <a:latin typeface="Times New Roman" panose="02020603050405020304" pitchFamily="18" charset="0"/>
                <a:ea typeface="Times New Roman" panose="02020603050405020304" pitchFamily="18" charset="0"/>
              </a:rPr>
              <a:t>metoda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kako</a:t>
            </a:r>
            <a:r>
              <a:rPr lang="en-US" sz="1600" dirty="0">
                <a:effectLst/>
                <a:latin typeface="Times New Roman" panose="02020603050405020304" pitchFamily="18" charset="0"/>
                <a:ea typeface="Times New Roman" panose="02020603050405020304" pitchFamily="18" charset="0"/>
              </a:rPr>
              <a:t> bi se </a:t>
            </a:r>
            <a:r>
              <a:rPr lang="sr-Latn-RS" sz="1600" dirty="0">
                <a:effectLst/>
                <a:latin typeface="Times New Roman" panose="02020603050405020304" pitchFamily="18" charset="0"/>
                <a:ea typeface="Times New Roman" panose="02020603050405020304" pitchFamily="18" charset="0"/>
              </a:rPr>
              <a:t>zaštitili od napada. Sistem poput ovog je modularan, pa se ubacivanjem dodatnog modula između dela za detekciju i dela za prepoznavanje ovo može postići. Treba imati na umu da su implementacije anti</a:t>
            </a:r>
            <a:r>
              <a:rPr lang="en-US" sz="1600" dirty="0">
                <a:effectLst/>
                <a:latin typeface="Times New Roman" panose="02020603050405020304" pitchFamily="18" charset="0"/>
                <a:ea typeface="Times New Roman" panose="02020603050405020304" pitchFamily="18" charset="0"/>
              </a:rPr>
              <a:t>-spoofing</a:t>
            </a:r>
            <a:r>
              <a:rPr lang="sr-Latn-RS" sz="1600" dirty="0">
                <a:effectLst/>
                <a:latin typeface="Times New Roman" panose="02020603050405020304" pitchFamily="18" charset="0"/>
                <a:ea typeface="Times New Roman" panose="02020603050405020304" pitchFamily="18" charset="0"/>
              </a:rPr>
              <a:t> sistema kompleksne, i većina SOTA modela koristi RGB, depth i IR slike.</a:t>
            </a:r>
            <a:endParaRPr lang="en-US" sz="1600" dirty="0">
              <a:effectLst/>
              <a:latin typeface="Times New Roman" panose="02020603050405020304" pitchFamily="18" charset="0"/>
              <a:ea typeface="Times New Roman" panose="02020603050405020304" pitchFamily="18" charset="0"/>
            </a:endParaRPr>
          </a:p>
          <a:p>
            <a:pPr algn="just"/>
            <a:r>
              <a:rPr lang="sr-Latn-RS" sz="1600" dirty="0">
                <a:effectLst/>
                <a:latin typeface="Times New Roman" panose="02020603050405020304" pitchFamily="18" charset="0"/>
                <a:ea typeface="Times New Roman" panose="02020603050405020304" pitchFamily="18" charset="0"/>
              </a:rPr>
              <a:t>Delove koda koji se često ponavljaju, kao i delovi koji isključivo rade sa Numpy nizovima, mogu se prepraviti da koriste CuPy paket koji omogućava koriščenje grafičke kartice pri radu sa nizovima, ili iskoristiti brzinu C programskog jezika korišćenjem Cython paketa i refaktorisanjem koda. Drugo rešenje može biti korišćenje Numba kompajlera koji osim što prevodi kod u mašinski, omogućava i paralelizaciju koda.</a:t>
            </a:r>
            <a:endParaRPr lang="en-US" sz="1600" dirty="0">
              <a:effectLst/>
              <a:latin typeface="Times New Roman" panose="02020603050405020304" pitchFamily="18" charset="0"/>
              <a:ea typeface="Times New Roman" panose="02020603050405020304" pitchFamily="18" charset="0"/>
            </a:endParaRPr>
          </a:p>
          <a:p>
            <a:pPr algn="just"/>
            <a:r>
              <a:rPr lang="sr-Latn-RS" sz="1600" dirty="0">
                <a:effectLst/>
                <a:latin typeface="Times New Roman" panose="02020603050405020304" pitchFamily="18" charset="0"/>
                <a:ea typeface="Times New Roman" panose="02020603050405020304" pitchFamily="18" charset="0"/>
              </a:rPr>
              <a:t>Delovi koda se mogu prepraviti po konkurentnom principu kako bi se izbeglo zaključavanje procesa i čekanje odgovora. Takođe, premda lak za implementaciju, Flask razvojni okvir je namenjem web programiranju, i nije pogodan za veliki broj zahteva koje bi ovaj sistem mogao da očekuje, te bi njegova zamena bila neophodna.</a:t>
            </a:r>
            <a:endParaRPr lang="en-US" sz="1600" dirty="0">
              <a:effectLst/>
              <a:latin typeface="Times New Roman" panose="02020603050405020304" pitchFamily="18" charset="0"/>
              <a:ea typeface="Times New Roman" panose="02020603050405020304" pitchFamily="18" charset="0"/>
            </a:endParaRPr>
          </a:p>
          <a:p>
            <a:pPr algn="just"/>
            <a:r>
              <a:rPr lang="sr-Latn-RS" sz="1600" dirty="0">
                <a:effectLst/>
                <a:latin typeface="Times New Roman" panose="02020603050405020304" pitchFamily="18" charset="0"/>
                <a:ea typeface="Times New Roman" panose="02020603050405020304" pitchFamily="18" charset="0"/>
              </a:rPr>
              <a:t>Trenutni sistem nije skalabilan, a kako bi se ovo omogućilo, potrebno je implementirati mehanizme koji će skladištiti sve zahteve i raspoređivati nekom procesu po potrebi. Ovi alati su poznati pod nazivom brokeri poruka.</a:t>
            </a:r>
            <a:endParaRPr lang="en-US" sz="1600" dirty="0">
              <a:effectLst/>
              <a:latin typeface="Times New Roman" panose="02020603050405020304" pitchFamily="18" charset="0"/>
              <a:ea typeface="Times New Roman" panose="02020603050405020304" pitchFamily="18" charset="0"/>
            </a:endParaRPr>
          </a:p>
          <a:p>
            <a:pPr algn="just"/>
            <a:r>
              <a:rPr lang="sr-Latn-RS" sz="1600" dirty="0">
                <a:effectLst/>
                <a:latin typeface="Times New Roman" panose="02020603050405020304" pitchFamily="18" charset="0"/>
                <a:ea typeface="Times New Roman" panose="02020603050405020304" pitchFamily="18" charset="0"/>
              </a:rPr>
              <a:t>Sistemi dubokog učenja su zahtevni za deployment i održavanje. Rešenje koje je idealno za ovakve sisteme je korišćenje Docker</a:t>
            </a:r>
            <a:r>
              <a:rPr lang="en-US" sz="1600" dirty="0">
                <a:effectLst/>
                <a:latin typeface="Times New Roman" panose="02020603050405020304" pitchFamily="18" charset="0"/>
                <a:ea typeface="Times New Roman" panose="02020603050405020304" pitchFamily="18" charset="0"/>
              </a:rPr>
              <a:t>-a, </a:t>
            </a:r>
            <a:r>
              <a:rPr lang="en-US" sz="1600" dirty="0" err="1">
                <a:effectLst/>
                <a:latin typeface="Times New Roman" panose="02020603050405020304" pitchFamily="18" charset="0"/>
                <a:ea typeface="Times New Roman" panose="02020603050405020304" pitchFamily="18" charset="0"/>
              </a:rPr>
              <a:t>odnosno</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principa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kontejnera</a:t>
            </a:r>
            <a:r>
              <a:rPr lang="en-US" sz="1600" dirty="0">
                <a:effectLst/>
                <a:latin typeface="Times New Roman" panose="02020603050405020304" pitchFamily="18" charset="0"/>
                <a:ea typeface="Times New Roman" panose="02020603050405020304" pitchFamily="18" charset="0"/>
              </a:rPr>
              <a:t>. </a:t>
            </a:r>
            <a:r>
              <a:rPr lang="sr-Latn-RS" sz="1600" dirty="0">
                <a:effectLst/>
                <a:latin typeface="Times New Roman" panose="02020603050405020304" pitchFamily="18" charset="0"/>
                <a:ea typeface="Times New Roman" panose="02020603050405020304" pitchFamily="18" charset="0"/>
              </a:rPr>
              <a:t>U ovom slučaju ne samo da bi se samo Python deo sistema morao prebaciti u kontejner, već i cela baza i frontend deo. </a:t>
            </a:r>
            <a:endParaRPr lang="en-US"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Do </a:t>
            </a:r>
            <a:r>
              <a:rPr lang="en-US" sz="1600" dirty="0" err="1">
                <a:effectLst/>
                <a:latin typeface="Times New Roman" panose="02020603050405020304" pitchFamily="18" charset="0"/>
                <a:ea typeface="Times New Roman" panose="02020603050405020304" pitchFamily="18" charset="0"/>
              </a:rPr>
              <a:t>sada</a:t>
            </a:r>
            <a:r>
              <a:rPr lang="en-US" sz="1600" dirty="0">
                <a:effectLst/>
                <a:latin typeface="Times New Roman" panose="02020603050405020304" pitchFamily="18" charset="0"/>
                <a:ea typeface="Times New Roman" panose="02020603050405020304" pitchFamily="18" charset="0"/>
              </a:rPr>
              <a:t> je </a:t>
            </a:r>
            <a:r>
              <a:rPr lang="en-US" sz="1600" dirty="0" err="1">
                <a:effectLst/>
                <a:latin typeface="Times New Roman" panose="02020603050405020304" pitchFamily="18" charset="0"/>
                <a:ea typeface="Times New Roman" panose="02020603050405020304" pitchFamily="18" charset="0"/>
              </a:rPr>
              <a:t>bilo</a:t>
            </a:r>
            <a:r>
              <a:rPr lang="en-US" sz="1600" dirty="0">
                <a:effectLst/>
                <a:latin typeface="Times New Roman" panose="02020603050405020304" pitchFamily="18" charset="0"/>
                <a:ea typeface="Times New Roman" panose="02020603050405020304" pitchFamily="18" charset="0"/>
              </a:rPr>
              <a:t> re</a:t>
            </a:r>
            <a:r>
              <a:rPr lang="sr-Latn-RS" sz="1600" dirty="0">
                <a:effectLst/>
                <a:latin typeface="Times New Roman" panose="02020603050405020304" pitchFamily="18" charset="0"/>
                <a:ea typeface="Times New Roman" panose="02020603050405020304" pitchFamily="18" charset="0"/>
              </a:rPr>
              <a:t>či o radu sa slikama. Ukoliko ima potrebe raditi sa video snimcima, situacija postaje komplikovanija. Premda video snimak jeste samo niz slika, i moguće je uraditi prepoznavanje lica na svakoj slici (frejmu), ovo je prilično zahtevan posao za računar. U ovim slučajevima je potrebno koristiti tehnike praćenja (eng. tracking) i reidentifikacije.</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153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2668-465C-4471-AA49-47E77235AEDE}"/>
              </a:ext>
            </a:extLst>
          </p:cNvPr>
          <p:cNvSpPr>
            <a:spLocks noGrp="1"/>
          </p:cNvSpPr>
          <p:nvPr>
            <p:ph type="title"/>
          </p:nvPr>
        </p:nvSpPr>
        <p:spPr/>
        <p:txBody>
          <a:bodyPr>
            <a:normAutofit/>
          </a:bodyPr>
          <a:lstStyle/>
          <a:p>
            <a:r>
              <a:rPr lang="en-US" sz="4000" dirty="0" err="1"/>
              <a:t>Literatura</a:t>
            </a:r>
            <a:endParaRPr lang="en-US" sz="4000" dirty="0"/>
          </a:p>
        </p:txBody>
      </p:sp>
      <p:sp>
        <p:nvSpPr>
          <p:cNvPr id="3" name="Content Placeholder 2">
            <a:extLst>
              <a:ext uri="{FF2B5EF4-FFF2-40B4-BE49-F238E27FC236}">
                <a16:creationId xmlns:a16="http://schemas.microsoft.com/office/drawing/2014/main" id="{8B5432D8-E958-43DF-AB46-0C67681C1EE7}"/>
              </a:ext>
            </a:extLst>
          </p:cNvPr>
          <p:cNvSpPr>
            <a:spLocks noGrp="1"/>
          </p:cNvSpPr>
          <p:nvPr>
            <p:ph idx="1"/>
          </p:nvPr>
        </p:nvSpPr>
        <p:spPr/>
        <p:txBody>
          <a:bodyPr>
            <a:normAutofit lnSpcReduction="10000"/>
          </a:bodyPr>
          <a:lstStyle/>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Deng, Jiankang, et al. "Retinaface: Single-stage dense face localisation in the wild." </a:t>
            </a:r>
            <a:r>
              <a:rPr lang="sr-Latn-CS" sz="1600" i="1" dirty="0">
                <a:solidFill>
                  <a:srgbClr val="222222"/>
                </a:solidFill>
                <a:effectLst/>
                <a:latin typeface="Times New Roman" panose="02020603050405020304" pitchFamily="18" charset="0"/>
                <a:ea typeface="Times New Roman" panose="02020603050405020304" pitchFamily="18" charset="0"/>
              </a:rPr>
              <a:t>arXiv preprint arXiv:1905.00641</a:t>
            </a:r>
            <a:r>
              <a:rPr lang="sr-Latn-CS" sz="1600" dirty="0">
                <a:solidFill>
                  <a:srgbClr val="222222"/>
                </a:solidFill>
                <a:effectLst/>
                <a:latin typeface="Times New Roman" panose="02020603050405020304" pitchFamily="18" charset="0"/>
                <a:ea typeface="Times New Roman" panose="02020603050405020304" pitchFamily="18" charset="0"/>
              </a:rPr>
              <a:t> (2019).</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Sandler, Mark, et al. "Mobilenetv2: Inverted residuals and linear bottlenecks." </a:t>
            </a:r>
            <a:r>
              <a:rPr lang="sr-Latn-CS" sz="1600" i="1" dirty="0">
                <a:solidFill>
                  <a:srgbClr val="222222"/>
                </a:solidFill>
                <a:effectLst/>
                <a:latin typeface="Times New Roman" panose="02020603050405020304" pitchFamily="18" charset="0"/>
                <a:ea typeface="Times New Roman" panose="02020603050405020304" pitchFamily="18" charset="0"/>
              </a:rPr>
              <a:t>Proceedings of the IEEE conference on computer vision and pattern recognition</a:t>
            </a:r>
            <a:r>
              <a:rPr lang="sr-Latn-CS" sz="1600" dirty="0">
                <a:solidFill>
                  <a:srgbClr val="222222"/>
                </a:solidFill>
                <a:effectLst/>
                <a:latin typeface="Times New Roman" panose="02020603050405020304" pitchFamily="18" charset="0"/>
                <a:ea typeface="Times New Roman" panose="02020603050405020304" pitchFamily="18" charset="0"/>
              </a:rPr>
              <a:t>. 2018.</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Tang, Xu, et al. "Pyramidbox: A context-assisted single shot face detector." </a:t>
            </a:r>
            <a:r>
              <a:rPr lang="sr-Latn-CS" sz="1600" i="1" dirty="0">
                <a:solidFill>
                  <a:srgbClr val="222222"/>
                </a:solidFill>
                <a:effectLst/>
                <a:latin typeface="Times New Roman" panose="02020603050405020304" pitchFamily="18" charset="0"/>
                <a:ea typeface="Times New Roman" panose="02020603050405020304" pitchFamily="18" charset="0"/>
              </a:rPr>
              <a:t>Proceedings of the European Conference on Computer Vision (ECCV)</a:t>
            </a:r>
            <a:r>
              <a:rPr lang="sr-Latn-CS" sz="1600" dirty="0">
                <a:solidFill>
                  <a:srgbClr val="222222"/>
                </a:solidFill>
                <a:effectLst/>
                <a:latin typeface="Times New Roman" panose="02020603050405020304" pitchFamily="18" charset="0"/>
                <a:ea typeface="Times New Roman" panose="02020603050405020304" pitchFamily="18" charset="0"/>
              </a:rPr>
              <a:t>. 2018.</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Lin, Tsung-Yi, et al. "Focal loss for dense object detection." </a:t>
            </a:r>
            <a:r>
              <a:rPr lang="sr-Latn-CS" sz="1600" i="1" dirty="0">
                <a:solidFill>
                  <a:srgbClr val="222222"/>
                </a:solidFill>
                <a:effectLst/>
                <a:latin typeface="Times New Roman" panose="02020603050405020304" pitchFamily="18" charset="0"/>
                <a:ea typeface="Times New Roman" panose="02020603050405020304" pitchFamily="18" charset="0"/>
              </a:rPr>
              <a:t>Proceedings of the IEEE international conference on computer vision</a:t>
            </a:r>
            <a:r>
              <a:rPr lang="sr-Latn-CS" sz="1600" dirty="0">
                <a:solidFill>
                  <a:srgbClr val="222222"/>
                </a:solidFill>
                <a:effectLst/>
                <a:latin typeface="Times New Roman" panose="02020603050405020304" pitchFamily="18" charset="0"/>
                <a:ea typeface="Times New Roman" panose="02020603050405020304" pitchFamily="18" charset="0"/>
              </a:rPr>
              <a:t>. 2017.</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Deng, Jiankang, et al. "Retinaface: Single-stage dense face localisation in the wild." </a:t>
            </a:r>
            <a:r>
              <a:rPr lang="sr-Latn-CS" sz="1600" i="1" dirty="0">
                <a:solidFill>
                  <a:srgbClr val="222222"/>
                </a:solidFill>
                <a:effectLst/>
                <a:latin typeface="Times New Roman" panose="02020603050405020304" pitchFamily="18" charset="0"/>
                <a:ea typeface="Times New Roman" panose="02020603050405020304" pitchFamily="18" charset="0"/>
              </a:rPr>
              <a:t>arXiv preprint arXiv:1905.00641</a:t>
            </a:r>
            <a:r>
              <a:rPr lang="sr-Latn-CS" sz="1600" dirty="0">
                <a:solidFill>
                  <a:srgbClr val="222222"/>
                </a:solidFill>
                <a:effectLst/>
                <a:latin typeface="Times New Roman" panose="02020603050405020304" pitchFamily="18" charset="0"/>
                <a:ea typeface="Times New Roman" panose="02020603050405020304" pitchFamily="18" charset="0"/>
              </a:rPr>
              <a:t> (2019).</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Dai, Jifeng, et al. "Deformable convolutional networks." </a:t>
            </a:r>
            <a:r>
              <a:rPr lang="sr-Latn-CS" sz="1600" i="1" dirty="0">
                <a:solidFill>
                  <a:srgbClr val="222222"/>
                </a:solidFill>
                <a:effectLst/>
                <a:latin typeface="Times New Roman" panose="02020603050405020304" pitchFamily="18" charset="0"/>
                <a:ea typeface="Times New Roman" panose="02020603050405020304" pitchFamily="18" charset="0"/>
              </a:rPr>
              <a:t>Proceedings of the IEEE international conference on computer vision</a:t>
            </a:r>
            <a:r>
              <a:rPr lang="sr-Latn-CS" sz="1600" dirty="0">
                <a:solidFill>
                  <a:srgbClr val="222222"/>
                </a:solidFill>
                <a:effectLst/>
                <a:latin typeface="Times New Roman" panose="02020603050405020304" pitchFamily="18" charset="0"/>
                <a:ea typeface="Times New Roman" panose="02020603050405020304" pitchFamily="18" charset="0"/>
              </a:rPr>
              <a:t>. 2017.</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Schroff, Florian, Dmitry Kalenichenko, and James Philbin. "Facenet: A unified embedding for face recognition and clustering." </a:t>
            </a:r>
            <a:r>
              <a:rPr lang="sr-Latn-CS" sz="1600" i="1" dirty="0">
                <a:solidFill>
                  <a:srgbClr val="222222"/>
                </a:solidFill>
                <a:effectLst/>
                <a:latin typeface="Times New Roman" panose="02020603050405020304" pitchFamily="18" charset="0"/>
                <a:ea typeface="Times New Roman" panose="02020603050405020304" pitchFamily="18" charset="0"/>
              </a:rPr>
              <a:t>Proceedings of the IEEE conference on computer vision and pattern recognition</a:t>
            </a:r>
            <a:r>
              <a:rPr lang="sr-Latn-CS" sz="1600" dirty="0">
                <a:solidFill>
                  <a:srgbClr val="222222"/>
                </a:solidFill>
                <a:effectLst/>
                <a:latin typeface="Times New Roman" panose="02020603050405020304" pitchFamily="18" charset="0"/>
                <a:ea typeface="Times New Roman" panose="02020603050405020304" pitchFamily="18" charset="0"/>
              </a:rPr>
              <a:t>. 2015.</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Deng, Jiankang, et al. "Arcface: Additive angular margin loss for deep face recognition." </a:t>
            </a:r>
            <a:r>
              <a:rPr lang="sr-Latn-CS" sz="1600" i="1" dirty="0">
                <a:solidFill>
                  <a:srgbClr val="222222"/>
                </a:solidFill>
                <a:effectLst/>
                <a:latin typeface="Times New Roman" panose="02020603050405020304" pitchFamily="18" charset="0"/>
                <a:ea typeface="Times New Roman" panose="02020603050405020304" pitchFamily="18" charset="0"/>
              </a:rPr>
              <a:t>Proceedings of the IEEE Conference on Computer Vision and Pattern Recognition</a:t>
            </a:r>
            <a:r>
              <a:rPr lang="sr-Latn-CS" sz="1600" dirty="0">
                <a:solidFill>
                  <a:srgbClr val="222222"/>
                </a:solidFill>
                <a:effectLst/>
                <a:latin typeface="Times New Roman" panose="02020603050405020304" pitchFamily="18" charset="0"/>
                <a:ea typeface="Times New Roman" panose="02020603050405020304" pitchFamily="18" charset="0"/>
              </a:rPr>
              <a:t>. 2019.</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Malkov, Yury A., and Dmitry A. Yashunin. "Efficient and robust approximate nearest neighbor search using hierarchical navigable small world graphs." </a:t>
            </a:r>
            <a:r>
              <a:rPr lang="sr-Latn-CS" sz="1600" i="1" dirty="0">
                <a:solidFill>
                  <a:srgbClr val="222222"/>
                </a:solidFill>
                <a:effectLst/>
                <a:latin typeface="Times New Roman" panose="02020603050405020304" pitchFamily="18" charset="0"/>
                <a:ea typeface="Times New Roman" panose="02020603050405020304" pitchFamily="18" charset="0"/>
              </a:rPr>
              <a:t>IEEE transactions on pattern analysis and machine intelligence</a:t>
            </a:r>
            <a:r>
              <a:rPr lang="sr-Latn-CS" sz="1600" dirty="0">
                <a:solidFill>
                  <a:srgbClr val="222222"/>
                </a:solidFill>
                <a:effectLst/>
                <a:latin typeface="Times New Roman" panose="02020603050405020304" pitchFamily="18" charset="0"/>
                <a:ea typeface="Times New Roman" panose="02020603050405020304" pitchFamily="18" charset="0"/>
              </a:rPr>
              <a:t> (2018).</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Zhang, Kaipeng, et al. "Joint face detection and alignment using multitask cascaded convolutional networks." </a:t>
            </a:r>
            <a:r>
              <a:rPr lang="sr-Latn-CS" sz="1600" i="1" dirty="0">
                <a:solidFill>
                  <a:srgbClr val="222222"/>
                </a:solidFill>
                <a:effectLst/>
                <a:latin typeface="Times New Roman" panose="02020603050405020304" pitchFamily="18" charset="0"/>
                <a:ea typeface="Times New Roman" panose="02020603050405020304" pitchFamily="18" charset="0"/>
              </a:rPr>
              <a:t>IEEE Signal Processing Letters</a:t>
            </a:r>
            <a:r>
              <a:rPr lang="sr-Latn-CS" sz="1600" dirty="0">
                <a:solidFill>
                  <a:srgbClr val="222222"/>
                </a:solidFill>
                <a:effectLst/>
                <a:latin typeface="Times New Roman" panose="02020603050405020304" pitchFamily="18" charset="0"/>
                <a:ea typeface="Times New Roman" panose="02020603050405020304" pitchFamily="18" charset="0"/>
              </a:rPr>
              <a:t> 23.10 (2016): 1499-1503.</a:t>
            </a:r>
            <a:endParaRPr lang="en-US" sz="16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pPr>
            <a:r>
              <a:rPr lang="sr-Latn-CS" sz="1600" dirty="0">
                <a:solidFill>
                  <a:srgbClr val="222222"/>
                </a:solidFill>
                <a:effectLst/>
                <a:latin typeface="Times New Roman" panose="02020603050405020304" pitchFamily="18" charset="0"/>
                <a:ea typeface="Times New Roman" panose="02020603050405020304" pitchFamily="18" charset="0"/>
              </a:rPr>
              <a:t>Liu, Wei, et al. "Ssd: Single shot multibox detector." </a:t>
            </a:r>
            <a:r>
              <a:rPr lang="sr-Latn-CS" sz="1600" i="1" dirty="0">
                <a:solidFill>
                  <a:srgbClr val="222222"/>
                </a:solidFill>
                <a:effectLst/>
                <a:latin typeface="Times New Roman" panose="02020603050405020304" pitchFamily="18" charset="0"/>
                <a:ea typeface="Times New Roman" panose="02020603050405020304" pitchFamily="18" charset="0"/>
              </a:rPr>
              <a:t>European conference on computer vision</a:t>
            </a:r>
            <a:r>
              <a:rPr lang="sr-Latn-CS" sz="1600" dirty="0">
                <a:solidFill>
                  <a:srgbClr val="222222"/>
                </a:solidFill>
                <a:effectLst/>
                <a:latin typeface="Times New Roman" panose="02020603050405020304" pitchFamily="18" charset="0"/>
                <a:ea typeface="Times New Roman" panose="02020603050405020304" pitchFamily="18" charset="0"/>
              </a:rPr>
              <a:t>. Springer, Cham, 2016.</a:t>
            </a:r>
            <a:endParaRPr lang="en-US" sz="1600" dirty="0">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2421309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17AC-E550-495D-815E-710291E4F166}"/>
              </a:ext>
            </a:extLst>
          </p:cNvPr>
          <p:cNvSpPr>
            <a:spLocks noGrp="1"/>
          </p:cNvSpPr>
          <p:nvPr>
            <p:ph type="title"/>
          </p:nvPr>
        </p:nvSpPr>
        <p:spPr/>
        <p:txBody>
          <a:bodyPr>
            <a:normAutofit/>
          </a:bodyPr>
          <a:lstStyle/>
          <a:p>
            <a:r>
              <a:rPr lang="en-US" sz="4000" dirty="0" err="1"/>
              <a:t>Neophodni</a:t>
            </a:r>
            <a:r>
              <a:rPr lang="en-US" sz="4000" dirty="0"/>
              <a:t> </a:t>
            </a:r>
            <a:r>
              <a:rPr lang="en-US" sz="4000" dirty="0" err="1"/>
              <a:t>koncepti</a:t>
            </a:r>
            <a:endParaRPr lang="en-US" sz="4000" dirty="0"/>
          </a:p>
        </p:txBody>
      </p:sp>
      <p:sp>
        <p:nvSpPr>
          <p:cNvPr id="3" name="Content Placeholder 2">
            <a:extLst>
              <a:ext uri="{FF2B5EF4-FFF2-40B4-BE49-F238E27FC236}">
                <a16:creationId xmlns:a16="http://schemas.microsoft.com/office/drawing/2014/main" id="{1F07BACD-AE35-4862-8AB2-FFE7C21A9DD3}"/>
              </a:ext>
            </a:extLst>
          </p:cNvPr>
          <p:cNvSpPr>
            <a:spLocks noGrp="1"/>
          </p:cNvSpPr>
          <p:nvPr>
            <p:ph idx="1"/>
          </p:nvPr>
        </p:nvSpPr>
        <p:spPr/>
        <p:txBody>
          <a:bodyPr/>
          <a:lstStyle/>
          <a:p>
            <a:r>
              <a:rPr lang="sr-Latn-CS" sz="2400" b="1" dirty="0">
                <a:effectLst/>
                <a:latin typeface="Times New Roman" panose="02020603050405020304" pitchFamily="18" charset="0"/>
                <a:ea typeface="Times New Roman" panose="02020603050405020304" pitchFamily="18" charset="0"/>
              </a:rPr>
              <a:t>1x1 Konvolucija</a:t>
            </a:r>
            <a:endParaRPr lang="en-US" sz="2400" b="1" dirty="0">
              <a:effectLst/>
              <a:latin typeface="Times New Roman" panose="02020603050405020304" pitchFamily="18" charset="0"/>
              <a:ea typeface="Times New Roman" panose="02020603050405020304" pitchFamily="18" charset="0"/>
            </a:endParaRPr>
          </a:p>
          <a:p>
            <a:endParaRPr lang="en-US" sz="1800" b="1" dirty="0">
              <a:latin typeface="Times New Roman" panose="02020603050405020304" pitchFamily="18" charset="0"/>
            </a:endParaRPr>
          </a:p>
          <a:p>
            <a:pPr algn="just"/>
            <a:r>
              <a:rPr lang="sr-Latn-RS" sz="1600" dirty="0">
                <a:effectLst/>
                <a:latin typeface="Times New Roman" panose="02020603050405020304" pitchFamily="18" charset="0"/>
                <a:ea typeface="Times New Roman" panose="02020603050405020304" pitchFamily="18" charset="0"/>
              </a:rPr>
              <a:t>Na prvi pogled se čini da 1x1 konvolucija nema smisla. Ovo je zapravo samo konvolucija sa filtrom velicine 1x1. U praksi, ako primenimo konvoluciju koristeći N filtra dimenzija 1x1 na sliku ulazne veličine </a:t>
            </a:r>
            <a:r>
              <a:rPr lang="sr-Latn-CS" sz="1600" dirty="0">
                <a:effectLst/>
                <a:latin typeface="Times New Roman" panose="02020603050405020304" pitchFamily="18" charset="0"/>
                <a:ea typeface="Times New Roman" panose="02020603050405020304" pitchFamily="18" charset="0"/>
              </a:rPr>
              <a:t>D</a:t>
            </a:r>
            <a:r>
              <a:rPr lang="en-US" sz="1600" baseline="-25000" dirty="0">
                <a:effectLst/>
                <a:latin typeface="Times New Roman" panose="02020603050405020304" pitchFamily="18" charset="0"/>
                <a:ea typeface="Times New Roman" panose="02020603050405020304" pitchFamily="18" charset="0"/>
              </a:rPr>
              <a:t>u</a:t>
            </a:r>
            <a:r>
              <a:rPr lang="en-US" sz="1600" dirty="0">
                <a:effectLst/>
                <a:latin typeface="Times New Roman" panose="02020603050405020304" pitchFamily="18" charset="0"/>
                <a:ea typeface="Times New Roman" panose="02020603050405020304" pitchFamily="18" charset="0"/>
              </a:rPr>
              <a:t> x </a:t>
            </a:r>
            <a:r>
              <a:rPr lang="sr-Latn-CS" sz="1600" dirty="0">
                <a:effectLst/>
                <a:latin typeface="Times New Roman" panose="02020603050405020304" pitchFamily="18" charset="0"/>
                <a:ea typeface="Times New Roman" panose="02020603050405020304" pitchFamily="18" charset="0"/>
              </a:rPr>
              <a:t>D</a:t>
            </a:r>
            <a:r>
              <a:rPr lang="en-US" sz="1600" baseline="-25000" dirty="0">
                <a:effectLst/>
                <a:latin typeface="Times New Roman" panose="02020603050405020304" pitchFamily="18" charset="0"/>
                <a:ea typeface="Times New Roman" panose="02020603050405020304" pitchFamily="18" charset="0"/>
              </a:rPr>
              <a:t>u </a:t>
            </a:r>
            <a:r>
              <a:rPr lang="en-US" sz="1600" dirty="0">
                <a:effectLst/>
                <a:latin typeface="Times New Roman" panose="02020603050405020304" pitchFamily="18" charset="0"/>
                <a:ea typeface="Times New Roman" panose="02020603050405020304" pitchFamily="18" charset="0"/>
              </a:rPr>
              <a:t>x </a:t>
            </a:r>
            <a:r>
              <a:rPr lang="sr-Latn-CS" sz="1600" dirty="0">
                <a:effectLst/>
                <a:latin typeface="Times New Roman" panose="02020603050405020304" pitchFamily="18" charset="0"/>
                <a:ea typeface="Times New Roman" panose="02020603050405020304" pitchFamily="18" charset="0"/>
              </a:rPr>
              <a:t>M, rezultat je slika dimenzija D</a:t>
            </a:r>
            <a:r>
              <a:rPr lang="en-US" sz="1600" baseline="-25000" dirty="0">
                <a:effectLst/>
                <a:latin typeface="Times New Roman" panose="02020603050405020304" pitchFamily="18" charset="0"/>
                <a:ea typeface="Times New Roman" panose="02020603050405020304" pitchFamily="18" charset="0"/>
              </a:rPr>
              <a:t>u</a:t>
            </a:r>
            <a:r>
              <a:rPr lang="en-US" sz="1600" dirty="0">
                <a:effectLst/>
                <a:latin typeface="Times New Roman" panose="02020603050405020304" pitchFamily="18" charset="0"/>
                <a:ea typeface="Times New Roman" panose="02020603050405020304" pitchFamily="18" charset="0"/>
              </a:rPr>
              <a:t> x </a:t>
            </a:r>
            <a:r>
              <a:rPr lang="sr-Latn-CS" sz="1600" dirty="0">
                <a:effectLst/>
                <a:latin typeface="Times New Roman" panose="02020603050405020304" pitchFamily="18" charset="0"/>
                <a:ea typeface="Times New Roman" panose="02020603050405020304" pitchFamily="18" charset="0"/>
              </a:rPr>
              <a:t>D</a:t>
            </a:r>
            <a:r>
              <a:rPr lang="en-US" sz="1600" baseline="-25000" dirty="0">
                <a:effectLst/>
                <a:latin typeface="Times New Roman" panose="02020603050405020304" pitchFamily="18" charset="0"/>
                <a:ea typeface="Times New Roman" panose="02020603050405020304" pitchFamily="18" charset="0"/>
              </a:rPr>
              <a:t>u </a:t>
            </a:r>
            <a:r>
              <a:rPr lang="en-US" sz="1600" dirty="0">
                <a:effectLst/>
                <a:latin typeface="Times New Roman" panose="02020603050405020304" pitchFamily="18" charset="0"/>
                <a:ea typeface="Times New Roman" panose="02020603050405020304" pitchFamily="18" charset="0"/>
              </a:rPr>
              <a:t>x </a:t>
            </a:r>
            <a:r>
              <a:rPr lang="sr-Latn-CS" sz="1600" dirty="0">
                <a:effectLst/>
                <a:latin typeface="Times New Roman" panose="02020603050405020304" pitchFamily="18" charset="0"/>
                <a:ea typeface="Times New Roman" panose="02020603050405020304" pitchFamily="18" charset="0"/>
              </a:rPr>
              <a:t>N.</a:t>
            </a:r>
            <a:endParaRPr lang="en-US" sz="1600" dirty="0">
              <a:effectLst/>
              <a:latin typeface="Times New Roman" panose="02020603050405020304" pitchFamily="18" charset="0"/>
              <a:ea typeface="Times New Roman" panose="02020603050405020304" pitchFamily="18" charset="0"/>
            </a:endParaRPr>
          </a:p>
          <a:p>
            <a:endParaRPr lang="en-US" b="1" dirty="0"/>
          </a:p>
        </p:txBody>
      </p:sp>
      <p:pic>
        <p:nvPicPr>
          <p:cNvPr id="2051" name="Picture 3">
            <a:extLst>
              <a:ext uri="{FF2B5EF4-FFF2-40B4-BE49-F238E27FC236}">
                <a16:creationId xmlns:a16="http://schemas.microsoft.com/office/drawing/2014/main" id="{EB31EC42-4F52-4814-8FEA-6A2A71D83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3429000"/>
            <a:ext cx="5581650"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43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F30D-4BC4-47EC-96B4-930A01AB5E3D}"/>
              </a:ext>
            </a:extLst>
          </p:cNvPr>
          <p:cNvSpPr>
            <a:spLocks noGrp="1"/>
          </p:cNvSpPr>
          <p:nvPr>
            <p:ph type="title"/>
          </p:nvPr>
        </p:nvSpPr>
        <p:spPr/>
        <p:txBody>
          <a:bodyPr>
            <a:normAutofit/>
          </a:bodyPr>
          <a:lstStyle/>
          <a:p>
            <a:r>
              <a:rPr lang="en-US" sz="4000" dirty="0" err="1"/>
              <a:t>Neophodni</a:t>
            </a:r>
            <a:r>
              <a:rPr lang="en-US" sz="4000" dirty="0"/>
              <a:t> </a:t>
            </a:r>
            <a:r>
              <a:rPr lang="en-US" sz="4000" dirty="0" err="1"/>
              <a:t>koncepti</a:t>
            </a:r>
            <a:endParaRPr lang="en-US" sz="4000" dirty="0"/>
          </a:p>
        </p:txBody>
      </p:sp>
      <p:sp>
        <p:nvSpPr>
          <p:cNvPr id="3" name="Content Placeholder 2">
            <a:extLst>
              <a:ext uri="{FF2B5EF4-FFF2-40B4-BE49-F238E27FC236}">
                <a16:creationId xmlns:a16="http://schemas.microsoft.com/office/drawing/2014/main" id="{B203D6FC-4942-43E5-A475-D5DBDF62BEAB}"/>
              </a:ext>
            </a:extLst>
          </p:cNvPr>
          <p:cNvSpPr>
            <a:spLocks noGrp="1"/>
          </p:cNvSpPr>
          <p:nvPr>
            <p:ph idx="1"/>
          </p:nvPr>
        </p:nvSpPr>
        <p:spPr/>
        <p:txBody>
          <a:bodyPr/>
          <a:lstStyle/>
          <a:p>
            <a:r>
              <a:rPr lang="sr-Latn-CS" sz="2400" b="1" dirty="0">
                <a:effectLst/>
                <a:latin typeface="Times New Roman" panose="02020603050405020304" pitchFamily="18" charset="0"/>
                <a:ea typeface="Times New Roman" panose="02020603050405020304" pitchFamily="18" charset="0"/>
              </a:rPr>
              <a:t>MobileNetV2</a:t>
            </a:r>
            <a:endParaRPr lang="en-US" sz="2400" b="1" dirty="0">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Arial Unicode MS"/>
            </a:endParaRPr>
          </a:p>
          <a:p>
            <a:pPr algn="just"/>
            <a:r>
              <a:rPr lang="sr-Latn-CS" sz="1800" dirty="0">
                <a:effectLst/>
                <a:latin typeface="Times New Roman" panose="02020603050405020304" pitchFamily="18" charset="0"/>
                <a:ea typeface="Arial Unicode MS"/>
              </a:rPr>
              <a:t>Modul za detekciju u ovom sistemu kao osnovu (eng. backbone) koristi MobileNetV2 mrežu, isto kao i modul za ekstrakciju vektora obeležja. </a:t>
            </a:r>
            <a:endParaRPr lang="en-US" sz="1800" dirty="0">
              <a:effectLst/>
              <a:latin typeface="Times New Roman" panose="02020603050405020304" pitchFamily="18" charset="0"/>
              <a:ea typeface="Arial Unicode MS"/>
            </a:endParaRPr>
          </a:p>
          <a:p>
            <a:endParaRPr lang="en-US" dirty="0"/>
          </a:p>
        </p:txBody>
      </p:sp>
      <p:pic>
        <p:nvPicPr>
          <p:cNvPr id="3074" name="Picture 2">
            <a:extLst>
              <a:ext uri="{FF2B5EF4-FFF2-40B4-BE49-F238E27FC236}">
                <a16:creationId xmlns:a16="http://schemas.microsoft.com/office/drawing/2014/main" id="{1E6FE7E2-D3C1-4CAB-9CC5-7F31A679F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473" r="3223"/>
          <a:stretch>
            <a:fillRect/>
          </a:stretch>
        </p:blipFill>
        <p:spPr bwMode="auto">
          <a:xfrm>
            <a:off x="2514673" y="3351179"/>
            <a:ext cx="6676271" cy="248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110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182E-DFAF-4118-8D25-8219C7F9C079}"/>
              </a:ext>
            </a:extLst>
          </p:cNvPr>
          <p:cNvSpPr>
            <a:spLocks noGrp="1"/>
          </p:cNvSpPr>
          <p:nvPr>
            <p:ph type="title"/>
          </p:nvPr>
        </p:nvSpPr>
        <p:spPr/>
        <p:txBody>
          <a:bodyPr>
            <a:normAutofit/>
          </a:bodyPr>
          <a:lstStyle/>
          <a:p>
            <a:r>
              <a:rPr lang="en-US" sz="4000" dirty="0" err="1"/>
              <a:t>Neophodni</a:t>
            </a:r>
            <a:r>
              <a:rPr lang="en-US" sz="4000" dirty="0"/>
              <a:t> </a:t>
            </a:r>
            <a:r>
              <a:rPr lang="en-US" sz="4000" dirty="0" err="1"/>
              <a:t>koncepti</a:t>
            </a:r>
            <a:endParaRPr lang="en-US" sz="4000" dirty="0"/>
          </a:p>
        </p:txBody>
      </p:sp>
      <p:sp>
        <p:nvSpPr>
          <p:cNvPr id="3" name="Content Placeholder 2">
            <a:extLst>
              <a:ext uri="{FF2B5EF4-FFF2-40B4-BE49-F238E27FC236}">
                <a16:creationId xmlns:a16="http://schemas.microsoft.com/office/drawing/2014/main" id="{B7766504-E6CA-4F6D-998D-47F382A80247}"/>
              </a:ext>
            </a:extLst>
          </p:cNvPr>
          <p:cNvSpPr>
            <a:spLocks noGrp="1"/>
          </p:cNvSpPr>
          <p:nvPr>
            <p:ph idx="1"/>
          </p:nvPr>
        </p:nvSpPr>
        <p:spPr/>
        <p:txBody>
          <a:bodyPr/>
          <a:lstStyle/>
          <a:p>
            <a:r>
              <a:rPr lang="sr-Latn-CS" sz="2400" b="1" dirty="0">
                <a:effectLst/>
                <a:latin typeface="Times New Roman" panose="02020603050405020304" pitchFamily="18" charset="0"/>
                <a:ea typeface="Times New Roman" panose="02020603050405020304" pitchFamily="18" charset="0"/>
              </a:rPr>
              <a:t>MobileNetV2</a:t>
            </a:r>
            <a:endParaRPr lang="en-US" sz="2800" b="1" dirty="0">
              <a:latin typeface="Times New Roman" panose="02020603050405020304" pitchFamily="18" charset="0"/>
              <a:ea typeface="Times New Roman" panose="02020603050405020304" pitchFamily="18" charset="0"/>
            </a:endParaRPr>
          </a:p>
          <a:p>
            <a:pPr algn="just"/>
            <a:r>
              <a:rPr lang="sr-Latn-RS" sz="1800" dirty="0">
                <a:effectLst/>
                <a:latin typeface="Times New Roman" panose="02020603050405020304" pitchFamily="18" charset="0"/>
                <a:ea typeface="Times New Roman" panose="02020603050405020304" pitchFamily="18" charset="0"/>
              </a:rPr>
              <a:t>MobileNetV2 arhitektura je zasnovana na slojeavima uskog grla (eng. botleneck). Botleneck sloj predstavlja kombinaciju 1x1 konvolucije sa Relu6 aktivacijom, 3x3 depthwise konvolucije sa Relu6 aktivacijom i linearne 1x1 konvolucije.</a:t>
            </a:r>
            <a:endParaRPr lang="en-US" dirty="0"/>
          </a:p>
        </p:txBody>
      </p:sp>
      <p:pic>
        <p:nvPicPr>
          <p:cNvPr id="4098" name="Picture 2">
            <a:extLst>
              <a:ext uri="{FF2B5EF4-FFF2-40B4-BE49-F238E27FC236}">
                <a16:creationId xmlns:a16="http://schemas.microsoft.com/office/drawing/2014/main" id="{2470849E-B5E2-43AB-A4F1-1EB75B6CD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441" y="3127343"/>
            <a:ext cx="4547369" cy="3365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5F578EE9-419B-419A-B5A7-C31E6838EA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2105" y="2994701"/>
            <a:ext cx="3898389" cy="349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84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02C6A-AAA3-457F-B70D-952DB178CD41}"/>
              </a:ext>
            </a:extLst>
          </p:cNvPr>
          <p:cNvSpPr>
            <a:spLocks noGrp="1"/>
          </p:cNvSpPr>
          <p:nvPr>
            <p:ph type="title"/>
          </p:nvPr>
        </p:nvSpPr>
        <p:spPr/>
        <p:txBody>
          <a:bodyPr>
            <a:normAutofit/>
          </a:bodyPr>
          <a:lstStyle/>
          <a:p>
            <a:r>
              <a:rPr lang="en-US" sz="4000" dirty="0" err="1"/>
              <a:t>Neophodni</a:t>
            </a:r>
            <a:r>
              <a:rPr lang="en-US" sz="4000" dirty="0"/>
              <a:t> </a:t>
            </a:r>
            <a:r>
              <a:rPr lang="en-US" sz="4000" dirty="0" err="1"/>
              <a:t>koncepti</a:t>
            </a:r>
            <a:endParaRPr lang="en-US" sz="4000" dirty="0"/>
          </a:p>
        </p:txBody>
      </p:sp>
      <p:sp>
        <p:nvSpPr>
          <p:cNvPr id="3" name="Content Placeholder 2">
            <a:extLst>
              <a:ext uri="{FF2B5EF4-FFF2-40B4-BE49-F238E27FC236}">
                <a16:creationId xmlns:a16="http://schemas.microsoft.com/office/drawing/2014/main" id="{EA37B2D7-1352-4571-86CD-280B03DBC302}"/>
              </a:ext>
            </a:extLst>
          </p:cNvPr>
          <p:cNvSpPr>
            <a:spLocks noGrp="1"/>
          </p:cNvSpPr>
          <p:nvPr>
            <p:ph idx="1"/>
          </p:nvPr>
        </p:nvSpPr>
        <p:spPr/>
        <p:txBody>
          <a:bodyPr/>
          <a:lstStyle/>
          <a:p>
            <a:r>
              <a:rPr lang="sr-Latn-CS" sz="2400" b="1" dirty="0">
                <a:effectLst/>
                <a:latin typeface="Times New Roman" panose="02020603050405020304" pitchFamily="18" charset="0"/>
                <a:ea typeface="Times New Roman" panose="02020603050405020304" pitchFamily="18" charset="0"/>
              </a:rPr>
              <a:t>Depthwise Separable Konvolucija</a:t>
            </a:r>
            <a:endParaRPr lang="en-US" sz="2400" b="1" dirty="0">
              <a:effectLst/>
              <a:latin typeface="Times New Roman" panose="02020603050405020304" pitchFamily="18" charset="0"/>
              <a:ea typeface="Times New Roman" panose="02020603050405020304" pitchFamily="18" charset="0"/>
            </a:endParaRPr>
          </a:p>
          <a:p>
            <a:pPr algn="just"/>
            <a:r>
              <a:rPr lang="sr-Latn-RS" sz="1600" dirty="0">
                <a:effectLst/>
                <a:latin typeface="Times New Roman" panose="02020603050405020304" pitchFamily="18" charset="0"/>
                <a:ea typeface="Times New Roman" panose="02020603050405020304" pitchFamily="18" charset="0"/>
              </a:rPr>
              <a:t>Umesto da koristimo jedan filter dimenzija 3x3x3, možemo iskoristiti 3 kernela odvojeno. Svaki filter veličine 3x3x1. Svaki kernel vrši konvoluciju sa jednim ulaznim kanalom slike, dajući izlaz dimenzija 5x5x1. Spajanjem ovih izlaza, ponovo dobijamo dimenzije 5x5x3. </a:t>
            </a:r>
            <a:endParaRPr lang="en-US" sz="1600" dirty="0">
              <a:effectLst/>
              <a:latin typeface="Times New Roman" panose="02020603050405020304" pitchFamily="18" charset="0"/>
              <a:ea typeface="Times New Roman" panose="02020603050405020304" pitchFamily="18" charset="0"/>
            </a:endParaRPr>
          </a:p>
          <a:p>
            <a:pPr algn="just"/>
            <a:r>
              <a:rPr lang="sr-Latn-RS" sz="1600" dirty="0">
                <a:effectLst/>
                <a:latin typeface="Times New Roman" panose="02020603050405020304" pitchFamily="18" charset="0"/>
                <a:ea typeface="Times New Roman" panose="02020603050405020304" pitchFamily="18" charset="0"/>
              </a:rPr>
              <a:t>Kako bi dobili željene dimenzije, sledeći korak je primena 1x1x3 filtra. Primenom ovog filtra na ulaz dimenzija 5x5x3, dobijamo izlaz dimenzija 5x5x1. Primenom 128 ovakvih filtra, dobijamo izlaz dimenzija 5x5x128.</a:t>
            </a:r>
            <a:endParaRPr lang="en-US" sz="1600" dirty="0">
              <a:effectLst/>
              <a:latin typeface="Times New Roman" panose="02020603050405020304" pitchFamily="18" charset="0"/>
              <a:ea typeface="Times New Roman" panose="02020603050405020304" pitchFamily="18" charset="0"/>
            </a:endParaRPr>
          </a:p>
          <a:p>
            <a:endParaRPr lang="en-US" dirty="0"/>
          </a:p>
        </p:txBody>
      </p:sp>
      <p:pic>
        <p:nvPicPr>
          <p:cNvPr id="5122" name="Picture 2">
            <a:extLst>
              <a:ext uri="{FF2B5EF4-FFF2-40B4-BE49-F238E27FC236}">
                <a16:creationId xmlns:a16="http://schemas.microsoft.com/office/drawing/2014/main" id="{CB8F1687-145C-4ED8-BC64-7A6086791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4119563"/>
            <a:ext cx="5629275" cy="197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DAD82483-69BE-4046-A8AA-67B76ACDF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877" y="4106609"/>
            <a:ext cx="55657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685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60CC-8A2D-4D8F-B893-02D0B0C54F9F}"/>
              </a:ext>
            </a:extLst>
          </p:cNvPr>
          <p:cNvSpPr>
            <a:spLocks noGrp="1"/>
          </p:cNvSpPr>
          <p:nvPr>
            <p:ph type="title"/>
          </p:nvPr>
        </p:nvSpPr>
        <p:spPr/>
        <p:txBody>
          <a:bodyPr>
            <a:normAutofit/>
          </a:bodyPr>
          <a:lstStyle/>
          <a:p>
            <a:r>
              <a:rPr lang="en-US" sz="4000" dirty="0" err="1"/>
              <a:t>Detekcija</a:t>
            </a:r>
            <a:r>
              <a:rPr lang="en-US" sz="4000" dirty="0"/>
              <a:t> </a:t>
            </a:r>
            <a:r>
              <a:rPr lang="en-US" sz="4000" dirty="0" err="1"/>
              <a:t>lica</a:t>
            </a:r>
            <a:endParaRPr lang="en-US" sz="4000" dirty="0"/>
          </a:p>
        </p:txBody>
      </p:sp>
      <p:sp>
        <p:nvSpPr>
          <p:cNvPr id="3" name="Content Placeholder 2">
            <a:extLst>
              <a:ext uri="{FF2B5EF4-FFF2-40B4-BE49-F238E27FC236}">
                <a16:creationId xmlns:a16="http://schemas.microsoft.com/office/drawing/2014/main" id="{0F173662-0561-4CD2-8662-21BB66DBB7AD}"/>
              </a:ext>
            </a:extLst>
          </p:cNvPr>
          <p:cNvSpPr>
            <a:spLocks noGrp="1"/>
          </p:cNvSpPr>
          <p:nvPr>
            <p:ph idx="1"/>
          </p:nvPr>
        </p:nvSpPr>
        <p:spPr/>
        <p:txBody>
          <a:bodyPr>
            <a:normAutofit/>
          </a:bodyPr>
          <a:lstStyle/>
          <a:p>
            <a:r>
              <a:rPr lang="en-US" sz="1600" dirty="0" err="1">
                <a:latin typeface="Times New Roman" panose="02020603050405020304" pitchFamily="18" charset="0"/>
                <a:cs typeface="Times New Roman" panose="02020603050405020304" pitchFamily="18" charset="0"/>
              </a:rPr>
              <a:t>Prvi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korak</a:t>
            </a:r>
            <a:r>
              <a:rPr lang="en-US" sz="1600" dirty="0">
                <a:latin typeface="Times New Roman" panose="02020603050405020304" pitchFamily="18" charset="0"/>
                <a:cs typeface="Times New Roman" panose="02020603050405020304" pitchFamily="18" charset="0"/>
              </a:rPr>
              <a:t> u </a:t>
            </a:r>
            <a:r>
              <a:rPr lang="en-US" sz="1600" dirty="0" err="1">
                <a:latin typeface="Times New Roman" panose="02020603050405020304" pitchFamily="18" charset="0"/>
                <a:cs typeface="Times New Roman" panose="02020603050405020304" pitchFamily="18" charset="0"/>
              </a:rPr>
              <a:t>pocesu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prepoznavanja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lica</a:t>
            </a:r>
            <a:r>
              <a:rPr lang="en-US" sz="1600" dirty="0">
                <a:latin typeface="Times New Roman" panose="02020603050405020304" pitchFamily="18" charset="0"/>
                <a:cs typeface="Times New Roman" panose="02020603050405020304" pitchFamily="18" charset="0"/>
              </a:rPr>
              <a:t>.</a:t>
            </a:r>
          </a:p>
          <a:p>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Osnovna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ideja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detekcije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je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pronalaženje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svih</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lica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slici</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odnosno</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njihovih</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koordinata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C3C6719E-CBAC-4D2B-AC97-E39902B4D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2824163"/>
            <a:ext cx="66675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411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8720</Words>
  <Application>Microsoft Office PowerPoint</Application>
  <PresentationFormat>Widescreen</PresentationFormat>
  <Paragraphs>242</Paragraphs>
  <Slides>41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Consolas</vt:lpstr>
      <vt:lpstr>Times New Roman</vt:lpstr>
      <vt:lpstr>Office Theme</vt:lpstr>
      <vt:lpstr>UNIVERZITET SINGIDUNUM Tehnički Fakultet </vt:lpstr>
      <vt:lpstr>Uvod</vt:lpstr>
      <vt:lpstr>Uvod</vt:lpstr>
      <vt:lpstr>Neophodni koncepti</vt:lpstr>
      <vt:lpstr>Neophodni koncepti</vt:lpstr>
      <vt:lpstr>Neophodni koncepti</vt:lpstr>
      <vt:lpstr>Neophodni koncepti</vt:lpstr>
      <vt:lpstr>Neophodni koncepti</vt:lpstr>
      <vt:lpstr>Detekcija lica</vt:lpstr>
      <vt:lpstr>RetinaNet</vt:lpstr>
      <vt:lpstr>RetinaNet</vt:lpstr>
      <vt:lpstr>RetinaFace</vt:lpstr>
      <vt:lpstr>RetinaFace</vt:lpstr>
      <vt:lpstr>RetinaFace</vt:lpstr>
      <vt:lpstr>RetinaFace</vt:lpstr>
      <vt:lpstr>Poravnanje lica</vt:lpstr>
      <vt:lpstr>Poravnanje lica</vt:lpstr>
      <vt:lpstr>Ekstrakcija vektora obeležja</vt:lpstr>
      <vt:lpstr>ArcFace funkcija</vt:lpstr>
      <vt:lpstr>Proces treninga</vt:lpstr>
      <vt:lpstr>Pretraga vektora obeležja (prepoznavanje)</vt:lpstr>
      <vt:lpstr>Vizualizacija procesa pretrahe HNSW grafa</vt:lpstr>
      <vt:lpstr>Implementacija u programskom jeziku Python</vt:lpstr>
      <vt:lpstr>Implementacija u programskom jeziku Python</vt:lpstr>
      <vt:lpstr>Čitanje podataka iz baze</vt:lpstr>
      <vt:lpstr>Dodavanje vektora u HNSW graf</vt:lpstr>
      <vt:lpstr>Inicijalizacija RetinaFace mreže</vt:lpstr>
      <vt:lpstr>Inicijalizacija mreže za ekstrakciju vektora obeležja</vt:lpstr>
      <vt:lpstr>Funkcija za detekciju i ekstrakciju lica</vt:lpstr>
      <vt:lpstr>Funkcija za ekstrakciju vektora obeležja</vt:lpstr>
      <vt:lpstr>Pretraga vektora obeležja</vt:lpstr>
      <vt:lpstr>Rest endpoint za prepoznavanje</vt:lpstr>
      <vt:lpstr>Pretraga osobe u bazi</vt:lpstr>
      <vt:lpstr>Upisivanje osobe u bazu</vt:lpstr>
      <vt:lpstr>Rest endpoint za upisivanje osobe u bazu</vt:lpstr>
      <vt:lpstr>Rest endpoint za upisivanje osobe u bazu</vt:lpstr>
      <vt:lpstr>Rest endpoint za upisivanje osobe u bazu</vt:lpstr>
      <vt:lpstr>Frontend</vt:lpstr>
      <vt:lpstr>Zaključna razmatranja</vt:lpstr>
      <vt:lpstr>Zaključna razmatranja</vt:lpstr>
      <vt:lpstr>Literatura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UNIVERZITET SINGIDUNUM Tehnički Fakultet </dc:title>
  <dc:creator>Davor Jordačević</dc:creator>
  <cp:lastModifiedBy>Davor Jordačević</cp:lastModifiedBy>
  <cp:revision>15</cp:revision>
  <dcterms:created xsi:type="dcterms:W3CDTF">2020-10-04T15:56:37Z</dcterms:created>
  <dcterms:modified xsi:type="dcterms:W3CDTF">2020-10-04T16:13:39Z</dcterms:modified>
</cp:coreProperties>
</file>