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8"/>
  </p:notesMasterIdLst>
  <p:sldIdLst>
    <p:sldId id="256" r:id="rId3"/>
    <p:sldId id="303" r:id="rId4"/>
    <p:sldId id="262" r:id="rId5"/>
    <p:sldId id="261" r:id="rId6"/>
    <p:sldId id="263" r:id="rId7"/>
    <p:sldId id="304" r:id="rId8"/>
    <p:sldId id="305" r:id="rId9"/>
    <p:sldId id="264" r:id="rId10"/>
    <p:sldId id="306" r:id="rId11"/>
    <p:sldId id="268" r:id="rId12"/>
    <p:sldId id="307" r:id="rId13"/>
    <p:sldId id="271" r:id="rId14"/>
    <p:sldId id="308" r:id="rId15"/>
    <p:sldId id="309" r:id="rId16"/>
    <p:sldId id="27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06D20-3D0A-AD46-B31C-7A37B5ECC66D}" v="87" dt="2023-10-19T13:10:39"/>
    <p1510:client id="{4142727C-0BC0-695C-55E2-CBE0EC2B0E40}" v="588" dt="2023-10-19T14:34:39.939"/>
    <p1510:client id="{A52ADF50-CA2C-57E5-60D3-4DCD3951B253}" v="494" dt="2023-10-20T11:34:16.565"/>
    <p1510:client id="{F4A675CA-ACD6-978F-0C51-06B63937B425}" v="1235" dt="2023-10-19T12:52:36.423"/>
    <p1510:client id="{FA6EBB2A-45B9-C107-157C-93B4498CAF54}" v="12" dt="2023-10-19T12:54:39.037"/>
  </p1510:revLst>
</p1510:revInfo>
</file>

<file path=ppt/tableStyles.xml><?xml version="1.0" encoding="utf-8"?>
<a:tblStyleLst xmlns:a="http://schemas.openxmlformats.org/drawingml/2006/main" def="{F74F0031-EE47-49EF-8FCA-C2E7900DB804}">
  <a:tblStyle styleId="{F74F0031-EE47-49EF-8FCA-C2E7900DB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70C272-FF93-4EF4-BE8F-2F674459B5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0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17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7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5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5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1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rot="-5400000" flipH="1">
              <a:off x="7765200" y="-327150"/>
              <a:ext cx="878100" cy="439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rot="4574466" flipH="1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574466" flipH="1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name="adj1" fmla="val -167743"/>
                <a:gd name="adj2" fmla="val 511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name="adj1" fmla="val 498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rot="5400000" flipH="1">
              <a:off x="360907" y="2651391"/>
              <a:ext cx="224100" cy="414600"/>
            </a:xfrm>
            <a:prstGeom prst="curvedConnector3">
              <a:avLst>
                <a:gd name="adj1" fmla="val 503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5"/>
            <p:cNvSpPr/>
            <p:nvPr/>
          </p:nvSpPr>
          <p:spPr>
            <a:xfrm rot="4572941" flipH="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name="adj1" fmla="val 1758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name="adj1" fmla="val 1463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rot="4574251" flipH="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rot="4574251" flipH="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rot="4577328" flipH="1">
              <a:off x="-356051" y="1121051"/>
              <a:ext cx="192382" cy="19238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 rot="9974466" flipH="1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9974466" flipH="1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rot="10800000" flipH="1">
            <a:off x="7003010" y="4787944"/>
            <a:ext cx="502500" cy="314100"/>
          </a:xfrm>
          <a:prstGeom prst="curvedConnector3">
            <a:avLst>
              <a:gd name="adj1" fmla="val 5012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rot="-5400000" flipH="1">
            <a:off x="8465057" y="3864202"/>
            <a:ext cx="30300" cy="1680900"/>
          </a:xfrm>
          <a:prstGeom prst="curvedConnector4">
            <a:avLst>
              <a:gd name="adj1" fmla="val -829122"/>
              <a:gd name="adj2" fmla="val 512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6"/>
          <p:cNvGrpSpPr/>
          <p:nvPr/>
        </p:nvGrpSpPr>
        <p:grpSpPr>
          <a:xfrm rot="9974251" flipH="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3.038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hyperlink" Target="https://blog.eunsukim.me/posts/understanding-K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dirty="0" err="1">
                <a:solidFill>
                  <a:srgbClr val="FFFFFF"/>
                </a:solidFill>
                <a:latin typeface="PT Sans"/>
              </a:rPr>
              <a:t>Grafovi</a:t>
            </a:r>
            <a:r>
              <a:rPr lang="en" b="0" dirty="0">
                <a:solidFill>
                  <a:srgbClr val="FFFFFF"/>
                </a:solidFill>
                <a:latin typeface="PT Sans"/>
              </a:rPr>
              <a:t> za </a:t>
            </a:r>
            <a:r>
              <a:rPr lang="en" b="0" dirty="0" err="1">
                <a:solidFill>
                  <a:srgbClr val="FFFFFF"/>
                </a:solidFill>
                <a:latin typeface="PT Sans"/>
              </a:rPr>
              <a:t>Prepoznavanje</a:t>
            </a:r>
            <a:r>
              <a:rPr lang="en" b="0" dirty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dirty="0" err="1">
                <a:solidFill>
                  <a:srgbClr val="FFFFFF"/>
                </a:solidFill>
                <a:latin typeface="PT Sans"/>
              </a:rPr>
              <a:t>i</a:t>
            </a:r>
            <a:r>
              <a:rPr lang="en" b="0" dirty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dirty="0" err="1">
                <a:solidFill>
                  <a:srgbClr val="FFFFFF"/>
                </a:solidFill>
                <a:latin typeface="PT Sans"/>
              </a:rPr>
              <a:t>Pretragu</a:t>
            </a:r>
            <a:r>
              <a:rPr lang="en" b="0" dirty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dirty="0" err="1">
                <a:solidFill>
                  <a:srgbClr val="FFFFFF"/>
                </a:solidFill>
                <a:latin typeface="PT Sans"/>
              </a:rPr>
              <a:t>Sličnih</a:t>
            </a:r>
            <a:r>
              <a:rPr lang="en" b="0" dirty="0">
                <a:solidFill>
                  <a:srgbClr val="FFFFFF"/>
                </a:solidFill>
                <a:latin typeface="PT Sans"/>
                <a:sym typeface="PT Sans"/>
              </a:rPr>
              <a:t> </a:t>
            </a:r>
            <a:r>
              <a:rPr lang="en" b="0" dirty="0" err="1">
                <a:solidFill>
                  <a:srgbClr val="FFFFFF"/>
                </a:solidFill>
                <a:latin typeface="PT Sans"/>
                <a:sym typeface="PT Sans"/>
              </a:rPr>
              <a:t>Entiteta</a:t>
            </a:r>
            <a:endParaRPr lang="en-US" dirty="0" err="1">
              <a:sym typeface="PT Sans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EB87308-A577-43A2-0E06-2D422238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3386861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4.1. Skip </a:t>
            </a:r>
            <a:r>
              <a:rPr lang="en" err="1">
                <a:latin typeface="PT Sans"/>
              </a:rPr>
              <a:t>lista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934102" y="1283926"/>
            <a:ext cx="4187795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err="1">
                <a:solidFill>
                  <a:schemeClr val="accent1"/>
                </a:solidFill>
                <a:latin typeface="PT Sans"/>
              </a:rPr>
              <a:t>Skip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lista je struktura podataka koja omogućava brzu pretragu, a sastoji se od više nivoa. 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Viši nivoi sadrže manje elementata, između kojih su uspostavljene duže konekcije. Kako se spuštamo na niže nivoe, broj elemenata raste, a konekcije postaju kraće. 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Najniži nivo sadrži sve elemente originalne liste.</a:t>
            </a:r>
            <a:endParaRPr lang="en-US" sz="12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7077C7F3-C5DE-5A29-2DA5-F69710C3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34" y="3388870"/>
            <a:ext cx="4572000" cy="1422936"/>
          </a:xfrm>
          <a:prstGeom prst="rect">
            <a:avLst/>
          </a:prstGeom>
        </p:spPr>
      </p:pic>
      <p:pic>
        <p:nvPicPr>
          <p:cNvPr id="7" name="Picture 6" descr="Pseudokod za pretragu​.">
            <a:extLst>
              <a:ext uri="{FF2B5EF4-FFF2-40B4-BE49-F238E27FC236}">
                <a16:creationId xmlns:a16="http://schemas.microsoft.com/office/drawing/2014/main" id="{C5AE7481-4FAE-FEA6-830F-56C5F81152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1683131"/>
            <a:ext cx="2743200" cy="885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FD3DC-7FE7-9427-5FB6-93D52725EE1D}"/>
              </a:ext>
            </a:extLst>
          </p:cNvPr>
          <p:cNvSpPr txBox="1"/>
          <p:nvPr/>
        </p:nvSpPr>
        <p:spPr>
          <a:xfrm>
            <a:off x="6474855" y="2600088"/>
            <a:ext cx="24609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  <a:latin typeface="PT Sans"/>
              </a:rPr>
              <a:t>Pseudokod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pretragu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2549B2D-A417-9315-9A57-2204EE3F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4.2. HNSW </a:t>
            </a:r>
            <a:r>
              <a:rPr lang="en" dirty="0" err="1">
                <a:latin typeface="PT Sans"/>
              </a:rPr>
              <a:t>graf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934102" y="1283926"/>
            <a:ext cx="4187795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Sličan koncept se primenjuje i pri kreiranju i pretrazi HNSW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. On se takođe sastoji iz više nivoa, s tim što se na svakom nivou umesto liste nalazi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.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Čvorovi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predstavljaju </a:t>
            </a:r>
            <a:r>
              <a:rPr lang="sr-Latn-RS" sz="1200" i="1" err="1">
                <a:solidFill>
                  <a:schemeClr val="accent1"/>
                </a:solidFill>
                <a:latin typeface="PT Sans"/>
              </a:rPr>
              <a:t>feature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vektore koji odgovaraju slikama lica. Grane kojima su čvorovi povezani odgovaraju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kosinusnim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distancama između tih vektora.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2" name="Picture 1" descr="A diagram of a diagram of a layer&#10;&#10;Description automatically generated">
            <a:extLst>
              <a:ext uri="{FF2B5EF4-FFF2-40B4-BE49-F238E27FC236}">
                <a16:creationId xmlns:a16="http://schemas.microsoft.com/office/drawing/2014/main" id="{C6161595-EF41-AA2A-45D7-E05ACB4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0" y="897847"/>
            <a:ext cx="3200098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F8BF81-CCB1-875B-F329-5D225343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4.2.1. </a:t>
            </a:r>
            <a:r>
              <a:rPr lang="en" dirty="0" err="1">
                <a:latin typeface="PT Sans"/>
              </a:rPr>
              <a:t>Pretraga</a:t>
            </a:r>
            <a:r>
              <a:rPr lang="en" dirty="0">
                <a:latin typeface="PT Sans"/>
              </a:rPr>
              <a:t> HNSW </a:t>
            </a:r>
            <a:r>
              <a:rPr lang="en" dirty="0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674458" y="154941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 flipH="1">
            <a:off x="677319" y="1979807"/>
            <a:ext cx="1812300" cy="8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Pretraga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počinje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slučajno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odabranog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najvišem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nivou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Najviši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nivo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ima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najmanje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čvorova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najduže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veze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između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njih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,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dok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svaki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naredni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sloj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ima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više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čvorova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kraće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veze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.</a:t>
            </a:r>
            <a:endParaRPr lang="en-US" sz="800" dirty="0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 flipV="1">
            <a:off x="1712161" y="1440150"/>
            <a:ext cx="3598156" cy="76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cxnSpLocks/>
            <a:stCxn id="1111" idx="6"/>
          </p:cNvCxnSpPr>
          <p:nvPr/>
        </p:nvCxnSpPr>
        <p:spPr>
          <a:xfrm>
            <a:off x="5566217" y="1440150"/>
            <a:ext cx="72106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 flipH="1" flipV="1">
            <a:off x="1580608" y="1549410"/>
            <a:ext cx="3603" cy="2631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5438267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flipV="1">
            <a:off x="2329381" y="3390658"/>
            <a:ext cx="3013408" cy="70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cxnSpLocks/>
            <a:stCxn id="1125" idx="6"/>
          </p:cNvCxnSpPr>
          <p:nvPr/>
        </p:nvCxnSpPr>
        <p:spPr>
          <a:xfrm flipV="1">
            <a:off x="5628767" y="3381455"/>
            <a:ext cx="606469" cy="2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5470739" y="3518608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456261" y="131982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5310317" y="131220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5342789" y="3262708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cxnSpLocks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4534386" y="158174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" name="Google Shape;1104;p45">
            <a:extLst>
              <a:ext uri="{FF2B5EF4-FFF2-40B4-BE49-F238E27FC236}">
                <a16:creationId xmlns:a16="http://schemas.microsoft.com/office/drawing/2014/main" id="{E8B84E1D-4DDC-0031-D714-A463F33EC1A9}"/>
              </a:ext>
            </a:extLst>
          </p:cNvPr>
          <p:cNvSpPr txBox="1"/>
          <p:nvPr/>
        </p:nvSpPr>
        <p:spPr>
          <a:xfrm flipH="1">
            <a:off x="3482347" y="1981809"/>
            <a:ext cx="3909964" cy="95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chemeClr val="accent1"/>
                </a:solidFill>
                <a:latin typeface="PT Sans"/>
              </a:rPr>
              <a:t>Najviši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pretražuje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sve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lokalni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minimum –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(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vektor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) koji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ima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najmanju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distancu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traženog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(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).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Odnosno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traženi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 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vrši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heuristički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Prilikom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čuva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dinamička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lista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Lista se u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svakom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ažurira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osnovu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evaluacije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elemenata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liste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dodati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Prilikom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čuva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dinamička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lista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Lista se u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svakom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ažurira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osnovu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evaluacije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elemenata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liste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</a:rPr>
              <a:t>dodati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 </a:t>
            </a:r>
            <a:endParaRPr lang="en-US" dirty="0">
              <a:solidFill>
                <a:schemeClr val="accent1"/>
              </a:solidFill>
              <a:latin typeface="PT Sans"/>
            </a:endParaRPr>
          </a:p>
          <a:p>
            <a:pPr algn="just"/>
            <a:endParaRPr lang="en" dirty="0">
              <a:latin typeface="PT Sans"/>
            </a:endParaRPr>
          </a:p>
          <a:p>
            <a:pPr algn="just"/>
            <a:endParaRPr lang="en" dirty="0">
              <a:latin typeface="PT Sans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 flipH="1">
            <a:off x="1578504" y="1551662"/>
            <a:ext cx="4500" cy="27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4599327" y="350030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0" name="Google Shape;1104;p45">
            <a:extLst>
              <a:ext uri="{FF2B5EF4-FFF2-40B4-BE49-F238E27FC236}">
                <a16:creationId xmlns:a16="http://schemas.microsoft.com/office/drawing/2014/main" id="{48F3FE6C-7829-2AAC-FEAA-257BD9366DC6}"/>
              </a:ext>
            </a:extLst>
          </p:cNvPr>
          <p:cNvSpPr txBox="1"/>
          <p:nvPr/>
        </p:nvSpPr>
        <p:spPr>
          <a:xfrm flipH="1">
            <a:off x="4599368" y="3900365"/>
            <a:ext cx="1812300" cy="85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Nakon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što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minimum,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nižem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)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,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koji je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predstavljao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minimum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313380" y="3910482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Postupak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ponavlja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dođe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kada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vraća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K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traženom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A567A7-CBDE-11A0-5C37-59718068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4.2.2. </a:t>
            </a:r>
            <a:r>
              <a:rPr lang="en" dirty="0" err="1">
                <a:latin typeface="PT Sans"/>
              </a:rPr>
              <a:t>Kreiranje</a:t>
            </a:r>
            <a:r>
              <a:rPr lang="en" dirty="0">
                <a:latin typeface="PT Sans"/>
              </a:rPr>
              <a:t> HNSW </a:t>
            </a:r>
            <a:r>
              <a:rPr lang="en" dirty="0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541464" y="161023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>
            <a:off x="1545088" y="1427990"/>
            <a:ext cx="151349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stCxn id="1111" idx="6"/>
            <a:endCxn id="1113" idx="2"/>
          </p:cNvCxnSpPr>
          <p:nvPr/>
        </p:nvCxnSpPr>
        <p:spPr>
          <a:xfrm>
            <a:off x="3314485" y="1427990"/>
            <a:ext cx="2686896" cy="121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>
            <a:off x="1417138" y="1555940"/>
            <a:ext cx="30476" cy="542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3186535" y="155594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45"/>
          <p:cNvCxnSpPr>
            <a:cxnSpLocks/>
            <a:stCxn id="1113" idx="4"/>
          </p:cNvCxnSpPr>
          <p:nvPr/>
        </p:nvCxnSpPr>
        <p:spPr>
          <a:xfrm>
            <a:off x="6129331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rot="10800000" flipH="1">
            <a:off x="2329381" y="3371325"/>
            <a:ext cx="1708200" cy="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stCxn id="1125" idx="6"/>
            <a:endCxn id="1127" idx="2"/>
          </p:cNvCxnSpPr>
          <p:nvPr/>
        </p:nvCxnSpPr>
        <p:spPr>
          <a:xfrm>
            <a:off x="4293331" y="3371175"/>
            <a:ext cx="170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416538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45"/>
          <p:cNvCxnSpPr>
            <a:cxnSpLocks/>
            <a:stCxn id="1127" idx="4"/>
          </p:cNvCxnSpPr>
          <p:nvPr/>
        </p:nvCxnSpPr>
        <p:spPr>
          <a:xfrm>
            <a:off x="612933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289188" y="130004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3058585" y="130004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5"/>
          <p:cNvGrpSpPr/>
          <p:nvPr/>
        </p:nvGrpSpPr>
        <p:grpSpPr>
          <a:xfrm>
            <a:off x="6001381" y="1312200"/>
            <a:ext cx="255900" cy="255900"/>
            <a:chOff x="533563" y="1346425"/>
            <a:chExt cx="255900" cy="255900"/>
          </a:xfrm>
        </p:grpSpPr>
        <p:sp>
          <p:nvSpPr>
            <p:cNvPr id="1136" name="Google Shape;1136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4037431" y="3243225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5"/>
          <p:cNvGrpSpPr/>
          <p:nvPr/>
        </p:nvGrpSpPr>
        <p:grpSpPr>
          <a:xfrm>
            <a:off x="6001381" y="3243225"/>
            <a:ext cx="255900" cy="255900"/>
            <a:chOff x="533563" y="1346425"/>
            <a:chExt cx="255900" cy="255900"/>
          </a:xfrm>
        </p:grpSpPr>
        <p:sp>
          <p:nvSpPr>
            <p:cNvPr id="1142" name="Google Shape;114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stCxn id="1127" idx="6"/>
            <a:endCxn id="1113" idx="6"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2283483" y="161048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>
            <a:off x="1416791" y="1573923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3274487" y="34808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6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7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295141" y="3992559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počevši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nivou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3" name="Google Shape;1104;p45">
            <a:extLst>
              <a:ext uri="{FF2B5EF4-FFF2-40B4-BE49-F238E27FC236}">
                <a16:creationId xmlns:a16="http://schemas.microsoft.com/office/drawing/2014/main" id="{AAB9EAE0-BB4A-A41F-DFC3-F20A37B35880}"/>
              </a:ext>
            </a:extLst>
          </p:cNvPr>
          <p:cNvSpPr txBox="1"/>
          <p:nvPr/>
        </p:nvSpPr>
        <p:spPr>
          <a:xfrm flipH="1">
            <a:off x="541652" y="202311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Za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svaki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element koji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prvo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odredi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maksimalni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l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nalaziti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To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probabilistički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– l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bira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iz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eksponencijalno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opadajuće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raspodele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(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normalizovane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mL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parametrom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).</a:t>
            </a:r>
            <a:endParaRPr lang="en-US">
              <a:solidFill>
                <a:schemeClr val="accent1"/>
              </a:solidFill>
            </a:endParaRPr>
          </a:p>
          <a:p>
            <a:pPr algn="just"/>
            <a:r>
              <a:rPr lang="en-US" sz="800" dirty="0">
                <a:solidFill>
                  <a:schemeClr val="accent1"/>
                </a:solidFill>
              </a:rPr>
              <a:t>l = ⌊−ln(</a:t>
            </a:r>
            <a:r>
              <a:rPr lang="en-US" sz="800" dirty="0" err="1">
                <a:solidFill>
                  <a:schemeClr val="accent1"/>
                </a:solidFill>
              </a:rPr>
              <a:t>unif</a:t>
            </a:r>
            <a:r>
              <a:rPr lang="en-US" sz="800" dirty="0">
                <a:solidFill>
                  <a:schemeClr val="accent1"/>
                </a:solidFill>
              </a:rPr>
              <a:t>(0..1)) · mL⌋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65852C23-C4AA-1820-DCEE-BA0CAF97B8A6}"/>
              </a:ext>
            </a:extLst>
          </p:cNvPr>
          <p:cNvSpPr txBox="1"/>
          <p:nvPr/>
        </p:nvSpPr>
        <p:spPr>
          <a:xfrm flipH="1">
            <a:off x="2286551" y="2023113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 err="1">
                <a:solidFill>
                  <a:schemeClr val="accent1"/>
                </a:solidFill>
                <a:latin typeface="PT Sans"/>
              </a:rPr>
              <a:t>Zatim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sledi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najbližim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susedima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elementa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q koji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</a:t>
            </a:r>
            <a:endParaRPr lang="en-US" dirty="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7" name="Google Shape;1104;p45">
            <a:extLst>
              <a:ext uri="{FF2B5EF4-FFF2-40B4-BE49-F238E27FC236}">
                <a16:creationId xmlns:a16="http://schemas.microsoft.com/office/drawing/2014/main" id="{32B894B4-997E-6E11-348E-C5057904B64D}"/>
              </a:ext>
            </a:extLst>
          </p:cNvPr>
          <p:cNvSpPr txBox="1"/>
          <p:nvPr/>
        </p:nvSpPr>
        <p:spPr>
          <a:xfrm flipH="1">
            <a:off x="5793997" y="200487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U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sledećoj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fazi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polazi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l (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ako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je on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ispod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L)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ide ka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nižim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slojevima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čemu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počinje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pronađenog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elementa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ep. (Ako se desi da je l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iznad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L,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q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dodajekao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polazni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hnsw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-a.)</a:t>
            </a:r>
            <a:endParaRPr lang="en" sz="80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9" name="Google Shape;1104;p45">
            <a:extLst>
              <a:ext uri="{FF2B5EF4-FFF2-40B4-BE49-F238E27FC236}">
                <a16:creationId xmlns:a16="http://schemas.microsoft.com/office/drawing/2014/main" id="{1E400072-AA39-D091-2B3C-B0FEE89F152A}"/>
              </a:ext>
            </a:extLst>
          </p:cNvPr>
          <p:cNvSpPr txBox="1"/>
          <p:nvPr/>
        </p:nvSpPr>
        <p:spPr>
          <a:xfrm flipH="1">
            <a:off x="3259317" y="399296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Zatim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kreiraju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grane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od q ka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susedima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trenutnom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čemu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vodi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računa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maksimalnom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dozvoljenom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broju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konekcija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koje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q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može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ima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).</a:t>
            </a:r>
            <a:endParaRPr lang="en-US">
              <a:latin typeface="PT Sans"/>
            </a:endParaRPr>
          </a:p>
        </p:txBody>
      </p:sp>
      <p:sp>
        <p:nvSpPr>
          <p:cNvPr id="21" name="Google Shape;1104;p45">
            <a:extLst>
              <a:ext uri="{FF2B5EF4-FFF2-40B4-BE49-F238E27FC236}">
                <a16:creationId xmlns:a16="http://schemas.microsoft.com/office/drawing/2014/main" id="{1F68FAFB-C8B8-40CA-47C2-23242ECDD44B}"/>
              </a:ext>
            </a:extLst>
          </p:cNvPr>
          <p:cNvSpPr txBox="1"/>
          <p:nvPr/>
        </p:nvSpPr>
        <p:spPr>
          <a:xfrm flipH="1">
            <a:off x="5223088" y="399296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Ovime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svakom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pronalazi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ef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=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ef_construction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q.</a:t>
            </a:r>
            <a:endParaRPr lang="en-US">
              <a:latin typeface="PT Sans"/>
            </a:endParaRPr>
          </a:p>
        </p:txBody>
      </p:sp>
      <p:grpSp>
        <p:nvGrpSpPr>
          <p:cNvPr id="22" name="Google Shape;1133;p45">
            <a:extLst>
              <a:ext uri="{FF2B5EF4-FFF2-40B4-BE49-F238E27FC236}">
                <a16:creationId xmlns:a16="http://schemas.microsoft.com/office/drawing/2014/main" id="{B13EBB42-D905-8630-4EE5-EFFB33F448C5}"/>
              </a:ext>
            </a:extLst>
          </p:cNvPr>
          <p:cNvGrpSpPr/>
          <p:nvPr/>
        </p:nvGrpSpPr>
        <p:grpSpPr>
          <a:xfrm>
            <a:off x="4633249" y="1287879"/>
            <a:ext cx="255900" cy="255900"/>
            <a:chOff x="533563" y="1346425"/>
            <a:chExt cx="255900" cy="255900"/>
          </a:xfrm>
        </p:grpSpPr>
        <p:sp>
          <p:nvSpPr>
            <p:cNvPr id="23" name="Google Shape;1134;p45">
              <a:extLst>
                <a:ext uri="{FF2B5EF4-FFF2-40B4-BE49-F238E27FC236}">
                  <a16:creationId xmlns:a16="http://schemas.microsoft.com/office/drawing/2014/main" id="{B2B7EF13-CD18-12CC-72ED-D368E4B4FE03}"/>
                </a:ext>
              </a:extLst>
            </p:cNvPr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1;p45">
              <a:extLst>
                <a:ext uri="{FF2B5EF4-FFF2-40B4-BE49-F238E27FC236}">
                  <a16:creationId xmlns:a16="http://schemas.microsoft.com/office/drawing/2014/main" id="{08244858-B787-7971-94D4-E07F3D054AB0}"/>
                </a:ext>
              </a:extLst>
            </p:cNvPr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03;p45">
            <a:extLst>
              <a:ext uri="{FF2B5EF4-FFF2-40B4-BE49-F238E27FC236}">
                <a16:creationId xmlns:a16="http://schemas.microsoft.com/office/drawing/2014/main" id="{4C848006-18A3-CD63-1ECD-C8FD3CF97548}"/>
              </a:ext>
            </a:extLst>
          </p:cNvPr>
          <p:cNvSpPr txBox="1"/>
          <p:nvPr/>
        </p:nvSpPr>
        <p:spPr>
          <a:xfrm flipH="1">
            <a:off x="4036527" y="160493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26" name="Google Shape;1104;p45">
            <a:extLst>
              <a:ext uri="{FF2B5EF4-FFF2-40B4-BE49-F238E27FC236}">
                <a16:creationId xmlns:a16="http://schemas.microsoft.com/office/drawing/2014/main" id="{9A23F37A-7747-6EE1-6CD4-C28E4CFB447A}"/>
              </a:ext>
            </a:extLst>
          </p:cNvPr>
          <p:cNvSpPr txBox="1"/>
          <p:nvPr/>
        </p:nvSpPr>
        <p:spPr>
          <a:xfrm flipH="1">
            <a:off x="4039064" y="1988226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Prva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faza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ide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ka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l.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Ovime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dobija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inicijalni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element ep koji je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najbliži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q.</a:t>
            </a:r>
            <a:endParaRPr lang="en-US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27" name="Google Shape;1116;p45">
            <a:extLst>
              <a:ext uri="{FF2B5EF4-FFF2-40B4-BE49-F238E27FC236}">
                <a16:creationId xmlns:a16="http://schemas.microsoft.com/office/drawing/2014/main" id="{E5FD4BBB-640A-EC1F-70A0-7FC057CAA18D}"/>
              </a:ext>
            </a:extLst>
          </p:cNvPr>
          <p:cNvCxnSpPr>
            <a:cxnSpLocks/>
          </p:cNvCxnSpPr>
          <p:nvPr/>
        </p:nvCxnSpPr>
        <p:spPr>
          <a:xfrm>
            <a:off x="4761378" y="154378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" name="Google Shape;1103;p45">
            <a:extLst>
              <a:ext uri="{FF2B5EF4-FFF2-40B4-BE49-F238E27FC236}">
                <a16:creationId xmlns:a16="http://schemas.microsoft.com/office/drawing/2014/main" id="{A2BE4EEC-2375-9C51-85D4-0796A5DDD3CB}"/>
              </a:ext>
            </a:extLst>
          </p:cNvPr>
          <p:cNvSpPr txBox="1"/>
          <p:nvPr/>
        </p:nvSpPr>
        <p:spPr>
          <a:xfrm flipH="1">
            <a:off x="5226098" y="3499058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5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0" name="Google Shape;1103;p45">
            <a:extLst>
              <a:ext uri="{FF2B5EF4-FFF2-40B4-BE49-F238E27FC236}">
                <a16:creationId xmlns:a16="http://schemas.microsoft.com/office/drawing/2014/main" id="{1FAF0A76-BEF0-CCE1-7987-453930A302E3}"/>
              </a:ext>
            </a:extLst>
          </p:cNvPr>
          <p:cNvSpPr txBox="1"/>
          <p:nvPr/>
        </p:nvSpPr>
        <p:spPr>
          <a:xfrm flipH="1">
            <a:off x="5604284" y="16061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 dirty="0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801997-3216-78DF-7DAF-F857496B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5. </a:t>
            </a:r>
            <a:r>
              <a:rPr lang="en" err="1">
                <a:latin typeface="PT Sans"/>
              </a:rPr>
              <a:t>Alternativne</a:t>
            </a:r>
            <a:r>
              <a:rPr lang="en" dirty="0">
                <a:latin typeface="PT Sans"/>
              </a:rPr>
              <a:t> </a:t>
            </a:r>
            <a:r>
              <a:rPr lang="en" err="1">
                <a:latin typeface="PT Sans"/>
              </a:rPr>
              <a:t>metode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 dirty="0"/>
              <a:t>Annoy</a:t>
            </a:r>
          </a:p>
          <a:p>
            <a:pPr marL="0" indent="0" algn="just"/>
            <a:endParaRPr lang="en" dirty="0"/>
          </a:p>
          <a:p>
            <a:pPr marL="0" indent="0" algn="just"/>
            <a:r>
              <a:rPr lang="en" dirty="0"/>
              <a:t>Annoy </a:t>
            </a:r>
            <a:r>
              <a:rPr lang="en" dirty="0" err="1"/>
              <a:t>metoda</a:t>
            </a:r>
            <a:r>
              <a:rPr lang="en" dirty="0"/>
              <a:t> </a:t>
            </a:r>
            <a:r>
              <a:rPr lang="en" dirty="0" err="1"/>
              <a:t>koristi</a:t>
            </a:r>
            <a:r>
              <a:rPr lang="en" dirty="0"/>
              <a:t> </a:t>
            </a:r>
            <a:r>
              <a:rPr lang="en" dirty="0" err="1"/>
              <a:t>binarna</a:t>
            </a:r>
            <a:r>
              <a:rPr lang="en" dirty="0"/>
              <a:t> </a:t>
            </a:r>
            <a:r>
              <a:rPr lang="en" dirty="0" err="1"/>
              <a:t>stabla</a:t>
            </a:r>
            <a:r>
              <a:rPr lang="en" dirty="0"/>
              <a:t> </a:t>
            </a:r>
            <a:r>
              <a:rPr lang="en" dirty="0" err="1"/>
              <a:t>pretraživanja</a:t>
            </a:r>
            <a:r>
              <a:rPr lang="en" dirty="0"/>
              <a:t>. </a:t>
            </a:r>
            <a:r>
              <a:rPr lang="en" dirty="0" err="1"/>
              <a:t>Mnogo</a:t>
            </a:r>
            <a:r>
              <a:rPr lang="en" dirty="0"/>
              <a:t> puta deli </a:t>
            </a:r>
            <a:r>
              <a:rPr lang="en" dirty="0" err="1"/>
              <a:t>prostor</a:t>
            </a:r>
            <a:r>
              <a:rPr lang="en" dirty="0"/>
              <a:t> </a:t>
            </a:r>
            <a:r>
              <a:rPr lang="en" dirty="0" err="1"/>
              <a:t>podataka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gleda</a:t>
            </a:r>
            <a:r>
              <a:rPr lang="en" dirty="0"/>
              <a:t> </a:t>
            </a:r>
            <a:r>
              <a:rPr lang="en" dirty="0" err="1"/>
              <a:t>samo</a:t>
            </a:r>
            <a:r>
              <a:rPr lang="en" dirty="0"/>
              <a:t> </a:t>
            </a:r>
            <a:r>
              <a:rPr lang="en" dirty="0" err="1"/>
              <a:t>njegov</a:t>
            </a:r>
            <a:r>
              <a:rPr lang="en" dirty="0"/>
              <a:t> deo </a:t>
            </a:r>
            <a:r>
              <a:rPr lang="en" dirty="0" err="1"/>
              <a:t>kako</a:t>
            </a:r>
            <a:r>
              <a:rPr lang="en" dirty="0"/>
              <a:t> bi </a:t>
            </a:r>
            <a:r>
              <a:rPr lang="en" dirty="0" err="1"/>
              <a:t>pronašla</a:t>
            </a:r>
            <a:r>
              <a:rPr lang="en" dirty="0"/>
              <a:t> </a:t>
            </a:r>
            <a:r>
              <a:rPr lang="en" dirty="0" err="1"/>
              <a:t>bliske</a:t>
            </a:r>
            <a:r>
              <a:rPr lang="en" dirty="0"/>
              <a:t> </a:t>
            </a:r>
            <a:r>
              <a:rPr lang="en" dirty="0" err="1"/>
              <a:t>susede</a:t>
            </a:r>
            <a:r>
              <a:rPr lang="en" dirty="0"/>
              <a:t>.</a:t>
            </a:r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44356" y="131871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 dirty="0"/>
              <a:t>Inverted file index - IVF</a:t>
            </a:r>
            <a:endParaRPr lang="en-US" b="1" dirty="0"/>
          </a:p>
          <a:p>
            <a:pPr marL="0" indent="0" algn="just"/>
            <a:endParaRPr lang="en" dirty="0"/>
          </a:p>
          <a:p>
            <a:pPr marL="0" indent="0" algn="just"/>
            <a:r>
              <a:rPr lang="en" dirty="0"/>
              <a:t>IVF </a:t>
            </a:r>
            <a:r>
              <a:rPr lang="en" err="1"/>
              <a:t>metoda</a:t>
            </a:r>
            <a:r>
              <a:rPr lang="en" dirty="0"/>
              <a:t> </a:t>
            </a:r>
            <a:r>
              <a:rPr lang="en" err="1"/>
              <a:t>smanjuje</a:t>
            </a:r>
            <a:r>
              <a:rPr lang="en" dirty="0"/>
              <a:t> </a:t>
            </a:r>
            <a:r>
              <a:rPr lang="en" err="1"/>
              <a:t>vreme</a:t>
            </a:r>
            <a:r>
              <a:rPr lang="en" dirty="0"/>
              <a:t> </a:t>
            </a:r>
            <a:r>
              <a:rPr lang="en" err="1"/>
              <a:t>pretrage</a:t>
            </a:r>
            <a:r>
              <a:rPr lang="en" dirty="0"/>
              <a:t> </a:t>
            </a:r>
            <a:r>
              <a:rPr lang="en" err="1"/>
              <a:t>tako</a:t>
            </a:r>
            <a:r>
              <a:rPr lang="en" dirty="0"/>
              <a:t> </a:t>
            </a:r>
            <a:r>
              <a:rPr lang="en" err="1"/>
              <a:t>što</a:t>
            </a:r>
            <a:r>
              <a:rPr lang="en" dirty="0"/>
              <a:t> </a:t>
            </a:r>
            <a:r>
              <a:rPr lang="en" err="1"/>
              <a:t>ceo</a:t>
            </a:r>
            <a:r>
              <a:rPr lang="en" dirty="0"/>
              <a:t> </a:t>
            </a:r>
            <a:r>
              <a:rPr lang="en" err="1"/>
              <a:t>skup</a:t>
            </a:r>
            <a:r>
              <a:rPr lang="en" dirty="0"/>
              <a:t> </a:t>
            </a:r>
            <a:r>
              <a:rPr lang="en" err="1"/>
              <a:t>podeli</a:t>
            </a:r>
            <a:r>
              <a:rPr lang="en" dirty="0"/>
              <a:t> u </a:t>
            </a:r>
            <a:r>
              <a:rPr lang="en" err="1"/>
              <a:t>manje</a:t>
            </a:r>
            <a:r>
              <a:rPr lang="en" dirty="0"/>
              <a:t> </a:t>
            </a:r>
            <a:r>
              <a:rPr lang="en" err="1"/>
              <a:t>particije</a:t>
            </a:r>
            <a:r>
              <a:rPr lang="en" dirty="0"/>
              <a:t>, </a:t>
            </a:r>
            <a:r>
              <a:rPr lang="en" err="1"/>
              <a:t>gde</a:t>
            </a:r>
            <a:r>
              <a:rPr lang="en" dirty="0"/>
              <a:t> </a:t>
            </a:r>
            <a:r>
              <a:rPr lang="en" err="1"/>
              <a:t>svakoj</a:t>
            </a:r>
            <a:r>
              <a:rPr lang="en" dirty="0"/>
              <a:t> </a:t>
            </a:r>
            <a:r>
              <a:rPr lang="en" err="1"/>
              <a:t>particiji</a:t>
            </a:r>
            <a:r>
              <a:rPr lang="en" dirty="0"/>
              <a:t> </a:t>
            </a:r>
            <a:r>
              <a:rPr lang="en" err="1"/>
              <a:t>asocira</a:t>
            </a:r>
            <a:r>
              <a:rPr lang="en" dirty="0"/>
              <a:t> centroid.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1276537" y="315810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 dirty="0"/>
              <a:t>Locality Sensitive Hashing – LSH</a:t>
            </a:r>
            <a:endParaRPr lang="en-US" b="1" dirty="0"/>
          </a:p>
          <a:p>
            <a:pPr marL="0" indent="0" algn="just"/>
            <a:endParaRPr lang="en" dirty="0"/>
          </a:p>
          <a:p>
            <a:pPr marL="0" indent="0" algn="just"/>
            <a:r>
              <a:rPr lang="en" dirty="0" err="1"/>
              <a:t>Ideja</a:t>
            </a:r>
            <a:r>
              <a:rPr lang="en" dirty="0"/>
              <a:t> </a:t>
            </a:r>
            <a:r>
              <a:rPr lang="en" dirty="0" err="1"/>
              <a:t>sa</a:t>
            </a:r>
            <a:r>
              <a:rPr lang="en" dirty="0"/>
              <a:t> </a:t>
            </a:r>
            <a:r>
              <a:rPr lang="en" dirty="0" err="1"/>
              <a:t>ovom</a:t>
            </a:r>
            <a:r>
              <a:rPr lang="en" dirty="0"/>
              <a:t> </a:t>
            </a:r>
            <a:r>
              <a:rPr lang="en" dirty="0" err="1"/>
              <a:t>metodom</a:t>
            </a:r>
            <a:r>
              <a:rPr lang="en" dirty="0"/>
              <a:t> je da </a:t>
            </a:r>
            <a:r>
              <a:rPr lang="en" dirty="0" err="1"/>
              <a:t>sve</a:t>
            </a:r>
            <a:r>
              <a:rPr lang="en" dirty="0"/>
              <a:t> </a:t>
            </a:r>
            <a:r>
              <a:rPr lang="en" dirty="0" err="1"/>
              <a:t>iste</a:t>
            </a:r>
            <a:r>
              <a:rPr lang="en" dirty="0"/>
              <a:t> </a:t>
            </a:r>
            <a:r>
              <a:rPr lang="en" dirty="0" err="1"/>
              <a:t>ili</a:t>
            </a:r>
            <a:r>
              <a:rPr lang="en" dirty="0"/>
              <a:t> </a:t>
            </a:r>
            <a:r>
              <a:rPr lang="en" dirty="0" err="1"/>
              <a:t>slične</a:t>
            </a:r>
            <a:r>
              <a:rPr lang="en" dirty="0"/>
              <a:t> </a:t>
            </a:r>
            <a:r>
              <a:rPr lang="en" dirty="0" err="1"/>
              <a:t>vektore</a:t>
            </a:r>
            <a:r>
              <a:rPr lang="en" dirty="0"/>
              <a:t> </a:t>
            </a:r>
            <a:r>
              <a:rPr lang="en" dirty="0" err="1"/>
              <a:t>hešira</a:t>
            </a:r>
            <a:r>
              <a:rPr lang="en" dirty="0"/>
              <a:t> u </a:t>
            </a:r>
            <a:r>
              <a:rPr lang="en" dirty="0" err="1"/>
              <a:t>istu</a:t>
            </a:r>
            <a:r>
              <a:rPr lang="en" dirty="0"/>
              <a:t> </a:t>
            </a:r>
            <a:r>
              <a:rPr lang="en" dirty="0" err="1"/>
              <a:t>vrednost</a:t>
            </a:r>
            <a:r>
              <a:rPr lang="en" dirty="0"/>
              <a:t>.</a:t>
            </a:r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063181" y="315609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 dirty="0"/>
              <a:t>Product Quantization</a:t>
            </a:r>
            <a:endParaRPr lang="en-US" b="1" dirty="0"/>
          </a:p>
          <a:p>
            <a:pPr marL="0" indent="0" algn="just"/>
            <a:endParaRPr lang="en" dirty="0"/>
          </a:p>
          <a:p>
            <a:pPr marL="0" indent="0" algn="just"/>
            <a:r>
              <a:rPr lang="en" err="1"/>
              <a:t>Slično</a:t>
            </a:r>
            <a:r>
              <a:rPr lang="en" dirty="0"/>
              <a:t> </a:t>
            </a:r>
            <a:r>
              <a:rPr lang="en" err="1"/>
              <a:t>kao</a:t>
            </a:r>
            <a:r>
              <a:rPr lang="en" dirty="0"/>
              <a:t> </a:t>
            </a:r>
            <a:r>
              <a:rPr lang="en" err="1"/>
              <a:t>metode</a:t>
            </a:r>
            <a:r>
              <a:rPr lang="en" dirty="0"/>
              <a:t> </a:t>
            </a:r>
            <a:r>
              <a:rPr lang="en" err="1"/>
              <a:t>kvantizacije</a:t>
            </a:r>
            <a:r>
              <a:rPr lang="en" dirty="0"/>
              <a:t>, </a:t>
            </a:r>
            <a:r>
              <a:rPr lang="en" err="1"/>
              <a:t>i</a:t>
            </a:r>
            <a:r>
              <a:rPr lang="en" dirty="0"/>
              <a:t> ova </a:t>
            </a:r>
            <a:r>
              <a:rPr lang="en" err="1"/>
              <a:t>metoda</a:t>
            </a:r>
            <a:r>
              <a:rPr lang="en" dirty="0"/>
              <a:t> </a:t>
            </a:r>
            <a:r>
              <a:rPr lang="en" err="1"/>
              <a:t>kompresuje</a:t>
            </a:r>
            <a:r>
              <a:rPr lang="en" dirty="0"/>
              <a:t> </a:t>
            </a:r>
            <a:r>
              <a:rPr lang="en" err="1"/>
              <a:t>vektore</a:t>
            </a:r>
            <a:r>
              <a:rPr lang="en" dirty="0"/>
              <a:t> u </a:t>
            </a:r>
            <a:r>
              <a:rPr lang="en" err="1"/>
              <a:t>manji</a:t>
            </a:r>
            <a:r>
              <a:rPr lang="en" dirty="0"/>
              <a:t> </a:t>
            </a:r>
            <a:r>
              <a:rPr lang="en" err="1"/>
              <a:t>prostor</a:t>
            </a:r>
            <a:r>
              <a:rPr lang="en" dirty="0"/>
              <a:t>, </a:t>
            </a:r>
            <a:r>
              <a:rPr lang="en" err="1"/>
              <a:t>i</a:t>
            </a:r>
            <a:r>
              <a:rPr lang="en" dirty="0"/>
              <a:t> </a:t>
            </a:r>
            <a:r>
              <a:rPr lang="en" err="1"/>
              <a:t>na</a:t>
            </a:r>
            <a:r>
              <a:rPr lang="en" dirty="0"/>
              <a:t> taj </a:t>
            </a:r>
            <a:r>
              <a:rPr lang="en" err="1"/>
              <a:t>način</a:t>
            </a:r>
            <a:r>
              <a:rPr lang="en" dirty="0"/>
              <a:t> </a:t>
            </a:r>
            <a:r>
              <a:rPr lang="en" err="1"/>
              <a:t>čuva</a:t>
            </a:r>
            <a:r>
              <a:rPr lang="en" dirty="0"/>
              <a:t> </a:t>
            </a:r>
            <a:r>
              <a:rPr lang="en" err="1"/>
              <a:t>memoriju</a:t>
            </a:r>
            <a:r>
              <a:rPr lang="en" dirty="0"/>
              <a:t>.</a:t>
            </a:r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FA7AEF0-80A7-B48C-8657-FB23AEF8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Hvala </a:t>
            </a:r>
            <a:r>
              <a:rPr lang="en" err="1">
                <a:latin typeface="PT Sans"/>
              </a:rPr>
              <a:t>na</a:t>
            </a:r>
            <a:r>
              <a:rPr lang="en" dirty="0">
                <a:latin typeface="PT Sans"/>
              </a:rPr>
              <a:t> </a:t>
            </a:r>
            <a:r>
              <a:rPr lang="en" err="1">
                <a:latin typeface="PT Sans"/>
              </a:rPr>
              <a:t>pažnji</a:t>
            </a:r>
            <a:r>
              <a:rPr lang="en" dirty="0">
                <a:latin typeface="PT Sans"/>
              </a:rPr>
              <a:t>!</a:t>
            </a:r>
            <a:endParaRPr lang="en-US">
              <a:latin typeface="PT Sans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7075375" y="329315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1612950" y="35268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785C8C63-15A2-C117-F34E-8E9B75CD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2735616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5268750" y="966000"/>
            <a:ext cx="3211500" cy="3211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43" r="1333"/>
          <a:stretch/>
        </p:blipFill>
        <p:spPr>
          <a:xfrm>
            <a:off x="5506050" y="1203300"/>
            <a:ext cx="2736900" cy="2736900"/>
          </a:xfrm>
          <a:prstGeom prst="ellipse">
            <a:avLst/>
          </a:prstGeom>
        </p:spPr>
      </p:pic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1080017" y="536507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" err="1">
                <a:latin typeface="PT Sans"/>
              </a:rPr>
              <a:t>Uvod</a:t>
            </a:r>
            <a:endParaRPr lang="en-US">
              <a:latin typeface="PT Sans"/>
            </a:endParaRPr>
          </a:p>
        </p:txBody>
      </p:sp>
      <p:sp>
        <p:nvSpPr>
          <p:cNvPr id="734" name="Google Shape;734;p33"/>
          <p:cNvSpPr txBox="1">
            <a:spLocks noGrp="1"/>
          </p:cNvSpPr>
          <p:nvPr>
            <p:ph type="subTitle" idx="1"/>
          </p:nvPr>
        </p:nvSpPr>
        <p:spPr>
          <a:xfrm>
            <a:off x="934102" y="1283926"/>
            <a:ext cx="4187795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dirty="0">
                <a:cs typeface="Arial"/>
              </a:rPr>
              <a:t>Potreba za pronalaženjem sličnih entiteta u velikim skupo-</a:t>
            </a:r>
            <a:r>
              <a:rPr lang="sr-Latn-RS" dirty="0" err="1">
                <a:cs typeface="Arial"/>
              </a:rPr>
              <a:t>vima</a:t>
            </a:r>
            <a:r>
              <a:rPr lang="sr-Latn-RS" dirty="0">
                <a:cs typeface="Arial"/>
              </a:rPr>
              <a:t> podataka je prisutna u mnogim oblastima:</a:t>
            </a:r>
          </a:p>
          <a:p>
            <a:pPr marL="0" lvl="0" indent="0" algn="just">
              <a:spcAft>
                <a:spcPts val="0"/>
              </a:spcAft>
              <a:buNone/>
            </a:pPr>
            <a:endParaRPr lang="sr-Latn-RS" dirty="0"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teksta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Preporučivanje proizvoda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slika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Prepoznavanje</a:t>
            </a: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 dirty="0">
              <a:cs typeface="Arial"/>
            </a:endParaRP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 dirty="0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 dirty="0">
                <a:cs typeface="Arial"/>
              </a:rPr>
              <a:t>Kako bi se efikasno izvršila pretraga nad velikom količin-om podataka, tokom godina su razvijane različite metode </a:t>
            </a:r>
            <a:r>
              <a:rPr lang="sr-Latn-RS" dirty="0" err="1">
                <a:cs typeface="Arial"/>
              </a:rPr>
              <a:t>ikorišćene</a:t>
            </a:r>
            <a:r>
              <a:rPr lang="sr-Latn-RS" dirty="0">
                <a:cs typeface="Arial"/>
              </a:rPr>
              <a:t> različite strukture podataka. Ovde će biti  predstavljeni HNSW </a:t>
            </a:r>
            <a:r>
              <a:rPr lang="sr-Latn-RS" dirty="0" err="1">
                <a:cs typeface="Arial"/>
              </a:rPr>
              <a:t>grafovi</a:t>
            </a:r>
            <a:r>
              <a:rPr lang="sr-Latn-RS" dirty="0">
                <a:cs typeface="Arial"/>
              </a:rPr>
              <a:t> i KNN pretraga nad njima.</a:t>
            </a:r>
          </a:p>
          <a:p>
            <a:pPr marL="171450" indent="-171450" algn="just">
              <a:buFont typeface="Arial,Sans-Serif"/>
              <a:buChar char="•"/>
            </a:pPr>
            <a:endParaRPr lang="sr-Latn-RS" dirty="0">
              <a:cs typeface="Arial"/>
            </a:endParaRPr>
          </a:p>
          <a:p>
            <a:pPr algn="just">
              <a:spcBef>
                <a:spcPts val="1000"/>
              </a:spcBef>
              <a:buFont typeface="Nunito Light,Sans-Serif"/>
              <a:buChar char="●"/>
            </a:pPr>
            <a:endParaRPr lang="sr-Latn-RS" dirty="0">
              <a:cs typeface="Arial"/>
            </a:endParaRPr>
          </a:p>
          <a:p>
            <a:pPr marL="0" lvl="0" indent="0" algn="just">
              <a:spcAft>
                <a:spcPts val="0"/>
              </a:spcAft>
              <a:buSzPts val="1100"/>
              <a:buFont typeface="Arial"/>
              <a:buNone/>
            </a:pPr>
            <a:endParaRPr lang="sr-Latn-RS" dirty="0"/>
          </a:p>
        </p:txBody>
      </p:sp>
      <p:cxnSp>
        <p:nvCxnSpPr>
          <p:cNvPr id="735" name="Google Shape;735;p33"/>
          <p:cNvCxnSpPr/>
          <p:nvPr/>
        </p:nvCxnSpPr>
        <p:spPr>
          <a:xfrm>
            <a:off x="901050" y="1338325"/>
            <a:ext cx="0" cy="236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36" name="Google Shape;736;p33"/>
          <p:cNvSpPr/>
          <p:nvPr/>
        </p:nvSpPr>
        <p:spPr>
          <a:xfrm>
            <a:off x="4765863" y="15063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093350" y="-69750"/>
            <a:ext cx="5010050" cy="2052725"/>
            <a:chOff x="3892450" y="39825"/>
            <a:chExt cx="5010050" cy="2052725"/>
          </a:xfrm>
        </p:grpSpPr>
        <p:sp>
          <p:nvSpPr>
            <p:cNvPr id="738" name="Google Shape;738;p33"/>
            <p:cNvSpPr/>
            <p:nvPr/>
          </p:nvSpPr>
          <p:spPr>
            <a:xfrm rot="10800000" flipH="1">
              <a:off x="8112000" y="10238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 flipH="1">
              <a:off x="7216825" y="2832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0" name="Google Shape;740;p33"/>
            <p:cNvCxnSpPr>
              <a:stCxn id="741" idx="7"/>
              <a:endCxn id="742" idx="2"/>
            </p:cNvCxnSpPr>
            <p:nvPr/>
          </p:nvCxnSpPr>
          <p:spPr>
            <a:xfrm rot="-5400000">
              <a:off x="4683254" y="120104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3"/>
            <p:cNvCxnSpPr>
              <a:stCxn id="742" idx="6"/>
              <a:endCxn id="744" idx="2"/>
            </p:cNvCxnSpPr>
            <p:nvPr/>
          </p:nvCxnSpPr>
          <p:spPr>
            <a:xfrm>
              <a:off x="5450075" y="672400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3"/>
            <p:cNvCxnSpPr>
              <a:stCxn id="744" idx="6"/>
              <a:endCxn id="739" idx="2"/>
            </p:cNvCxnSpPr>
            <p:nvPr/>
          </p:nvCxnSpPr>
          <p:spPr>
            <a:xfrm rot="10800000" flipH="1">
              <a:off x="6336875" y="37343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3"/>
            <p:cNvCxnSpPr>
              <a:stCxn id="739" idx="6"/>
              <a:endCxn id="738" idx="2"/>
            </p:cNvCxnSpPr>
            <p:nvPr/>
          </p:nvCxnSpPr>
          <p:spPr>
            <a:xfrm>
              <a:off x="7397125" y="3734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33"/>
            <p:cNvSpPr/>
            <p:nvPr/>
          </p:nvSpPr>
          <p:spPr>
            <a:xfrm rot="10800000" flipH="1">
              <a:off x="5334275" y="6145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10800000" flipH="1">
              <a:off x="8528200" y="466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10800000" flipH="1">
              <a:off x="7281325" y="11465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9" name="Google Shape;749;p33"/>
            <p:cNvCxnSpPr>
              <a:stCxn id="750" idx="6"/>
              <a:endCxn id="751" idx="6"/>
            </p:cNvCxnSpPr>
            <p:nvPr/>
          </p:nvCxnSpPr>
          <p:spPr>
            <a:xfrm rot="10800000">
              <a:off x="8682300" y="52445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3"/>
            <p:cNvCxnSpPr>
              <a:stCxn id="751" idx="0"/>
              <a:endCxn id="738" idx="6"/>
            </p:cNvCxnSpPr>
            <p:nvPr/>
          </p:nvCxnSpPr>
          <p:spPr>
            <a:xfrm rot="5400000">
              <a:off x="8192500" y="720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3"/>
            <p:cNvCxnSpPr>
              <a:stCxn id="738" idx="0"/>
              <a:endCxn id="748" idx="0"/>
            </p:cNvCxnSpPr>
            <p:nvPr/>
          </p:nvCxnSpPr>
          <p:spPr>
            <a:xfrm rot="5400000">
              <a:off x="7741650" y="801875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3"/>
            <p:cNvCxnSpPr>
              <a:stCxn id="738" idx="0"/>
              <a:endCxn id="750" idx="2"/>
            </p:cNvCxnSpPr>
            <p:nvPr/>
          </p:nvCxnSpPr>
          <p:spPr>
            <a:xfrm rot="-5400000" flipH="1">
              <a:off x="8038350" y="13679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3"/>
            <p:cNvCxnSpPr>
              <a:stCxn id="741" idx="4"/>
              <a:endCxn id="739" idx="4"/>
            </p:cNvCxnSpPr>
            <p:nvPr/>
          </p:nvCxnSpPr>
          <p:spPr>
            <a:xfrm rot="-5400000">
              <a:off x="5545000" y="-122945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3"/>
            <p:cNvCxnSpPr>
              <a:stCxn id="739" idx="5"/>
              <a:endCxn id="751" idx="4"/>
            </p:cNvCxnSpPr>
            <p:nvPr/>
          </p:nvCxnSpPr>
          <p:spPr>
            <a:xfrm rot="-5400000" flipH="1">
              <a:off x="7918971" y="-23858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33"/>
            <p:cNvGrpSpPr/>
            <p:nvPr/>
          </p:nvGrpSpPr>
          <p:grpSpPr>
            <a:xfrm rot="10800000" flipH="1">
              <a:off x="6057275" y="963838"/>
              <a:ext cx="279600" cy="279600"/>
              <a:chOff x="6238800" y="4370675"/>
              <a:chExt cx="279600" cy="279600"/>
            </a:xfrm>
          </p:grpSpPr>
          <p:sp>
            <p:nvSpPr>
              <p:cNvPr id="758" name="Google Shape;758;p3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 rot="10800000" flipH="1">
              <a:off x="8622900" y="1812950"/>
              <a:ext cx="279600" cy="279600"/>
              <a:chOff x="8804525" y="3411475"/>
              <a:chExt cx="279600" cy="2796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 rot="10800000" flipH="1">
              <a:off x="3892450" y="532600"/>
              <a:ext cx="279600" cy="279600"/>
              <a:chOff x="4074075" y="4691825"/>
              <a:chExt cx="279600" cy="279600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33"/>
            <p:cNvSpPr/>
            <p:nvPr/>
          </p:nvSpPr>
          <p:spPr>
            <a:xfrm rot="10800000" flipH="1">
              <a:off x="8489950" y="4283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rot="10800000" flipH="1">
              <a:off x="7010388" y="45470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764" name="Google Shape;764;p33"/>
            <p:cNvCxnSpPr/>
            <p:nvPr/>
          </p:nvCxnSpPr>
          <p:spPr>
            <a:xfrm rot="10800000" flipH="1">
              <a:off x="5397000" y="398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D5818-AB68-01E4-ECF2-37FE5DCC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people with different poses&#10;&#10;Description automatically generated">
            <a:extLst>
              <a:ext uri="{FF2B5EF4-FFF2-40B4-BE49-F238E27FC236}">
                <a16:creationId xmlns:a16="http://schemas.microsoft.com/office/drawing/2014/main" id="{A87A282E-5F90-FDA2-3474-B9B137E4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89" y="1112431"/>
            <a:ext cx="1511097" cy="335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PT Sans"/>
              </a:rPr>
              <a:t>Primeri</a:t>
            </a:r>
            <a:endParaRPr lang="en-US">
              <a:latin typeface="PT Sans"/>
            </a:endParaRP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Samsung Gallery</a:t>
            </a:r>
            <a:endParaRPr dirty="0" err="1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Google Vertex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>
            <a:off x="885641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Na Samsung </a:t>
            </a:r>
            <a:r>
              <a:rPr lang="en" dirty="0" err="1"/>
              <a:t>telefonima</a:t>
            </a:r>
            <a:r>
              <a:rPr lang="en" dirty="0"/>
              <a:t>, u </a:t>
            </a:r>
            <a:r>
              <a:rPr lang="en" dirty="0" err="1"/>
              <a:t>galeriji</a:t>
            </a:r>
            <a:r>
              <a:rPr lang="en" dirty="0"/>
              <a:t> je </a:t>
            </a:r>
            <a:r>
              <a:rPr lang="en" dirty="0" err="1"/>
              <a:t>moguće</a:t>
            </a:r>
            <a:r>
              <a:rPr lang="en" dirty="0"/>
              <a:t> </a:t>
            </a:r>
            <a:r>
              <a:rPr lang="en" dirty="0" err="1"/>
              <a:t>pretražiti</a:t>
            </a:r>
            <a:r>
              <a:rPr lang="en" dirty="0"/>
              <a:t> </a:t>
            </a:r>
            <a:r>
              <a:rPr lang="en" dirty="0" err="1"/>
              <a:t>slična</a:t>
            </a:r>
            <a:r>
              <a:rPr lang="en" dirty="0"/>
              <a:t> </a:t>
            </a:r>
            <a:r>
              <a:rPr lang="en" dirty="0" err="1"/>
              <a:t>lica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slikama</a:t>
            </a:r>
            <a:r>
              <a:rPr lang="en" dirty="0"/>
              <a:t>.</a:t>
            </a:r>
          </a:p>
          <a:p>
            <a:pPr marL="0" indent="0" algn="just"/>
            <a:endParaRPr lang="en" dirty="0"/>
          </a:p>
          <a:p>
            <a:pPr marL="0" indent="0" algn="just"/>
            <a:r>
              <a:rPr lang="en" dirty="0" err="1"/>
              <a:t>Ostali</a:t>
            </a:r>
            <a:r>
              <a:rPr lang="en" dirty="0"/>
              <a:t> </a:t>
            </a:r>
            <a:r>
              <a:rPr lang="en" dirty="0" err="1"/>
              <a:t>proizvođači</a:t>
            </a:r>
            <a:r>
              <a:rPr lang="en" dirty="0"/>
              <a:t> </a:t>
            </a:r>
            <a:r>
              <a:rPr lang="en" dirty="0" err="1"/>
              <a:t>telefona</a:t>
            </a:r>
            <a:r>
              <a:rPr lang="en" dirty="0"/>
              <a:t> nude </a:t>
            </a:r>
            <a:r>
              <a:rPr lang="en" dirty="0" err="1"/>
              <a:t>slične</a:t>
            </a:r>
            <a:r>
              <a:rPr lang="en" dirty="0"/>
              <a:t> </a:t>
            </a:r>
            <a:r>
              <a:rPr lang="en" dirty="0" err="1"/>
              <a:t>mogućnosti</a:t>
            </a:r>
            <a:r>
              <a:rPr lang="en" dirty="0"/>
              <a:t>.</a:t>
            </a: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Google-</a:t>
            </a:r>
            <a:r>
              <a:rPr lang="en" err="1"/>
              <a:t>ov</a:t>
            </a:r>
            <a:r>
              <a:rPr lang="en" dirty="0"/>
              <a:t> Vertex Matching engine je </a:t>
            </a:r>
            <a:r>
              <a:rPr lang="en" err="1"/>
              <a:t>tehnologija</a:t>
            </a:r>
            <a:r>
              <a:rPr lang="en" dirty="0"/>
              <a:t> </a:t>
            </a:r>
            <a:r>
              <a:rPr lang="en" err="1"/>
              <a:t>koja</a:t>
            </a:r>
            <a:r>
              <a:rPr lang="en" dirty="0"/>
              <a:t> se </a:t>
            </a:r>
            <a:r>
              <a:rPr lang="en" err="1"/>
              <a:t>koristi</a:t>
            </a:r>
            <a:r>
              <a:rPr lang="en" dirty="0"/>
              <a:t> za </a:t>
            </a:r>
            <a:r>
              <a:rPr lang="en" err="1"/>
              <a:t>pretragu</a:t>
            </a:r>
            <a:r>
              <a:rPr lang="en" dirty="0"/>
              <a:t> </a:t>
            </a:r>
            <a:r>
              <a:rPr lang="en" err="1"/>
              <a:t>vektoriskih</a:t>
            </a:r>
            <a:r>
              <a:rPr lang="en" dirty="0"/>
              <a:t> </a:t>
            </a:r>
            <a:r>
              <a:rPr lang="en" err="1"/>
              <a:t>prostora</a:t>
            </a:r>
            <a:r>
              <a:rPr lang="en" dirty="0"/>
              <a:t> </a:t>
            </a:r>
            <a:r>
              <a:rPr lang="en" err="1"/>
              <a:t>i</a:t>
            </a:r>
            <a:r>
              <a:rPr lang="en" dirty="0"/>
              <a:t> </a:t>
            </a:r>
            <a:r>
              <a:rPr lang="en" err="1"/>
              <a:t>koristi</a:t>
            </a:r>
            <a:r>
              <a:rPr lang="en" dirty="0"/>
              <a:t> se u </a:t>
            </a:r>
            <a:r>
              <a:rPr lang="en" err="1"/>
              <a:t>servisima</a:t>
            </a:r>
            <a:r>
              <a:rPr lang="en" dirty="0"/>
              <a:t> </a:t>
            </a:r>
            <a:r>
              <a:rPr lang="en" err="1"/>
              <a:t>kao</a:t>
            </a:r>
            <a:r>
              <a:rPr lang="en" dirty="0"/>
              <a:t> </a:t>
            </a:r>
            <a:r>
              <a:rPr lang="en" err="1"/>
              <a:t>što</a:t>
            </a:r>
            <a:r>
              <a:rPr lang="en" dirty="0"/>
              <a:t> </a:t>
            </a:r>
            <a:r>
              <a:rPr lang="en" err="1"/>
              <a:t>su</a:t>
            </a:r>
            <a:r>
              <a:rPr lang="en" dirty="0"/>
              <a:t> Google </a:t>
            </a:r>
            <a:r>
              <a:rPr lang="en" err="1"/>
              <a:t>pretraga</a:t>
            </a:r>
            <a:r>
              <a:rPr lang="en" dirty="0"/>
              <a:t>, </a:t>
            </a:r>
            <a:r>
              <a:rPr lang="en" err="1"/>
              <a:t>youtube</a:t>
            </a:r>
            <a:r>
              <a:rPr lang="en" dirty="0"/>
              <a:t> </a:t>
            </a:r>
            <a:r>
              <a:rPr lang="en" err="1"/>
              <a:t>preporuke</a:t>
            </a:r>
            <a:r>
              <a:rPr lang="en" dirty="0"/>
              <a:t>, </a:t>
            </a:r>
            <a:r>
              <a:rPr lang="en" err="1"/>
              <a:t>playstore</a:t>
            </a:r>
            <a:r>
              <a:rPr lang="en" dirty="0"/>
              <a:t> </a:t>
            </a:r>
            <a:r>
              <a:rPr lang="en" err="1"/>
              <a:t>preporuke</a:t>
            </a:r>
            <a:r>
              <a:rPr lang="en" dirty="0"/>
              <a:t>.</a:t>
            </a:r>
            <a:endParaRPr lang="en-US"/>
          </a:p>
        </p:txBody>
      </p:sp>
      <p:cxnSp>
        <p:nvCxnSpPr>
          <p:cNvPr id="850" name="Google Shape;850;p36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1" name="Google Shape;851;p36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2" name="Google Shape;852;p36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D2525DD-CFD5-5426-F3B6-16CDF491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  <p:pic>
        <p:nvPicPr>
          <p:cNvPr id="6" name="Picture 5" descr="Selected photo">
            <a:extLst>
              <a:ext uri="{FF2B5EF4-FFF2-40B4-BE49-F238E27FC236}">
                <a16:creationId xmlns:a16="http://schemas.microsoft.com/office/drawing/2014/main" id="{6AF0A612-1870-25A9-0608-E538BE3FC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043" y="1110169"/>
            <a:ext cx="1558670" cy="33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2. </a:t>
            </a:r>
            <a:r>
              <a:rPr lang="en" dirty="0" err="1">
                <a:latin typeface="PT Sans"/>
              </a:rPr>
              <a:t>Predstavljanje</a:t>
            </a:r>
            <a:r>
              <a:rPr lang="en" dirty="0">
                <a:latin typeface="PT Sans"/>
              </a:rPr>
              <a:t> </a:t>
            </a:r>
            <a:r>
              <a:rPr lang="en" dirty="0" err="1">
                <a:latin typeface="PT Sans"/>
              </a:rPr>
              <a:t>podataka</a:t>
            </a:r>
            <a:endParaRPr lang="en-US">
              <a:latin typeface="PT Sans"/>
            </a:endParaRPr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 err="1"/>
              <a:t>Moguće</a:t>
            </a:r>
            <a:r>
              <a:rPr lang="en" dirty="0"/>
              <a:t> </a:t>
            </a:r>
            <a:r>
              <a:rPr lang="en" dirty="0" err="1"/>
              <a:t>ih</a:t>
            </a:r>
            <a:r>
              <a:rPr lang="en" dirty="0"/>
              <a:t> je </a:t>
            </a:r>
            <a:r>
              <a:rPr lang="en" dirty="0" err="1"/>
              <a:t>predstaviti</a:t>
            </a:r>
            <a:r>
              <a:rPr lang="en" dirty="0"/>
              <a:t> </a:t>
            </a:r>
            <a:r>
              <a:rPr lang="en" dirty="0" err="1"/>
              <a:t>kao</a:t>
            </a:r>
            <a:r>
              <a:rPr lang="en" dirty="0"/>
              <a:t> </a:t>
            </a:r>
            <a:r>
              <a:rPr lang="en" dirty="0" err="1"/>
              <a:t>vektore</a:t>
            </a:r>
            <a:r>
              <a:rPr lang="en" dirty="0"/>
              <a:t> </a:t>
            </a:r>
            <a:r>
              <a:rPr lang="en" dirty="0" err="1"/>
              <a:t>realnih</a:t>
            </a:r>
            <a:r>
              <a:rPr lang="en" dirty="0"/>
              <a:t> </a:t>
            </a:r>
            <a:r>
              <a:rPr lang="en" dirty="0" err="1"/>
              <a:t>brojeva</a:t>
            </a:r>
            <a:r>
              <a:rPr lang="en" dirty="0"/>
              <a:t>. Za </a:t>
            </a:r>
            <a:r>
              <a:rPr lang="en" dirty="0" err="1"/>
              <a:t>te</a:t>
            </a:r>
            <a:r>
              <a:rPr lang="en" dirty="0"/>
              <a:t> </a:t>
            </a:r>
            <a:r>
              <a:rPr lang="en" dirty="0" err="1"/>
              <a:t>potrebe</a:t>
            </a:r>
            <a:r>
              <a:rPr lang="en" dirty="0"/>
              <a:t> se </a:t>
            </a:r>
            <a:r>
              <a:rPr lang="en" dirty="0" err="1"/>
              <a:t>koriste</a:t>
            </a:r>
            <a:r>
              <a:rPr lang="en" dirty="0"/>
              <a:t> </a:t>
            </a:r>
            <a:r>
              <a:rPr lang="en" dirty="0" err="1"/>
              <a:t>neuronske</a:t>
            </a:r>
            <a:r>
              <a:rPr lang="en" dirty="0"/>
              <a:t> </a:t>
            </a:r>
            <a:r>
              <a:rPr lang="en" dirty="0" err="1"/>
              <a:t>mreže</a:t>
            </a:r>
            <a:r>
              <a:rPr lang="en" dirty="0"/>
              <a:t> </a:t>
            </a:r>
            <a:r>
              <a:rPr lang="en" dirty="0" err="1"/>
              <a:t>koje</a:t>
            </a:r>
            <a:r>
              <a:rPr lang="en" dirty="0"/>
              <a:t>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obučene</a:t>
            </a:r>
            <a:r>
              <a:rPr lang="en" dirty="0"/>
              <a:t> da </a:t>
            </a:r>
            <a:r>
              <a:rPr lang="en" dirty="0" err="1"/>
              <a:t>izdvajaju</a:t>
            </a:r>
            <a:r>
              <a:rPr lang="en" dirty="0"/>
              <a:t> </a:t>
            </a:r>
            <a:r>
              <a:rPr lang="en" dirty="0" err="1"/>
              <a:t>bitne</a:t>
            </a:r>
            <a:r>
              <a:rPr lang="en" dirty="0"/>
              <a:t> </a:t>
            </a:r>
            <a:r>
              <a:rPr lang="en" dirty="0" err="1"/>
              <a:t>karakteristike</a:t>
            </a:r>
            <a:r>
              <a:rPr lang="en" dirty="0"/>
              <a:t> </a:t>
            </a:r>
            <a:r>
              <a:rPr lang="en" dirty="0" err="1"/>
              <a:t>slike</a:t>
            </a:r>
            <a:r>
              <a:rPr lang="en" dirty="0"/>
              <a:t> (</a:t>
            </a:r>
            <a:r>
              <a:rPr lang="en" dirty="0" err="1"/>
              <a:t>eng.</a:t>
            </a:r>
            <a:r>
              <a:rPr lang="en" dirty="0"/>
              <a:t> feature embeddings).</a:t>
            </a:r>
            <a:endParaRPr lang="en-US"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50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Slike </a:t>
            </a:r>
            <a:r>
              <a:rPr lang="en" dirty="0" err="1"/>
              <a:t>lica</a:t>
            </a:r>
            <a:r>
              <a:rPr lang="en" dirty="0"/>
              <a:t> je </a:t>
            </a:r>
            <a:r>
              <a:rPr lang="en" dirty="0" err="1"/>
              <a:t>prvo</a:t>
            </a:r>
            <a:r>
              <a:rPr lang="en" dirty="0"/>
              <a:t> </a:t>
            </a:r>
            <a:r>
              <a:rPr lang="en" dirty="0" err="1"/>
              <a:t>potrebno</a:t>
            </a:r>
            <a:r>
              <a:rPr lang="en" dirty="0"/>
              <a:t> </a:t>
            </a:r>
            <a:r>
              <a:rPr lang="en" dirty="0" err="1"/>
              <a:t>predstaviti</a:t>
            </a:r>
            <a:r>
              <a:rPr lang="en" dirty="0"/>
              <a:t> u </a:t>
            </a:r>
            <a:r>
              <a:rPr lang="en" dirty="0" err="1"/>
              <a:t>prostoru</a:t>
            </a:r>
            <a:r>
              <a:rPr lang="en" dirty="0"/>
              <a:t> koji je </a:t>
            </a:r>
            <a:r>
              <a:rPr lang="en" dirty="0" err="1"/>
              <a:t>niže</a:t>
            </a:r>
            <a:r>
              <a:rPr lang="en" dirty="0"/>
              <a:t> </a:t>
            </a:r>
            <a:r>
              <a:rPr lang="en" dirty="0" err="1"/>
              <a:t>dimenzije</a:t>
            </a:r>
            <a:r>
              <a:rPr lang="en" dirty="0"/>
              <a:t>, a u </a:t>
            </a:r>
            <a:r>
              <a:rPr lang="en" dirty="0" err="1"/>
              <a:t>kom</a:t>
            </a:r>
            <a:r>
              <a:rPr lang="en" dirty="0"/>
              <a:t> je </a:t>
            </a:r>
            <a:r>
              <a:rPr lang="en" dirty="0" err="1"/>
              <a:t>moguće</a:t>
            </a:r>
            <a:r>
              <a:rPr lang="en" dirty="0"/>
              <a:t> </a:t>
            </a:r>
            <a:r>
              <a:rPr lang="en" dirty="0" err="1"/>
              <a:t>zadržati</a:t>
            </a:r>
            <a:r>
              <a:rPr lang="en" dirty="0"/>
              <a:t> </a:t>
            </a:r>
            <a:r>
              <a:rPr lang="en" dirty="0" err="1"/>
              <a:t>sve</a:t>
            </a:r>
            <a:r>
              <a:rPr lang="en" dirty="0"/>
              <a:t> </a:t>
            </a:r>
            <a:r>
              <a:rPr lang="en" dirty="0" err="1"/>
              <a:t>informacije</a:t>
            </a:r>
            <a:r>
              <a:rPr lang="en" dirty="0"/>
              <a:t> </a:t>
            </a:r>
            <a:r>
              <a:rPr lang="en" dirty="0" err="1"/>
              <a:t>koje</a:t>
            </a:r>
            <a:r>
              <a:rPr lang="en" dirty="0"/>
              <a:t>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neophodne</a:t>
            </a:r>
            <a:r>
              <a:rPr lang="en" dirty="0"/>
              <a:t> za </a:t>
            </a:r>
            <a:r>
              <a:rPr lang="en" dirty="0" err="1"/>
              <a:t>prepoznavanje</a:t>
            </a:r>
            <a:r>
              <a:rPr lang="en" dirty="0"/>
              <a:t>. </a:t>
            </a:r>
            <a:endParaRPr lang="en-US" dirty="0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73153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54664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639859" y="3276796"/>
            <a:ext cx="6338830" cy="5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" dirty="0"/>
              <a:t>Za </a:t>
            </a:r>
            <a:r>
              <a:rPr lang="en" dirty="0" err="1"/>
              <a:t>potrebe</a:t>
            </a:r>
            <a:r>
              <a:rPr lang="en" dirty="0"/>
              <a:t> </a:t>
            </a:r>
            <a:r>
              <a:rPr lang="en" dirty="0" err="1"/>
              <a:t>ovog</a:t>
            </a:r>
            <a:r>
              <a:rPr lang="en" dirty="0"/>
              <a:t> </a:t>
            </a:r>
            <a:r>
              <a:rPr lang="en" dirty="0" err="1"/>
              <a:t>primera</a:t>
            </a:r>
            <a:r>
              <a:rPr lang="en" dirty="0"/>
              <a:t> je </a:t>
            </a:r>
            <a:r>
              <a:rPr lang="en" dirty="0" err="1"/>
              <a:t>uzeta</a:t>
            </a:r>
            <a:r>
              <a:rPr lang="en" dirty="0"/>
              <a:t> </a:t>
            </a:r>
            <a:r>
              <a:rPr lang="en" dirty="0" err="1"/>
              <a:t>varijanta</a:t>
            </a:r>
            <a:r>
              <a:rPr lang="en" dirty="0"/>
              <a:t> </a:t>
            </a:r>
            <a:r>
              <a:rPr lang="en" dirty="0">
                <a:hlinkClick r:id="rId3"/>
              </a:rPr>
              <a:t>FaceNet</a:t>
            </a:r>
            <a:r>
              <a:rPr lang="en" dirty="0"/>
              <a:t>-a </a:t>
            </a:r>
            <a:r>
              <a:rPr lang="en" dirty="0" err="1"/>
              <a:t>koja</a:t>
            </a:r>
            <a:r>
              <a:rPr lang="en" dirty="0"/>
              <a:t> </a:t>
            </a:r>
            <a:r>
              <a:rPr lang="en" dirty="0" err="1"/>
              <a:t>konvertuje</a:t>
            </a:r>
            <a:r>
              <a:rPr lang="en" dirty="0"/>
              <a:t> </a:t>
            </a:r>
            <a:r>
              <a:rPr lang="en" dirty="0" err="1"/>
              <a:t>sliku</a:t>
            </a:r>
            <a:r>
              <a:rPr lang="en" dirty="0"/>
              <a:t> u 512-dimenzioni </a:t>
            </a:r>
            <a:r>
              <a:rPr lang="en" dirty="0" err="1"/>
              <a:t>vektor</a:t>
            </a:r>
            <a:r>
              <a:rPr lang="en" dirty="0"/>
              <a:t>. 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BBEC3D-36BB-8036-F3E6-F34FC948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1" r="337" b="-1053"/>
          <a:stretch/>
        </p:blipFill>
        <p:spPr>
          <a:xfrm>
            <a:off x="4221549" y="3827424"/>
            <a:ext cx="1188777" cy="3386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9255377-DE17-2C1D-91AF-A2D5E110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3. KNN </a:t>
            </a:r>
            <a:r>
              <a:rPr lang="en" err="1">
                <a:latin typeface="PT Sans"/>
              </a:rPr>
              <a:t>pretraga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 err="1"/>
              <a:t>Algoritmi</a:t>
            </a:r>
            <a:r>
              <a:rPr lang="en" dirty="0"/>
              <a:t> za </a:t>
            </a:r>
            <a:r>
              <a:rPr lang="en" dirty="0" err="1"/>
              <a:t>pretragu</a:t>
            </a:r>
            <a:r>
              <a:rPr lang="en" dirty="0"/>
              <a:t> koji se </a:t>
            </a:r>
            <a:r>
              <a:rPr lang="en" dirty="0" err="1"/>
              <a:t>najčešće</a:t>
            </a:r>
            <a:r>
              <a:rPr lang="en" dirty="0"/>
              <a:t> </a:t>
            </a:r>
            <a:r>
              <a:rPr lang="en" dirty="0" err="1"/>
              <a:t>koriste</a:t>
            </a:r>
            <a:r>
              <a:rPr lang="en" dirty="0"/>
              <a:t> se </a:t>
            </a:r>
            <a:r>
              <a:rPr lang="en" dirty="0" err="1"/>
              <a:t>oslanjaju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algoritam</a:t>
            </a:r>
            <a:r>
              <a:rPr lang="en" dirty="0"/>
              <a:t> </a:t>
            </a:r>
            <a:r>
              <a:rPr lang="en" dirty="0" err="1"/>
              <a:t>pretrage</a:t>
            </a:r>
            <a:r>
              <a:rPr lang="en" dirty="0"/>
              <a:t> K </a:t>
            </a:r>
            <a:r>
              <a:rPr lang="en" dirty="0" err="1"/>
              <a:t>najbližih</a:t>
            </a:r>
            <a:r>
              <a:rPr lang="en" dirty="0"/>
              <a:t> </a:t>
            </a:r>
            <a:r>
              <a:rPr lang="en" dirty="0" err="1"/>
              <a:t>suseda</a:t>
            </a:r>
            <a:r>
              <a:rPr lang="en" dirty="0"/>
              <a:t> (KNNS - </a:t>
            </a:r>
            <a:r>
              <a:rPr lang="en" i="1" dirty="0"/>
              <a:t>K-Nearest Neighbor Search</a:t>
            </a:r>
            <a:r>
              <a:rPr lang="en" dirty="0"/>
              <a:t>). KNN </a:t>
            </a:r>
            <a:r>
              <a:rPr lang="en" dirty="0" err="1"/>
              <a:t>pretraga</a:t>
            </a:r>
            <a:r>
              <a:rPr lang="en" dirty="0"/>
              <a:t> </a:t>
            </a:r>
            <a:r>
              <a:rPr lang="en" dirty="0" err="1"/>
              <a:t>podrazumeva</a:t>
            </a:r>
            <a:r>
              <a:rPr lang="en" dirty="0"/>
              <a:t> da je </a:t>
            </a:r>
            <a:r>
              <a:rPr lang="en" dirty="0" err="1"/>
              <a:t>definisana</a:t>
            </a:r>
            <a:r>
              <a:rPr lang="en" dirty="0"/>
              <a:t> </a:t>
            </a:r>
            <a:r>
              <a:rPr lang="en" dirty="0" err="1"/>
              <a:t>funkcija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osnovu</a:t>
            </a:r>
            <a:r>
              <a:rPr lang="en" dirty="0"/>
              <a:t> </a:t>
            </a:r>
            <a:r>
              <a:rPr lang="en" dirty="0" err="1"/>
              <a:t>koje</a:t>
            </a:r>
            <a:r>
              <a:rPr lang="en" dirty="0"/>
              <a:t> </a:t>
            </a:r>
            <a:r>
              <a:rPr lang="en" dirty="0" err="1"/>
              <a:t>može</a:t>
            </a:r>
            <a:r>
              <a:rPr lang="en" dirty="0"/>
              <a:t> da se meri </a:t>
            </a:r>
            <a:r>
              <a:rPr lang="en" dirty="0" err="1"/>
              <a:t>rastojanje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 </a:t>
            </a:r>
            <a:r>
              <a:rPr lang="en" dirty="0" err="1"/>
              <a:t>elemenata</a:t>
            </a:r>
            <a:r>
              <a:rPr lang="en" dirty="0"/>
              <a:t> koji se </a:t>
            </a:r>
            <a:r>
              <a:rPr lang="en" dirty="0" err="1"/>
              <a:t>pretražuju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51876" y="14766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Za </a:t>
            </a:r>
            <a:r>
              <a:rPr lang="en" dirty="0" err="1"/>
              <a:t>određivanje</a:t>
            </a:r>
            <a:r>
              <a:rPr lang="en" dirty="0"/>
              <a:t> distance </a:t>
            </a:r>
            <a:r>
              <a:rPr lang="en" dirty="0" err="1"/>
              <a:t>između</a:t>
            </a:r>
            <a:r>
              <a:rPr lang="en" dirty="0"/>
              <a:t> </a:t>
            </a:r>
            <a:r>
              <a:rPr lang="en" dirty="0" err="1"/>
              <a:t>vektorskih</a:t>
            </a:r>
            <a:r>
              <a:rPr lang="en" dirty="0"/>
              <a:t> </a:t>
            </a:r>
            <a:r>
              <a:rPr lang="en" dirty="0" err="1"/>
              <a:t>reprezentacija</a:t>
            </a:r>
            <a:r>
              <a:rPr lang="en" dirty="0"/>
              <a:t> </a:t>
            </a:r>
            <a:r>
              <a:rPr lang="en" dirty="0" err="1"/>
              <a:t>dve</a:t>
            </a:r>
            <a:r>
              <a:rPr lang="en" dirty="0"/>
              <a:t> </a:t>
            </a:r>
            <a:r>
              <a:rPr lang="en" dirty="0" err="1"/>
              <a:t>slike</a:t>
            </a:r>
            <a:r>
              <a:rPr lang="en" dirty="0"/>
              <a:t> </a:t>
            </a:r>
            <a:r>
              <a:rPr lang="en" dirty="0" err="1"/>
              <a:t>lica</a:t>
            </a:r>
            <a:r>
              <a:rPr lang="en" dirty="0"/>
              <a:t>, </a:t>
            </a:r>
            <a:r>
              <a:rPr lang="en" dirty="0" err="1"/>
              <a:t>najčešće</a:t>
            </a:r>
            <a:r>
              <a:rPr lang="en" dirty="0"/>
              <a:t> se </a:t>
            </a:r>
            <a:r>
              <a:rPr lang="en" dirty="0" err="1"/>
              <a:t>koristi</a:t>
            </a:r>
            <a:r>
              <a:rPr lang="en" dirty="0"/>
              <a:t> </a:t>
            </a:r>
            <a:r>
              <a:rPr lang="en" dirty="0" err="1"/>
              <a:t>kosinusna</a:t>
            </a:r>
            <a:r>
              <a:rPr lang="en" dirty="0"/>
              <a:t> </a:t>
            </a:r>
            <a:r>
              <a:rPr lang="en" dirty="0" err="1"/>
              <a:t>distanca</a:t>
            </a:r>
            <a:r>
              <a:rPr lang="en" dirty="0"/>
              <a:t>. </a:t>
            </a:r>
            <a:r>
              <a:rPr lang="en" dirty="0" err="1"/>
              <a:t>Kosinusna</a:t>
            </a:r>
            <a:r>
              <a:rPr lang="en" dirty="0"/>
              <a:t> </a:t>
            </a:r>
            <a:r>
              <a:rPr lang="en" dirty="0" err="1"/>
              <a:t>distanca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 </a:t>
            </a:r>
            <a:r>
              <a:rPr lang="en" dirty="0" err="1"/>
              <a:t>dva</a:t>
            </a:r>
            <a:r>
              <a:rPr lang="en" dirty="0"/>
              <a:t> </a:t>
            </a:r>
            <a:r>
              <a:rPr lang="en" dirty="0" err="1"/>
              <a:t>vektora</a:t>
            </a:r>
            <a:r>
              <a:rPr lang="en" dirty="0"/>
              <a:t> se </a:t>
            </a:r>
            <a:r>
              <a:rPr lang="en" dirty="0" err="1"/>
              <a:t>računa</a:t>
            </a:r>
            <a:r>
              <a:rPr lang="en" dirty="0"/>
              <a:t> </a:t>
            </a:r>
            <a:r>
              <a:rPr lang="en" dirty="0" err="1"/>
              <a:t>kao</a:t>
            </a:r>
            <a:r>
              <a:rPr lang="en" dirty="0"/>
              <a:t> </a:t>
            </a:r>
            <a:r>
              <a:rPr lang="en" dirty="0" err="1"/>
              <a:t>kosinus</a:t>
            </a:r>
            <a:r>
              <a:rPr lang="en" dirty="0"/>
              <a:t> </a:t>
            </a:r>
            <a:r>
              <a:rPr lang="en" dirty="0" err="1"/>
              <a:t>ugla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 </a:t>
            </a:r>
            <a:r>
              <a:rPr lang="en" dirty="0" err="1"/>
              <a:t>njih</a:t>
            </a:r>
            <a:r>
              <a:rPr lang="en" dirty="0"/>
              <a:t>. 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1276537" y="315810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 err="1"/>
              <a:t>Kosinusna</a:t>
            </a:r>
            <a:r>
              <a:rPr lang="en" dirty="0"/>
              <a:t> </a:t>
            </a:r>
            <a:r>
              <a:rPr lang="en" dirty="0" err="1"/>
              <a:t>distanca</a:t>
            </a:r>
            <a:r>
              <a:rPr lang="en" dirty="0"/>
              <a:t> je </a:t>
            </a:r>
            <a:r>
              <a:rPr lang="en" dirty="0" err="1"/>
              <a:t>uvek</a:t>
            </a:r>
            <a:r>
              <a:rPr lang="en" dirty="0"/>
              <a:t> u </a:t>
            </a:r>
            <a:r>
              <a:rPr lang="en" dirty="0" err="1"/>
              <a:t>intervalu</a:t>
            </a:r>
            <a:r>
              <a:rPr lang="en" dirty="0"/>
              <a:t> [0, 2], a </a:t>
            </a:r>
            <a:r>
              <a:rPr lang="en" dirty="0" err="1"/>
              <a:t>što</a:t>
            </a:r>
            <a:r>
              <a:rPr lang="en" dirty="0"/>
              <a:t> je </a:t>
            </a:r>
            <a:r>
              <a:rPr lang="en" dirty="0" err="1"/>
              <a:t>manja</a:t>
            </a:r>
            <a:r>
              <a:rPr lang="en" dirty="0"/>
              <a:t>, to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slike</a:t>
            </a:r>
            <a:r>
              <a:rPr lang="en" dirty="0"/>
              <a:t> </a:t>
            </a:r>
            <a:r>
              <a:rPr lang="en" dirty="0" err="1"/>
              <a:t>sličnije</a:t>
            </a:r>
            <a:r>
              <a:rPr lang="en" dirty="0"/>
              <a:t>. </a:t>
            </a:r>
            <a:r>
              <a:rPr lang="en" dirty="0" err="1"/>
              <a:t>Ukoliko</a:t>
            </a:r>
            <a:r>
              <a:rPr lang="en" dirty="0"/>
              <a:t>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slike</a:t>
            </a:r>
            <a:r>
              <a:rPr lang="en" dirty="0"/>
              <a:t> </a:t>
            </a:r>
            <a:r>
              <a:rPr lang="en" dirty="0" err="1"/>
              <a:t>identične</a:t>
            </a:r>
            <a:r>
              <a:rPr lang="en" dirty="0"/>
              <a:t>, </a:t>
            </a:r>
            <a:r>
              <a:rPr lang="en" dirty="0" err="1"/>
              <a:t>kosinusna</a:t>
            </a:r>
            <a:r>
              <a:rPr lang="en" dirty="0"/>
              <a:t> </a:t>
            </a:r>
            <a:r>
              <a:rPr lang="en" dirty="0" err="1"/>
              <a:t>distanca</a:t>
            </a:r>
            <a:r>
              <a:rPr lang="en" dirty="0"/>
              <a:t> je 0, a </a:t>
            </a:r>
            <a:r>
              <a:rPr lang="en" dirty="0" err="1"/>
              <a:t>ukoliko</a:t>
            </a:r>
            <a:r>
              <a:rPr lang="en" dirty="0"/>
              <a:t>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slike</a:t>
            </a:r>
            <a:r>
              <a:rPr lang="en" dirty="0"/>
              <a:t> </a:t>
            </a:r>
            <a:r>
              <a:rPr lang="en" dirty="0" err="1"/>
              <a:t>potpuno</a:t>
            </a:r>
            <a:r>
              <a:rPr lang="en" dirty="0"/>
              <a:t> </a:t>
            </a:r>
            <a:r>
              <a:rPr lang="en" dirty="0" err="1"/>
              <a:t>različite</a:t>
            </a:r>
            <a:r>
              <a:rPr lang="en" dirty="0"/>
              <a:t>, </a:t>
            </a:r>
            <a:r>
              <a:rPr lang="en" dirty="0" err="1"/>
              <a:t>kosinusna</a:t>
            </a:r>
            <a:r>
              <a:rPr lang="en" dirty="0"/>
              <a:t> </a:t>
            </a:r>
            <a:r>
              <a:rPr lang="en" dirty="0" err="1"/>
              <a:t>distanca</a:t>
            </a:r>
            <a:r>
              <a:rPr lang="en" dirty="0"/>
              <a:t> je 2.</a:t>
            </a:r>
            <a:endParaRPr lang="en-US" dirty="0"/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110059" y="337416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Alternativno</a:t>
            </a:r>
            <a:r>
              <a:rPr lang="en" dirty="0"/>
              <a:t>, </a:t>
            </a:r>
            <a:r>
              <a:rPr lang="en" err="1"/>
              <a:t>može</a:t>
            </a:r>
            <a:r>
              <a:rPr lang="en" dirty="0"/>
              <a:t> se </a:t>
            </a:r>
            <a:r>
              <a:rPr lang="en" err="1"/>
              <a:t>koristiti</a:t>
            </a:r>
            <a:r>
              <a:rPr lang="en" dirty="0"/>
              <a:t> </a:t>
            </a:r>
            <a:r>
              <a:rPr lang="en" err="1"/>
              <a:t>i</a:t>
            </a:r>
            <a:r>
              <a:rPr lang="en" dirty="0"/>
              <a:t> L2 norma.</a:t>
            </a:r>
            <a:endParaRPr lang="en-US"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B0039DC-68F6-21A7-D021-93ED2656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 dirty="0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6EC7C-D625-B473-D0F6-F0F6346D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08859"/>
            <a:ext cx="2743200" cy="1925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E14C-4866-2F7B-D466-AC0C71713BA2}"/>
              </a:ext>
            </a:extLst>
          </p:cNvPr>
          <p:cNvSpPr txBox="1"/>
          <p:nvPr/>
        </p:nvSpPr>
        <p:spPr>
          <a:xfrm>
            <a:off x="761071" y="1103273"/>
            <a:ext cx="7092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PT Sans"/>
              </a:rPr>
              <a:t>Definisana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:</a:t>
            </a: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r>
              <a:rPr lang="en-US" sz="1200" dirty="0" err="1">
                <a:solidFill>
                  <a:schemeClr val="accent1"/>
                </a:solidFill>
                <a:latin typeface="PT Sans"/>
              </a:rPr>
              <a:t>gde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A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B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vektori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slikama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koje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porede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, a </a:t>
            </a:r>
            <a:r>
              <a:rPr lang="en-US" sz="1200" dirty="0">
                <a:solidFill>
                  <a:schemeClr val="accent1"/>
                </a:solidFill>
              </a:rPr>
              <a:t>θ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PT Sans"/>
              </a:rPr>
              <a:t>njih</a:t>
            </a:r>
            <a:r>
              <a:rPr lang="en-US" sz="1200" dirty="0">
                <a:solidFill>
                  <a:schemeClr val="accent1"/>
                </a:solidFill>
                <a:latin typeface="PT Sans"/>
              </a:rPr>
              <a:t>.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4479DB0-EEBE-E597-1553-4E3DD2DE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 dirty="0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701C-28CB-EDE2-A8CC-9CC16DDC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80" y="1254708"/>
            <a:ext cx="5614639" cy="262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E80D9-979E-2754-23CD-8495406D3065}"/>
              </a:ext>
            </a:extLst>
          </p:cNvPr>
          <p:cNvSpPr txBox="1"/>
          <p:nvPr/>
        </p:nvSpPr>
        <p:spPr>
          <a:xfrm>
            <a:off x="1646199" y="3939167"/>
            <a:ext cx="586066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dirty="0">
                <a:solidFill>
                  <a:schemeClr val="accent1"/>
                </a:solidFill>
                <a:latin typeface="PT Sans"/>
              </a:rPr>
              <a:t>Levo: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veći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dalji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manje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slične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. </a:t>
            </a:r>
            <a:endParaRPr lang="en-US">
              <a:solidFill>
                <a:schemeClr val="accent1"/>
              </a:solidFill>
            </a:endParaRPr>
          </a:p>
          <a:p>
            <a:pPr algn="just"/>
            <a:endParaRPr lang="en-US" sz="1000" dirty="0">
              <a:solidFill>
                <a:schemeClr val="accent1"/>
              </a:solidFill>
              <a:latin typeface="PT Sans"/>
            </a:endParaRPr>
          </a:p>
          <a:p>
            <a:pPr algn="just"/>
            <a:r>
              <a:rPr lang="en-US" sz="1000" dirty="0" err="1">
                <a:solidFill>
                  <a:schemeClr val="accent1"/>
                </a:solidFill>
                <a:latin typeface="PT Sans"/>
              </a:rPr>
              <a:t>Desno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: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manji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bliži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PT Sans"/>
              </a:rPr>
              <a:t>sličnije</a:t>
            </a:r>
            <a:r>
              <a:rPr lang="en-US" sz="1000" dirty="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828E268-13EC-5AB0-380E-514B6C22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KNN </a:t>
            </a:r>
            <a:r>
              <a:rPr lang="en" err="1">
                <a:latin typeface="PT Sans"/>
              </a:rPr>
              <a:t>pretraga</a:t>
            </a:r>
            <a:endParaRPr lang="en" b="0">
              <a:latin typeface="PT Sans"/>
            </a:endParaRPr>
          </a:p>
        </p:txBody>
      </p:sp>
      <p:cxnSp>
        <p:nvCxnSpPr>
          <p:cNvPr id="887" name="Google Shape;887;p38"/>
          <p:cNvCxnSpPr/>
          <p:nvPr/>
        </p:nvCxnSpPr>
        <p:spPr>
          <a:xfrm>
            <a:off x="726338" y="1270250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90" name="Google Shape;890;p38"/>
          <p:cNvCxnSpPr/>
          <p:nvPr/>
        </p:nvCxnSpPr>
        <p:spPr>
          <a:xfrm>
            <a:off x="726338" y="3009425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8" name="Google Shape;734;p33">
            <a:extLst>
              <a:ext uri="{FF2B5EF4-FFF2-40B4-BE49-F238E27FC236}">
                <a16:creationId xmlns:a16="http://schemas.microsoft.com/office/drawing/2014/main" id="{D0805172-8FCB-F441-B4C8-BF3A6CD488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041" y="1283926"/>
            <a:ext cx="4605967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FFFF"/>
              </a:buClr>
              <a:buFont typeface="Arial"/>
              <a:buChar char="•"/>
            </a:pPr>
            <a:r>
              <a:rPr lang="en-US" dirty="0" err="1">
                <a:cs typeface="Arial"/>
              </a:rPr>
              <a:t>Naivni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pristup</a:t>
            </a:r>
            <a:r>
              <a:rPr lang="en-US" dirty="0">
                <a:cs typeface="Arial"/>
              </a:rPr>
              <a:t> KNN </a:t>
            </a:r>
            <a:r>
              <a:rPr lang="en-US" dirty="0" err="1">
                <a:cs typeface="Arial"/>
              </a:rPr>
              <a:t>pretrage</a:t>
            </a:r>
            <a:r>
              <a:rPr lang="en-US" dirty="0">
                <a:cs typeface="Arial"/>
              </a:rPr>
              <a:t> se </a:t>
            </a:r>
            <a:r>
              <a:rPr lang="en-US" dirty="0" err="1">
                <a:cs typeface="Arial"/>
              </a:rPr>
              <a:t>zasniva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tome da se za </a:t>
            </a:r>
            <a:r>
              <a:rPr lang="en-US" dirty="0" err="1">
                <a:cs typeface="Arial"/>
              </a:rPr>
              <a:t>svaki</a:t>
            </a:r>
            <a:r>
              <a:rPr lang="en-US" dirty="0">
                <a:cs typeface="Arial"/>
              </a:rPr>
              <a:t> element </a:t>
            </a:r>
            <a:r>
              <a:rPr lang="en-US" dirty="0" err="1">
                <a:cs typeface="Arial"/>
              </a:rPr>
              <a:t>iz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skupa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izračuna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rastojanje</a:t>
            </a:r>
            <a:r>
              <a:rPr lang="en-US" dirty="0">
                <a:cs typeface="Arial"/>
              </a:rPr>
              <a:t> od </a:t>
            </a:r>
            <a:r>
              <a:rPr lang="en-US" dirty="0" err="1">
                <a:cs typeface="Arial"/>
              </a:rPr>
              <a:t>svih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ostalih</a:t>
            </a:r>
            <a:r>
              <a:rPr lang="en-US" dirty="0">
                <a:cs typeface="Arial"/>
              </a:rPr>
              <a:t> 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, da se </a:t>
            </a:r>
            <a:r>
              <a:rPr lang="en-US" dirty="0" err="1">
                <a:cs typeface="Arial"/>
              </a:rPr>
              <a:t>zatim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izabere</a:t>
            </a:r>
            <a:r>
              <a:rPr lang="en-US" dirty="0">
                <a:cs typeface="Arial"/>
              </a:rPr>
              <a:t> K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 koji </a:t>
            </a:r>
            <a:r>
              <a:rPr lang="en-US" dirty="0" err="1">
                <a:cs typeface="Arial"/>
              </a:rPr>
              <a:t>su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najbliži</a:t>
            </a:r>
            <a:r>
              <a:rPr lang="en-US" dirty="0">
                <a:cs typeface="Arial"/>
              </a:rPr>
              <a:t>  </a:t>
            </a:r>
            <a:r>
              <a:rPr lang="en-US" dirty="0" err="1">
                <a:cs typeface="Arial"/>
              </a:rPr>
              <a:t>datom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elementu</a:t>
            </a:r>
            <a:r>
              <a:rPr lang="en-US" dirty="0">
                <a:cs typeface="Arial"/>
              </a:rPr>
              <a:t>. </a:t>
            </a:r>
          </a:p>
          <a:p>
            <a:pPr marL="0" indent="0" algn="just">
              <a:buClr>
                <a:srgbClr val="FFFFFF"/>
              </a:buClr>
            </a:pPr>
            <a:endParaRPr lang="en-US" dirty="0">
              <a:cs typeface="Arial"/>
            </a:endParaRPr>
          </a:p>
          <a:p>
            <a:pPr marL="285750" indent="-285750" algn="just">
              <a:buClr>
                <a:srgbClr val="FFFFFF"/>
              </a:buClr>
              <a:buFont typeface="Arial,Sans-Serif"/>
              <a:buChar char="•"/>
            </a:pPr>
            <a:r>
              <a:rPr lang="en-US" dirty="0" err="1">
                <a:cs typeface="Arial"/>
              </a:rPr>
              <a:t>Nažalost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složenost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ovog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pristupa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raste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linearno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porastom</a:t>
            </a:r>
            <a:r>
              <a:rPr lang="en-US" dirty="0">
                <a:cs typeface="Arial"/>
              </a:rPr>
              <a:t>  </a:t>
            </a:r>
            <a:r>
              <a:rPr lang="en-US" dirty="0" err="1">
                <a:cs typeface="Arial"/>
              </a:rPr>
              <a:t>broja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 u </a:t>
            </a:r>
            <a:r>
              <a:rPr lang="en-US" dirty="0" err="1">
                <a:cs typeface="Arial"/>
              </a:rPr>
              <a:t>skupu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čineći</a:t>
            </a:r>
            <a:r>
              <a:rPr lang="en-US" dirty="0">
                <a:cs typeface="Arial"/>
              </a:rPr>
              <a:t> ga </a:t>
            </a:r>
            <a:r>
              <a:rPr lang="en-US" dirty="0" err="1">
                <a:cs typeface="Arial"/>
              </a:rPr>
              <a:t>neupotrebljivim</a:t>
            </a:r>
            <a:r>
              <a:rPr lang="en-US" dirty="0">
                <a:cs typeface="Arial"/>
              </a:rPr>
              <a:t>  za </a:t>
            </a:r>
            <a:r>
              <a:rPr lang="en-US" dirty="0" err="1">
                <a:cs typeface="Arial"/>
              </a:rPr>
              <a:t>realne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primene</a:t>
            </a:r>
            <a:r>
              <a:rPr lang="en-US" dirty="0">
                <a:cs typeface="Arial"/>
              </a:rPr>
              <a:t>. </a:t>
            </a:r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dirty="0" err="1">
                <a:cs typeface="Arial"/>
              </a:rPr>
              <a:t>Zbog</a:t>
            </a:r>
            <a:r>
              <a:rPr lang="en-US" dirty="0">
                <a:cs typeface="Arial"/>
              </a:rPr>
              <a:t> toga se </a:t>
            </a:r>
            <a:r>
              <a:rPr lang="en-US" dirty="0" err="1">
                <a:cs typeface="Arial"/>
              </a:rPr>
              <a:t>koriste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različite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strukture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koje</a:t>
            </a:r>
            <a:r>
              <a:rPr lang="en-US" dirty="0">
                <a:cs typeface="Arial"/>
              </a:rPr>
              <a:t>    </a:t>
            </a:r>
            <a:r>
              <a:rPr lang="en-US" dirty="0" err="1">
                <a:cs typeface="Arial"/>
              </a:rPr>
              <a:t>omogućavaju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bržu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pretragu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kao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aproksimacije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pretrage</a:t>
            </a:r>
            <a:r>
              <a:rPr lang="en-US" dirty="0">
                <a:cs typeface="Arial"/>
              </a:rPr>
              <a:t>.</a:t>
            </a:r>
          </a:p>
          <a:p>
            <a:pPr marL="171450" lvl="0" indent="-171450" algn="just">
              <a:spcAft>
                <a:spcPts val="0"/>
              </a:spcAft>
              <a:buFont typeface="Arial,Sans-Serif"/>
              <a:buChar char="•"/>
            </a:pPr>
            <a:endParaRPr lang="sr-Latn-RS" dirty="0">
              <a:cs typeface="Arial"/>
            </a:endParaRPr>
          </a:p>
        </p:txBody>
      </p:sp>
      <p:pic>
        <p:nvPicPr>
          <p:cNvPr id="29" name="Picture 28" descr="K-Nearest Neighbors (KNN) Classification with R Tutorial | DataCamp">
            <a:extLst>
              <a:ext uri="{FF2B5EF4-FFF2-40B4-BE49-F238E27FC236}">
                <a16:creationId xmlns:a16="http://schemas.microsoft.com/office/drawing/2014/main" id="{C457BEF6-A614-8C08-7312-E9386D40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1553402"/>
            <a:ext cx="2966223" cy="2169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602633-1F71-B77A-1331-AD9C845600A5}"/>
              </a:ext>
            </a:extLst>
          </p:cNvPr>
          <p:cNvSpPr txBox="1"/>
          <p:nvPr/>
        </p:nvSpPr>
        <p:spPr>
          <a:xfrm>
            <a:off x="6539492" y="3744021"/>
            <a:ext cx="13639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  <a:latin typeface="PT Sans"/>
              </a:rPr>
              <a:t>Gif from </a:t>
            </a:r>
            <a:r>
              <a:rPr lang="en-US" sz="1000" b="1" i="1" u="sng" dirty="0">
                <a:solidFill>
                  <a:schemeClr val="accent1"/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eunsukim.me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1D0D46-3877-E16B-C593-18B27E6D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atin typeface="PT Sans"/>
              </a:rPr>
              <a:t>4. </a:t>
            </a:r>
            <a:r>
              <a:rPr lang="en" sz="2000" err="1">
                <a:latin typeface="PT Sans"/>
              </a:rPr>
              <a:t>Aproksimativna</a:t>
            </a:r>
            <a:r>
              <a:rPr lang="en" sz="2000" dirty="0">
                <a:latin typeface="PT Sans"/>
              </a:rPr>
              <a:t> KNN </a:t>
            </a:r>
            <a:r>
              <a:rPr lang="en" sz="2000" err="1">
                <a:latin typeface="PT Sans"/>
              </a:rPr>
              <a:t>pretraga</a:t>
            </a:r>
            <a:r>
              <a:rPr lang="en" sz="2000" dirty="0">
                <a:latin typeface="PT Sans"/>
              </a:rPr>
              <a:t> </a:t>
            </a:r>
            <a:r>
              <a:rPr lang="en" sz="2000" err="1">
                <a:latin typeface="PT Sans"/>
              </a:rPr>
              <a:t>pomoću</a:t>
            </a:r>
            <a:r>
              <a:rPr lang="en" sz="2000" dirty="0">
                <a:latin typeface="PT Sans"/>
              </a:rPr>
              <a:t> HNSW </a:t>
            </a:r>
            <a:r>
              <a:rPr lang="en" sz="2000" err="1">
                <a:latin typeface="PT Sans"/>
              </a:rPr>
              <a:t>grafova</a:t>
            </a:r>
            <a:endParaRPr lang="en" sz="2000">
              <a:latin typeface="PT Sans"/>
            </a:endParaRPr>
          </a:p>
        </p:txBody>
      </p: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145022" y="1680778"/>
            <a:ext cx="6338830" cy="158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71450" indent="-171450" algn="just">
              <a:buFont typeface="Arial"/>
              <a:buChar char="•"/>
            </a:pPr>
            <a:r>
              <a:rPr lang="en" dirty="0"/>
              <a:t>HNSW (Hierarchical Navigable Small World) </a:t>
            </a:r>
            <a:r>
              <a:rPr lang="en" err="1"/>
              <a:t>graf</a:t>
            </a:r>
            <a:r>
              <a:rPr lang="en" dirty="0"/>
              <a:t> </a:t>
            </a:r>
            <a:r>
              <a:rPr lang="en" err="1"/>
              <a:t>predstavlja</a:t>
            </a:r>
            <a:r>
              <a:rPr lang="en" dirty="0"/>
              <a:t> state-of-the-art </a:t>
            </a:r>
            <a:r>
              <a:rPr lang="en" err="1"/>
              <a:t>strukturu</a:t>
            </a:r>
            <a:r>
              <a:rPr lang="en" dirty="0"/>
              <a:t> </a:t>
            </a:r>
            <a:r>
              <a:rPr lang="en" err="1"/>
              <a:t>podataka</a:t>
            </a:r>
            <a:r>
              <a:rPr lang="en" dirty="0"/>
              <a:t> za </a:t>
            </a:r>
            <a:r>
              <a:rPr lang="en" err="1"/>
              <a:t>aproksimativnu</a:t>
            </a:r>
            <a:r>
              <a:rPr lang="en" dirty="0"/>
              <a:t> KNN </a:t>
            </a:r>
            <a:r>
              <a:rPr lang="en" err="1"/>
              <a:t>pretragu</a:t>
            </a:r>
            <a:r>
              <a:rPr lang="en" dirty="0"/>
              <a:t>. 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endParaRPr lang="en" dirty="0"/>
          </a:p>
          <a:p>
            <a:pPr marL="171450" indent="-171450" algn="just">
              <a:buFont typeface="Arial"/>
              <a:buChar char="•"/>
            </a:pPr>
            <a:r>
              <a:rPr lang="en" dirty="0"/>
              <a:t>HNSW </a:t>
            </a:r>
            <a:r>
              <a:rPr lang="en" err="1"/>
              <a:t>graf</a:t>
            </a:r>
            <a:r>
              <a:rPr lang="en" dirty="0"/>
              <a:t> je </a:t>
            </a:r>
            <a:r>
              <a:rPr lang="en" err="1"/>
              <a:t>struktura</a:t>
            </a:r>
            <a:r>
              <a:rPr lang="en" dirty="0"/>
              <a:t> </a:t>
            </a:r>
            <a:r>
              <a:rPr lang="en" err="1"/>
              <a:t>podataka</a:t>
            </a:r>
            <a:r>
              <a:rPr lang="en" dirty="0"/>
              <a:t> </a:t>
            </a:r>
            <a:r>
              <a:rPr lang="en" err="1"/>
              <a:t>koja</a:t>
            </a:r>
            <a:r>
              <a:rPr lang="en" dirty="0"/>
              <a:t> se </a:t>
            </a:r>
            <a:r>
              <a:rPr lang="en" err="1"/>
              <a:t>sastoji</a:t>
            </a:r>
            <a:r>
              <a:rPr lang="en" dirty="0"/>
              <a:t> </a:t>
            </a:r>
            <a:r>
              <a:rPr lang="en" err="1"/>
              <a:t>iz</a:t>
            </a:r>
            <a:r>
              <a:rPr lang="en" dirty="0"/>
              <a:t> </a:t>
            </a:r>
            <a:r>
              <a:rPr lang="en" err="1"/>
              <a:t>više</a:t>
            </a:r>
            <a:r>
              <a:rPr lang="en" dirty="0"/>
              <a:t> </a:t>
            </a:r>
            <a:r>
              <a:rPr lang="en" err="1"/>
              <a:t>nivoa</a:t>
            </a:r>
            <a:r>
              <a:rPr lang="en" dirty="0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 dirty="0"/>
          </a:p>
          <a:p>
            <a:pPr marL="171450" indent="-171450" algn="just">
              <a:buFont typeface="Arial"/>
              <a:buChar char="•"/>
            </a:pPr>
            <a:r>
              <a:rPr lang="en" dirty="0"/>
              <a:t>HNSW </a:t>
            </a:r>
            <a:r>
              <a:rPr lang="en" err="1"/>
              <a:t>uzima</a:t>
            </a:r>
            <a:r>
              <a:rPr lang="en" dirty="0"/>
              <a:t> </a:t>
            </a:r>
            <a:r>
              <a:rPr lang="en" err="1"/>
              <a:t>koncept</a:t>
            </a:r>
            <a:r>
              <a:rPr lang="en" dirty="0"/>
              <a:t> </a:t>
            </a:r>
            <a:r>
              <a:rPr lang="en" err="1"/>
              <a:t>pretrage</a:t>
            </a:r>
            <a:r>
              <a:rPr lang="en" dirty="0"/>
              <a:t> od skip </a:t>
            </a:r>
            <a:r>
              <a:rPr lang="en" err="1"/>
              <a:t>listi</a:t>
            </a:r>
            <a:r>
              <a:rPr lang="en" dirty="0"/>
              <a:t>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6E3EF063-4D1E-5C36-467E-5CC8D0B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9254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Artificial Neural Networks Conference by Slidesgo</vt:lpstr>
      <vt:lpstr>Slidesgo Final Pages</vt:lpstr>
      <vt:lpstr>Grafovi za Prepoznavanje i Pretragu Sličnih Entiteta</vt:lpstr>
      <vt:lpstr>Uvod</vt:lpstr>
      <vt:lpstr>Primeri</vt:lpstr>
      <vt:lpstr>2. Predstavljanje podataka</vt:lpstr>
      <vt:lpstr>3. KNN pretraga</vt:lpstr>
      <vt:lpstr>Kosinusna distanca</vt:lpstr>
      <vt:lpstr>Kosinusna distanca</vt:lpstr>
      <vt:lpstr>KNN pretraga</vt:lpstr>
      <vt:lpstr>4. Aproksimativna KNN pretraga pomoću HNSW grafova</vt:lpstr>
      <vt:lpstr>4.1. Skip lista</vt:lpstr>
      <vt:lpstr>4.2. HNSW graf</vt:lpstr>
      <vt:lpstr>4.2.1. Pretraga HNSW grafa</vt:lpstr>
      <vt:lpstr>4.2.2. Kreiranje HNSW grafa</vt:lpstr>
      <vt:lpstr>5. Alternativne metode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Grafovi za Prepoznavanje i Pretragu Sličnih Entiteta </dc:title>
  <cp:revision>863</cp:revision>
  <dcterms:modified xsi:type="dcterms:W3CDTF">2023-10-20T12:47:14Z</dcterms:modified>
</cp:coreProperties>
</file>