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70" r:id="rId9"/>
    <p:sldId id="265" r:id="rId10"/>
    <p:sldId id="266" r:id="rId11"/>
    <p:sldId id="269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75C22-C35E-4BD6-9C03-23C5695C3B7D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D74084-49D7-4912-A884-AB3695330376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sr-Latn-RS" dirty="0"/>
            <a:t>Kod u programskom jeziku Python je rađen u besplatnom online okruženje pod nazivom Google Colab. Ovo okruženje je idealno za razvoj jer pruža mogućnosti vrlo lake instalacije paketa, izvršavanje Linux naredbi, i ukoliko je potrebno, moguće je koristiti grafičku karticu.</a:t>
          </a:r>
          <a:endParaRPr lang="en-US" dirty="0"/>
        </a:p>
      </dgm:t>
    </dgm:pt>
    <dgm:pt modelId="{32B33BFB-F15C-4EB9-ACDC-85951ED3BF18}" type="parTrans" cxnId="{21656D8E-8EB6-4F52-9095-8ACC8D44C9BB}">
      <dgm:prSet/>
      <dgm:spPr/>
      <dgm:t>
        <a:bodyPr/>
        <a:lstStyle/>
        <a:p>
          <a:endParaRPr lang="en-US"/>
        </a:p>
      </dgm:t>
    </dgm:pt>
    <dgm:pt modelId="{4BD18924-47D1-4F62-9A62-D1FB3E89763F}" type="sibTrans" cxnId="{21656D8E-8EB6-4F52-9095-8ACC8D44C9BB}">
      <dgm:prSet/>
      <dgm:spPr/>
      <dgm:t>
        <a:bodyPr/>
        <a:lstStyle/>
        <a:p>
          <a:endParaRPr lang="en-US"/>
        </a:p>
      </dgm:t>
    </dgm:pt>
    <dgm:pt modelId="{B3A4F227-7174-4AF5-A758-BB16672B87E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sr-Latn-RS" dirty="0"/>
            <a:t>Na početku notebook-a je instalacija paketa, nakon čega se preuzima dataset korišćenjem Kaggle klijenta. Dataset je potrebno eksportovati, za šta je korišćena standardna Python biblioteka </a:t>
          </a:r>
          <a:r>
            <a:rPr lang="sr-Latn-RS" i="1" dirty="0"/>
            <a:t>ziptool</a:t>
          </a:r>
          <a:r>
            <a:rPr lang="sr-Latn-RS" dirty="0"/>
            <a:t>.</a:t>
          </a:r>
          <a:endParaRPr lang="en-US" dirty="0"/>
        </a:p>
      </dgm:t>
    </dgm:pt>
    <dgm:pt modelId="{6A3F7BA0-16C8-4E02-B8EE-ACDE4B8F1E19}" type="parTrans" cxnId="{F83D2B4C-A667-4818-A817-7A9292C45929}">
      <dgm:prSet/>
      <dgm:spPr/>
      <dgm:t>
        <a:bodyPr/>
        <a:lstStyle/>
        <a:p>
          <a:endParaRPr lang="en-US"/>
        </a:p>
      </dgm:t>
    </dgm:pt>
    <dgm:pt modelId="{F0CEBB73-50B7-4922-AE36-6F269F3903C0}" type="sibTrans" cxnId="{F83D2B4C-A667-4818-A817-7A9292C45929}">
      <dgm:prSet/>
      <dgm:spPr/>
      <dgm:t>
        <a:bodyPr/>
        <a:lstStyle/>
        <a:p>
          <a:endParaRPr lang="en-US"/>
        </a:p>
      </dgm:t>
    </dgm:pt>
    <dgm:pt modelId="{7C6D63E4-7B2B-42C4-8C7C-0FCCCDD533F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sr-Latn-RS" dirty="0"/>
            <a:t>Učitavanje podataka vrši se korišćenjem Pandas biblioteke, a prikaz korišćenjem iste, i Google-ove data_table biblioteke, koja na Colabu omogućava lakše vizuelno pretraživanje podataka.</a:t>
          </a:r>
          <a:endParaRPr lang="en-US" dirty="0"/>
        </a:p>
      </dgm:t>
    </dgm:pt>
    <dgm:pt modelId="{59710DC8-85BD-4EB3-A95C-4089463B6985}" type="parTrans" cxnId="{09D30703-A146-418E-A1FC-EE827C98BEAB}">
      <dgm:prSet/>
      <dgm:spPr/>
      <dgm:t>
        <a:bodyPr/>
        <a:lstStyle/>
        <a:p>
          <a:endParaRPr lang="en-US"/>
        </a:p>
      </dgm:t>
    </dgm:pt>
    <dgm:pt modelId="{0CCD759A-ADDF-49C8-BFBD-26F2DFB448F8}" type="sibTrans" cxnId="{09D30703-A146-418E-A1FC-EE827C98BEAB}">
      <dgm:prSet/>
      <dgm:spPr/>
      <dgm:t>
        <a:bodyPr/>
        <a:lstStyle/>
        <a:p>
          <a:endParaRPr lang="en-US"/>
        </a:p>
      </dgm:t>
    </dgm:pt>
    <dgm:pt modelId="{DB4D63CE-84BB-4508-AFA1-41E2C313213F}" type="pres">
      <dgm:prSet presAssocID="{FE975C22-C35E-4BD6-9C03-23C5695C3B7D}" presName="outerComposite" presStyleCnt="0">
        <dgm:presLayoutVars>
          <dgm:chMax val="5"/>
          <dgm:dir/>
          <dgm:resizeHandles val="exact"/>
        </dgm:presLayoutVars>
      </dgm:prSet>
      <dgm:spPr/>
    </dgm:pt>
    <dgm:pt modelId="{36C42705-7580-459E-9B59-1B7E67772529}" type="pres">
      <dgm:prSet presAssocID="{FE975C22-C35E-4BD6-9C03-23C5695C3B7D}" presName="dummyMaxCanvas" presStyleCnt="0">
        <dgm:presLayoutVars/>
      </dgm:prSet>
      <dgm:spPr/>
    </dgm:pt>
    <dgm:pt modelId="{871646F6-21A5-487D-9429-EBA20F0A707A}" type="pres">
      <dgm:prSet presAssocID="{FE975C22-C35E-4BD6-9C03-23C5695C3B7D}" presName="ThreeNodes_1" presStyleLbl="node1" presStyleIdx="0" presStyleCnt="3">
        <dgm:presLayoutVars>
          <dgm:bulletEnabled val="1"/>
        </dgm:presLayoutVars>
      </dgm:prSet>
      <dgm:spPr/>
    </dgm:pt>
    <dgm:pt modelId="{AA1AEC68-D6DA-465F-88B8-62E387D189B4}" type="pres">
      <dgm:prSet presAssocID="{FE975C22-C35E-4BD6-9C03-23C5695C3B7D}" presName="ThreeNodes_2" presStyleLbl="node1" presStyleIdx="1" presStyleCnt="3">
        <dgm:presLayoutVars>
          <dgm:bulletEnabled val="1"/>
        </dgm:presLayoutVars>
      </dgm:prSet>
      <dgm:spPr/>
    </dgm:pt>
    <dgm:pt modelId="{3CEBC4F8-0BAE-4D1D-9AAD-7914CB38EB3C}" type="pres">
      <dgm:prSet presAssocID="{FE975C22-C35E-4BD6-9C03-23C5695C3B7D}" presName="ThreeNodes_3" presStyleLbl="node1" presStyleIdx="2" presStyleCnt="3">
        <dgm:presLayoutVars>
          <dgm:bulletEnabled val="1"/>
        </dgm:presLayoutVars>
      </dgm:prSet>
      <dgm:spPr/>
    </dgm:pt>
    <dgm:pt modelId="{0A9C7EB0-1836-4013-9F24-41B7C2E54D9F}" type="pres">
      <dgm:prSet presAssocID="{FE975C22-C35E-4BD6-9C03-23C5695C3B7D}" presName="ThreeConn_1-2" presStyleLbl="fgAccFollowNode1" presStyleIdx="0" presStyleCnt="2">
        <dgm:presLayoutVars>
          <dgm:bulletEnabled val="1"/>
        </dgm:presLayoutVars>
      </dgm:prSet>
      <dgm:spPr/>
    </dgm:pt>
    <dgm:pt modelId="{FA725508-075C-49C6-8804-7FB05D9CDC16}" type="pres">
      <dgm:prSet presAssocID="{FE975C22-C35E-4BD6-9C03-23C5695C3B7D}" presName="ThreeConn_2-3" presStyleLbl="fgAccFollowNode1" presStyleIdx="1" presStyleCnt="2">
        <dgm:presLayoutVars>
          <dgm:bulletEnabled val="1"/>
        </dgm:presLayoutVars>
      </dgm:prSet>
      <dgm:spPr/>
    </dgm:pt>
    <dgm:pt modelId="{7A47A1EF-9C65-4C1D-BC90-33541ACFAF69}" type="pres">
      <dgm:prSet presAssocID="{FE975C22-C35E-4BD6-9C03-23C5695C3B7D}" presName="ThreeNodes_1_text" presStyleLbl="node1" presStyleIdx="2" presStyleCnt="3">
        <dgm:presLayoutVars>
          <dgm:bulletEnabled val="1"/>
        </dgm:presLayoutVars>
      </dgm:prSet>
      <dgm:spPr/>
    </dgm:pt>
    <dgm:pt modelId="{5DD98538-05F9-4663-A54F-7548B313A0AE}" type="pres">
      <dgm:prSet presAssocID="{FE975C22-C35E-4BD6-9C03-23C5695C3B7D}" presName="ThreeNodes_2_text" presStyleLbl="node1" presStyleIdx="2" presStyleCnt="3">
        <dgm:presLayoutVars>
          <dgm:bulletEnabled val="1"/>
        </dgm:presLayoutVars>
      </dgm:prSet>
      <dgm:spPr/>
    </dgm:pt>
    <dgm:pt modelId="{32C937D8-A2E0-4F9F-8A50-F809ADA1A1EF}" type="pres">
      <dgm:prSet presAssocID="{FE975C22-C35E-4BD6-9C03-23C5695C3B7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9D30703-A146-418E-A1FC-EE827C98BEAB}" srcId="{FE975C22-C35E-4BD6-9C03-23C5695C3B7D}" destId="{7C6D63E4-7B2B-42C4-8C7C-0FCCCDD533F0}" srcOrd="2" destOrd="0" parTransId="{59710DC8-85BD-4EB3-A95C-4089463B6985}" sibTransId="{0CCD759A-ADDF-49C8-BFBD-26F2DFB448F8}"/>
    <dgm:cxn modelId="{C075B504-2F1C-4630-BC6D-F91EB74BD6EB}" type="presOf" srcId="{FE975C22-C35E-4BD6-9C03-23C5695C3B7D}" destId="{DB4D63CE-84BB-4508-AFA1-41E2C313213F}" srcOrd="0" destOrd="0" presId="urn:microsoft.com/office/officeart/2005/8/layout/vProcess5"/>
    <dgm:cxn modelId="{587C1006-9A7B-4304-A09E-2863A94798C1}" type="presOf" srcId="{DFD74084-49D7-4912-A884-AB3695330376}" destId="{7A47A1EF-9C65-4C1D-BC90-33541ACFAF69}" srcOrd="1" destOrd="0" presId="urn:microsoft.com/office/officeart/2005/8/layout/vProcess5"/>
    <dgm:cxn modelId="{7483274B-EA39-4FF9-B521-5A4DF57EF00F}" type="presOf" srcId="{B3A4F227-7174-4AF5-A758-BB16672B87E0}" destId="{5DD98538-05F9-4663-A54F-7548B313A0AE}" srcOrd="1" destOrd="0" presId="urn:microsoft.com/office/officeart/2005/8/layout/vProcess5"/>
    <dgm:cxn modelId="{F83D2B4C-A667-4818-A817-7A9292C45929}" srcId="{FE975C22-C35E-4BD6-9C03-23C5695C3B7D}" destId="{B3A4F227-7174-4AF5-A758-BB16672B87E0}" srcOrd="1" destOrd="0" parTransId="{6A3F7BA0-16C8-4E02-B8EE-ACDE4B8F1E19}" sibTransId="{F0CEBB73-50B7-4922-AE36-6F269F3903C0}"/>
    <dgm:cxn modelId="{146CC07F-3735-41DA-A05C-AE70A4F1C85E}" type="presOf" srcId="{DFD74084-49D7-4912-A884-AB3695330376}" destId="{871646F6-21A5-487D-9429-EBA20F0A707A}" srcOrd="0" destOrd="0" presId="urn:microsoft.com/office/officeart/2005/8/layout/vProcess5"/>
    <dgm:cxn modelId="{21656D8E-8EB6-4F52-9095-8ACC8D44C9BB}" srcId="{FE975C22-C35E-4BD6-9C03-23C5695C3B7D}" destId="{DFD74084-49D7-4912-A884-AB3695330376}" srcOrd="0" destOrd="0" parTransId="{32B33BFB-F15C-4EB9-ACDC-85951ED3BF18}" sibTransId="{4BD18924-47D1-4F62-9A62-D1FB3E89763F}"/>
    <dgm:cxn modelId="{F04B4EB0-1A53-4FB7-B387-19BFE19041A1}" type="presOf" srcId="{7C6D63E4-7B2B-42C4-8C7C-0FCCCDD533F0}" destId="{3CEBC4F8-0BAE-4D1D-9AAD-7914CB38EB3C}" srcOrd="0" destOrd="0" presId="urn:microsoft.com/office/officeart/2005/8/layout/vProcess5"/>
    <dgm:cxn modelId="{9D3A03B6-9E8F-4C2D-A206-8E328657260C}" type="presOf" srcId="{F0CEBB73-50B7-4922-AE36-6F269F3903C0}" destId="{FA725508-075C-49C6-8804-7FB05D9CDC16}" srcOrd="0" destOrd="0" presId="urn:microsoft.com/office/officeart/2005/8/layout/vProcess5"/>
    <dgm:cxn modelId="{D3A575E3-C86E-4D2C-B342-86A8800C7D20}" type="presOf" srcId="{7C6D63E4-7B2B-42C4-8C7C-0FCCCDD533F0}" destId="{32C937D8-A2E0-4F9F-8A50-F809ADA1A1EF}" srcOrd="1" destOrd="0" presId="urn:microsoft.com/office/officeart/2005/8/layout/vProcess5"/>
    <dgm:cxn modelId="{E2437FE3-B09D-4986-B3EC-789E86647454}" type="presOf" srcId="{B3A4F227-7174-4AF5-A758-BB16672B87E0}" destId="{AA1AEC68-D6DA-465F-88B8-62E387D189B4}" srcOrd="0" destOrd="0" presId="urn:microsoft.com/office/officeart/2005/8/layout/vProcess5"/>
    <dgm:cxn modelId="{0F9F8FF1-8827-449D-87F4-1A10734DEAE0}" type="presOf" srcId="{4BD18924-47D1-4F62-9A62-D1FB3E89763F}" destId="{0A9C7EB0-1836-4013-9F24-41B7C2E54D9F}" srcOrd="0" destOrd="0" presId="urn:microsoft.com/office/officeart/2005/8/layout/vProcess5"/>
    <dgm:cxn modelId="{49DB5353-1F10-45DC-A5A3-2AE34058E0DE}" type="presParOf" srcId="{DB4D63CE-84BB-4508-AFA1-41E2C313213F}" destId="{36C42705-7580-459E-9B59-1B7E67772529}" srcOrd="0" destOrd="0" presId="urn:microsoft.com/office/officeart/2005/8/layout/vProcess5"/>
    <dgm:cxn modelId="{830C9221-570D-498E-956D-4238EE78940A}" type="presParOf" srcId="{DB4D63CE-84BB-4508-AFA1-41E2C313213F}" destId="{871646F6-21A5-487D-9429-EBA20F0A707A}" srcOrd="1" destOrd="0" presId="urn:microsoft.com/office/officeart/2005/8/layout/vProcess5"/>
    <dgm:cxn modelId="{B86220A2-9F19-48CE-BE30-8B36C28647AF}" type="presParOf" srcId="{DB4D63CE-84BB-4508-AFA1-41E2C313213F}" destId="{AA1AEC68-D6DA-465F-88B8-62E387D189B4}" srcOrd="2" destOrd="0" presId="urn:microsoft.com/office/officeart/2005/8/layout/vProcess5"/>
    <dgm:cxn modelId="{2806A72F-A86D-40EF-B427-5152025D7E52}" type="presParOf" srcId="{DB4D63CE-84BB-4508-AFA1-41E2C313213F}" destId="{3CEBC4F8-0BAE-4D1D-9AAD-7914CB38EB3C}" srcOrd="3" destOrd="0" presId="urn:microsoft.com/office/officeart/2005/8/layout/vProcess5"/>
    <dgm:cxn modelId="{EA9F03F9-AD7E-4655-959F-AB1E9DDC57FA}" type="presParOf" srcId="{DB4D63CE-84BB-4508-AFA1-41E2C313213F}" destId="{0A9C7EB0-1836-4013-9F24-41B7C2E54D9F}" srcOrd="4" destOrd="0" presId="urn:microsoft.com/office/officeart/2005/8/layout/vProcess5"/>
    <dgm:cxn modelId="{D32BB526-59E6-4EF5-BAF3-AA971B2E8BC5}" type="presParOf" srcId="{DB4D63CE-84BB-4508-AFA1-41E2C313213F}" destId="{FA725508-075C-49C6-8804-7FB05D9CDC16}" srcOrd="5" destOrd="0" presId="urn:microsoft.com/office/officeart/2005/8/layout/vProcess5"/>
    <dgm:cxn modelId="{ED16F529-98A8-4B37-BC4C-1E617DB2561E}" type="presParOf" srcId="{DB4D63CE-84BB-4508-AFA1-41E2C313213F}" destId="{7A47A1EF-9C65-4C1D-BC90-33541ACFAF69}" srcOrd="6" destOrd="0" presId="urn:microsoft.com/office/officeart/2005/8/layout/vProcess5"/>
    <dgm:cxn modelId="{85FCA7B1-2154-46F2-9DE7-280BA45A6019}" type="presParOf" srcId="{DB4D63CE-84BB-4508-AFA1-41E2C313213F}" destId="{5DD98538-05F9-4663-A54F-7548B313A0AE}" srcOrd="7" destOrd="0" presId="urn:microsoft.com/office/officeart/2005/8/layout/vProcess5"/>
    <dgm:cxn modelId="{A193B5E4-E891-4138-89C1-6331AA3EEB3D}" type="presParOf" srcId="{DB4D63CE-84BB-4508-AFA1-41E2C313213F}" destId="{32C937D8-A2E0-4F9F-8A50-F809ADA1A1E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1EB7A-0E95-4FBB-BA3A-7E3D95FB5C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124E91-2AD4-4128-B196-DF258DEF9BB3}">
      <dgm:prSet/>
      <dgm:spPr/>
      <dgm:t>
        <a:bodyPr/>
        <a:lstStyle/>
        <a:p>
          <a:r>
            <a:rPr lang="sr-Latn-RS" dirty="0"/>
            <a:t>Osnovne informacije o datasetu možemo dobiti uz pomoć </a:t>
          </a:r>
          <a:r>
            <a:rPr lang="sr-Latn-RS" i="1" dirty="0"/>
            <a:t>Pandas</a:t>
          </a:r>
          <a:r>
            <a:rPr lang="sr-Latn-RS" dirty="0"/>
            <a:t> biblioteke, gde funkcijama </a:t>
          </a:r>
          <a:r>
            <a:rPr lang="sr-Latn-RS" i="1" dirty="0"/>
            <a:t>info</a:t>
          </a:r>
          <a:r>
            <a:rPr lang="sr-Latn-RS" dirty="0"/>
            <a:t> i </a:t>
          </a:r>
          <a:r>
            <a:rPr lang="sr-Latn-RS" i="1" dirty="0"/>
            <a:t>count</a:t>
          </a:r>
          <a:r>
            <a:rPr lang="sr-Latn-RS" dirty="0"/>
            <a:t> dobijamo informacije o broju zapisa, imenima kolona, i praznim vrednostima. </a:t>
          </a:r>
          <a:endParaRPr lang="en-US" dirty="0"/>
        </a:p>
      </dgm:t>
    </dgm:pt>
    <dgm:pt modelId="{C2ECD6E3-FF8D-4F5E-952C-5574F4C57F72}" type="parTrans" cxnId="{9AD711EF-E4C8-4EC5-B386-6691AB9C40B3}">
      <dgm:prSet/>
      <dgm:spPr/>
      <dgm:t>
        <a:bodyPr/>
        <a:lstStyle/>
        <a:p>
          <a:endParaRPr lang="en-US"/>
        </a:p>
      </dgm:t>
    </dgm:pt>
    <dgm:pt modelId="{33EC92E0-C9A1-41D5-A1A7-029008032C0B}" type="sibTrans" cxnId="{9AD711EF-E4C8-4EC5-B386-6691AB9C40B3}">
      <dgm:prSet/>
      <dgm:spPr/>
      <dgm:t>
        <a:bodyPr/>
        <a:lstStyle/>
        <a:p>
          <a:endParaRPr lang="en-US"/>
        </a:p>
      </dgm:t>
    </dgm:pt>
    <dgm:pt modelId="{437C6B17-3498-4345-81C9-E218C71E50CA}">
      <dgm:prSet/>
      <dgm:spPr/>
      <dgm:t>
        <a:bodyPr/>
        <a:lstStyle/>
        <a:p>
          <a:r>
            <a:rPr lang="sr-Latn-RS" dirty="0"/>
            <a:t>Pored ovog, korišćenjem </a:t>
          </a:r>
          <a:r>
            <a:rPr lang="sr-Latn-RS" i="1" dirty="0"/>
            <a:t>Sweetviz</a:t>
          </a:r>
          <a:r>
            <a:rPr lang="sr-Latn-RS" dirty="0"/>
            <a:t> biblioteke možemo generisati interaktivne HTML fajlove sa detaljnim izveštajima o datasetu i analizama svake kolone (minimum, maximum, srednje vrednosti, grafikoni raspodele, jedinstvene vrednosti, broj praznih polja).</a:t>
          </a:r>
          <a:endParaRPr lang="en-US" dirty="0"/>
        </a:p>
      </dgm:t>
    </dgm:pt>
    <dgm:pt modelId="{C2F071BC-1F74-42F4-BE10-90ACFB3FB5C0}" type="parTrans" cxnId="{71C53E61-8341-45D1-91A9-422E1B845A92}">
      <dgm:prSet/>
      <dgm:spPr/>
      <dgm:t>
        <a:bodyPr/>
        <a:lstStyle/>
        <a:p>
          <a:endParaRPr lang="en-US"/>
        </a:p>
      </dgm:t>
    </dgm:pt>
    <dgm:pt modelId="{9AF4B4AD-7530-4456-BFFD-F8FEB7A1BEEB}" type="sibTrans" cxnId="{71C53E61-8341-45D1-91A9-422E1B845A92}">
      <dgm:prSet/>
      <dgm:spPr/>
      <dgm:t>
        <a:bodyPr/>
        <a:lstStyle/>
        <a:p>
          <a:endParaRPr lang="en-US"/>
        </a:p>
      </dgm:t>
    </dgm:pt>
    <dgm:pt modelId="{2A0F34AF-6CD3-44B5-8BF8-C304B616C4C2}" type="pres">
      <dgm:prSet presAssocID="{A741EB7A-0E95-4FBB-BA3A-7E3D95FB5C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18AAA0-A283-4EC3-8741-52F947303D30}" type="pres">
      <dgm:prSet presAssocID="{06124E91-2AD4-4128-B196-DF258DEF9BB3}" presName="hierRoot1" presStyleCnt="0"/>
      <dgm:spPr/>
    </dgm:pt>
    <dgm:pt modelId="{3671CDB9-EFB8-4DF4-810B-86F6B9839AC7}" type="pres">
      <dgm:prSet presAssocID="{06124E91-2AD4-4128-B196-DF258DEF9BB3}" presName="composite" presStyleCnt="0"/>
      <dgm:spPr/>
    </dgm:pt>
    <dgm:pt modelId="{20760110-F6EE-4066-A11F-6C4B78E041BF}" type="pres">
      <dgm:prSet presAssocID="{06124E91-2AD4-4128-B196-DF258DEF9BB3}" presName="background" presStyleLbl="node0" presStyleIdx="0" presStyleCnt="2"/>
      <dgm:spPr/>
    </dgm:pt>
    <dgm:pt modelId="{BFD94D66-A834-4190-898C-D1A09D77ECAD}" type="pres">
      <dgm:prSet presAssocID="{06124E91-2AD4-4128-B196-DF258DEF9BB3}" presName="text" presStyleLbl="fgAcc0" presStyleIdx="0" presStyleCnt="2">
        <dgm:presLayoutVars>
          <dgm:chPref val="3"/>
        </dgm:presLayoutVars>
      </dgm:prSet>
      <dgm:spPr/>
    </dgm:pt>
    <dgm:pt modelId="{0B647CA1-123F-46FA-AEA2-5CD1B5CB1807}" type="pres">
      <dgm:prSet presAssocID="{06124E91-2AD4-4128-B196-DF258DEF9BB3}" presName="hierChild2" presStyleCnt="0"/>
      <dgm:spPr/>
    </dgm:pt>
    <dgm:pt modelId="{2D9001AC-DD0C-4DE2-890D-1D627E967441}" type="pres">
      <dgm:prSet presAssocID="{437C6B17-3498-4345-81C9-E218C71E50CA}" presName="hierRoot1" presStyleCnt="0"/>
      <dgm:spPr/>
    </dgm:pt>
    <dgm:pt modelId="{7A545824-3405-4AFE-816F-E1BDC6B532D6}" type="pres">
      <dgm:prSet presAssocID="{437C6B17-3498-4345-81C9-E218C71E50CA}" presName="composite" presStyleCnt="0"/>
      <dgm:spPr/>
    </dgm:pt>
    <dgm:pt modelId="{0B4F1455-0119-4EB8-A9EA-C5C5C6C58AFD}" type="pres">
      <dgm:prSet presAssocID="{437C6B17-3498-4345-81C9-E218C71E50CA}" presName="background" presStyleLbl="node0" presStyleIdx="1" presStyleCnt="2"/>
      <dgm:spPr/>
    </dgm:pt>
    <dgm:pt modelId="{A390A441-EE79-44BF-94CC-A29E4F86F69C}" type="pres">
      <dgm:prSet presAssocID="{437C6B17-3498-4345-81C9-E218C71E50CA}" presName="text" presStyleLbl="fgAcc0" presStyleIdx="1" presStyleCnt="2">
        <dgm:presLayoutVars>
          <dgm:chPref val="3"/>
        </dgm:presLayoutVars>
      </dgm:prSet>
      <dgm:spPr/>
    </dgm:pt>
    <dgm:pt modelId="{1E12BDA2-740B-4F96-A67F-80751B273A98}" type="pres">
      <dgm:prSet presAssocID="{437C6B17-3498-4345-81C9-E218C71E50CA}" presName="hierChild2" presStyleCnt="0"/>
      <dgm:spPr/>
    </dgm:pt>
  </dgm:ptLst>
  <dgm:cxnLst>
    <dgm:cxn modelId="{F449025C-A21B-4E8E-8FFC-801C6751A46B}" type="presOf" srcId="{437C6B17-3498-4345-81C9-E218C71E50CA}" destId="{A390A441-EE79-44BF-94CC-A29E4F86F69C}" srcOrd="0" destOrd="0" presId="urn:microsoft.com/office/officeart/2005/8/layout/hierarchy1"/>
    <dgm:cxn modelId="{71C53E61-8341-45D1-91A9-422E1B845A92}" srcId="{A741EB7A-0E95-4FBB-BA3A-7E3D95FB5CC9}" destId="{437C6B17-3498-4345-81C9-E218C71E50CA}" srcOrd="1" destOrd="0" parTransId="{C2F071BC-1F74-42F4-BE10-90ACFB3FB5C0}" sibTransId="{9AF4B4AD-7530-4456-BFFD-F8FEB7A1BEEB}"/>
    <dgm:cxn modelId="{35141B48-1210-4DDD-BE6C-DF6EF508A30F}" type="presOf" srcId="{A741EB7A-0E95-4FBB-BA3A-7E3D95FB5CC9}" destId="{2A0F34AF-6CD3-44B5-8BF8-C304B616C4C2}" srcOrd="0" destOrd="0" presId="urn:microsoft.com/office/officeart/2005/8/layout/hierarchy1"/>
    <dgm:cxn modelId="{259349A5-4FA2-42A1-94CC-928820837020}" type="presOf" srcId="{06124E91-2AD4-4128-B196-DF258DEF9BB3}" destId="{BFD94D66-A834-4190-898C-D1A09D77ECAD}" srcOrd="0" destOrd="0" presId="urn:microsoft.com/office/officeart/2005/8/layout/hierarchy1"/>
    <dgm:cxn modelId="{9AD711EF-E4C8-4EC5-B386-6691AB9C40B3}" srcId="{A741EB7A-0E95-4FBB-BA3A-7E3D95FB5CC9}" destId="{06124E91-2AD4-4128-B196-DF258DEF9BB3}" srcOrd="0" destOrd="0" parTransId="{C2ECD6E3-FF8D-4F5E-952C-5574F4C57F72}" sibTransId="{33EC92E0-C9A1-41D5-A1A7-029008032C0B}"/>
    <dgm:cxn modelId="{5D99C7B6-6B45-4105-9A9D-94FB74F0D3F5}" type="presParOf" srcId="{2A0F34AF-6CD3-44B5-8BF8-C304B616C4C2}" destId="{7718AAA0-A283-4EC3-8741-52F947303D30}" srcOrd="0" destOrd="0" presId="urn:microsoft.com/office/officeart/2005/8/layout/hierarchy1"/>
    <dgm:cxn modelId="{4B412D74-3121-498F-BFB5-9971D1AA04BD}" type="presParOf" srcId="{7718AAA0-A283-4EC3-8741-52F947303D30}" destId="{3671CDB9-EFB8-4DF4-810B-86F6B9839AC7}" srcOrd="0" destOrd="0" presId="urn:microsoft.com/office/officeart/2005/8/layout/hierarchy1"/>
    <dgm:cxn modelId="{E83502E6-4974-4E5E-B1BA-888AFADB05FA}" type="presParOf" srcId="{3671CDB9-EFB8-4DF4-810B-86F6B9839AC7}" destId="{20760110-F6EE-4066-A11F-6C4B78E041BF}" srcOrd="0" destOrd="0" presId="urn:microsoft.com/office/officeart/2005/8/layout/hierarchy1"/>
    <dgm:cxn modelId="{4702F382-2512-4938-9800-5495C7CB78E5}" type="presParOf" srcId="{3671CDB9-EFB8-4DF4-810B-86F6B9839AC7}" destId="{BFD94D66-A834-4190-898C-D1A09D77ECAD}" srcOrd="1" destOrd="0" presId="urn:microsoft.com/office/officeart/2005/8/layout/hierarchy1"/>
    <dgm:cxn modelId="{B6854774-5E5F-4E14-B2D6-DC5C26868BEE}" type="presParOf" srcId="{7718AAA0-A283-4EC3-8741-52F947303D30}" destId="{0B647CA1-123F-46FA-AEA2-5CD1B5CB1807}" srcOrd="1" destOrd="0" presId="urn:microsoft.com/office/officeart/2005/8/layout/hierarchy1"/>
    <dgm:cxn modelId="{640FBA90-B4A0-4B34-A717-8C5FBD67F893}" type="presParOf" srcId="{2A0F34AF-6CD3-44B5-8BF8-C304B616C4C2}" destId="{2D9001AC-DD0C-4DE2-890D-1D627E967441}" srcOrd="1" destOrd="0" presId="urn:microsoft.com/office/officeart/2005/8/layout/hierarchy1"/>
    <dgm:cxn modelId="{EAA008CF-0DB8-4393-9BAC-248D101B0E4D}" type="presParOf" srcId="{2D9001AC-DD0C-4DE2-890D-1D627E967441}" destId="{7A545824-3405-4AFE-816F-E1BDC6B532D6}" srcOrd="0" destOrd="0" presId="urn:microsoft.com/office/officeart/2005/8/layout/hierarchy1"/>
    <dgm:cxn modelId="{04B3E79E-9C1E-4519-A364-A7138D1AC98C}" type="presParOf" srcId="{7A545824-3405-4AFE-816F-E1BDC6B532D6}" destId="{0B4F1455-0119-4EB8-A9EA-C5C5C6C58AFD}" srcOrd="0" destOrd="0" presId="urn:microsoft.com/office/officeart/2005/8/layout/hierarchy1"/>
    <dgm:cxn modelId="{A28D9CB3-319D-4C9F-A1AD-EFDE1DC252DB}" type="presParOf" srcId="{7A545824-3405-4AFE-816F-E1BDC6B532D6}" destId="{A390A441-EE79-44BF-94CC-A29E4F86F69C}" srcOrd="1" destOrd="0" presId="urn:microsoft.com/office/officeart/2005/8/layout/hierarchy1"/>
    <dgm:cxn modelId="{19D629C0-2FB3-43FE-919A-DFCE4FC6344A}" type="presParOf" srcId="{2D9001AC-DD0C-4DE2-890D-1D627E967441}" destId="{1E12BDA2-740B-4F96-A67F-80751B273A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646F6-21A5-487D-9429-EBA20F0A707A}">
      <dsp:nvSpPr>
        <dsp:cNvPr id="0" name=""/>
        <dsp:cNvSpPr/>
      </dsp:nvSpPr>
      <dsp:spPr>
        <a:xfrm>
          <a:off x="0" y="0"/>
          <a:ext cx="8280971" cy="928991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Kod u programskom jeziku Python je rađen u besplatnom online okruženje pod nazivom Google Colab. Ovo okruženje je idealno za razvoj jer pruža mogućnosti vrlo lake instalacije paketa, izvršavanje Linux naredbi, i ukoliko je potrebno, moguće je koristiti grafičku karticu.</a:t>
          </a:r>
          <a:endParaRPr lang="en-US" sz="1500" kern="1200" dirty="0"/>
        </a:p>
      </dsp:txBody>
      <dsp:txXfrm>
        <a:off x="27209" y="27209"/>
        <a:ext cx="7278517" cy="874573"/>
      </dsp:txXfrm>
    </dsp:sp>
    <dsp:sp modelId="{AA1AEC68-D6DA-465F-88B8-62E387D189B4}">
      <dsp:nvSpPr>
        <dsp:cNvPr id="0" name=""/>
        <dsp:cNvSpPr/>
      </dsp:nvSpPr>
      <dsp:spPr>
        <a:xfrm>
          <a:off x="730673" y="1083823"/>
          <a:ext cx="8280971" cy="9289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0000"/>
                <a:lumMod val="104000"/>
              </a:schemeClr>
            </a:gs>
            <a:gs pos="100000">
              <a:schemeClr val="dk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dk1">
              <a:tint val="6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Na početku notebook-a je instalacija paketa, nakon čega se preuzima dataset korišćenjem Kaggle klijenta. Dataset je potrebno eksportovati, za šta je korišćena standardna Python biblioteka </a:t>
          </a:r>
          <a:r>
            <a:rPr lang="sr-Latn-RS" sz="1500" i="1" kern="1200" dirty="0"/>
            <a:t>ziptool</a:t>
          </a:r>
          <a:r>
            <a:rPr lang="sr-Latn-RS" sz="1500" kern="1200" dirty="0"/>
            <a:t>.</a:t>
          </a:r>
          <a:endParaRPr lang="en-US" sz="1500" kern="1200" dirty="0"/>
        </a:p>
      </dsp:txBody>
      <dsp:txXfrm>
        <a:off x="757882" y="1111032"/>
        <a:ext cx="6892034" cy="874573"/>
      </dsp:txXfrm>
    </dsp:sp>
    <dsp:sp modelId="{3CEBC4F8-0BAE-4D1D-9AAD-7914CB38EB3C}">
      <dsp:nvSpPr>
        <dsp:cNvPr id="0" name=""/>
        <dsp:cNvSpPr/>
      </dsp:nvSpPr>
      <dsp:spPr>
        <a:xfrm>
          <a:off x="1461347" y="2167646"/>
          <a:ext cx="8280971" cy="928991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Učitavanje podataka vrši se korišćenjem Pandas biblioteke, a prikaz korišćenjem iste, i Google-ove data_table biblioteke, koja na Colabu omogućava lakše vizuelno pretraživanje podataka.</a:t>
          </a:r>
          <a:endParaRPr lang="en-US" sz="1500" kern="1200" dirty="0"/>
        </a:p>
      </dsp:txBody>
      <dsp:txXfrm>
        <a:off x="1488556" y="2194855"/>
        <a:ext cx="6892034" cy="874573"/>
      </dsp:txXfrm>
    </dsp:sp>
    <dsp:sp modelId="{0A9C7EB0-1836-4013-9F24-41B7C2E54D9F}">
      <dsp:nvSpPr>
        <dsp:cNvPr id="0" name=""/>
        <dsp:cNvSpPr/>
      </dsp:nvSpPr>
      <dsp:spPr>
        <a:xfrm>
          <a:off x="7677126" y="704485"/>
          <a:ext cx="603844" cy="60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12991" y="704485"/>
        <a:ext cx="332114" cy="454393"/>
      </dsp:txXfrm>
    </dsp:sp>
    <dsp:sp modelId="{FA725508-075C-49C6-8804-7FB05D9CDC16}">
      <dsp:nvSpPr>
        <dsp:cNvPr id="0" name=""/>
        <dsp:cNvSpPr/>
      </dsp:nvSpPr>
      <dsp:spPr>
        <a:xfrm>
          <a:off x="8407800" y="1782115"/>
          <a:ext cx="603844" cy="60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542189"/>
            <a:satOff val="7075"/>
            <a:lumOff val="155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43665" y="1782115"/>
        <a:ext cx="332114" cy="454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0110-F6EE-4066-A11F-6C4B78E041BF}">
      <dsp:nvSpPr>
        <dsp:cNvPr id="0" name=""/>
        <dsp:cNvSpPr/>
      </dsp:nvSpPr>
      <dsp:spPr>
        <a:xfrm>
          <a:off x="1189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94D66-A834-4190-898C-D1A09D77ECAD}">
      <dsp:nvSpPr>
        <dsp:cNvPr id="0" name=""/>
        <dsp:cNvSpPr/>
      </dsp:nvSpPr>
      <dsp:spPr>
        <a:xfrm>
          <a:off x="464995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/>
            <a:t>Osnovne informacije o datasetu možemo dobiti uz pomoć </a:t>
          </a:r>
          <a:r>
            <a:rPr lang="sr-Latn-RS" sz="2000" i="1" kern="1200" dirty="0"/>
            <a:t>Pandas</a:t>
          </a:r>
          <a:r>
            <a:rPr lang="sr-Latn-RS" sz="2000" kern="1200" dirty="0"/>
            <a:t> biblioteke, gde funkcijama </a:t>
          </a:r>
          <a:r>
            <a:rPr lang="sr-Latn-RS" sz="2000" i="1" kern="1200" dirty="0"/>
            <a:t>info</a:t>
          </a:r>
          <a:r>
            <a:rPr lang="sr-Latn-RS" sz="2000" kern="1200" dirty="0"/>
            <a:t> i </a:t>
          </a:r>
          <a:r>
            <a:rPr lang="sr-Latn-RS" sz="2000" i="1" kern="1200" dirty="0"/>
            <a:t>count</a:t>
          </a:r>
          <a:r>
            <a:rPr lang="sr-Latn-RS" sz="2000" kern="1200" dirty="0"/>
            <a:t> dobijamo informacije o broju zapisa, imenima kolona, i praznim vrednostima. </a:t>
          </a:r>
          <a:endParaRPr lang="en-US" sz="2000" kern="1200" dirty="0"/>
        </a:p>
      </dsp:txBody>
      <dsp:txXfrm>
        <a:off x="542630" y="520934"/>
        <a:ext cx="4018990" cy="2495385"/>
      </dsp:txXfrm>
    </dsp:sp>
    <dsp:sp modelId="{0B4F1455-0119-4EB8-A9EA-C5C5C6C58AFD}">
      <dsp:nvSpPr>
        <dsp:cNvPr id="0" name=""/>
        <dsp:cNvSpPr/>
      </dsp:nvSpPr>
      <dsp:spPr>
        <a:xfrm>
          <a:off x="5103062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0A441-EE79-44BF-94CC-A29E4F86F69C}">
      <dsp:nvSpPr>
        <dsp:cNvPr id="0" name=""/>
        <dsp:cNvSpPr/>
      </dsp:nvSpPr>
      <dsp:spPr>
        <a:xfrm>
          <a:off x="5566869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/>
            <a:t>Pored ovog, korišćenjem </a:t>
          </a:r>
          <a:r>
            <a:rPr lang="sr-Latn-RS" sz="2000" i="1" kern="1200" dirty="0"/>
            <a:t>Sweetviz</a:t>
          </a:r>
          <a:r>
            <a:rPr lang="sr-Latn-RS" sz="2000" kern="1200" dirty="0"/>
            <a:t> biblioteke možemo generisati interaktivne HTML fajlove sa detaljnim izveštajima o datasetu i analizama svake kolone (minimum, maximum, srednje vrednosti, grafikoni raspodele, jedinstvene vrednosti, broj praznih polja).</a:t>
          </a:r>
          <a:endParaRPr lang="en-US" sz="2000" kern="1200" dirty="0"/>
        </a:p>
      </dsp:txBody>
      <dsp:txXfrm>
        <a:off x="5644504" y="520934"/>
        <a:ext cx="4018990" cy="249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7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1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8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EA52B5-28DA-437F-BB6A-95C8CDED63A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2AEF7B-D885-4B69-811A-D3EE4237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erj.com/preprints/3190.pdf" TargetMode="External"/><Relationship Id="rId2" Type="http://schemas.openxmlformats.org/officeDocument/2006/relationships/hyperlink" Target="https://www.kaggle.com/sudalairajkumar/novel-corona-virus-2019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WkRGtc7OQnIPAFeeuweWb9l9vJpQUiTh?usp=sharing" TargetMode="External"/><Relationship Id="rId4" Type="http://schemas.openxmlformats.org/officeDocument/2006/relationships/hyperlink" Target="https://plotly.com/python/plotly-expres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0B38-9C76-42A8-A64A-C571CF7E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680" y="390525"/>
            <a:ext cx="9418320" cy="2571750"/>
          </a:xfrm>
        </p:spPr>
        <p:txBody>
          <a:bodyPr/>
          <a:lstStyle/>
          <a:p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jezici</a:t>
            </a:r>
            <a:br>
              <a:rPr lang="en-US" dirty="0"/>
            </a:br>
            <a:r>
              <a:rPr lang="en-US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A28CF-F2E1-48BA-807A-60AD9B857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1663"/>
            <a:ext cx="9144000" cy="1655762"/>
          </a:xfrm>
        </p:spPr>
        <p:txBody>
          <a:bodyPr/>
          <a:lstStyle/>
          <a:p>
            <a:r>
              <a:rPr lang="en-US" dirty="0"/>
              <a:t>Davor </a:t>
            </a:r>
            <a:r>
              <a:rPr lang="en-US" dirty="0" err="1"/>
              <a:t>Jorda</a:t>
            </a:r>
            <a:r>
              <a:rPr lang="sr-Latn-RS" dirty="0"/>
              <a:t>čević</a:t>
            </a:r>
          </a:p>
          <a:p>
            <a:r>
              <a:rPr lang="sr-Latn-RS" dirty="0"/>
              <a:t>Prof</a:t>
            </a:r>
            <a:r>
              <a:rPr lang="en-US" dirty="0"/>
              <a:t>: </a:t>
            </a:r>
            <a:r>
              <a:rPr lang="en-US" dirty="0" err="1"/>
              <a:t>Miodrag</a:t>
            </a:r>
            <a:r>
              <a:rPr lang="en-US" dirty="0"/>
              <a:t> </a:t>
            </a:r>
            <a:r>
              <a:rPr lang="sr-Latn-RS" dirty="0"/>
              <a:t>Živković, Vladislav Miškovic</a:t>
            </a:r>
          </a:p>
        </p:txBody>
      </p:sp>
    </p:spTree>
    <p:extLst>
      <p:ext uri="{BB962C8B-B14F-4D97-AF65-F5344CB8AC3E}">
        <p14:creationId xmlns:p14="http://schemas.microsoft.com/office/powerpoint/2010/main" val="73980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B90CCD-DC97-4EF9-8C94-817FFFC4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sr-Latn-RS" sz="3200"/>
              <a:t>Analiza podatak u R-u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B045-0D22-4737-A169-9F9D091D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94" y="1525728"/>
            <a:ext cx="6652441" cy="4522647"/>
          </a:xfrm>
        </p:spPr>
        <p:txBody>
          <a:bodyPr anchor="ctr">
            <a:normAutofit fontScale="92500"/>
          </a:bodyPr>
          <a:lstStyle/>
          <a:p>
            <a:pPr algn="just"/>
            <a:r>
              <a:rPr lang="sr-Latn-RS" sz="2000" dirty="0">
                <a:solidFill>
                  <a:schemeClr val="bg1"/>
                </a:solidFill>
              </a:rPr>
              <a:t>Osnovne informacije o datasetu možemo dobiti uz pomoć </a:t>
            </a:r>
            <a:r>
              <a:rPr lang="sr-Latn-RS" sz="2000" i="1" dirty="0">
                <a:solidFill>
                  <a:schemeClr val="bg1"/>
                </a:solidFill>
              </a:rPr>
              <a:t>str</a:t>
            </a:r>
            <a:r>
              <a:rPr lang="sr-Latn-RS" sz="2000" dirty="0">
                <a:solidFill>
                  <a:schemeClr val="bg1"/>
                </a:solidFill>
              </a:rPr>
              <a:t> i </a:t>
            </a:r>
            <a:r>
              <a:rPr lang="sr-Latn-RS" sz="2000" i="1" dirty="0">
                <a:solidFill>
                  <a:schemeClr val="bg1"/>
                </a:solidFill>
              </a:rPr>
              <a:t>summary</a:t>
            </a:r>
            <a:r>
              <a:rPr lang="sr-Latn-RS" sz="2000" dirty="0">
                <a:solidFill>
                  <a:schemeClr val="bg1"/>
                </a:solidFill>
              </a:rPr>
              <a:t> funkcija, gde dobijamo informacije o broju zapisa, imenima kolona, i praznim vrednostima. </a:t>
            </a:r>
          </a:p>
          <a:p>
            <a:pPr algn="just"/>
            <a:r>
              <a:rPr lang="sr-Latn-RS" sz="2000" dirty="0">
                <a:solidFill>
                  <a:schemeClr val="bg1"/>
                </a:solidFill>
              </a:rPr>
              <a:t>Pored ovog, kao i Pyhton-u, korišćenjem Sweetviz biblioteke možemo generisati interaktivne HTML fajlove sa detaljnim izveštajima o datasetu i analizama svake kolone (minimum, maximum, srednje vrednosti, grafikoni raspodele, jedinstvene vrednosti, broj praznih polja). Treba naglasiti da je za ovo potrebno izvršiti skriptu za pripremu okruženja i instalirati i Python verziju Sweetviz alata preko Anaconda (ili Miniconde).</a:t>
            </a: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sr-Latn-RS" sz="2000" dirty="0">
                <a:solidFill>
                  <a:schemeClr val="bg1"/>
                </a:solidFill>
              </a:rPr>
              <a:t>Za dalji rad potrebno je učitati i preostala tri fajla iz dataseta, koji sadrže detaljnije informacije o broju zarazenih, izlečenih i preminulih osoba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uradi</a:t>
            </a:r>
            <a:r>
              <a:rPr lang="en-US" sz="2000" dirty="0">
                <a:solidFill>
                  <a:schemeClr val="bg1"/>
                </a:solidFill>
              </a:rPr>
              <a:t> preprocessing </a:t>
            </a:r>
            <a:r>
              <a:rPr lang="en-US" sz="2000" dirty="0" err="1">
                <a:solidFill>
                  <a:schemeClr val="bg1"/>
                </a:solidFill>
              </a:rPr>
              <a:t>sva</a:t>
            </a:r>
            <a:r>
              <a:rPr lang="en-US" sz="2000" dirty="0">
                <a:solidFill>
                  <a:schemeClr val="bg1"/>
                </a:solidFill>
              </a:rPr>
              <a:t> 4 </a:t>
            </a:r>
            <a:r>
              <a:rPr lang="en-US" sz="2000" dirty="0" err="1">
                <a:solidFill>
                  <a:schemeClr val="bg1"/>
                </a:solidFill>
              </a:rPr>
              <a:t>fajla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u Python</a:t>
            </a:r>
            <a:r>
              <a:rPr lang="sr-Latn-RS" sz="2000" dirty="0">
                <a:solidFill>
                  <a:schemeClr val="bg1"/>
                </a:solidFill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u.</a:t>
            </a:r>
            <a:endParaRPr lang="sr-Latn-RS" sz="2000" dirty="0">
              <a:solidFill>
                <a:schemeClr val="bg1"/>
              </a:solidFill>
            </a:endParaRPr>
          </a:p>
          <a:p>
            <a:pPr algn="just"/>
            <a:endParaRPr lang="sr-Latn-RS" sz="2000" dirty="0">
              <a:solidFill>
                <a:schemeClr val="bg1"/>
              </a:solidFill>
            </a:endParaRPr>
          </a:p>
          <a:p>
            <a:pPr algn="just"/>
            <a:endParaRPr lang="sr-Latn-R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8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70CF6-5E8C-46A6-866E-3218E4AB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sr-Latn-RS" sz="3200">
                <a:solidFill>
                  <a:srgbClr val="FFFFFF"/>
                </a:solidFill>
              </a:rPr>
              <a:t>Iscrtavanje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FCA7-BE13-4050-9AEC-34665E4F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5" y="171451"/>
            <a:ext cx="6385918" cy="5105400"/>
          </a:xfrm>
        </p:spPr>
        <p:txBody>
          <a:bodyPr>
            <a:normAutofit/>
          </a:bodyPr>
          <a:lstStyle/>
          <a:p>
            <a:r>
              <a:rPr lang="sr-Latn-RS" sz="2000" dirty="0"/>
              <a:t>Uz pomoć podataka koje smo ranije pripremili, i ggplot paketa, u mogućnosti smo da iscrtamo mapu, kao i grafikone koji prikazuju rezultate nasih predikcija. </a:t>
            </a:r>
          </a:p>
          <a:p>
            <a:r>
              <a:rPr lang="sr-Latn-RS" sz="2000" dirty="0"/>
              <a:t>Za prikaz na mapi potrebno je učitati novi dataset koji sadrži prostorne informacije, i kombinovati ga sa Covid-19 datasetom za iscrtavanje. Za ovo je potrebno prilagoditi imena država u oba dataseta.</a:t>
            </a:r>
          </a:p>
          <a:p>
            <a:r>
              <a:rPr lang="sr-Latn-RS" sz="2000" dirty="0"/>
              <a:t>Prophet biblioteka u sebi ima već ugrađene funkcije za iscrtavaju predikcija u odnosu na ocekivane vrednosti, kao i trend rasta, i nedeljna kretanja broja novozaraženih.</a:t>
            </a:r>
            <a:endParaRPr lang="en-US" sz="20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FE98809-5D34-4389-8F3E-FCC4B4480E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406213"/>
                  </p:ext>
                </p:extLst>
              </p:nvPr>
            </p:nvGraphicFramePr>
            <p:xfrm>
              <a:off x="6786064" y="4591052"/>
              <a:ext cx="3048000" cy="1714500"/>
            </p:xfrm>
            <a:graphic>
              <a:graphicData uri="http://schemas.microsoft.com/office/powerpoint/2016/slidezoom">
                <pslz:sldZm>
                  <pslz:sldZmObj sldId="271" cId="1058601471">
                    <pslz:zmPr id="{2C3BA82B-E72F-48FF-9B59-0A00CD64298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FE98809-5D34-4389-8F3E-FCC4B4480E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6064" y="459105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80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8F865-CC92-4299-90BD-9DF9D839C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2" b="18542"/>
          <a:stretch/>
        </p:blipFill>
        <p:spPr>
          <a:xfrm>
            <a:off x="1659906" y="631206"/>
            <a:ext cx="8872187" cy="5582025"/>
          </a:xfrm>
        </p:spPr>
      </p:pic>
    </p:spTree>
    <p:extLst>
      <p:ext uri="{BB962C8B-B14F-4D97-AF65-F5344CB8AC3E}">
        <p14:creationId xmlns:p14="http://schemas.microsoft.com/office/powerpoint/2010/main" val="105860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C76A8-6DEB-491C-92C5-FF73BFF3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sr-Latn-RS" sz="3600"/>
              <a:t>Resursi</a:t>
            </a:r>
            <a:endParaRPr lang="en-US" sz="36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39FC-CFF9-476B-B593-FFA06D0B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sr-Latn-RS" sz="2000" dirty="0"/>
              <a:t>Dataset: </a:t>
            </a:r>
            <a:r>
              <a:rPr lang="sr-Latn-RS" sz="2000" dirty="0">
                <a:hlinkClick r:id="rId2"/>
              </a:rPr>
              <a:t>https://www.kaggle.com/sudalairajkumar/novel-corona-virus-2019-dataset</a:t>
            </a:r>
            <a:endParaRPr lang="sr-Latn-RS" sz="2000" dirty="0"/>
          </a:p>
          <a:p>
            <a:r>
              <a:rPr lang="sr-Latn-RS" sz="2000" dirty="0"/>
              <a:t>Prophet: </a:t>
            </a:r>
            <a:r>
              <a:rPr lang="sr-Latn-RS" sz="2000" dirty="0">
                <a:hlinkClick r:id="rId3"/>
              </a:rPr>
              <a:t>https://peerj.com/preprints/3190.pdf</a:t>
            </a:r>
            <a:endParaRPr lang="sr-Latn-RS" sz="2000" dirty="0"/>
          </a:p>
          <a:p>
            <a:r>
              <a:rPr lang="sr-Latn-RS" sz="2000" dirty="0"/>
              <a:t>Plotly: </a:t>
            </a:r>
            <a:r>
              <a:rPr lang="sr-Latn-RS" sz="2000" dirty="0">
                <a:hlinkClick r:id="rId4"/>
              </a:rPr>
              <a:t>https://plotly.com/python/plotly-express/</a:t>
            </a:r>
            <a:endParaRPr lang="sr-Latn-RS" sz="2000" dirty="0"/>
          </a:p>
          <a:p>
            <a:r>
              <a:rPr lang="en-US" sz="2000" dirty="0" err="1"/>
              <a:t>Colab</a:t>
            </a:r>
            <a:r>
              <a:rPr lang="en-US" sz="2000" dirty="0"/>
              <a:t> </a:t>
            </a:r>
            <a:r>
              <a:rPr lang="en-US" sz="2000" dirty="0" err="1"/>
              <a:t>Projekat</a:t>
            </a:r>
            <a:r>
              <a:rPr lang="en-US" sz="2000"/>
              <a:t>: </a:t>
            </a:r>
            <a:r>
              <a:rPr lang="en-US" sz="2000">
                <a:hlinkClick r:id="rId5"/>
              </a:rPr>
              <a:t>https://colab.research.google.com/drive/1WkRGtc7OQnIPAFeeuweWb9l9vJpQUiTh?usp=sharing</a:t>
            </a:r>
            <a:r>
              <a:rPr lang="en-US" sz="2000"/>
              <a:t> </a:t>
            </a:r>
            <a:endParaRPr lang="sr-Latn-RS" sz="2000"/>
          </a:p>
          <a:p>
            <a:endParaRPr lang="sr-Latn-R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34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166B2-D9E8-4981-BE30-9A12052E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sr-Latn-RS" sz="3200">
                <a:solidFill>
                  <a:srgbClr val="FFFFFF"/>
                </a:solidFill>
              </a:rPr>
              <a:t>Ideja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4FEF-CFA4-426B-BEB6-DC5DE2EB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/>
              <a:t>Cilj ovog projekta je bio uraditi analizu seta podataka o korona virusu.</a:t>
            </a:r>
          </a:p>
          <a:p>
            <a:pPr algn="just"/>
            <a:r>
              <a:rPr lang="sr-Latn-RS" sz="2000" dirty="0"/>
              <a:t>Dataset je objavljen na Kaggle sajtu, i konstanto se updejtuje.</a:t>
            </a:r>
          </a:p>
          <a:p>
            <a:pPr algn="just"/>
            <a:r>
              <a:rPr lang="sr-Latn-RS" sz="2000" dirty="0"/>
              <a:t>U ovom projektu je odrađena njegova analiza, iscrtavanje podataka na mapi, kao i korišćenje Facebook Prophet alat kako bi se uradili predikcije.</a:t>
            </a:r>
          </a:p>
          <a:p>
            <a:pPr algn="just"/>
            <a:r>
              <a:rPr lang="sr-Latn-RS" sz="2000" dirty="0"/>
              <a:t>Analiza ja ređena u programskim jezicima Python i 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069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8052-5909-4A98-A890-D17DF8D5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sr-Latn-RS" dirty="0"/>
              <a:t>Python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1FE394-D3F3-46C0-90C6-570D5FDD6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368000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76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0CCD-DC97-4EF9-8C94-817FFFC4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sr-Latn-RS"/>
              <a:t>Analiza podatak u Python-u</a:t>
            </a:r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4AF81B16-CDD1-47E1-967E-5BABE0E60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3343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92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23745-9811-4886-85F7-9EBE5674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sr-Latn-RS" sz="3200">
                <a:solidFill>
                  <a:srgbClr val="FFFFFF"/>
                </a:solidFill>
              </a:rPr>
              <a:t>Preprocessing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814295A-F683-4588-BDDB-58311352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sr-Latn-RS" sz="1700" dirty="0"/>
              <a:t>Za dalji rad potrebno je učitati i preostala tri fajla iz dataseta, koji sadrže detaljnije informacije o broju zarazenih, izlečenih i preminulih osoba.</a:t>
            </a:r>
          </a:p>
          <a:p>
            <a:pPr algn="just">
              <a:lnSpc>
                <a:spcPct val="90000"/>
              </a:lnSpc>
            </a:pPr>
            <a:r>
              <a:rPr lang="sr-Latn-RS" sz="1700" dirty="0"/>
              <a:t>Za lakši rad sa ovim datasetom, potrebno je na sva 4 učitana datafrejma primeniti naredbe za promenu imena kolona (sa </a:t>
            </a:r>
            <a:r>
              <a:rPr lang="sr-Latn-RS" sz="1700" i="1" dirty="0"/>
              <a:t>Country</a:t>
            </a:r>
            <a:r>
              <a:rPr lang="en-US" sz="1700" i="1" dirty="0"/>
              <a:t>/Region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i="1" dirty="0"/>
              <a:t>Country</a:t>
            </a:r>
            <a:r>
              <a:rPr lang="en-US" sz="1700" dirty="0"/>
              <a:t>,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i="1" dirty="0" err="1"/>
              <a:t>ObservationDate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i="1" dirty="0"/>
              <a:t>Date</a:t>
            </a:r>
            <a:r>
              <a:rPr lang="en-US" sz="1700" dirty="0"/>
              <a:t>), </a:t>
            </a:r>
            <a:r>
              <a:rPr lang="en-US" sz="1700" dirty="0" err="1"/>
              <a:t>kao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naredbe</a:t>
            </a:r>
            <a:r>
              <a:rPr lang="en-US" sz="1700" dirty="0"/>
              <a:t> za </a:t>
            </a:r>
            <a:r>
              <a:rPr lang="en-US" sz="1700" dirty="0" err="1"/>
              <a:t>promenu</a:t>
            </a:r>
            <a:r>
              <a:rPr lang="en-US" sz="1700" dirty="0"/>
              <a:t> </a:t>
            </a:r>
            <a:r>
              <a:rPr lang="en-US" sz="1700" dirty="0" err="1"/>
              <a:t>vrednosti</a:t>
            </a:r>
            <a:r>
              <a:rPr lang="en-US" sz="1700" dirty="0"/>
              <a:t> u </a:t>
            </a:r>
            <a:r>
              <a:rPr lang="en-US" sz="1700" dirty="0" err="1"/>
              <a:t>odre</a:t>
            </a:r>
            <a:r>
              <a:rPr lang="sr-Latn-RS" sz="1700" dirty="0"/>
              <a:t>đenim kolonama (Mainland China na China). </a:t>
            </a:r>
          </a:p>
          <a:p>
            <a:pPr algn="just">
              <a:lnSpc>
                <a:spcPct val="90000"/>
              </a:lnSpc>
            </a:pPr>
            <a:r>
              <a:rPr lang="sr-Latn-RS" sz="1700" dirty="0"/>
              <a:t>Na trenutnim podacima je mnogo lakše izvršavati upite korišćenjem</a:t>
            </a:r>
            <a:r>
              <a:rPr lang="sr-Latn-RS" sz="1700" i="1" dirty="0"/>
              <a:t> Pandas query</a:t>
            </a:r>
            <a:r>
              <a:rPr lang="sr-Latn-RS" sz="1700" dirty="0"/>
              <a:t> funkcije.</a:t>
            </a:r>
          </a:p>
          <a:p>
            <a:pPr algn="just">
              <a:lnSpc>
                <a:spcPct val="90000"/>
              </a:lnSpc>
            </a:pPr>
            <a:r>
              <a:rPr lang="sr-Latn-RS" sz="1700" dirty="0"/>
              <a:t>Kako bi bili u mogućnosti da ovakve podatke iscrtamo, grupisaćemo ih po državama i datumima, i sumirati sve koji pripadaju određenoj grupi. Ovime postižemo da za države koje imaju više regiona nemamo ponavljanja, već će se recimo svi delovi Kine spojiti u jedan red, sa svim potrebnim informacijama.</a:t>
            </a:r>
          </a:p>
          <a:p>
            <a:pPr algn="just">
              <a:lnSpc>
                <a:spcPct val="90000"/>
              </a:lnSpc>
            </a:pPr>
            <a:r>
              <a:rPr lang="sr-Latn-RS" sz="1700" dirty="0"/>
              <a:t>Kako bi mogli uraditi predikcije na ovom datasetu, moramo prilagoditi tip podataka tipu koji bibliteoka očekuje.</a:t>
            </a:r>
          </a:p>
        </p:txBody>
      </p:sp>
    </p:spTree>
    <p:extLst>
      <p:ext uri="{BB962C8B-B14F-4D97-AF65-F5344CB8AC3E}">
        <p14:creationId xmlns:p14="http://schemas.microsoft.com/office/powerpoint/2010/main" val="41184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23745-9811-4886-85F7-9EBE5674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sr-Latn-RS" sz="3200" dirty="0">
                <a:solidFill>
                  <a:srgbClr val="FFFFFF"/>
                </a:solidFill>
              </a:rPr>
              <a:t>Analiza vremenskih serija u Prophet-u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814295A-F683-4588-BDDB-58311352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algn="just"/>
            <a:r>
              <a:rPr lang="sr-Latn-RS" sz="2000" i="1" dirty="0"/>
              <a:t>Prophet</a:t>
            </a:r>
            <a:r>
              <a:rPr lang="sr-Latn-RS" sz="2000" dirty="0"/>
              <a:t> je open source alat za analizu vremenskih serija napisan od strane Facebook-a. </a:t>
            </a:r>
          </a:p>
          <a:p>
            <a:pPr algn="just"/>
            <a:r>
              <a:rPr lang="sr-Latn-RS" sz="2000" dirty="0"/>
              <a:t>Za razliku od klasičnih algoritama (regresije, neuronske mreže), Prophet uzima u obzir i dane, sate, nedelje, bitne praznike, velike nedostatke u podacima u određenim periodima, istorijske podatke o promenama.</a:t>
            </a:r>
          </a:p>
          <a:p>
            <a:pPr algn="just"/>
            <a:r>
              <a:rPr lang="sr-Latn-RS" sz="2000" dirty="0"/>
              <a:t>Stvari poput praznika za neke problema nema smisla uzimati u obzir, na primer na datasetu koji sadrži dnevne promene temperatura, ili nivo zagađenja vazduha. Suprotno tome, kod Covid-19 dataseta, ovakve pojave mogu izazvati nagle skokove, te je alat poput ovog vrlo koristan.</a:t>
            </a:r>
          </a:p>
          <a:p>
            <a:pPr algn="just"/>
            <a:r>
              <a:rPr lang="sr-Latn-RS" sz="2000" dirty="0"/>
              <a:t>U pozadini, </a:t>
            </a:r>
            <a:r>
              <a:rPr lang="sr-Latn-RS" sz="2000" i="1" dirty="0"/>
              <a:t>Prophet</a:t>
            </a:r>
            <a:r>
              <a:rPr lang="sr-Latn-RS" sz="2000" dirty="0"/>
              <a:t> koristni aditivni regresioni model (model koji nema početnih parametara, već se oni dobijaju direktno iz podataka). </a:t>
            </a:r>
          </a:p>
        </p:txBody>
      </p:sp>
    </p:spTree>
    <p:extLst>
      <p:ext uri="{BB962C8B-B14F-4D97-AF65-F5344CB8AC3E}">
        <p14:creationId xmlns:p14="http://schemas.microsoft.com/office/powerpoint/2010/main" val="252041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0CF6-5E8C-46A6-866E-3218E4AB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>
            <a:normAutofit/>
          </a:bodyPr>
          <a:lstStyle/>
          <a:p>
            <a:r>
              <a:rPr lang="sr-Latn-RS" dirty="0"/>
              <a:t>Iscrtavanje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FCA7-BE13-4050-9AEC-34665E4F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927" y="612057"/>
            <a:ext cx="7152608" cy="375346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sr-Latn-RS" sz="1900" dirty="0"/>
              <a:t>Uz pomoć podataka koje smo ranije pripremili, i Plotly biblioteke i Express modula, u mogućnosti smo da iscrtamo interaktivne grafikone.</a:t>
            </a:r>
          </a:p>
          <a:p>
            <a:pPr algn="just">
              <a:lnSpc>
                <a:spcPct val="90000"/>
              </a:lnSpc>
            </a:pPr>
            <a:r>
              <a:rPr lang="sr-Latn-RS" sz="1900" dirty="0"/>
              <a:t>Iscrtavanjem sirovih podataka vidi se očigledni trend rasta, kako zarazenih, tako i obolelih i preminulih. Ovakvi grafikoni mogu se jednim pritiskom na dugme preuzeti i dalje koristiti.</a:t>
            </a:r>
          </a:p>
          <a:p>
            <a:pPr algn="just">
              <a:lnSpc>
                <a:spcPct val="90000"/>
              </a:lnSpc>
            </a:pPr>
            <a:r>
              <a:rPr lang="sr-Latn-RS" sz="1900" dirty="0"/>
              <a:t>Prophet biblioteka u sebi ima već ugrađene funkcije koje korišćenjem Plotly biblioteke iscrtavaju predikcije u odnosu na ocekivane vrednosti, kao i trend rasta, i nedeljna kretanja broja novozaraženih.</a:t>
            </a:r>
          </a:p>
          <a:p>
            <a:pPr algn="just">
              <a:lnSpc>
                <a:spcPct val="90000"/>
              </a:lnSpc>
            </a:pPr>
            <a:r>
              <a:rPr lang="sr-Latn-RS" sz="1900" dirty="0"/>
              <a:t>Pored predikcija, korisno je videti i prikaz podataka na mapi, za šta je takođe korišćena Plotly biblioteka.</a:t>
            </a:r>
            <a:endParaRPr lang="en-US" sz="19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2733EE1E-1376-4FE1-B88D-525D065F38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7836734"/>
                  </p:ext>
                </p:extLst>
              </p:nvPr>
            </p:nvGraphicFramePr>
            <p:xfrm>
              <a:off x="5093112" y="4365523"/>
              <a:ext cx="6660738" cy="2300056"/>
            </p:xfrm>
            <a:graphic>
              <a:graphicData uri="http://schemas.microsoft.com/office/powerpoint/2016/slidezoom">
                <pslz:sldZm>
                  <pslz:sldZmObj sldId="270" cId="3265019454">
                    <pslz:zmPr id="{B03B7B30-3F42-403B-A13D-2E4516BD5A0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660738" cy="23000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33EE1E-1376-4FE1-B88D-525D065F38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3112" y="4365523"/>
                <a:ext cx="6660738" cy="230005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65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F17D80-5092-4F63-8615-F43B4F4A7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" y="1649506"/>
            <a:ext cx="12188689" cy="3558988"/>
          </a:xfrm>
        </p:spPr>
      </p:pic>
    </p:spTree>
    <p:extLst>
      <p:ext uri="{BB962C8B-B14F-4D97-AF65-F5344CB8AC3E}">
        <p14:creationId xmlns:p14="http://schemas.microsoft.com/office/powerpoint/2010/main" val="326501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EC3D49-CE9B-44A8-BB26-8D99ECCC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sr-Latn-RS" sz="3200"/>
              <a:t>R programski jezik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64D7-17D3-4F99-A9A0-78CA990D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rmAutofit/>
          </a:bodyPr>
          <a:lstStyle/>
          <a:p>
            <a:pPr algn="just"/>
            <a:r>
              <a:rPr lang="sr-Latn-RS" sz="2000" dirty="0">
                <a:solidFill>
                  <a:schemeClr val="bg1"/>
                </a:solidFill>
              </a:rPr>
              <a:t>Za rad u programskom jeziku R korišćeno je Rstudio razvojno okruženje.</a:t>
            </a:r>
          </a:p>
          <a:p>
            <a:pPr algn="just"/>
            <a:r>
              <a:rPr lang="sr-Latn-RS" sz="2000" dirty="0">
                <a:solidFill>
                  <a:schemeClr val="bg1"/>
                </a:solidFill>
              </a:rPr>
              <a:t>Za pripremu ovog projekta je napisana skripta koja instalira sve neophodne biblioteke, kako bi R paketi koji su potrebni mogli raditi. Ovo uključuje Anaconda-u, libunits2-dev, sweetviz, libmagic, jq, libjq-dev.</a:t>
            </a:r>
          </a:p>
          <a:p>
            <a:pPr algn="just"/>
            <a:r>
              <a:rPr lang="sr-Latn-RS" sz="2000" dirty="0">
                <a:solidFill>
                  <a:schemeClr val="bg1"/>
                </a:solidFill>
              </a:rPr>
              <a:t>Na početku notebook-a se nalazi instalacija svih R paketa, od kojih su tu paketi za iscrtavanje podataka i mapa, kao i već pomenuti Prophet i Sweetviz, koji se instaliraju direktno sa Github-a.</a:t>
            </a:r>
          </a:p>
          <a:p>
            <a:pPr algn="just"/>
            <a:r>
              <a:rPr lang="sr-Latn-RS" sz="2000" dirty="0">
                <a:solidFill>
                  <a:schemeClr val="bg1"/>
                </a:solidFill>
              </a:rPr>
              <a:t>Za analizu dataseta, ovog puta je neophodno preuzeti ga na računar.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7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214</TotalTime>
  <Words>1036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Programski jezici Data Science</vt:lpstr>
      <vt:lpstr>Ideja</vt:lpstr>
      <vt:lpstr>Python</vt:lpstr>
      <vt:lpstr>Analiza podatak u Python-u</vt:lpstr>
      <vt:lpstr>Preprocessing</vt:lpstr>
      <vt:lpstr>Analiza vremenskih serija u Prophet-u</vt:lpstr>
      <vt:lpstr>Iscrtavanje</vt:lpstr>
      <vt:lpstr>PowerPoint Presentation</vt:lpstr>
      <vt:lpstr>R programski jezik</vt:lpstr>
      <vt:lpstr>Analiza podatak u R-u</vt:lpstr>
      <vt:lpstr>Iscrtavanje</vt:lpstr>
      <vt:lpstr>PowerPoint Presentation</vt:lpstr>
      <vt:lpstr>Resursi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Data Science</dc:title>
  <dc:creator>Davor Jordacevic</dc:creator>
  <cp:lastModifiedBy>Davor Jordacevic</cp:lastModifiedBy>
  <cp:revision>15</cp:revision>
  <dcterms:created xsi:type="dcterms:W3CDTF">2021-08-29T16:39:39Z</dcterms:created>
  <dcterms:modified xsi:type="dcterms:W3CDTF">2021-08-30T20:43:26Z</dcterms:modified>
</cp:coreProperties>
</file>