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02" r:id="rId2"/>
    <p:sldId id="303" r:id="rId3"/>
    <p:sldId id="304" r:id="rId4"/>
    <p:sldId id="307" r:id="rId5"/>
    <p:sldId id="314" r:id="rId6"/>
    <p:sldId id="315" r:id="rId7"/>
    <p:sldId id="316" r:id="rId8"/>
    <p:sldId id="309" r:id="rId9"/>
    <p:sldId id="311" r:id="rId10"/>
    <p:sldId id="312" r:id="rId11"/>
    <p:sldId id="313" r:id="rId12"/>
    <p:sldId id="317" r:id="rId13"/>
    <p:sldId id="318" r:id="rId14"/>
    <p:sldId id="319" r:id="rId15"/>
    <p:sldId id="320" r:id="rId16"/>
    <p:sldId id="328" r:id="rId17"/>
    <p:sldId id="321" r:id="rId18"/>
    <p:sldId id="326" r:id="rId19"/>
    <p:sldId id="322" r:id="rId20"/>
    <p:sldId id="323" r:id="rId21"/>
    <p:sldId id="324" r:id="rId22"/>
    <p:sldId id="325" r:id="rId23"/>
    <p:sldId id="327" r:id="rId24"/>
  </p:sldIdLst>
  <p:sldSz cx="9144000" cy="6858000" type="screen4x3"/>
  <p:notesSz cx="6858000" cy="9144000"/>
  <p:defaultTextStyle>
    <a:defPPr>
      <a:defRPr lang="sr-Latn-C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8831" autoAdjust="0"/>
  </p:normalViewPr>
  <p:slideViewPr>
    <p:cSldViewPr>
      <p:cViewPr varScale="1">
        <p:scale>
          <a:sx n="73" d="100"/>
          <a:sy n="73" d="100"/>
        </p:scale>
        <p:origin x="1104" y="72"/>
      </p:cViewPr>
      <p:guideLst>
        <p:guide orient="horz" pos="2160"/>
        <p:guide pos="2880"/>
      </p:guideLst>
    </p:cSldViewPr>
  </p:slideViewPr>
  <p:outlineViewPr>
    <p:cViewPr>
      <p:scale>
        <a:sx n="33" d="100"/>
        <a:sy n="33" d="100"/>
      </p:scale>
      <p:origin x="0" y="161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56F371-C559-4076-96EB-710397E3C4C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A7465DE1-79AA-45C6-80FC-5927A624CA3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801292B9-FB77-4A0D-B2A9-58237446E12D}" type="datetimeFigureOut">
              <a:rPr lang="en-US"/>
              <a:pPr>
                <a:defRPr/>
              </a:pPr>
              <a:t>2/17/2019</a:t>
            </a:fld>
            <a:endParaRPr lang="en-US"/>
          </a:p>
        </p:txBody>
      </p:sp>
      <p:sp>
        <p:nvSpPr>
          <p:cNvPr id="4" name="Footer Placeholder 3">
            <a:extLst>
              <a:ext uri="{FF2B5EF4-FFF2-40B4-BE49-F238E27FC236}">
                <a16:creationId xmlns:a16="http://schemas.microsoft.com/office/drawing/2014/main" id="{A9AF7402-281C-4673-AB3F-22ACC623BD0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en-US"/>
          </a:p>
        </p:txBody>
      </p:sp>
      <p:sp>
        <p:nvSpPr>
          <p:cNvPr id="5" name="Slide Number Placeholder 4">
            <a:extLst>
              <a:ext uri="{FF2B5EF4-FFF2-40B4-BE49-F238E27FC236}">
                <a16:creationId xmlns:a16="http://schemas.microsoft.com/office/drawing/2014/main" id="{B5109587-F436-40E7-9CA4-C6F430FE9100}"/>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C7C43C-0AAB-4CBB-A89C-9C812E0117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E46EA8-CC1E-4C75-A558-49F9393FF52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8F7991FE-7552-4DC6-A7DF-FD6F74ACA95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7409EEEB-5C9B-4B9C-BBD3-76741B2655A6}" type="datetimeFigureOut">
              <a:rPr lang="en-US"/>
              <a:pPr>
                <a:defRPr/>
              </a:pPr>
              <a:t>2/17/2019</a:t>
            </a:fld>
            <a:endParaRPr lang="en-US"/>
          </a:p>
        </p:txBody>
      </p:sp>
      <p:sp>
        <p:nvSpPr>
          <p:cNvPr id="4" name="Slide Image Placeholder 3">
            <a:extLst>
              <a:ext uri="{FF2B5EF4-FFF2-40B4-BE49-F238E27FC236}">
                <a16:creationId xmlns:a16="http://schemas.microsoft.com/office/drawing/2014/main" id="{968D341C-093C-4BF9-B312-46608F937DA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6167655-6AD6-4B86-BA0B-1BD63CBF9B5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D281A23-A72F-4F7D-BF19-DFEB594AA7A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en-US"/>
          </a:p>
        </p:txBody>
      </p:sp>
      <p:sp>
        <p:nvSpPr>
          <p:cNvPr id="7" name="Slide Number Placeholder 6">
            <a:extLst>
              <a:ext uri="{FF2B5EF4-FFF2-40B4-BE49-F238E27FC236}">
                <a16:creationId xmlns:a16="http://schemas.microsoft.com/office/drawing/2014/main" id="{C2C9C5DB-0D00-4FDA-B272-7B04D38D888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CD22EE-D8B0-4A7A-93A5-29070B92463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4E76960-F716-44B5-8BB1-896A7CFCC006}"/>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17C55DD9-BFDA-4B13-90E0-8F893DE81823}"/>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0FDCE049-591C-4393-9E02-1DA1FEF07106}"/>
              </a:ext>
            </a:extLst>
          </p:cNvPr>
          <p:cNvSpPr>
            <a:spLocks noGrp="1" noChangeArrowheads="1"/>
          </p:cNvSpPr>
          <p:nvPr>
            <p:ph type="sldNum" sz="quarter" idx="12"/>
          </p:nvPr>
        </p:nvSpPr>
        <p:spPr/>
        <p:txBody>
          <a:bodyPr/>
          <a:lstStyle>
            <a:lvl1pPr>
              <a:defRPr/>
            </a:lvl1pPr>
          </a:lstStyle>
          <a:p>
            <a:pPr>
              <a:defRPr/>
            </a:pPr>
            <a:fld id="{4050105A-9484-4F2D-9DA7-3882447EF30E}" type="slidenum">
              <a:rPr lang="sr-Latn-CS" altLang="en-US"/>
              <a:pPr>
                <a:defRPr/>
              </a:pPr>
              <a:t>‹#›</a:t>
            </a:fld>
            <a:endParaRPr lang="sr-Latn-CS" altLang="en-US"/>
          </a:p>
        </p:txBody>
      </p:sp>
    </p:spTree>
    <p:extLst>
      <p:ext uri="{BB962C8B-B14F-4D97-AF65-F5344CB8AC3E}">
        <p14:creationId xmlns:p14="http://schemas.microsoft.com/office/powerpoint/2010/main" val="261429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1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14356"/>
            <a:ext cx="2057400" cy="5411807"/>
          </a:xfrm>
        </p:spPr>
        <p:txBody>
          <a:bodyPr vert="eaVert"/>
          <a:lstStyle>
            <a:lvl1pPr>
              <a:defRPr>
                <a:solidFill>
                  <a:srgbClr val="C00000"/>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714356"/>
            <a:ext cx="6019800" cy="54118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8BE3A7E-8406-4501-A79B-D73AA5F0860B}"/>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CFDD2330-A249-4D5C-8A21-478062D0F87F}"/>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75E514B2-7F59-403A-B18D-FE54069B54DD}"/>
              </a:ext>
            </a:extLst>
          </p:cNvPr>
          <p:cNvSpPr>
            <a:spLocks noGrp="1" noChangeArrowheads="1"/>
          </p:cNvSpPr>
          <p:nvPr>
            <p:ph type="sldNum" sz="quarter" idx="12"/>
          </p:nvPr>
        </p:nvSpPr>
        <p:spPr/>
        <p:txBody>
          <a:bodyPr/>
          <a:lstStyle>
            <a:lvl1pPr>
              <a:defRPr/>
            </a:lvl1pPr>
          </a:lstStyle>
          <a:p>
            <a:pPr>
              <a:defRPr/>
            </a:pPr>
            <a:fld id="{4EFC0B26-D8B9-431D-A314-580F5030179A}" type="slidenum">
              <a:rPr lang="sr-Latn-CS" altLang="en-US"/>
              <a:pPr>
                <a:defRPr/>
              </a:pPr>
              <a:t>‹#›</a:t>
            </a:fld>
            <a:endParaRPr lang="sr-Latn-CS" altLang="en-US"/>
          </a:p>
        </p:txBody>
      </p:sp>
    </p:spTree>
    <p:extLst>
      <p:ext uri="{BB962C8B-B14F-4D97-AF65-F5344CB8AC3E}">
        <p14:creationId xmlns:p14="http://schemas.microsoft.com/office/powerpoint/2010/main" val="24886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8433805-6DF3-43BE-92EC-0A64667FED29}"/>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BC37A28F-9D8D-4F30-A8E2-D260753884C0}"/>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EEA957EF-7D4E-4167-92B9-AE7F6BD3BDCA}"/>
              </a:ext>
            </a:extLst>
          </p:cNvPr>
          <p:cNvSpPr>
            <a:spLocks noGrp="1" noChangeArrowheads="1"/>
          </p:cNvSpPr>
          <p:nvPr>
            <p:ph type="sldNum" sz="quarter" idx="12"/>
          </p:nvPr>
        </p:nvSpPr>
        <p:spPr/>
        <p:txBody>
          <a:bodyPr/>
          <a:lstStyle>
            <a:lvl1pPr>
              <a:defRPr/>
            </a:lvl1pPr>
          </a:lstStyle>
          <a:p>
            <a:pPr>
              <a:defRPr/>
            </a:pPr>
            <a:fld id="{C5104AAB-7AEF-4978-886E-C42A07E89544}" type="slidenum">
              <a:rPr lang="sr-Latn-CS" altLang="en-US"/>
              <a:pPr>
                <a:defRPr/>
              </a:pPr>
              <a:t>‹#›</a:t>
            </a:fld>
            <a:endParaRPr lang="sr-Latn-CS" altLang="en-US"/>
          </a:p>
        </p:txBody>
      </p:sp>
    </p:spTree>
    <p:extLst>
      <p:ext uri="{BB962C8B-B14F-4D97-AF65-F5344CB8AC3E}">
        <p14:creationId xmlns:p14="http://schemas.microsoft.com/office/powerpoint/2010/main" val="19437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C0000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84B3DE2-FC2E-4DF5-83AB-E88C9790BEEC}"/>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0CA1F5F5-C2DD-4D85-BF51-DF2C2134DBD7}"/>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3C04FFD0-8F44-4A0D-AFF4-2DD493A78FCA}"/>
              </a:ext>
            </a:extLst>
          </p:cNvPr>
          <p:cNvSpPr>
            <a:spLocks noGrp="1" noChangeArrowheads="1"/>
          </p:cNvSpPr>
          <p:nvPr>
            <p:ph type="sldNum" sz="quarter" idx="12"/>
          </p:nvPr>
        </p:nvSpPr>
        <p:spPr/>
        <p:txBody>
          <a:bodyPr/>
          <a:lstStyle>
            <a:lvl1pPr>
              <a:defRPr/>
            </a:lvl1pPr>
          </a:lstStyle>
          <a:p>
            <a:pPr>
              <a:defRPr/>
            </a:pPr>
            <a:fld id="{15F7DEC8-D999-4956-A12E-0BFA71EA9A60}" type="slidenum">
              <a:rPr lang="sr-Latn-CS" altLang="en-US"/>
              <a:pPr>
                <a:defRPr/>
              </a:pPr>
              <a:t>‹#›</a:t>
            </a:fld>
            <a:endParaRPr lang="sr-Latn-CS" altLang="en-US"/>
          </a:p>
        </p:txBody>
      </p:sp>
    </p:spTree>
    <p:extLst>
      <p:ext uri="{BB962C8B-B14F-4D97-AF65-F5344CB8AC3E}">
        <p14:creationId xmlns:p14="http://schemas.microsoft.com/office/powerpoint/2010/main" val="53775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B66A9-0A65-46CD-A3CE-E66F1A45C624}"/>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6" name="Footer Placeholder 5">
            <a:extLst>
              <a:ext uri="{FF2B5EF4-FFF2-40B4-BE49-F238E27FC236}">
                <a16:creationId xmlns:a16="http://schemas.microsoft.com/office/drawing/2014/main" id="{7F765CA4-0C45-45C2-98BA-E81F947A34E4}"/>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7" name="Slide Number Placeholder 6">
            <a:extLst>
              <a:ext uri="{FF2B5EF4-FFF2-40B4-BE49-F238E27FC236}">
                <a16:creationId xmlns:a16="http://schemas.microsoft.com/office/drawing/2014/main" id="{A7CC23A1-74E1-42C1-92B1-ED5F8A95040D}"/>
              </a:ext>
            </a:extLst>
          </p:cNvPr>
          <p:cNvSpPr>
            <a:spLocks noGrp="1" noChangeArrowheads="1"/>
          </p:cNvSpPr>
          <p:nvPr>
            <p:ph type="sldNum" sz="quarter" idx="12"/>
          </p:nvPr>
        </p:nvSpPr>
        <p:spPr/>
        <p:txBody>
          <a:bodyPr/>
          <a:lstStyle>
            <a:lvl1pPr>
              <a:defRPr/>
            </a:lvl1pPr>
          </a:lstStyle>
          <a:p>
            <a:pPr>
              <a:defRPr/>
            </a:pPr>
            <a:fld id="{763257C0-2EAA-47BE-854F-B7FDF9359809}" type="slidenum">
              <a:rPr lang="sr-Latn-CS" altLang="en-US"/>
              <a:pPr>
                <a:defRPr/>
              </a:pPr>
              <a:t>‹#›</a:t>
            </a:fld>
            <a:endParaRPr lang="sr-Latn-CS" altLang="en-US"/>
          </a:p>
        </p:txBody>
      </p:sp>
    </p:spTree>
    <p:extLst>
      <p:ext uri="{BB962C8B-B14F-4D97-AF65-F5344CB8AC3E}">
        <p14:creationId xmlns:p14="http://schemas.microsoft.com/office/powerpoint/2010/main" val="163060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38F90C6-EE3F-4DC9-9C77-2A12B92926F5}"/>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8" name="Rectangle 5">
            <a:extLst>
              <a:ext uri="{FF2B5EF4-FFF2-40B4-BE49-F238E27FC236}">
                <a16:creationId xmlns:a16="http://schemas.microsoft.com/office/drawing/2014/main" id="{E8BA0E05-0EEA-48C0-8FB9-D94FAF124168}"/>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9" name="Rectangle 6">
            <a:extLst>
              <a:ext uri="{FF2B5EF4-FFF2-40B4-BE49-F238E27FC236}">
                <a16:creationId xmlns:a16="http://schemas.microsoft.com/office/drawing/2014/main" id="{1A3E05AB-6BF9-477A-B19B-478DF094E4A5}"/>
              </a:ext>
            </a:extLst>
          </p:cNvPr>
          <p:cNvSpPr>
            <a:spLocks noGrp="1" noChangeArrowheads="1"/>
          </p:cNvSpPr>
          <p:nvPr>
            <p:ph type="sldNum" sz="quarter" idx="12"/>
          </p:nvPr>
        </p:nvSpPr>
        <p:spPr/>
        <p:txBody>
          <a:bodyPr/>
          <a:lstStyle>
            <a:lvl1pPr>
              <a:defRPr/>
            </a:lvl1pPr>
          </a:lstStyle>
          <a:p>
            <a:pPr>
              <a:defRPr/>
            </a:pPr>
            <a:fld id="{0698FF19-4F26-4C07-937E-2A8FB7DCB0CE}" type="slidenum">
              <a:rPr lang="sr-Latn-CS" altLang="en-US"/>
              <a:pPr>
                <a:defRPr/>
              </a:pPr>
              <a:t>‹#›</a:t>
            </a:fld>
            <a:endParaRPr lang="sr-Latn-CS" altLang="en-US"/>
          </a:p>
        </p:txBody>
      </p:sp>
    </p:spTree>
    <p:extLst>
      <p:ext uri="{BB962C8B-B14F-4D97-AF65-F5344CB8AC3E}">
        <p14:creationId xmlns:p14="http://schemas.microsoft.com/office/powerpoint/2010/main" val="80547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Rectangle 4">
            <a:extLst>
              <a:ext uri="{FF2B5EF4-FFF2-40B4-BE49-F238E27FC236}">
                <a16:creationId xmlns:a16="http://schemas.microsoft.com/office/drawing/2014/main" id="{5A426926-A74D-4DB4-8CAE-90B84F56561C}"/>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4" name="Rectangle 5">
            <a:extLst>
              <a:ext uri="{FF2B5EF4-FFF2-40B4-BE49-F238E27FC236}">
                <a16:creationId xmlns:a16="http://schemas.microsoft.com/office/drawing/2014/main" id="{FDC31127-77EF-4944-B7FB-4926212D4158}"/>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5" name="Rectangle 6">
            <a:extLst>
              <a:ext uri="{FF2B5EF4-FFF2-40B4-BE49-F238E27FC236}">
                <a16:creationId xmlns:a16="http://schemas.microsoft.com/office/drawing/2014/main" id="{3540DC89-7DBA-40CB-AA46-524367272AD8}"/>
              </a:ext>
            </a:extLst>
          </p:cNvPr>
          <p:cNvSpPr>
            <a:spLocks noGrp="1" noChangeArrowheads="1"/>
          </p:cNvSpPr>
          <p:nvPr>
            <p:ph type="sldNum" sz="quarter" idx="12"/>
          </p:nvPr>
        </p:nvSpPr>
        <p:spPr/>
        <p:txBody>
          <a:bodyPr/>
          <a:lstStyle>
            <a:lvl1pPr>
              <a:defRPr/>
            </a:lvl1pPr>
          </a:lstStyle>
          <a:p>
            <a:pPr>
              <a:defRPr/>
            </a:pPr>
            <a:fld id="{F08AB8A9-23BF-4526-B8D1-B382D13363EB}" type="slidenum">
              <a:rPr lang="sr-Latn-CS" altLang="en-US"/>
              <a:pPr>
                <a:defRPr/>
              </a:pPr>
              <a:t>‹#›</a:t>
            </a:fld>
            <a:endParaRPr lang="sr-Latn-CS" altLang="en-US"/>
          </a:p>
        </p:txBody>
      </p:sp>
    </p:spTree>
    <p:extLst>
      <p:ext uri="{BB962C8B-B14F-4D97-AF65-F5344CB8AC3E}">
        <p14:creationId xmlns:p14="http://schemas.microsoft.com/office/powerpoint/2010/main" val="10524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6DE718-B997-4DEB-B381-5FE7F732D100}"/>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3" name="Rectangle 5">
            <a:extLst>
              <a:ext uri="{FF2B5EF4-FFF2-40B4-BE49-F238E27FC236}">
                <a16:creationId xmlns:a16="http://schemas.microsoft.com/office/drawing/2014/main" id="{3F03219F-3CDC-4775-B07F-FB9B4BB517A9}"/>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4" name="Rectangle 6">
            <a:extLst>
              <a:ext uri="{FF2B5EF4-FFF2-40B4-BE49-F238E27FC236}">
                <a16:creationId xmlns:a16="http://schemas.microsoft.com/office/drawing/2014/main" id="{18FC17BC-B687-4F63-906C-2F9A1F1EFBD5}"/>
              </a:ext>
            </a:extLst>
          </p:cNvPr>
          <p:cNvSpPr>
            <a:spLocks noGrp="1" noChangeArrowheads="1"/>
          </p:cNvSpPr>
          <p:nvPr>
            <p:ph type="sldNum" sz="quarter" idx="12"/>
          </p:nvPr>
        </p:nvSpPr>
        <p:spPr/>
        <p:txBody>
          <a:bodyPr/>
          <a:lstStyle>
            <a:lvl1pPr>
              <a:defRPr/>
            </a:lvl1pPr>
          </a:lstStyle>
          <a:p>
            <a:pPr>
              <a:defRPr/>
            </a:pPr>
            <a:fld id="{DA2C9289-BB9A-43F9-BECA-C8B5B5DDCD57}" type="slidenum">
              <a:rPr lang="sr-Latn-CS" altLang="en-US"/>
              <a:pPr>
                <a:defRPr/>
              </a:pPr>
              <a:t>‹#›</a:t>
            </a:fld>
            <a:endParaRPr lang="sr-Latn-CS" altLang="en-US"/>
          </a:p>
        </p:txBody>
      </p:sp>
    </p:spTree>
    <p:extLst>
      <p:ext uri="{BB962C8B-B14F-4D97-AF65-F5344CB8AC3E}">
        <p14:creationId xmlns:p14="http://schemas.microsoft.com/office/powerpoint/2010/main" val="407556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3008313" cy="1162050"/>
          </a:xfrm>
        </p:spPr>
        <p:txBody>
          <a:bodyPr anchor="b"/>
          <a:lstStyle>
            <a:lvl1pPr algn="l">
              <a:defRPr sz="2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3575050" y="642918"/>
            <a:ext cx="5111750" cy="54832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857364"/>
            <a:ext cx="3008313" cy="42687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48B733A-D27F-4A31-A267-D9539DD37EE1}"/>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6" name="Footer Placeholder 5">
            <a:extLst>
              <a:ext uri="{FF2B5EF4-FFF2-40B4-BE49-F238E27FC236}">
                <a16:creationId xmlns:a16="http://schemas.microsoft.com/office/drawing/2014/main" id="{31CD035E-46DF-4E17-91E9-2FBC9BF6078B}"/>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7" name="Slide Number Placeholder 6">
            <a:extLst>
              <a:ext uri="{FF2B5EF4-FFF2-40B4-BE49-F238E27FC236}">
                <a16:creationId xmlns:a16="http://schemas.microsoft.com/office/drawing/2014/main" id="{31899209-4ED7-4FE4-8922-7EDCCD8BC24C}"/>
              </a:ext>
            </a:extLst>
          </p:cNvPr>
          <p:cNvSpPr>
            <a:spLocks noGrp="1" noChangeArrowheads="1"/>
          </p:cNvSpPr>
          <p:nvPr>
            <p:ph type="sldNum" sz="quarter" idx="12"/>
          </p:nvPr>
        </p:nvSpPr>
        <p:spPr/>
        <p:txBody>
          <a:bodyPr/>
          <a:lstStyle>
            <a:lvl1pPr>
              <a:defRPr/>
            </a:lvl1pPr>
          </a:lstStyle>
          <a:p>
            <a:pPr>
              <a:defRPr/>
            </a:pPr>
            <a:fld id="{E1D9DD2E-E689-4DD1-BDFE-61F93E716C2F}" type="slidenum">
              <a:rPr lang="sr-Latn-CS" altLang="en-US"/>
              <a:pPr>
                <a:defRPr/>
              </a:pPr>
              <a:t>‹#›</a:t>
            </a:fld>
            <a:endParaRPr lang="sr-Latn-CS" altLang="en-US"/>
          </a:p>
        </p:txBody>
      </p:sp>
    </p:spTree>
    <p:extLst>
      <p:ext uri="{BB962C8B-B14F-4D97-AF65-F5344CB8AC3E}">
        <p14:creationId xmlns:p14="http://schemas.microsoft.com/office/powerpoint/2010/main" val="205964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C0000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6B6B70D-EBF4-4F5B-B565-44A6FAF330DD}"/>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6" name="Footer Placeholder 5">
            <a:extLst>
              <a:ext uri="{FF2B5EF4-FFF2-40B4-BE49-F238E27FC236}">
                <a16:creationId xmlns:a16="http://schemas.microsoft.com/office/drawing/2014/main" id="{6C0E4FDC-5A70-49AB-99B4-11234BB01CEA}"/>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7" name="Slide Number Placeholder 6">
            <a:extLst>
              <a:ext uri="{FF2B5EF4-FFF2-40B4-BE49-F238E27FC236}">
                <a16:creationId xmlns:a16="http://schemas.microsoft.com/office/drawing/2014/main" id="{3E4C8AF3-C9AF-49F6-BB3C-5619086EFF96}"/>
              </a:ext>
            </a:extLst>
          </p:cNvPr>
          <p:cNvSpPr>
            <a:spLocks noGrp="1" noChangeArrowheads="1"/>
          </p:cNvSpPr>
          <p:nvPr>
            <p:ph type="sldNum" sz="quarter" idx="12"/>
          </p:nvPr>
        </p:nvSpPr>
        <p:spPr/>
        <p:txBody>
          <a:bodyPr/>
          <a:lstStyle>
            <a:lvl1pPr>
              <a:defRPr/>
            </a:lvl1pPr>
          </a:lstStyle>
          <a:p>
            <a:pPr>
              <a:defRPr/>
            </a:pPr>
            <a:fld id="{906A4713-EACB-4753-9093-E82A1E7A410B}" type="slidenum">
              <a:rPr lang="sr-Latn-CS" altLang="en-US"/>
              <a:pPr>
                <a:defRPr/>
              </a:pPr>
              <a:t>‹#›</a:t>
            </a:fld>
            <a:endParaRPr lang="sr-Latn-CS" altLang="en-US"/>
          </a:p>
        </p:txBody>
      </p:sp>
    </p:spTree>
    <p:extLst>
      <p:ext uri="{BB962C8B-B14F-4D97-AF65-F5344CB8AC3E}">
        <p14:creationId xmlns:p14="http://schemas.microsoft.com/office/powerpoint/2010/main" val="295950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19E6813-8EE4-489C-8AE6-CB03BC3419FC}"/>
              </a:ext>
            </a:extLst>
          </p:cNvPr>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r-Latn-CS" altLang="en-US"/>
              <a:t>Click to edit Master title style</a:t>
            </a:r>
          </a:p>
        </p:txBody>
      </p:sp>
      <p:sp>
        <p:nvSpPr>
          <p:cNvPr id="1027" name="Rectangle 3">
            <a:extLst>
              <a:ext uri="{FF2B5EF4-FFF2-40B4-BE49-F238E27FC236}">
                <a16:creationId xmlns:a16="http://schemas.microsoft.com/office/drawing/2014/main" id="{9C19DA13-698A-4DAB-BB93-CEF1563699F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r-Latn-CS" altLang="en-US"/>
              <a:t>Click to edit Master text styles</a:t>
            </a:r>
          </a:p>
          <a:p>
            <a:pPr lvl="1"/>
            <a:r>
              <a:rPr lang="sr-Latn-CS" altLang="en-US"/>
              <a:t>Second level</a:t>
            </a:r>
          </a:p>
          <a:p>
            <a:pPr lvl="2"/>
            <a:r>
              <a:rPr lang="sr-Latn-CS" altLang="en-US"/>
              <a:t>Third level</a:t>
            </a:r>
          </a:p>
          <a:p>
            <a:pPr lvl="3"/>
            <a:r>
              <a:rPr lang="sr-Latn-CS" altLang="en-US"/>
              <a:t>Fourth level</a:t>
            </a:r>
          </a:p>
          <a:p>
            <a:pPr lvl="4"/>
            <a:r>
              <a:rPr lang="sr-Latn-CS" altLang="en-US"/>
              <a:t>Fifth level</a:t>
            </a:r>
          </a:p>
        </p:txBody>
      </p:sp>
      <p:sp>
        <p:nvSpPr>
          <p:cNvPr id="1028" name="Rectangle 4">
            <a:extLst>
              <a:ext uri="{FF2B5EF4-FFF2-40B4-BE49-F238E27FC236}">
                <a16:creationId xmlns:a16="http://schemas.microsoft.com/office/drawing/2014/main" id="{6D862A6A-C5E7-4833-B8CD-C3D4CA607A1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595959"/>
                </a:solidFill>
                <a:latin typeface="Arial" charset="0"/>
                <a:cs typeface="+mn-cs"/>
              </a:defRPr>
            </a:lvl1pPr>
          </a:lstStyle>
          <a:p>
            <a:pPr>
              <a:defRPr/>
            </a:pPr>
            <a:endParaRPr lang="sr-Latn-CS"/>
          </a:p>
        </p:txBody>
      </p:sp>
      <p:sp>
        <p:nvSpPr>
          <p:cNvPr id="1029" name="Rectangle 5">
            <a:extLst>
              <a:ext uri="{FF2B5EF4-FFF2-40B4-BE49-F238E27FC236}">
                <a16:creationId xmlns:a16="http://schemas.microsoft.com/office/drawing/2014/main" id="{B16DC649-11B0-4CAF-BAC7-26114B015A6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595959"/>
                </a:solidFill>
                <a:latin typeface="Arial" charset="0"/>
                <a:cs typeface="+mn-cs"/>
              </a:defRPr>
            </a:lvl1pPr>
          </a:lstStyle>
          <a:p>
            <a:pPr>
              <a:defRPr/>
            </a:pPr>
            <a:endParaRPr lang="sr-Latn-CS"/>
          </a:p>
        </p:txBody>
      </p:sp>
      <p:sp>
        <p:nvSpPr>
          <p:cNvPr id="1030" name="Rectangle 6">
            <a:extLst>
              <a:ext uri="{FF2B5EF4-FFF2-40B4-BE49-F238E27FC236}">
                <a16:creationId xmlns:a16="http://schemas.microsoft.com/office/drawing/2014/main" id="{21369928-04B5-45E2-9056-D7AC7AC5A48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595959"/>
                </a:solidFill>
              </a:defRPr>
            </a:lvl1pPr>
          </a:lstStyle>
          <a:p>
            <a:pPr>
              <a:defRPr/>
            </a:pPr>
            <a:fld id="{75F7903A-DE9D-465F-9352-A85BEEB2675D}" type="slidenum">
              <a:rPr lang="sr-Latn-CS" altLang="en-US"/>
              <a:pPr>
                <a:defRPr/>
              </a:pPr>
              <a:t>‹#›</a:t>
            </a:fld>
            <a:endParaRPr lang="sr-Latn-CS" altLang="en-US"/>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82D809B1-326A-42F5-B6D0-C9FF488DFEAD}"/>
              </a:ext>
            </a:extLst>
          </p:cNvPr>
          <p:cNvSpPr>
            <a:spLocks noGrp="1"/>
          </p:cNvSpPr>
          <p:nvPr>
            <p:ph type="title"/>
          </p:nvPr>
        </p:nvSpPr>
        <p:spPr>
          <a:xfrm>
            <a:off x="457200" y="1772816"/>
            <a:ext cx="8229600" cy="864096"/>
          </a:xfrm>
        </p:spPr>
        <p:txBody>
          <a:bodyPr/>
          <a:lstStyle/>
          <a:p>
            <a:r>
              <a:rPr lang="en-US" altLang="en-US" b="1" dirty="0" err="1"/>
              <a:t>Projektni</a:t>
            </a:r>
            <a:r>
              <a:rPr lang="en-US" altLang="en-US" b="1" dirty="0"/>
              <a:t> </a:t>
            </a:r>
            <a:r>
              <a:rPr lang="en-US" altLang="en-US" b="1" dirty="0" err="1"/>
              <a:t>zadatak</a:t>
            </a:r>
            <a:r>
              <a:rPr lang="en-US" altLang="en-US" b="1" dirty="0"/>
              <a:t> </a:t>
            </a:r>
            <a:r>
              <a:rPr lang="en-US" altLang="en-US" b="1" dirty="0" err="1"/>
              <a:t>iz</a:t>
            </a:r>
            <a:r>
              <a:rPr lang="en-US" altLang="en-US" b="1" dirty="0"/>
              <a:t> </a:t>
            </a:r>
            <a:r>
              <a:rPr lang="en-US" altLang="en-US" b="1" dirty="0" err="1"/>
              <a:t>predmeta</a:t>
            </a:r>
            <a:r>
              <a:rPr lang="en-US" altLang="en-US" b="1" dirty="0"/>
              <a:t> </a:t>
            </a:r>
            <a:r>
              <a:rPr lang="en-US" altLang="en-US" b="1" dirty="0" err="1"/>
              <a:t>Senzorski</a:t>
            </a:r>
            <a:r>
              <a:rPr lang="en-US" altLang="en-US" b="1" dirty="0"/>
              <a:t> </a:t>
            </a:r>
            <a:r>
              <a:rPr lang="en-US" altLang="en-US" b="1" dirty="0" err="1"/>
              <a:t>Sistemi</a:t>
            </a:r>
            <a:br>
              <a:rPr lang="sr-Latn-RS" altLang="en-US" b="1" dirty="0"/>
            </a:br>
            <a:r>
              <a:rPr lang="sr-Latn-RS" altLang="en-US" b="1" dirty="0"/>
              <a:t>Radar</a:t>
            </a:r>
            <a:endParaRPr lang="en-US" altLang="en-US" dirty="0"/>
          </a:p>
        </p:txBody>
      </p:sp>
      <p:sp>
        <p:nvSpPr>
          <p:cNvPr id="16387" name="Content Placeholder 5">
            <a:extLst>
              <a:ext uri="{FF2B5EF4-FFF2-40B4-BE49-F238E27FC236}">
                <a16:creationId xmlns:a16="http://schemas.microsoft.com/office/drawing/2014/main" id="{A432A251-45C0-4D36-BD75-89C7DAAF2371}"/>
              </a:ext>
            </a:extLst>
          </p:cNvPr>
          <p:cNvSpPr>
            <a:spLocks noGrp="1"/>
          </p:cNvSpPr>
          <p:nvPr>
            <p:ph idx="1"/>
          </p:nvPr>
        </p:nvSpPr>
        <p:spPr>
          <a:xfrm>
            <a:off x="2514600" y="4869160"/>
            <a:ext cx="4114800" cy="1184995"/>
          </a:xfrm>
        </p:spPr>
        <p:txBody>
          <a:bodyPr/>
          <a:lstStyle/>
          <a:p>
            <a:pPr marL="0" indent="0" algn="ctr">
              <a:buNone/>
              <a:defRPr/>
            </a:pPr>
            <a:r>
              <a:rPr lang="sr-Latn-CS" altLang="en-US" sz="2400" b="1" dirty="0">
                <a:solidFill>
                  <a:schemeClr val="bg2">
                    <a:lumMod val="10000"/>
                  </a:schemeClr>
                </a:solidFill>
              </a:rPr>
              <a:t>Student: D</a:t>
            </a:r>
            <a:r>
              <a:rPr lang="sr-Latn-RS" altLang="en-US" sz="2400" b="1" dirty="0">
                <a:solidFill>
                  <a:schemeClr val="bg2">
                    <a:lumMod val="10000"/>
                  </a:schemeClr>
                </a:solidFill>
              </a:rPr>
              <a:t>avor Jordačević</a:t>
            </a:r>
            <a:endParaRPr lang="sr-Latn-CS" altLang="en-US" sz="2400" b="1" dirty="0">
              <a:solidFill>
                <a:schemeClr val="bg2">
                  <a:lumMod val="10000"/>
                </a:schemeClr>
              </a:solidFill>
            </a:endParaRPr>
          </a:p>
          <a:p>
            <a:pPr marL="0" indent="0" algn="ctr">
              <a:buNone/>
              <a:defRPr/>
            </a:pPr>
            <a:r>
              <a:rPr lang="sr-Latn-CS" altLang="en-US" sz="2400" b="1" dirty="0">
                <a:solidFill>
                  <a:schemeClr val="bg2">
                    <a:lumMod val="10000"/>
                  </a:schemeClr>
                </a:solidFill>
              </a:rPr>
              <a:t>Profesor: </a:t>
            </a:r>
            <a:r>
              <a:rPr lang="en-US" altLang="en-US" sz="2400" b="1" dirty="0">
                <a:solidFill>
                  <a:schemeClr val="bg2">
                    <a:lumMod val="10000"/>
                  </a:schemeClr>
                </a:solidFill>
              </a:rPr>
              <a:t>Vladimir Mat</a:t>
            </a:r>
            <a:r>
              <a:rPr lang="sr-Latn-RS" altLang="en-US" sz="2400" b="1" dirty="0">
                <a:solidFill>
                  <a:schemeClr val="bg2">
                    <a:lumMod val="10000"/>
                  </a:schemeClr>
                </a:solidFill>
              </a:rPr>
              <a:t>ić</a:t>
            </a:r>
            <a:endParaRPr lang="en-US" altLang="en-US" sz="2400" dirty="0">
              <a:solidFill>
                <a:schemeClr val="bg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D3F-DD0D-4B8C-BF2D-7E4916DCE663}"/>
              </a:ext>
            </a:extLst>
          </p:cNvPr>
          <p:cNvSpPr>
            <a:spLocks noGrp="1"/>
          </p:cNvSpPr>
          <p:nvPr>
            <p:ph type="title"/>
          </p:nvPr>
        </p:nvSpPr>
        <p:spPr>
          <a:xfrm>
            <a:off x="457200" y="692696"/>
            <a:ext cx="8229600" cy="774720"/>
          </a:xfrm>
        </p:spPr>
        <p:txBody>
          <a:bodyPr/>
          <a:lstStyle/>
          <a:p>
            <a:r>
              <a:rPr lang="sr-Latn-RS" sz="3600" dirty="0"/>
              <a:t>Funkcija za pronalaženje tačne pozicije tačaka na canvasu</a:t>
            </a:r>
            <a:endParaRPr lang="en-US" sz="3600" dirty="0"/>
          </a:p>
        </p:txBody>
      </p:sp>
      <p:pic>
        <p:nvPicPr>
          <p:cNvPr id="5" name="Content Placeholder 4">
            <a:extLst>
              <a:ext uri="{FF2B5EF4-FFF2-40B4-BE49-F238E27FC236}">
                <a16:creationId xmlns:a16="http://schemas.microsoft.com/office/drawing/2014/main" id="{A8C514CB-7671-4265-8D43-1ED2BC171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1844824"/>
            <a:ext cx="6438900" cy="1123950"/>
          </a:xfrm>
        </p:spPr>
      </p:pic>
      <p:sp>
        <p:nvSpPr>
          <p:cNvPr id="7" name="TextBox 6">
            <a:extLst>
              <a:ext uri="{FF2B5EF4-FFF2-40B4-BE49-F238E27FC236}">
                <a16:creationId xmlns:a16="http://schemas.microsoft.com/office/drawing/2014/main" id="{789172FE-B4DA-4575-8016-DF97AA3984AC}"/>
              </a:ext>
            </a:extLst>
          </p:cNvPr>
          <p:cNvSpPr txBox="1"/>
          <p:nvPr/>
        </p:nvSpPr>
        <p:spPr>
          <a:xfrm>
            <a:off x="457200" y="3645024"/>
            <a:ext cx="8229600" cy="1569660"/>
          </a:xfrm>
          <a:prstGeom prst="rect">
            <a:avLst/>
          </a:prstGeom>
          <a:noFill/>
        </p:spPr>
        <p:txBody>
          <a:bodyPr wrap="square" rtlCol="0">
            <a:spAutoFit/>
          </a:bodyPr>
          <a:lstStyle/>
          <a:p>
            <a:pPr algn="just"/>
            <a:r>
              <a:rPr lang="sr-Latn-RS" sz="1600" dirty="0">
                <a:solidFill>
                  <a:schemeClr val="bg2">
                    <a:lumMod val="10000"/>
                  </a:schemeClr>
                </a:solidFill>
              </a:rPr>
              <a:t>Funkcija </a:t>
            </a:r>
            <a:r>
              <a:rPr lang="sr-Latn-RS" sz="1600" i="1" dirty="0">
                <a:solidFill>
                  <a:schemeClr val="bg2">
                    <a:lumMod val="10000"/>
                  </a:schemeClr>
                </a:solidFill>
              </a:rPr>
              <a:t>detected</a:t>
            </a:r>
            <a:r>
              <a:rPr lang="sr-Latn-RS" sz="1600" dirty="0">
                <a:solidFill>
                  <a:schemeClr val="bg2">
                    <a:lumMod val="10000"/>
                  </a:schemeClr>
                </a:solidFill>
              </a:rPr>
              <a:t> vraća tačnu poziciju tačaka na canvasu i to u obliku niza. Koordinate se pronalaze tako što se širina sabere sa vrednošću x, a od visine kanvasa oduzme vrednost y.</a:t>
            </a:r>
          </a:p>
          <a:p>
            <a:pPr algn="just"/>
            <a:r>
              <a:rPr lang="sr-Latn-RS" sz="1600" dirty="0">
                <a:solidFill>
                  <a:schemeClr val="bg2">
                    <a:lumMod val="10000"/>
                  </a:schemeClr>
                </a:solidFill>
              </a:rPr>
              <a:t>U našem slučaju se koristi polovina kanvasa, zbog čega je izvršeno celobrojno deljenje sa 2. Ukoliko bi se koristio drugi tip motora koji ima mogućnost rotacije ceo krug, mogao bi biti upotrebljen ceo kanvas.</a:t>
            </a:r>
            <a:endParaRPr lang="en-US" sz="1600" dirty="0">
              <a:solidFill>
                <a:schemeClr val="bg2">
                  <a:lumMod val="10000"/>
                </a:schemeClr>
              </a:solidFill>
            </a:endParaRPr>
          </a:p>
        </p:txBody>
      </p:sp>
    </p:spTree>
    <p:extLst>
      <p:ext uri="{BB962C8B-B14F-4D97-AF65-F5344CB8AC3E}">
        <p14:creationId xmlns:p14="http://schemas.microsoft.com/office/powerpoint/2010/main" val="148708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9EF6-AC6F-49DE-90CC-2987119C9145}"/>
              </a:ext>
            </a:extLst>
          </p:cNvPr>
          <p:cNvSpPr>
            <a:spLocks noGrp="1"/>
          </p:cNvSpPr>
          <p:nvPr>
            <p:ph type="title"/>
          </p:nvPr>
        </p:nvSpPr>
        <p:spPr>
          <a:xfrm>
            <a:off x="457200" y="692696"/>
            <a:ext cx="8229600" cy="774720"/>
          </a:xfrm>
        </p:spPr>
        <p:txBody>
          <a:bodyPr/>
          <a:lstStyle/>
          <a:p>
            <a:r>
              <a:rPr lang="sr-Latn-RS" sz="3600" dirty="0"/>
              <a:t>Funkcija za </a:t>
            </a:r>
            <a:r>
              <a:rPr lang="en-US" sz="3600" dirty="0" err="1"/>
              <a:t>dodavanje</a:t>
            </a:r>
            <a:r>
              <a:rPr lang="sr-Latn-RS" sz="3600" dirty="0"/>
              <a:t> tačke u listu</a:t>
            </a:r>
            <a:endParaRPr lang="en-US" sz="3600" dirty="0"/>
          </a:p>
        </p:txBody>
      </p:sp>
      <p:pic>
        <p:nvPicPr>
          <p:cNvPr id="5" name="Content Placeholder 4">
            <a:extLst>
              <a:ext uri="{FF2B5EF4-FFF2-40B4-BE49-F238E27FC236}">
                <a16:creationId xmlns:a16="http://schemas.microsoft.com/office/drawing/2014/main" id="{7DCD6BDD-EB78-4BD0-9A3D-B4679F62B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1682094"/>
          </a:xfrm>
        </p:spPr>
      </p:pic>
      <p:sp>
        <p:nvSpPr>
          <p:cNvPr id="6" name="TextBox 5">
            <a:extLst>
              <a:ext uri="{FF2B5EF4-FFF2-40B4-BE49-F238E27FC236}">
                <a16:creationId xmlns:a16="http://schemas.microsoft.com/office/drawing/2014/main" id="{6FCAC791-5ABD-43F5-828C-9F7C0955A714}"/>
              </a:ext>
            </a:extLst>
          </p:cNvPr>
          <p:cNvSpPr txBox="1"/>
          <p:nvPr/>
        </p:nvSpPr>
        <p:spPr>
          <a:xfrm>
            <a:off x="395536" y="4077072"/>
            <a:ext cx="8291264" cy="1354217"/>
          </a:xfrm>
          <a:prstGeom prst="rect">
            <a:avLst/>
          </a:prstGeom>
          <a:noFill/>
        </p:spPr>
        <p:txBody>
          <a:bodyPr wrap="square" rtlCol="0">
            <a:spAutoFit/>
          </a:bodyPr>
          <a:lstStyle/>
          <a:p>
            <a:pPr algn="just"/>
            <a:r>
              <a:rPr lang="sr-Latn-RS" sz="1600" dirty="0">
                <a:solidFill>
                  <a:schemeClr val="bg2">
                    <a:lumMod val="10000"/>
                  </a:schemeClr>
                </a:solidFill>
              </a:rPr>
              <a:t>Funkcija </a:t>
            </a:r>
            <a:r>
              <a:rPr lang="sr-Latn-RS" sz="1600" i="1" dirty="0">
                <a:solidFill>
                  <a:schemeClr val="bg2">
                    <a:lumMod val="10000"/>
                  </a:schemeClr>
                </a:solidFill>
              </a:rPr>
              <a:t>add_points </a:t>
            </a:r>
            <a:r>
              <a:rPr lang="sr-Latn-RS" sz="1600" dirty="0">
                <a:solidFill>
                  <a:schemeClr val="bg2">
                    <a:lumMod val="10000"/>
                  </a:schemeClr>
                </a:solidFill>
              </a:rPr>
              <a:t>detektovanu tačku dodaje u listu iz koje će se iscrtavati.</a:t>
            </a:r>
          </a:p>
          <a:p>
            <a:pPr algn="just"/>
            <a:r>
              <a:rPr lang="sr-Latn-RS" sz="1600" dirty="0">
                <a:solidFill>
                  <a:schemeClr val="bg2">
                    <a:lumMod val="10000"/>
                  </a:schemeClr>
                </a:solidFill>
              </a:rPr>
              <a:t>Može se doći do toga da se množenjem cos i sin ugla i daljine detektovane na senzoru, stiže do vrednosti koje sabiramo sa širinom i oduzimamo od visine respektivno. Ovaj postupak nas dovodi do tačne pozicije gde treba iscrtati tačke na kavasu. </a:t>
            </a:r>
          </a:p>
          <a:p>
            <a:endParaRPr lang="en-US" dirty="0">
              <a:solidFill>
                <a:schemeClr val="tx1">
                  <a:lumMod val="50000"/>
                </a:schemeClr>
              </a:solidFill>
            </a:endParaRPr>
          </a:p>
        </p:txBody>
      </p:sp>
    </p:spTree>
    <p:extLst>
      <p:ext uri="{BB962C8B-B14F-4D97-AF65-F5344CB8AC3E}">
        <p14:creationId xmlns:p14="http://schemas.microsoft.com/office/powerpoint/2010/main" val="52557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9938-9FC7-467A-9F43-B78A3EEA06CC}"/>
              </a:ext>
            </a:extLst>
          </p:cNvPr>
          <p:cNvSpPr>
            <a:spLocks noGrp="1"/>
          </p:cNvSpPr>
          <p:nvPr>
            <p:ph type="title"/>
          </p:nvPr>
        </p:nvSpPr>
        <p:spPr>
          <a:xfrm>
            <a:off x="352250" y="711250"/>
            <a:ext cx="8363272" cy="774720"/>
          </a:xfrm>
        </p:spPr>
        <p:txBody>
          <a:bodyPr/>
          <a:lstStyle/>
          <a:p>
            <a:r>
              <a:rPr lang="sr-Latn-RS" sz="3600" dirty="0"/>
              <a:t>Funkcija za crtanje koncetričnih krugova</a:t>
            </a:r>
            <a:endParaRPr lang="en-US" sz="3600" dirty="0"/>
          </a:p>
        </p:txBody>
      </p:sp>
      <p:pic>
        <p:nvPicPr>
          <p:cNvPr id="5" name="Content Placeholder 4">
            <a:extLst>
              <a:ext uri="{FF2B5EF4-FFF2-40B4-BE49-F238E27FC236}">
                <a16:creationId xmlns:a16="http://schemas.microsoft.com/office/drawing/2014/main" id="{0246CC54-9DD4-4B30-82B7-D957968CE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880828"/>
            <a:ext cx="8219256" cy="1692188"/>
          </a:xfrm>
        </p:spPr>
      </p:pic>
      <p:sp>
        <p:nvSpPr>
          <p:cNvPr id="6" name="TextBox 5">
            <a:extLst>
              <a:ext uri="{FF2B5EF4-FFF2-40B4-BE49-F238E27FC236}">
                <a16:creationId xmlns:a16="http://schemas.microsoft.com/office/drawing/2014/main" id="{8E309063-AF42-4FC5-B58A-F11C02CA8D42}"/>
              </a:ext>
            </a:extLst>
          </p:cNvPr>
          <p:cNvSpPr txBox="1"/>
          <p:nvPr/>
        </p:nvSpPr>
        <p:spPr>
          <a:xfrm>
            <a:off x="352250" y="4005064"/>
            <a:ext cx="8334550" cy="1323439"/>
          </a:xfrm>
          <a:prstGeom prst="rect">
            <a:avLst/>
          </a:prstGeom>
          <a:noFill/>
        </p:spPr>
        <p:txBody>
          <a:bodyPr wrap="square" rtlCol="0">
            <a:spAutoFit/>
          </a:bodyPr>
          <a:lstStyle/>
          <a:p>
            <a:pPr algn="just"/>
            <a:r>
              <a:rPr lang="sr-Latn-RS" sz="1600" dirty="0">
                <a:solidFill>
                  <a:schemeClr val="bg2">
                    <a:lumMod val="10000"/>
                  </a:schemeClr>
                </a:solidFill>
              </a:rPr>
              <a:t>Pre svega treba definisati početni poluprečnik. </a:t>
            </a:r>
            <a:r>
              <a:rPr lang="en-US" sz="1600" dirty="0" err="1">
                <a:solidFill>
                  <a:schemeClr val="bg2">
                    <a:lumMod val="10000"/>
                  </a:schemeClr>
                </a:solidFill>
              </a:rPr>
              <a:t>Kako</a:t>
            </a:r>
            <a:r>
              <a:rPr lang="en-US" sz="1600" dirty="0">
                <a:solidFill>
                  <a:schemeClr val="bg2">
                    <a:lumMod val="10000"/>
                  </a:schemeClr>
                </a:solidFill>
              </a:rPr>
              <a:t> bi </a:t>
            </a:r>
            <a:r>
              <a:rPr lang="en-US" sz="1600" dirty="0" err="1">
                <a:solidFill>
                  <a:schemeClr val="bg2">
                    <a:lumMod val="10000"/>
                  </a:schemeClr>
                </a:solidFill>
              </a:rPr>
              <a:t>izra</a:t>
            </a:r>
            <a:r>
              <a:rPr lang="sr-Latn-RS" sz="1600" dirty="0">
                <a:solidFill>
                  <a:schemeClr val="bg2">
                    <a:lumMod val="10000"/>
                  </a:schemeClr>
                </a:solidFill>
              </a:rPr>
              <a:t>čunali koliko je krugova potrebno nacrati, podelićemo polovinu sirine sa željenom daljinom između krugova. Novi poluprečnik se dobija dodavanjem daljine na stari poluprečnik. Ovim osiguravamo da nam daljina izmedju kružnica bude 50, kao i da ne iscrtavamo prevelik broj kružnica i izadjemo iz ka</a:t>
            </a:r>
            <a:r>
              <a:rPr lang="en-US" sz="1600" dirty="0" err="1">
                <a:solidFill>
                  <a:schemeClr val="bg2">
                    <a:lumMod val="10000"/>
                  </a:schemeClr>
                </a:solidFill>
              </a:rPr>
              <a:t>nvasa</a:t>
            </a:r>
            <a:r>
              <a:rPr lang="en-US" sz="1600" dirty="0">
                <a:solidFill>
                  <a:schemeClr val="bg2">
                    <a:lumMod val="10000"/>
                  </a:schemeClr>
                </a:solidFill>
              </a:rPr>
              <a:t>. </a:t>
            </a:r>
          </a:p>
        </p:txBody>
      </p:sp>
    </p:spTree>
    <p:extLst>
      <p:ext uri="{BB962C8B-B14F-4D97-AF65-F5344CB8AC3E}">
        <p14:creationId xmlns:p14="http://schemas.microsoft.com/office/powerpoint/2010/main" val="305094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82B6-1EC0-43C9-9F2A-C3E2DA07EA8C}"/>
              </a:ext>
            </a:extLst>
          </p:cNvPr>
          <p:cNvSpPr>
            <a:spLocks noGrp="1"/>
          </p:cNvSpPr>
          <p:nvPr>
            <p:ph type="title"/>
          </p:nvPr>
        </p:nvSpPr>
        <p:spPr>
          <a:xfrm>
            <a:off x="354360" y="692696"/>
            <a:ext cx="8435280" cy="774720"/>
          </a:xfrm>
        </p:spPr>
        <p:txBody>
          <a:bodyPr/>
          <a:lstStyle/>
          <a:p>
            <a:r>
              <a:rPr lang="en-US" sz="3600" dirty="0" err="1"/>
              <a:t>Funkcija</a:t>
            </a:r>
            <a:r>
              <a:rPr lang="en-US" sz="3600" dirty="0"/>
              <a:t> za </a:t>
            </a:r>
            <a:r>
              <a:rPr lang="en-US" sz="3600" dirty="0" err="1"/>
              <a:t>crtanje</a:t>
            </a:r>
            <a:r>
              <a:rPr lang="en-US" sz="3600" dirty="0"/>
              <a:t> </a:t>
            </a:r>
            <a:r>
              <a:rPr lang="en-US" sz="3600" dirty="0" err="1"/>
              <a:t>pravougaonika</a:t>
            </a:r>
            <a:r>
              <a:rPr lang="en-US" sz="3600" dirty="0"/>
              <a:t> </a:t>
            </a:r>
            <a:r>
              <a:rPr lang="en-US" sz="3600" dirty="0" err="1"/>
              <a:t>i</a:t>
            </a:r>
            <a:r>
              <a:rPr lang="en-US" sz="3600" dirty="0"/>
              <a:t> </a:t>
            </a:r>
            <a:r>
              <a:rPr lang="en-US" sz="3600" dirty="0" err="1"/>
              <a:t>ispis</a:t>
            </a:r>
            <a:endParaRPr lang="en-US" sz="3600" dirty="0"/>
          </a:p>
        </p:txBody>
      </p:sp>
      <p:pic>
        <p:nvPicPr>
          <p:cNvPr id="5" name="Content Placeholder 4">
            <a:extLst>
              <a:ext uri="{FF2B5EF4-FFF2-40B4-BE49-F238E27FC236}">
                <a16:creationId xmlns:a16="http://schemas.microsoft.com/office/drawing/2014/main" id="{A0EE8DA5-B146-4234-8DB1-E46F7C727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2095500"/>
          </a:xfrm>
        </p:spPr>
      </p:pic>
      <p:sp>
        <p:nvSpPr>
          <p:cNvPr id="6" name="TextBox 5">
            <a:extLst>
              <a:ext uri="{FF2B5EF4-FFF2-40B4-BE49-F238E27FC236}">
                <a16:creationId xmlns:a16="http://schemas.microsoft.com/office/drawing/2014/main" id="{D49D6CEA-0D0E-4A0D-8203-1F3281E6A572}"/>
              </a:ext>
            </a:extLst>
          </p:cNvPr>
          <p:cNvSpPr txBox="1"/>
          <p:nvPr/>
        </p:nvSpPr>
        <p:spPr>
          <a:xfrm>
            <a:off x="354360" y="4293096"/>
            <a:ext cx="8332440" cy="1569660"/>
          </a:xfrm>
          <a:prstGeom prst="rect">
            <a:avLst/>
          </a:prstGeom>
          <a:noFill/>
        </p:spPr>
        <p:txBody>
          <a:bodyPr wrap="square" rtlCol="0">
            <a:spAutoFit/>
          </a:bodyPr>
          <a:lstStyle/>
          <a:p>
            <a:pPr algn="just"/>
            <a:r>
              <a:rPr lang="en-US" sz="1600" dirty="0">
                <a:solidFill>
                  <a:schemeClr val="bg2">
                    <a:lumMod val="10000"/>
                  </a:schemeClr>
                </a:solidFill>
              </a:rPr>
              <a:t>Po</a:t>
            </a:r>
            <a:r>
              <a:rPr lang="sr-Latn-RS" sz="1600" dirty="0">
                <a:solidFill>
                  <a:schemeClr val="bg2">
                    <a:lumMod val="10000"/>
                  </a:schemeClr>
                </a:solidFill>
              </a:rPr>
              <a:t>što je u ovom primeru radjeno sa servo motorom koji se kreće od 0 do 180, nema potrebe prikazivati drugu polovinu kruga praznu. Zbog ovoga, iscrtavamo pravougaonik crne boje, koji je takodje osim ivica, i popunjem crnom bojom, što se postiže postavljanjem debljine ivice na 0. Pravougaonik se icrtava od sredine visine kruga + pomeraj,pa sve do kraja. Radi lepseg izgleda ispisan je neki tekst na tom delu ekrana. Ovaj deo koda služi samo da se poboljša vizualni efekat i nije od ključnog značaja za dalji rad. </a:t>
            </a:r>
          </a:p>
        </p:txBody>
      </p:sp>
    </p:spTree>
    <p:extLst>
      <p:ext uri="{BB962C8B-B14F-4D97-AF65-F5344CB8AC3E}">
        <p14:creationId xmlns:p14="http://schemas.microsoft.com/office/powerpoint/2010/main" val="291283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9BA8-9F43-4C65-AE14-6C3B5AE437EF}"/>
              </a:ext>
            </a:extLst>
          </p:cNvPr>
          <p:cNvSpPr>
            <a:spLocks noGrp="1"/>
          </p:cNvSpPr>
          <p:nvPr>
            <p:ph type="title"/>
          </p:nvPr>
        </p:nvSpPr>
        <p:spPr>
          <a:xfrm>
            <a:off x="457200" y="692696"/>
            <a:ext cx="8229600" cy="774720"/>
          </a:xfrm>
        </p:spPr>
        <p:txBody>
          <a:bodyPr/>
          <a:lstStyle/>
          <a:p>
            <a:r>
              <a:rPr lang="sr-Latn-RS" sz="3600" dirty="0"/>
              <a:t>Funkcija za crtanje tačaka iz liste</a:t>
            </a:r>
            <a:endParaRPr lang="en-US" sz="3600" dirty="0"/>
          </a:p>
        </p:txBody>
      </p:sp>
      <p:pic>
        <p:nvPicPr>
          <p:cNvPr id="7" name="Content Placeholder 6">
            <a:extLst>
              <a:ext uri="{FF2B5EF4-FFF2-40B4-BE49-F238E27FC236}">
                <a16:creationId xmlns:a16="http://schemas.microsoft.com/office/drawing/2014/main" id="{ED639186-5F71-4DC1-92FF-F13C32862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644" y="1844824"/>
            <a:ext cx="6408712" cy="1152128"/>
          </a:xfrm>
        </p:spPr>
      </p:pic>
      <p:sp>
        <p:nvSpPr>
          <p:cNvPr id="13" name="TextBox 12">
            <a:extLst>
              <a:ext uri="{FF2B5EF4-FFF2-40B4-BE49-F238E27FC236}">
                <a16:creationId xmlns:a16="http://schemas.microsoft.com/office/drawing/2014/main" id="{37659531-F3DA-46E1-8356-5AAD34324DE4}"/>
              </a:ext>
            </a:extLst>
          </p:cNvPr>
          <p:cNvSpPr txBox="1"/>
          <p:nvPr/>
        </p:nvSpPr>
        <p:spPr>
          <a:xfrm>
            <a:off x="539552" y="3717032"/>
            <a:ext cx="7992888" cy="923330"/>
          </a:xfrm>
          <a:prstGeom prst="rect">
            <a:avLst/>
          </a:prstGeom>
          <a:noFill/>
        </p:spPr>
        <p:txBody>
          <a:bodyPr wrap="square" rtlCol="0">
            <a:spAutoFit/>
          </a:bodyPr>
          <a:lstStyle/>
          <a:p>
            <a:pPr algn="just"/>
            <a:r>
              <a:rPr lang="sr-Latn-RS" dirty="0">
                <a:solidFill>
                  <a:schemeClr val="bg2">
                    <a:lumMod val="10000"/>
                  </a:schemeClr>
                </a:solidFill>
              </a:rPr>
              <a:t>For petljom prolazimo kroz sve vrednosti liste koja sadrži koordinate na kojima treba iscrtati tačke. U svakoj iteraciji petlje, iscrtavamo tačku crvenom bojom, sa malim poluprečnikom kako bi izgledala kao tačka, a ne kao krug.</a:t>
            </a:r>
          </a:p>
        </p:txBody>
      </p:sp>
    </p:spTree>
    <p:extLst>
      <p:ext uri="{BB962C8B-B14F-4D97-AF65-F5344CB8AC3E}">
        <p14:creationId xmlns:p14="http://schemas.microsoft.com/office/powerpoint/2010/main" val="72409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2D5E-6926-486E-89E8-BF16E308868F}"/>
              </a:ext>
            </a:extLst>
          </p:cNvPr>
          <p:cNvSpPr>
            <a:spLocks noGrp="1"/>
          </p:cNvSpPr>
          <p:nvPr>
            <p:ph type="title"/>
          </p:nvPr>
        </p:nvSpPr>
        <p:spPr>
          <a:xfrm>
            <a:off x="457200" y="692696"/>
            <a:ext cx="8229600" cy="774720"/>
          </a:xfrm>
        </p:spPr>
        <p:txBody>
          <a:bodyPr/>
          <a:lstStyle/>
          <a:p>
            <a:r>
              <a:rPr lang="sr-Latn-RS" sz="3600" dirty="0"/>
              <a:t>Funkcija za iscrtavanje linije</a:t>
            </a:r>
            <a:endParaRPr lang="en-US" sz="3600" dirty="0"/>
          </a:p>
        </p:txBody>
      </p:sp>
      <p:pic>
        <p:nvPicPr>
          <p:cNvPr id="5" name="Content Placeholder 4">
            <a:extLst>
              <a:ext uri="{FF2B5EF4-FFF2-40B4-BE49-F238E27FC236}">
                <a16:creationId xmlns:a16="http://schemas.microsoft.com/office/drawing/2014/main" id="{1D8C41B7-B97D-4483-A48A-6BF12641C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8800"/>
            <a:ext cx="8229600" cy="2101749"/>
          </a:xfrm>
        </p:spPr>
      </p:pic>
      <p:sp>
        <p:nvSpPr>
          <p:cNvPr id="8" name="TextBox 7">
            <a:extLst>
              <a:ext uri="{FF2B5EF4-FFF2-40B4-BE49-F238E27FC236}">
                <a16:creationId xmlns:a16="http://schemas.microsoft.com/office/drawing/2014/main" id="{0F29B055-6A0F-4D26-BBEC-4C15DABD095E}"/>
              </a:ext>
            </a:extLst>
          </p:cNvPr>
          <p:cNvSpPr txBox="1"/>
          <p:nvPr/>
        </p:nvSpPr>
        <p:spPr>
          <a:xfrm>
            <a:off x="323528" y="4293096"/>
            <a:ext cx="8363272" cy="1323439"/>
          </a:xfrm>
          <a:prstGeom prst="rect">
            <a:avLst/>
          </a:prstGeom>
          <a:noFill/>
        </p:spPr>
        <p:txBody>
          <a:bodyPr wrap="square" rtlCol="0">
            <a:spAutoFit/>
          </a:bodyPr>
          <a:lstStyle/>
          <a:p>
            <a:pPr algn="just"/>
            <a:r>
              <a:rPr lang="sr-Latn-RS" sz="1600" dirty="0">
                <a:solidFill>
                  <a:schemeClr val="bg2">
                    <a:lumMod val="10000"/>
                  </a:schemeClr>
                </a:solidFill>
              </a:rPr>
              <a:t>Ukoliko je trenutni ugao motora 0 ili 180 stepeni, tangens ugla ce biti 0. Ako je to slučaj, moramo proveriti da li je ugao 0, ili 180 stepeni. Pozivom prethodno definisane funkcije </a:t>
            </a:r>
            <a:r>
              <a:rPr lang="sr-Latn-RS" sz="1600" i="1" dirty="0">
                <a:solidFill>
                  <a:schemeClr val="bg2">
                    <a:lumMod val="10000"/>
                  </a:schemeClr>
                </a:solidFill>
              </a:rPr>
              <a:t>detected</a:t>
            </a:r>
            <a:r>
              <a:rPr lang="sr-Latn-RS" sz="1600" dirty="0">
                <a:solidFill>
                  <a:schemeClr val="bg2">
                    <a:lumMod val="10000"/>
                  </a:schemeClr>
                </a:solidFill>
              </a:rPr>
              <a:t> dobijamo krajnje koordinate linije, dok su početne sredina kanvasa. Funkcija </a:t>
            </a:r>
            <a:r>
              <a:rPr lang="sr-Latn-RS" sz="1600" i="1" dirty="0">
                <a:solidFill>
                  <a:schemeClr val="bg2">
                    <a:lumMod val="10000"/>
                  </a:schemeClr>
                </a:solidFill>
              </a:rPr>
              <a:t>draw_line</a:t>
            </a:r>
            <a:r>
              <a:rPr lang="sr-Latn-RS" sz="1600" dirty="0">
                <a:solidFill>
                  <a:schemeClr val="bg2">
                    <a:lumMod val="10000"/>
                  </a:schemeClr>
                </a:solidFill>
              </a:rPr>
              <a:t> će se pozivati u beskonačnoj while petlji, tako da će se crta iscrtavati svaki put kada se motor bude pomerio.</a:t>
            </a:r>
            <a:endParaRPr lang="en-US" sz="1600" dirty="0">
              <a:solidFill>
                <a:schemeClr val="bg2">
                  <a:lumMod val="10000"/>
                </a:schemeClr>
              </a:solidFill>
            </a:endParaRPr>
          </a:p>
        </p:txBody>
      </p:sp>
    </p:spTree>
    <p:extLst>
      <p:ext uri="{BB962C8B-B14F-4D97-AF65-F5344CB8AC3E}">
        <p14:creationId xmlns:p14="http://schemas.microsoft.com/office/powerpoint/2010/main" val="116857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8CEF-4D4A-4B8A-A406-2F478AF66709}"/>
              </a:ext>
            </a:extLst>
          </p:cNvPr>
          <p:cNvSpPr>
            <a:spLocks noGrp="1"/>
          </p:cNvSpPr>
          <p:nvPr>
            <p:ph type="title"/>
          </p:nvPr>
        </p:nvSpPr>
        <p:spPr/>
        <p:txBody>
          <a:bodyPr/>
          <a:lstStyle/>
          <a:p>
            <a:r>
              <a:rPr lang="sr-Latn-RS" sz="3600" dirty="0"/>
              <a:t>Funkcija za iscrtavanje linij</a:t>
            </a:r>
            <a:r>
              <a:rPr lang="en-US" sz="3600" dirty="0"/>
              <a:t>a</a:t>
            </a:r>
          </a:p>
        </p:txBody>
      </p:sp>
      <p:pic>
        <p:nvPicPr>
          <p:cNvPr id="5" name="Content Placeholder 4">
            <a:extLst>
              <a:ext uri="{FF2B5EF4-FFF2-40B4-BE49-F238E27FC236}">
                <a16:creationId xmlns:a16="http://schemas.microsoft.com/office/drawing/2014/main" id="{EC9E18A5-1609-4267-A3D7-1B7698D2B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856" y="1618762"/>
            <a:ext cx="8229600" cy="4744004"/>
          </a:xfrm>
        </p:spPr>
      </p:pic>
    </p:spTree>
    <p:extLst>
      <p:ext uri="{BB962C8B-B14F-4D97-AF65-F5344CB8AC3E}">
        <p14:creationId xmlns:p14="http://schemas.microsoft.com/office/powerpoint/2010/main" val="346429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772F-0D7D-420C-B385-3374B6D69D58}"/>
              </a:ext>
            </a:extLst>
          </p:cNvPr>
          <p:cNvSpPr>
            <a:spLocks noGrp="1"/>
          </p:cNvSpPr>
          <p:nvPr>
            <p:ph type="title"/>
          </p:nvPr>
        </p:nvSpPr>
        <p:spPr>
          <a:xfrm>
            <a:off x="457200" y="692696"/>
            <a:ext cx="8229600" cy="774720"/>
          </a:xfrm>
        </p:spPr>
        <p:txBody>
          <a:bodyPr/>
          <a:lstStyle/>
          <a:p>
            <a:r>
              <a:rPr lang="sr-Latn-RS" sz="3600" dirty="0"/>
              <a:t>Funkcija za čitanje sa serijskog porta</a:t>
            </a:r>
            <a:endParaRPr lang="en-US" sz="3600" dirty="0"/>
          </a:p>
        </p:txBody>
      </p:sp>
      <p:pic>
        <p:nvPicPr>
          <p:cNvPr id="5" name="Content Placeholder 4">
            <a:extLst>
              <a:ext uri="{FF2B5EF4-FFF2-40B4-BE49-F238E27FC236}">
                <a16:creationId xmlns:a16="http://schemas.microsoft.com/office/drawing/2014/main" id="{1BC49C29-5B92-402F-AEBD-C58514E50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8800"/>
            <a:ext cx="8229600" cy="2514600"/>
          </a:xfrm>
        </p:spPr>
      </p:pic>
      <p:sp>
        <p:nvSpPr>
          <p:cNvPr id="6" name="TextBox 5">
            <a:extLst>
              <a:ext uri="{FF2B5EF4-FFF2-40B4-BE49-F238E27FC236}">
                <a16:creationId xmlns:a16="http://schemas.microsoft.com/office/drawing/2014/main" id="{7717894D-D169-495C-AF32-7ECA1AF7DDD6}"/>
              </a:ext>
            </a:extLst>
          </p:cNvPr>
          <p:cNvSpPr txBox="1"/>
          <p:nvPr/>
        </p:nvSpPr>
        <p:spPr>
          <a:xfrm>
            <a:off x="395536" y="4653136"/>
            <a:ext cx="8291264" cy="1815882"/>
          </a:xfrm>
          <a:prstGeom prst="rect">
            <a:avLst/>
          </a:prstGeom>
          <a:noFill/>
        </p:spPr>
        <p:txBody>
          <a:bodyPr wrap="square" rtlCol="0">
            <a:spAutoFit/>
          </a:bodyPr>
          <a:lstStyle/>
          <a:p>
            <a:pPr algn="just"/>
            <a:r>
              <a:rPr lang="sr-Latn-RS" sz="1600" dirty="0">
                <a:solidFill>
                  <a:schemeClr val="bg2">
                    <a:lumMod val="10000"/>
                  </a:schemeClr>
                </a:solidFill>
              </a:rPr>
              <a:t>Pročitanu vrednost prvo treba dekodovati kako bi se pretvorila iz niza bajtova u string.</a:t>
            </a:r>
            <a:r>
              <a:rPr lang="en-US" sz="1600" dirty="0">
                <a:solidFill>
                  <a:schemeClr val="bg2">
                    <a:lumMod val="10000"/>
                  </a:schemeClr>
                </a:solidFill>
              </a:rPr>
              <a:t> Po</a:t>
            </a:r>
            <a:r>
              <a:rPr lang="sr-Latn-RS" sz="1600" dirty="0">
                <a:solidFill>
                  <a:schemeClr val="bg2">
                    <a:lumMod val="10000"/>
                  </a:schemeClr>
                </a:solidFill>
              </a:rPr>
              <a:t>što se udaljenost ispisuje kao float, poslenja dva karaktera nećemo koristiti</a:t>
            </a:r>
            <a:r>
              <a:rPr lang="en-US" sz="1600" dirty="0">
                <a:solidFill>
                  <a:schemeClr val="bg2">
                    <a:lumMod val="10000"/>
                  </a:schemeClr>
                </a:solidFill>
              </a:rPr>
              <a:t>. </a:t>
            </a:r>
            <a:r>
              <a:rPr lang="en-US" sz="1600" dirty="0" err="1">
                <a:solidFill>
                  <a:schemeClr val="bg2">
                    <a:lumMod val="10000"/>
                  </a:schemeClr>
                </a:solidFill>
              </a:rPr>
              <a:t>Ovi</a:t>
            </a:r>
            <a:r>
              <a:rPr lang="en-US" sz="1600" dirty="0">
                <a:solidFill>
                  <a:schemeClr val="bg2">
                    <a:lumMod val="10000"/>
                  </a:schemeClr>
                </a:solidFill>
              </a:rPr>
              <a:t> </a:t>
            </a:r>
            <a:r>
              <a:rPr lang="en-US" sz="1600" dirty="0" err="1">
                <a:solidFill>
                  <a:schemeClr val="bg2">
                    <a:lumMod val="10000"/>
                  </a:schemeClr>
                </a:solidFill>
              </a:rPr>
              <a:t>karakteri</a:t>
            </a:r>
            <a:r>
              <a:rPr lang="en-US" sz="1600" dirty="0">
                <a:solidFill>
                  <a:schemeClr val="bg2">
                    <a:lumMod val="10000"/>
                  </a:schemeClr>
                </a:solidFill>
              </a:rPr>
              <a:t> </a:t>
            </a:r>
            <a:r>
              <a:rPr lang="en-US" sz="1600" dirty="0" err="1">
                <a:solidFill>
                  <a:schemeClr val="bg2">
                    <a:lumMod val="10000"/>
                  </a:schemeClr>
                </a:solidFill>
              </a:rPr>
              <a:t>slu</a:t>
            </a:r>
            <a:r>
              <a:rPr lang="sr-Latn-RS" sz="1600" dirty="0">
                <a:solidFill>
                  <a:schemeClr val="bg2">
                    <a:lumMod val="10000"/>
                  </a:schemeClr>
                </a:solidFill>
              </a:rPr>
              <a:t>že za prelazak u novi red, ili vraćanje na početak reda. Ovaj string možemo razdvojiti funkcijom </a:t>
            </a:r>
            <a:r>
              <a:rPr lang="sr-Latn-RS" sz="1600" i="1" dirty="0">
                <a:solidFill>
                  <a:schemeClr val="bg2">
                    <a:lumMod val="10000"/>
                  </a:schemeClr>
                </a:solidFill>
              </a:rPr>
              <a:t>split </a:t>
            </a:r>
            <a:r>
              <a:rPr lang="sr-Latn-RS" sz="1600" dirty="0">
                <a:solidFill>
                  <a:schemeClr val="bg2">
                    <a:lumMod val="10000"/>
                  </a:schemeClr>
                </a:solidFill>
              </a:rPr>
              <a:t>koja nam kao rezultat vraća niz sa dve vrednosti. Na ovaj način se oslobadjamo karaktera</a:t>
            </a:r>
            <a:r>
              <a:rPr lang="en-US" sz="1600" dirty="0">
                <a:solidFill>
                  <a:schemeClr val="bg2">
                    <a:lumMod val="10000"/>
                  </a:schemeClr>
                </a:solidFill>
              </a:rPr>
              <a:t> </a:t>
            </a:r>
            <a:r>
              <a:rPr lang="en-US" sz="1600" i="1" dirty="0">
                <a:solidFill>
                  <a:schemeClr val="bg2">
                    <a:lumMod val="10000"/>
                  </a:schemeClr>
                </a:solidFill>
              </a:rPr>
              <a:t>; </a:t>
            </a:r>
            <a:r>
              <a:rPr lang="en-US" sz="1600" dirty="0">
                <a:solidFill>
                  <a:schemeClr val="bg2">
                    <a:lumMod val="10000"/>
                  </a:schemeClr>
                </a:solidFill>
              </a:rPr>
              <a:t>.</a:t>
            </a:r>
            <a:r>
              <a:rPr lang="sr-Latn-RS" sz="1600" dirty="0">
                <a:solidFill>
                  <a:schemeClr val="bg2">
                    <a:lumMod val="10000"/>
                  </a:schemeClr>
                </a:solidFill>
              </a:rPr>
              <a:t> Nakon ovoga, potrebno je proveriti da li niz ima manje ili više od dve vrednosti, kao i da li  sadrži praznu vrednost. Ukoliko je to slučaj, vratićemo </a:t>
            </a:r>
            <a:r>
              <a:rPr lang="sr-Latn-RS" sz="1600" i="1" dirty="0">
                <a:solidFill>
                  <a:schemeClr val="bg2">
                    <a:lumMod val="10000"/>
                  </a:schemeClr>
                </a:solidFill>
              </a:rPr>
              <a:t>false </a:t>
            </a:r>
            <a:r>
              <a:rPr lang="sr-Latn-RS" sz="1600" dirty="0">
                <a:solidFill>
                  <a:schemeClr val="bg2">
                    <a:lumMod val="10000"/>
                  </a:schemeClr>
                </a:solidFill>
              </a:rPr>
              <a:t>kao rezultat našeg čitanja. Ako je provera prošla, kao rezultat se vraća upravo taj niz.</a:t>
            </a:r>
          </a:p>
        </p:txBody>
      </p:sp>
    </p:spTree>
    <p:extLst>
      <p:ext uri="{BB962C8B-B14F-4D97-AF65-F5344CB8AC3E}">
        <p14:creationId xmlns:p14="http://schemas.microsoft.com/office/powerpoint/2010/main" val="173214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1F0F-8576-480A-8FFC-F884372DC3A9}"/>
              </a:ext>
            </a:extLst>
          </p:cNvPr>
          <p:cNvSpPr>
            <a:spLocks noGrp="1"/>
          </p:cNvSpPr>
          <p:nvPr>
            <p:ph type="title"/>
          </p:nvPr>
        </p:nvSpPr>
        <p:spPr>
          <a:xfrm>
            <a:off x="457199" y="692696"/>
            <a:ext cx="8229600" cy="774720"/>
          </a:xfrm>
        </p:spPr>
        <p:txBody>
          <a:bodyPr/>
          <a:lstStyle/>
          <a:p>
            <a:r>
              <a:rPr lang="sr-Latn-RS" sz="3600" dirty="0"/>
              <a:t>Funkcija za ispisivanje informacija</a:t>
            </a:r>
            <a:endParaRPr lang="en-US" sz="3600" dirty="0"/>
          </a:p>
        </p:txBody>
      </p:sp>
      <p:pic>
        <p:nvPicPr>
          <p:cNvPr id="5" name="Content Placeholder 4">
            <a:extLst>
              <a:ext uri="{FF2B5EF4-FFF2-40B4-BE49-F238E27FC236}">
                <a16:creationId xmlns:a16="http://schemas.microsoft.com/office/drawing/2014/main" id="{A6A18892-AFFF-41DF-8FA5-3329E92562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212" y="1700808"/>
            <a:ext cx="8029575" cy="1323975"/>
          </a:xfrm>
        </p:spPr>
      </p:pic>
      <p:sp>
        <p:nvSpPr>
          <p:cNvPr id="7" name="TextBox 6">
            <a:extLst>
              <a:ext uri="{FF2B5EF4-FFF2-40B4-BE49-F238E27FC236}">
                <a16:creationId xmlns:a16="http://schemas.microsoft.com/office/drawing/2014/main" id="{D3A3EDB7-AB82-4925-8DBC-FEFC7ED2EC01}"/>
              </a:ext>
            </a:extLst>
          </p:cNvPr>
          <p:cNvSpPr txBox="1"/>
          <p:nvPr/>
        </p:nvSpPr>
        <p:spPr>
          <a:xfrm>
            <a:off x="457199" y="3717032"/>
            <a:ext cx="8229600" cy="2554545"/>
          </a:xfrm>
          <a:prstGeom prst="rect">
            <a:avLst/>
          </a:prstGeom>
          <a:noFill/>
        </p:spPr>
        <p:txBody>
          <a:bodyPr wrap="square" rtlCol="0">
            <a:spAutoFit/>
          </a:bodyPr>
          <a:lstStyle/>
          <a:p>
            <a:pPr algn="just"/>
            <a:r>
              <a:rPr lang="sr-Latn-RS" sz="1600" dirty="0">
                <a:solidFill>
                  <a:schemeClr val="bg2">
                    <a:lumMod val="10000"/>
                  </a:schemeClr>
                </a:solidFill>
              </a:rPr>
              <a:t>Nakon što su sva prethodna crtanja i ispisivanja prošla, potrebno je korisniku prikazati i tačne informacije o uglu i daljini objekta. Kako bismo ispisali tekst, prvo je potrebno definisati njegov font. Jedini font koji dolazi uz </a:t>
            </a:r>
            <a:r>
              <a:rPr lang="sr-Latn-RS" sz="1600" i="1" dirty="0">
                <a:solidFill>
                  <a:schemeClr val="bg2">
                    <a:lumMod val="10000"/>
                  </a:schemeClr>
                </a:solidFill>
              </a:rPr>
              <a:t>pygame.font </a:t>
            </a:r>
            <a:r>
              <a:rPr lang="sr-Latn-RS" sz="1600" dirty="0">
                <a:solidFill>
                  <a:schemeClr val="bg2">
                    <a:lumMod val="10000"/>
                  </a:schemeClr>
                </a:solidFill>
              </a:rPr>
              <a:t>je </a:t>
            </a:r>
            <a:r>
              <a:rPr lang="sr-Latn-RS" sz="1600" i="1" dirty="0">
                <a:solidFill>
                  <a:schemeClr val="bg2">
                    <a:lumMod val="10000"/>
                  </a:schemeClr>
                </a:solidFill>
              </a:rPr>
              <a:t>freesansbold.ttf</a:t>
            </a:r>
            <a:r>
              <a:rPr lang="sr-Latn-RS" sz="1600" dirty="0">
                <a:solidFill>
                  <a:schemeClr val="bg2">
                    <a:lumMod val="10000"/>
                  </a:schemeClr>
                </a:solidFill>
              </a:rPr>
              <a:t>, a ostali se moraju dodatno preuzeti ili ručno definisati. Uz font, definišemo i veličinu teksta koji ispisujemo. U </a:t>
            </a:r>
            <a:r>
              <a:rPr lang="sr-Latn-RS" sz="1600" i="1" dirty="0">
                <a:solidFill>
                  <a:schemeClr val="bg2">
                    <a:lumMod val="10000"/>
                  </a:schemeClr>
                </a:solidFill>
              </a:rPr>
              <a:t>font.render</a:t>
            </a:r>
            <a:r>
              <a:rPr lang="sr-Latn-RS" sz="1600" dirty="0">
                <a:solidFill>
                  <a:schemeClr val="bg2">
                    <a:lumMod val="10000"/>
                  </a:schemeClr>
                </a:solidFill>
              </a:rPr>
              <a:t> prosledjujemo tekst, parametar </a:t>
            </a:r>
            <a:r>
              <a:rPr lang="sr-Latn-RS" sz="1600" i="1" dirty="0">
                <a:solidFill>
                  <a:schemeClr val="bg2">
                    <a:lumMod val="10000"/>
                  </a:schemeClr>
                </a:solidFill>
              </a:rPr>
              <a:t>True</a:t>
            </a:r>
            <a:r>
              <a:rPr lang="sr-Latn-RS" sz="1600" dirty="0">
                <a:solidFill>
                  <a:schemeClr val="bg2">
                    <a:lumMod val="10000"/>
                  </a:schemeClr>
                </a:solidFill>
              </a:rPr>
              <a:t> koji se odnosi na antialiasing, i boju kojom se ispisuje tekst. Treba primetiti da funkcija </a:t>
            </a:r>
            <a:r>
              <a:rPr lang="sr-Latn-RS" sz="1600" i="1" dirty="0">
                <a:solidFill>
                  <a:schemeClr val="bg2">
                    <a:lumMod val="10000"/>
                  </a:schemeClr>
                </a:solidFill>
              </a:rPr>
              <a:t>render</a:t>
            </a:r>
            <a:r>
              <a:rPr lang="sr-Latn-RS" sz="1600" dirty="0">
                <a:solidFill>
                  <a:schemeClr val="bg2">
                    <a:lumMod val="10000"/>
                  </a:schemeClr>
                </a:solidFill>
              </a:rPr>
              <a:t> vraća pravougaonik u kome se nalazi tekst. U zavisnosti od situacije, može se podešavati pozadina iza teksta, koja je podrazumevano transparentna. Transparentna pozadina usporava renderovanje, ali je to u ovom slučaju neprimetno. Nakon ovoga, naš renderovani tekst možemo postaviti na canvas.</a:t>
            </a:r>
            <a:endParaRPr lang="en-US" sz="1600" dirty="0">
              <a:solidFill>
                <a:schemeClr val="bg2">
                  <a:lumMod val="10000"/>
                </a:schemeClr>
              </a:solidFill>
            </a:endParaRPr>
          </a:p>
        </p:txBody>
      </p:sp>
    </p:spTree>
    <p:extLst>
      <p:ext uri="{BB962C8B-B14F-4D97-AF65-F5344CB8AC3E}">
        <p14:creationId xmlns:p14="http://schemas.microsoft.com/office/powerpoint/2010/main" val="364161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E79D-65D2-4DD4-A773-34046C8C6D8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309B0FD-C4B5-4109-A68E-CE44E97AD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42918"/>
            <a:ext cx="8229600" cy="5666402"/>
          </a:xfrm>
        </p:spPr>
      </p:pic>
    </p:spTree>
    <p:extLst>
      <p:ext uri="{BB962C8B-B14F-4D97-AF65-F5344CB8AC3E}">
        <p14:creationId xmlns:p14="http://schemas.microsoft.com/office/powerpoint/2010/main" val="331543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1F75A55-17B9-41B5-A3A0-62CCB0181EE5}"/>
              </a:ext>
            </a:extLst>
          </p:cNvPr>
          <p:cNvSpPr>
            <a:spLocks noGrp="1"/>
          </p:cNvSpPr>
          <p:nvPr>
            <p:ph type="title"/>
          </p:nvPr>
        </p:nvSpPr>
        <p:spPr>
          <a:xfrm>
            <a:off x="457200" y="642938"/>
            <a:ext cx="8229600" cy="774700"/>
          </a:xfrm>
        </p:spPr>
        <p:txBody>
          <a:bodyPr/>
          <a:lstStyle/>
          <a:p>
            <a:r>
              <a:rPr lang="sr-Latn-RS" altLang="en-US" dirty="0"/>
              <a:t>O projektu</a:t>
            </a:r>
            <a:endParaRPr lang="en-US" altLang="en-US" dirty="0"/>
          </a:p>
        </p:txBody>
      </p:sp>
      <p:sp>
        <p:nvSpPr>
          <p:cNvPr id="4" name="Content Placeholder 2">
            <a:extLst>
              <a:ext uri="{FF2B5EF4-FFF2-40B4-BE49-F238E27FC236}">
                <a16:creationId xmlns:a16="http://schemas.microsoft.com/office/drawing/2014/main" id="{CBA88FD6-6E22-4F16-9547-8F30D0279AE6}"/>
              </a:ext>
            </a:extLst>
          </p:cNvPr>
          <p:cNvSpPr txBox="1">
            <a:spLocks noChangeArrowheads="1"/>
          </p:cNvSpPr>
          <p:nvPr/>
        </p:nvSpPr>
        <p:spPr bwMode="auto">
          <a:xfrm>
            <a:off x="285750" y="1600200"/>
            <a:ext cx="8643938"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spcAft>
                <a:spcPts val="600"/>
              </a:spcAft>
            </a:pPr>
            <a:r>
              <a:rPr lang="sr-Latn-RS" altLang="en-US" sz="2000" kern="0" dirty="0">
                <a:solidFill>
                  <a:schemeClr val="bg2">
                    <a:lumMod val="10000"/>
                  </a:schemeClr>
                </a:solidFill>
              </a:rPr>
              <a:t>U ovom projetku biće prikazan način povezivanja mikrokontrolera, servo motora, i ultrazvunčnog senzora, kao i njihovo programiramje.</a:t>
            </a:r>
            <a:endParaRPr lang="vi-VN" altLang="en-US" sz="2000" kern="0" dirty="0">
              <a:solidFill>
                <a:schemeClr val="bg2">
                  <a:lumMod val="10000"/>
                </a:schemeClr>
              </a:solidFill>
            </a:endParaRPr>
          </a:p>
          <a:p>
            <a:pPr algn="just">
              <a:spcAft>
                <a:spcPts val="600"/>
              </a:spcAft>
            </a:pPr>
            <a:r>
              <a:rPr lang="sr-Latn-RS" altLang="en-US" sz="2000" kern="0" dirty="0">
                <a:solidFill>
                  <a:schemeClr val="bg2">
                    <a:lumMod val="10000"/>
                  </a:schemeClr>
                </a:solidFill>
              </a:rPr>
              <a:t>Programiranje hardverskog dela je izvršeno u Arduino IDE okruženju, dok je softverski deo radjen u Pythonu.</a:t>
            </a:r>
          </a:p>
        </p:txBody>
      </p:sp>
      <p:sp>
        <p:nvSpPr>
          <p:cNvPr id="7" name="Title 1">
            <a:extLst>
              <a:ext uri="{FF2B5EF4-FFF2-40B4-BE49-F238E27FC236}">
                <a16:creationId xmlns:a16="http://schemas.microsoft.com/office/drawing/2014/main" id="{94627356-2143-4E21-BF9B-689CC8928F7C}"/>
              </a:ext>
            </a:extLst>
          </p:cNvPr>
          <p:cNvSpPr txBox="1">
            <a:spLocks/>
          </p:cNvSpPr>
          <p:nvPr/>
        </p:nvSpPr>
        <p:spPr bwMode="auto">
          <a:xfrm>
            <a:off x="457200" y="3068638"/>
            <a:ext cx="82296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sr-Latn-RS" altLang="en-US" sz="4000" kern="0" dirty="0">
                <a:solidFill>
                  <a:schemeClr val="accent1"/>
                </a:solidFill>
              </a:rPr>
              <a:t>Potrebno:</a:t>
            </a:r>
            <a:endParaRPr lang="sr-Latn-CS" altLang="en-US" sz="4000" kern="0" dirty="0">
              <a:solidFill>
                <a:schemeClr val="accent1"/>
              </a:solidFill>
            </a:endParaRPr>
          </a:p>
        </p:txBody>
      </p:sp>
      <p:sp>
        <p:nvSpPr>
          <p:cNvPr id="8" name="Content Placeholder 2">
            <a:extLst>
              <a:ext uri="{FF2B5EF4-FFF2-40B4-BE49-F238E27FC236}">
                <a16:creationId xmlns:a16="http://schemas.microsoft.com/office/drawing/2014/main" id="{DD52FE9F-AC1E-4900-BE04-4F1F07A72595}"/>
              </a:ext>
            </a:extLst>
          </p:cNvPr>
          <p:cNvSpPr txBox="1">
            <a:spLocks/>
          </p:cNvSpPr>
          <p:nvPr/>
        </p:nvSpPr>
        <p:spPr bwMode="auto">
          <a:xfrm>
            <a:off x="285750" y="4149726"/>
            <a:ext cx="8643938"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spcAft>
                <a:spcPts val="600"/>
              </a:spcAft>
              <a:defRPr/>
            </a:pPr>
            <a:r>
              <a:rPr lang="sr-Latn-RS" altLang="en-US" sz="2000" kern="0" dirty="0">
                <a:solidFill>
                  <a:schemeClr val="bg2">
                    <a:lumMod val="10000"/>
                  </a:schemeClr>
                </a:solidFill>
              </a:rPr>
              <a:t>Arduino Uno</a:t>
            </a:r>
            <a:endParaRPr lang="vi-VN" altLang="en-US" sz="2000" kern="0" dirty="0">
              <a:solidFill>
                <a:schemeClr val="bg2">
                  <a:lumMod val="10000"/>
                </a:schemeClr>
              </a:solidFill>
            </a:endParaRPr>
          </a:p>
          <a:p>
            <a:pPr algn="just">
              <a:spcAft>
                <a:spcPts val="600"/>
              </a:spcAft>
              <a:defRPr/>
            </a:pPr>
            <a:r>
              <a:rPr lang="sr-Latn-RS" altLang="en-US" sz="2000" kern="0" dirty="0">
                <a:solidFill>
                  <a:schemeClr val="bg2">
                    <a:lumMod val="10000"/>
                  </a:schemeClr>
                </a:solidFill>
              </a:rPr>
              <a:t>Servo Motor</a:t>
            </a:r>
          </a:p>
          <a:p>
            <a:pPr algn="just">
              <a:spcAft>
                <a:spcPts val="600"/>
              </a:spcAft>
              <a:defRPr/>
            </a:pPr>
            <a:r>
              <a:rPr lang="sr-Latn-RS" altLang="en-US" sz="2000" kern="0" dirty="0">
                <a:solidFill>
                  <a:schemeClr val="bg2">
                    <a:lumMod val="10000"/>
                  </a:schemeClr>
                </a:solidFill>
              </a:rPr>
              <a:t>Ultrasonic sensor</a:t>
            </a:r>
          </a:p>
          <a:p>
            <a:pPr algn="just">
              <a:spcAft>
                <a:spcPts val="600"/>
              </a:spcAft>
              <a:defRPr/>
            </a:pPr>
            <a:r>
              <a:rPr lang="sr-Latn-RS" altLang="en-US" sz="2000" kern="0" dirty="0">
                <a:solidFill>
                  <a:schemeClr val="bg2">
                    <a:lumMod val="10000"/>
                  </a:schemeClr>
                </a:solidFill>
              </a:rPr>
              <a:t>Postolje za Ultrazvučni senzor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DA94-851D-40DF-B2E3-15ACEBEC8489}"/>
              </a:ext>
            </a:extLst>
          </p:cNvPr>
          <p:cNvSpPr>
            <a:spLocks noGrp="1"/>
          </p:cNvSpPr>
          <p:nvPr>
            <p:ph type="title"/>
          </p:nvPr>
        </p:nvSpPr>
        <p:spPr>
          <a:xfrm>
            <a:off x="457200" y="731837"/>
            <a:ext cx="8229600" cy="774720"/>
          </a:xfrm>
        </p:spPr>
        <p:txBody>
          <a:bodyPr/>
          <a:lstStyle/>
          <a:p>
            <a:r>
              <a:rPr lang="sr-Latn-RS" sz="3600" dirty="0"/>
              <a:t>Beskonačna petlja</a:t>
            </a:r>
            <a:endParaRPr lang="en-US" sz="3600" dirty="0"/>
          </a:p>
        </p:txBody>
      </p:sp>
      <p:sp>
        <p:nvSpPr>
          <p:cNvPr id="3" name="Content Placeholder 2">
            <a:extLst>
              <a:ext uri="{FF2B5EF4-FFF2-40B4-BE49-F238E27FC236}">
                <a16:creationId xmlns:a16="http://schemas.microsoft.com/office/drawing/2014/main" id="{F87A85C5-D119-4DFF-AE78-28EC76BE4E72}"/>
              </a:ext>
            </a:extLst>
          </p:cNvPr>
          <p:cNvSpPr>
            <a:spLocks noGrp="1"/>
          </p:cNvSpPr>
          <p:nvPr>
            <p:ph idx="1"/>
          </p:nvPr>
        </p:nvSpPr>
        <p:spPr/>
        <p:txBody>
          <a:bodyPr/>
          <a:lstStyle/>
          <a:p>
            <a:pPr marL="0" indent="0">
              <a:buNone/>
            </a:pPr>
            <a:r>
              <a:rPr lang="sr-Latn-RS" sz="1600" dirty="0">
                <a:solidFill>
                  <a:schemeClr val="bg2">
                    <a:lumMod val="10000"/>
                  </a:schemeClr>
                </a:solidFill>
              </a:rPr>
              <a:t>Nakon definisanja svih potrebnih funkcija, u beskonačnoj petlji ćemo ih pozivati u logičnom redosledu:</a:t>
            </a:r>
          </a:p>
          <a:p>
            <a:pPr lvl="1">
              <a:buFont typeface="+mj-lt"/>
              <a:buAutoNum type="arabicPeriod"/>
            </a:pPr>
            <a:r>
              <a:rPr lang="sr-Latn-RS" sz="1600" dirty="0">
                <a:solidFill>
                  <a:schemeClr val="bg2">
                    <a:lumMod val="10000"/>
                  </a:schemeClr>
                </a:solidFill>
              </a:rPr>
              <a:t>	read</a:t>
            </a:r>
          </a:p>
          <a:p>
            <a:pPr lvl="1">
              <a:buFont typeface="+mj-lt"/>
              <a:buAutoNum type="arabicPeriod"/>
            </a:pPr>
            <a:r>
              <a:rPr lang="sr-Latn-RS" sz="1600" dirty="0">
                <a:solidFill>
                  <a:schemeClr val="bg2">
                    <a:lumMod val="10000"/>
                  </a:schemeClr>
                </a:solidFill>
              </a:rPr>
              <a:t>	draw_circle</a:t>
            </a:r>
          </a:p>
          <a:p>
            <a:pPr lvl="1">
              <a:buFont typeface="+mj-lt"/>
              <a:buAutoNum type="arabicPeriod"/>
            </a:pPr>
            <a:r>
              <a:rPr lang="sr-Latn-RS" sz="1600" dirty="0">
                <a:solidFill>
                  <a:schemeClr val="bg2">
                    <a:lumMod val="10000"/>
                  </a:schemeClr>
                </a:solidFill>
              </a:rPr>
              <a:t>   draw_line</a:t>
            </a:r>
          </a:p>
          <a:p>
            <a:pPr lvl="1">
              <a:buFont typeface="+mj-lt"/>
              <a:buAutoNum type="arabicPeriod"/>
            </a:pPr>
            <a:r>
              <a:rPr lang="sr-Latn-RS" sz="1600" dirty="0">
                <a:solidFill>
                  <a:schemeClr val="bg2">
                    <a:lumMod val="10000"/>
                  </a:schemeClr>
                </a:solidFill>
              </a:rPr>
              <a:t>   add_points</a:t>
            </a:r>
          </a:p>
          <a:p>
            <a:pPr lvl="1">
              <a:buFont typeface="+mj-lt"/>
              <a:buAutoNum type="arabicPeriod"/>
            </a:pPr>
            <a:r>
              <a:rPr lang="sr-Latn-RS" sz="1600" dirty="0">
                <a:solidFill>
                  <a:schemeClr val="bg2">
                    <a:lumMod val="10000"/>
                  </a:schemeClr>
                </a:solidFill>
              </a:rPr>
              <a:t>   draw_points</a:t>
            </a:r>
          </a:p>
          <a:p>
            <a:pPr lvl="1">
              <a:buFont typeface="+mj-lt"/>
              <a:buAutoNum type="arabicPeriod"/>
            </a:pPr>
            <a:r>
              <a:rPr lang="sr-Latn-RS" sz="1600" dirty="0">
                <a:solidFill>
                  <a:schemeClr val="bg2">
                    <a:lumMod val="10000"/>
                  </a:schemeClr>
                </a:solidFill>
              </a:rPr>
              <a:t>   draw_text</a:t>
            </a:r>
          </a:p>
          <a:p>
            <a:pPr marL="57150" indent="0">
              <a:buNone/>
            </a:pPr>
            <a:r>
              <a:rPr lang="sr-Latn-RS" sz="1600" dirty="0">
                <a:solidFill>
                  <a:schemeClr val="bg2">
                    <a:lumMod val="10000"/>
                  </a:schemeClr>
                </a:solidFill>
              </a:rPr>
              <a:t>Pre nego što se počne sa gore navedenim funkcijama, potrebno je postaviti boju canvasa. Ovo je moguće uraditi koristeći naredbu </a:t>
            </a:r>
            <a:r>
              <a:rPr lang="sr-Latn-RS" sz="1600" i="1" dirty="0">
                <a:solidFill>
                  <a:schemeClr val="bg2">
                    <a:lumMod val="10000"/>
                  </a:schemeClr>
                </a:solidFill>
              </a:rPr>
              <a:t>fill. </a:t>
            </a:r>
            <a:r>
              <a:rPr lang="sr-Latn-RS" sz="1600" dirty="0">
                <a:solidFill>
                  <a:schemeClr val="bg2">
                    <a:lumMod val="10000"/>
                  </a:schemeClr>
                </a:solidFill>
              </a:rPr>
              <a:t>Takodje je potrebno proveravati da li je pročitana vrednost </a:t>
            </a:r>
            <a:r>
              <a:rPr lang="sr-Latn-RS" sz="1600" i="1" dirty="0">
                <a:solidFill>
                  <a:schemeClr val="bg2">
                    <a:lumMod val="10000"/>
                  </a:schemeClr>
                </a:solidFill>
              </a:rPr>
              <a:t>false </a:t>
            </a:r>
            <a:r>
              <a:rPr lang="sr-Latn-RS" sz="1600" dirty="0">
                <a:solidFill>
                  <a:schemeClr val="bg2">
                    <a:lumMod val="10000"/>
                  </a:schemeClr>
                </a:solidFill>
              </a:rPr>
              <a:t>i ako jeste, preći na sledeću iteraciju petlje. Još jedna bitna provera je da li je ugao 0 ili 180 stepeni i u tom slučaju treba isprazniti listu detektovanih objekata. </a:t>
            </a:r>
          </a:p>
          <a:p>
            <a:pPr marL="57150" indent="0">
              <a:buNone/>
            </a:pPr>
            <a:r>
              <a:rPr lang="sr-Latn-RS" sz="1600" dirty="0">
                <a:solidFill>
                  <a:schemeClr val="bg2">
                    <a:lumMod val="10000"/>
                  </a:schemeClr>
                </a:solidFill>
              </a:rPr>
              <a:t>Nakon što se sve završi potrebno je izvršiti update canvasa.</a:t>
            </a:r>
          </a:p>
        </p:txBody>
      </p:sp>
    </p:spTree>
    <p:extLst>
      <p:ext uri="{BB962C8B-B14F-4D97-AF65-F5344CB8AC3E}">
        <p14:creationId xmlns:p14="http://schemas.microsoft.com/office/powerpoint/2010/main" val="799129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D860-4B99-4A6B-A85B-613C11BA97E5}"/>
              </a:ext>
            </a:extLst>
          </p:cNvPr>
          <p:cNvSpPr>
            <a:spLocks noGrp="1"/>
          </p:cNvSpPr>
          <p:nvPr>
            <p:ph type="title"/>
          </p:nvPr>
        </p:nvSpPr>
        <p:spPr/>
        <p:txBody>
          <a:bodyPr/>
          <a:lstStyle/>
          <a:p>
            <a:r>
              <a:rPr lang="sr-Latn-RS" dirty="0">
                <a:latin typeface="Arial "/>
              </a:rPr>
              <a:t>Nedostaci</a:t>
            </a:r>
            <a:endParaRPr lang="en-US" dirty="0">
              <a:latin typeface="Arial "/>
            </a:endParaRPr>
          </a:p>
        </p:txBody>
      </p:sp>
      <p:sp>
        <p:nvSpPr>
          <p:cNvPr id="3" name="Content Placeholder 2">
            <a:extLst>
              <a:ext uri="{FF2B5EF4-FFF2-40B4-BE49-F238E27FC236}">
                <a16:creationId xmlns:a16="http://schemas.microsoft.com/office/drawing/2014/main" id="{72D1B99D-6E86-45EA-B0A1-EA3A8074DDBE}"/>
              </a:ext>
            </a:extLst>
          </p:cNvPr>
          <p:cNvSpPr>
            <a:spLocks noGrp="1"/>
          </p:cNvSpPr>
          <p:nvPr>
            <p:ph idx="1"/>
          </p:nvPr>
        </p:nvSpPr>
        <p:spPr>
          <a:xfrm>
            <a:off x="457200" y="1600201"/>
            <a:ext cx="8229600" cy="892696"/>
          </a:xfrm>
        </p:spPr>
        <p:txBody>
          <a:bodyPr/>
          <a:lstStyle/>
          <a:p>
            <a:pPr marL="514350" indent="-514350">
              <a:buFont typeface="+mj-lt"/>
              <a:buAutoNum type="arabicPeriod"/>
            </a:pPr>
            <a:r>
              <a:rPr lang="sr-Latn-RS" sz="1600" dirty="0">
                <a:solidFill>
                  <a:schemeClr val="bg2">
                    <a:lumMod val="10000"/>
                  </a:schemeClr>
                </a:solidFill>
              </a:rPr>
              <a:t>Ograničenje servo motora,</a:t>
            </a:r>
          </a:p>
          <a:p>
            <a:pPr marL="514350" indent="-514350">
              <a:buFont typeface="+mj-lt"/>
              <a:buAutoNum type="arabicPeriod"/>
            </a:pPr>
            <a:r>
              <a:rPr lang="sr-Latn-RS" sz="1600" dirty="0">
                <a:solidFill>
                  <a:schemeClr val="bg2">
                    <a:lumMod val="10000"/>
                  </a:schemeClr>
                </a:solidFill>
              </a:rPr>
              <a:t>Grafika i rad sa pygame-om </a:t>
            </a:r>
            <a:r>
              <a:rPr lang="en-US" sz="1600" dirty="0" err="1">
                <a:solidFill>
                  <a:schemeClr val="bg2">
                    <a:lumMod val="10000"/>
                  </a:schemeClr>
                </a:solidFill>
              </a:rPr>
              <a:t>koji</a:t>
            </a:r>
            <a:r>
              <a:rPr lang="en-US" sz="1600" dirty="0">
                <a:solidFill>
                  <a:schemeClr val="bg2">
                    <a:lumMod val="10000"/>
                  </a:schemeClr>
                </a:solidFill>
              </a:rPr>
              <a:t> se vi</a:t>
            </a:r>
            <a:r>
              <a:rPr lang="sr-Latn-RS" sz="1600" dirty="0">
                <a:solidFill>
                  <a:schemeClr val="bg2">
                    <a:lumMod val="10000"/>
                  </a:schemeClr>
                </a:solidFill>
              </a:rPr>
              <a:t>še koristi za igrice.</a:t>
            </a:r>
          </a:p>
        </p:txBody>
      </p:sp>
      <p:sp>
        <p:nvSpPr>
          <p:cNvPr id="4" name="TextBox 3">
            <a:extLst>
              <a:ext uri="{FF2B5EF4-FFF2-40B4-BE49-F238E27FC236}">
                <a16:creationId xmlns:a16="http://schemas.microsoft.com/office/drawing/2014/main" id="{7E99CA9E-0318-4460-928C-7BDAC587C9CD}"/>
              </a:ext>
            </a:extLst>
          </p:cNvPr>
          <p:cNvSpPr txBox="1"/>
          <p:nvPr/>
        </p:nvSpPr>
        <p:spPr>
          <a:xfrm>
            <a:off x="2983727" y="2673786"/>
            <a:ext cx="3168352" cy="769441"/>
          </a:xfrm>
          <a:prstGeom prst="rect">
            <a:avLst/>
          </a:prstGeom>
          <a:noFill/>
        </p:spPr>
        <p:txBody>
          <a:bodyPr wrap="square" rtlCol="0">
            <a:spAutoFit/>
          </a:bodyPr>
          <a:lstStyle/>
          <a:p>
            <a:pPr algn="ctr"/>
            <a:r>
              <a:rPr lang="sr-Latn-RS" sz="4400" dirty="0">
                <a:solidFill>
                  <a:schemeClr val="accent1"/>
                </a:solidFill>
                <a:latin typeface="Arial (Headings)"/>
              </a:rPr>
              <a:t>Rešenja</a:t>
            </a:r>
            <a:endParaRPr lang="en-US" sz="4400" dirty="0">
              <a:solidFill>
                <a:schemeClr val="accent1"/>
              </a:solidFill>
              <a:latin typeface="Arial (Headings)"/>
            </a:endParaRPr>
          </a:p>
        </p:txBody>
      </p:sp>
      <p:sp>
        <p:nvSpPr>
          <p:cNvPr id="5" name="TextBox 4">
            <a:extLst>
              <a:ext uri="{FF2B5EF4-FFF2-40B4-BE49-F238E27FC236}">
                <a16:creationId xmlns:a16="http://schemas.microsoft.com/office/drawing/2014/main" id="{528A4E2B-B26B-4F55-93E1-CBEBF48FF47A}"/>
              </a:ext>
            </a:extLst>
          </p:cNvPr>
          <p:cNvSpPr txBox="1"/>
          <p:nvPr/>
        </p:nvSpPr>
        <p:spPr>
          <a:xfrm>
            <a:off x="457200" y="3861048"/>
            <a:ext cx="8229600" cy="830997"/>
          </a:xfrm>
          <a:prstGeom prst="rect">
            <a:avLst/>
          </a:prstGeom>
          <a:noFill/>
        </p:spPr>
        <p:txBody>
          <a:bodyPr wrap="square" rtlCol="0">
            <a:spAutoFit/>
          </a:bodyPr>
          <a:lstStyle/>
          <a:p>
            <a:pPr marL="342900" indent="-342900">
              <a:buFont typeface="+mj-lt"/>
              <a:buAutoNum type="arabicPeriod"/>
            </a:pPr>
            <a:r>
              <a:rPr lang="sr-Latn-RS" sz="1600" dirty="0">
                <a:solidFill>
                  <a:schemeClr val="bg2">
                    <a:lumMod val="10000"/>
                  </a:schemeClr>
                </a:solidFill>
              </a:rPr>
              <a:t>Umesto korišćenog servo motora, može se upotrebiti novi koji će imati veći </a:t>
            </a:r>
            <a:r>
              <a:rPr lang="sr-Latn-RS" sz="1600">
                <a:solidFill>
                  <a:schemeClr val="bg2">
                    <a:lumMod val="10000"/>
                  </a:schemeClr>
                </a:solidFill>
              </a:rPr>
              <a:t>opseg okretanja,</a:t>
            </a:r>
            <a:endParaRPr lang="sr-Latn-RS" sz="1600" dirty="0">
              <a:solidFill>
                <a:schemeClr val="bg2">
                  <a:lumMod val="10000"/>
                </a:schemeClr>
              </a:solidFill>
            </a:endParaRPr>
          </a:p>
          <a:p>
            <a:pPr marL="342900" indent="-342900">
              <a:buFont typeface="+mj-lt"/>
              <a:buAutoNum type="arabicPeriod"/>
            </a:pPr>
            <a:r>
              <a:rPr lang="sr-Latn-RS" sz="1600" dirty="0">
                <a:solidFill>
                  <a:schemeClr val="bg2">
                    <a:lumMod val="10000"/>
                  </a:schemeClr>
                </a:solidFill>
              </a:rPr>
              <a:t>Korišćenje OpenCV biblioteke</a:t>
            </a:r>
            <a:r>
              <a:rPr lang="sr-Latn-RS" sz="1600" dirty="0">
                <a:solidFill>
                  <a:schemeClr val="tx1">
                    <a:lumMod val="50000"/>
                  </a:schemeClr>
                </a:solidFill>
              </a:rPr>
              <a:t> (</a:t>
            </a:r>
            <a:r>
              <a:rPr lang="en-US" sz="1600" dirty="0">
                <a:solidFill>
                  <a:schemeClr val="tx1">
                    <a:lumMod val="50000"/>
                  </a:schemeClr>
                </a:solidFill>
              </a:rPr>
              <a:t>Open Source Computer Vision Library</a:t>
            </a:r>
            <a:r>
              <a:rPr lang="sr-Latn-RS" sz="1600" dirty="0">
                <a:solidFill>
                  <a:schemeClr val="tx1">
                    <a:lumMod val="50000"/>
                  </a:schemeClr>
                </a:solidFill>
              </a:rPr>
              <a:t>).</a:t>
            </a:r>
          </a:p>
        </p:txBody>
      </p:sp>
    </p:spTree>
    <p:extLst>
      <p:ext uri="{BB962C8B-B14F-4D97-AF65-F5344CB8AC3E}">
        <p14:creationId xmlns:p14="http://schemas.microsoft.com/office/powerpoint/2010/main" val="121283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0601-AF3B-4BA4-9DAB-1E2C0339E1D0}"/>
              </a:ext>
            </a:extLst>
          </p:cNvPr>
          <p:cNvSpPr>
            <a:spLocks noGrp="1"/>
          </p:cNvSpPr>
          <p:nvPr>
            <p:ph type="title"/>
          </p:nvPr>
        </p:nvSpPr>
        <p:spPr>
          <a:xfrm>
            <a:off x="457200" y="3041640"/>
            <a:ext cx="8229600" cy="774720"/>
          </a:xfrm>
        </p:spPr>
        <p:txBody>
          <a:bodyPr/>
          <a:lstStyle/>
          <a:p>
            <a:r>
              <a:rPr lang="sr-Latn-RS" dirty="0"/>
              <a:t>PITANJA</a:t>
            </a:r>
            <a:r>
              <a:rPr lang="en-US" dirty="0"/>
              <a:t>?</a:t>
            </a:r>
          </a:p>
        </p:txBody>
      </p:sp>
    </p:spTree>
    <p:extLst>
      <p:ext uri="{BB962C8B-B14F-4D97-AF65-F5344CB8AC3E}">
        <p14:creationId xmlns:p14="http://schemas.microsoft.com/office/powerpoint/2010/main" val="1448200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E8CE-DE59-4444-ACB8-6C00E08C1B80}"/>
              </a:ext>
            </a:extLst>
          </p:cNvPr>
          <p:cNvSpPr>
            <a:spLocks noGrp="1"/>
          </p:cNvSpPr>
          <p:nvPr>
            <p:ph type="title"/>
          </p:nvPr>
        </p:nvSpPr>
        <p:spPr>
          <a:xfrm>
            <a:off x="457200" y="3041640"/>
            <a:ext cx="8229600" cy="774720"/>
          </a:xfrm>
        </p:spPr>
        <p:txBody>
          <a:bodyPr/>
          <a:lstStyle/>
          <a:p>
            <a:r>
              <a:rPr lang="en-US" dirty="0"/>
              <a:t>HVALA NA PA</a:t>
            </a:r>
            <a:r>
              <a:rPr lang="sr-Latn-RS" dirty="0"/>
              <a:t>ŽNJI</a:t>
            </a:r>
            <a:endParaRPr lang="en-US" dirty="0"/>
          </a:p>
        </p:txBody>
      </p:sp>
    </p:spTree>
    <p:extLst>
      <p:ext uri="{BB962C8B-B14F-4D97-AF65-F5344CB8AC3E}">
        <p14:creationId xmlns:p14="http://schemas.microsoft.com/office/powerpoint/2010/main" val="16368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0207678-1424-4DE1-ABC9-DCB08C03D004}"/>
              </a:ext>
            </a:extLst>
          </p:cNvPr>
          <p:cNvSpPr>
            <a:spLocks noGrp="1"/>
          </p:cNvSpPr>
          <p:nvPr>
            <p:ph type="title"/>
          </p:nvPr>
        </p:nvSpPr>
        <p:spPr>
          <a:xfrm>
            <a:off x="457200" y="642938"/>
            <a:ext cx="8229600" cy="774700"/>
          </a:xfrm>
        </p:spPr>
        <p:txBody>
          <a:bodyPr/>
          <a:lstStyle/>
          <a:p>
            <a:r>
              <a:rPr lang="sr-Latn-RS" altLang="en-US" dirty="0"/>
              <a:t>Ideja</a:t>
            </a:r>
            <a:endParaRPr lang="en-US" altLang="en-US" dirty="0"/>
          </a:p>
        </p:txBody>
      </p:sp>
      <p:sp>
        <p:nvSpPr>
          <p:cNvPr id="6" name="Content Placeholder 2">
            <a:extLst>
              <a:ext uri="{FF2B5EF4-FFF2-40B4-BE49-F238E27FC236}">
                <a16:creationId xmlns:a16="http://schemas.microsoft.com/office/drawing/2014/main" id="{7CED1D2B-6ABB-4BF6-8005-634094D3E725}"/>
              </a:ext>
            </a:extLst>
          </p:cNvPr>
          <p:cNvSpPr>
            <a:spLocks noGrp="1" noChangeArrowheads="1"/>
          </p:cNvSpPr>
          <p:nvPr>
            <p:ph idx="1"/>
          </p:nvPr>
        </p:nvSpPr>
        <p:spPr>
          <a:xfrm>
            <a:off x="285750" y="1600200"/>
            <a:ext cx="8643938" cy="4525963"/>
          </a:xfrm>
        </p:spPr>
        <p:txBody>
          <a:bodyPr/>
          <a:lstStyle/>
          <a:p>
            <a:pPr marL="0" indent="0" algn="just">
              <a:spcAft>
                <a:spcPts val="600"/>
              </a:spcAft>
              <a:buFontTx/>
              <a:buNone/>
            </a:pPr>
            <a:r>
              <a:rPr lang="en-US" altLang="en-US" sz="2000" dirty="0" err="1">
                <a:solidFill>
                  <a:schemeClr val="bg2">
                    <a:lumMod val="10000"/>
                  </a:schemeClr>
                </a:solidFill>
              </a:rPr>
              <a:t>Kroz</a:t>
            </a:r>
            <a:r>
              <a:rPr lang="en-US" altLang="en-US" sz="2000" dirty="0">
                <a:solidFill>
                  <a:schemeClr val="bg2">
                    <a:lumMod val="10000"/>
                  </a:schemeClr>
                </a:solidFill>
              </a:rPr>
              <a:t> Arduino IDE </a:t>
            </a:r>
            <a:r>
              <a:rPr lang="en-US" altLang="en-US" sz="2000" dirty="0" err="1">
                <a:solidFill>
                  <a:schemeClr val="bg2">
                    <a:lumMod val="10000"/>
                  </a:schemeClr>
                </a:solidFill>
              </a:rPr>
              <a:t>programiramo</a:t>
            </a:r>
            <a:r>
              <a:rPr lang="en-US" altLang="en-US" sz="2000" dirty="0">
                <a:solidFill>
                  <a:schemeClr val="bg2">
                    <a:lumMod val="10000"/>
                  </a:schemeClr>
                </a:solidFill>
              </a:rPr>
              <a:t> </a:t>
            </a:r>
            <a:r>
              <a:rPr lang="en-US" altLang="en-US" sz="2000" dirty="0" err="1">
                <a:solidFill>
                  <a:schemeClr val="bg2">
                    <a:lumMod val="10000"/>
                  </a:schemeClr>
                </a:solidFill>
              </a:rPr>
              <a:t>miktrokontroler</a:t>
            </a:r>
            <a:r>
              <a:rPr lang="en-US" altLang="en-US" sz="2000" dirty="0">
                <a:solidFill>
                  <a:schemeClr val="bg2">
                    <a:lumMod val="10000"/>
                  </a:schemeClr>
                </a:solidFill>
              </a:rPr>
              <a:t> </a:t>
            </a:r>
            <a:r>
              <a:rPr lang="en-US" altLang="en-US" sz="2000" dirty="0" err="1">
                <a:solidFill>
                  <a:schemeClr val="bg2">
                    <a:lumMod val="10000"/>
                  </a:schemeClr>
                </a:solidFill>
              </a:rPr>
              <a:t>koji</a:t>
            </a:r>
            <a:r>
              <a:rPr lang="en-US" altLang="en-US" sz="2000" dirty="0">
                <a:solidFill>
                  <a:schemeClr val="bg2">
                    <a:lumMod val="10000"/>
                  </a:schemeClr>
                </a:solidFill>
              </a:rPr>
              <a:t> </a:t>
            </a:r>
            <a:r>
              <a:rPr lang="sr-Latn-RS" altLang="en-US" sz="2000" dirty="0">
                <a:solidFill>
                  <a:schemeClr val="bg2">
                    <a:lumMod val="10000"/>
                  </a:schemeClr>
                </a:solidFill>
              </a:rPr>
              <a:t>ć</a:t>
            </a:r>
            <a:r>
              <a:rPr lang="en-US" altLang="en-US" sz="2000" dirty="0">
                <a:solidFill>
                  <a:schemeClr val="bg2">
                    <a:lumMod val="10000"/>
                  </a:schemeClr>
                </a:solidFill>
              </a:rPr>
              <a:t>e </a:t>
            </a:r>
            <a:r>
              <a:rPr lang="en-US" altLang="en-US" sz="2000" dirty="0" err="1">
                <a:solidFill>
                  <a:schemeClr val="bg2">
                    <a:lumMod val="10000"/>
                  </a:schemeClr>
                </a:solidFill>
              </a:rPr>
              <a:t>upravljati</a:t>
            </a:r>
            <a:r>
              <a:rPr lang="en-US" altLang="en-US" sz="2000" dirty="0">
                <a:solidFill>
                  <a:schemeClr val="bg2">
                    <a:lumMod val="10000"/>
                  </a:schemeClr>
                </a:solidFill>
              </a:rPr>
              <a:t> </a:t>
            </a:r>
            <a:r>
              <a:rPr lang="sr-Latn-RS" altLang="en-US" sz="2000" dirty="0">
                <a:solidFill>
                  <a:schemeClr val="bg2">
                    <a:lumMod val="10000"/>
                  </a:schemeClr>
                </a:solidFill>
              </a:rPr>
              <a:t>servo</a:t>
            </a:r>
            <a:r>
              <a:rPr lang="en-US" altLang="en-US" sz="2000" dirty="0">
                <a:solidFill>
                  <a:schemeClr val="bg2">
                    <a:lumMod val="10000"/>
                  </a:schemeClr>
                </a:solidFill>
              </a:rPr>
              <a:t> </a:t>
            </a:r>
            <a:r>
              <a:rPr lang="en-US" altLang="en-US" sz="2000" dirty="0" err="1">
                <a:solidFill>
                  <a:schemeClr val="bg2">
                    <a:lumMod val="10000"/>
                  </a:schemeClr>
                </a:solidFill>
              </a:rPr>
              <a:t>motorom</a:t>
            </a:r>
            <a:r>
              <a:rPr lang="en-US" altLang="en-US" sz="2000" dirty="0">
                <a:solidFill>
                  <a:schemeClr val="bg2">
                    <a:lumMod val="10000"/>
                  </a:schemeClr>
                </a:solidFill>
              </a:rPr>
              <a:t>, </a:t>
            </a:r>
            <a:r>
              <a:rPr lang="en-US" altLang="en-US" sz="2000" dirty="0" err="1">
                <a:solidFill>
                  <a:schemeClr val="bg2">
                    <a:lumMod val="10000"/>
                  </a:schemeClr>
                </a:solidFill>
              </a:rPr>
              <a:t>kao</a:t>
            </a:r>
            <a:r>
              <a:rPr lang="en-US" altLang="en-US" sz="2000" dirty="0">
                <a:solidFill>
                  <a:schemeClr val="bg2">
                    <a:lumMod val="10000"/>
                  </a:schemeClr>
                </a:solidFill>
              </a:rPr>
              <a:t> </a:t>
            </a:r>
            <a:r>
              <a:rPr lang="en-US" altLang="en-US" sz="2000" dirty="0" err="1">
                <a:solidFill>
                  <a:schemeClr val="bg2">
                    <a:lumMod val="10000"/>
                  </a:schemeClr>
                </a:solidFill>
              </a:rPr>
              <a:t>i</a:t>
            </a:r>
            <a:r>
              <a:rPr lang="en-US" altLang="en-US" sz="2000" dirty="0">
                <a:solidFill>
                  <a:schemeClr val="bg2">
                    <a:lumMod val="10000"/>
                  </a:schemeClr>
                </a:solidFill>
              </a:rPr>
              <a:t> </a:t>
            </a:r>
            <a:r>
              <a:rPr lang="en-US" altLang="en-US" sz="2000" dirty="0" err="1">
                <a:solidFill>
                  <a:schemeClr val="bg2">
                    <a:lumMod val="10000"/>
                  </a:schemeClr>
                </a:solidFill>
              </a:rPr>
              <a:t>ultrazvu</a:t>
            </a:r>
            <a:r>
              <a:rPr lang="sr-Latn-RS" altLang="en-US" sz="2000" dirty="0">
                <a:solidFill>
                  <a:schemeClr val="bg2">
                    <a:lumMod val="10000"/>
                  </a:schemeClr>
                </a:solidFill>
              </a:rPr>
              <a:t>č</a:t>
            </a:r>
            <a:r>
              <a:rPr lang="en-US" altLang="en-US" sz="2000" dirty="0" err="1">
                <a:solidFill>
                  <a:schemeClr val="bg2">
                    <a:lumMod val="10000"/>
                  </a:schemeClr>
                </a:solidFill>
              </a:rPr>
              <a:t>nim</a:t>
            </a:r>
            <a:r>
              <a:rPr lang="en-US" altLang="en-US" sz="2000" dirty="0">
                <a:solidFill>
                  <a:schemeClr val="bg2">
                    <a:lumMod val="10000"/>
                  </a:schemeClr>
                </a:solidFill>
              </a:rPr>
              <a:t> </a:t>
            </a:r>
            <a:r>
              <a:rPr lang="en-US" altLang="en-US" sz="2000" dirty="0" err="1">
                <a:solidFill>
                  <a:schemeClr val="bg2">
                    <a:lumMod val="10000"/>
                  </a:schemeClr>
                </a:solidFill>
              </a:rPr>
              <a:t>senzorom</a:t>
            </a:r>
            <a:r>
              <a:rPr lang="en-US" altLang="en-US" sz="2000" dirty="0">
                <a:solidFill>
                  <a:schemeClr val="bg2">
                    <a:lumMod val="10000"/>
                  </a:schemeClr>
                </a:solidFill>
              </a:rPr>
              <a:t>. </a:t>
            </a:r>
          </a:p>
          <a:p>
            <a:pPr marL="0" indent="0" algn="just">
              <a:spcAft>
                <a:spcPts val="600"/>
              </a:spcAft>
              <a:buFontTx/>
              <a:buNone/>
            </a:pPr>
            <a:r>
              <a:rPr lang="en-US" altLang="en-US" sz="2000" dirty="0">
                <a:solidFill>
                  <a:schemeClr val="bg2">
                    <a:lumMod val="10000"/>
                  </a:schemeClr>
                </a:solidFill>
              </a:rPr>
              <a:t>Motor se </a:t>
            </a:r>
            <a:r>
              <a:rPr lang="en-US" altLang="en-US" sz="2000" dirty="0" err="1">
                <a:solidFill>
                  <a:schemeClr val="bg2">
                    <a:lumMod val="10000"/>
                  </a:schemeClr>
                </a:solidFill>
              </a:rPr>
              <a:t>okre</a:t>
            </a:r>
            <a:r>
              <a:rPr lang="sr-Latn-RS" altLang="en-US" sz="2000" dirty="0">
                <a:solidFill>
                  <a:schemeClr val="bg2">
                    <a:lumMod val="10000"/>
                  </a:schemeClr>
                </a:solidFill>
              </a:rPr>
              <a:t>ć</a:t>
            </a:r>
            <a:r>
              <a:rPr lang="en-US" altLang="en-US" sz="2000" dirty="0">
                <a:solidFill>
                  <a:schemeClr val="bg2">
                    <a:lumMod val="10000"/>
                  </a:schemeClr>
                </a:solidFill>
              </a:rPr>
              <a:t>e od 0, </a:t>
            </a:r>
            <a:r>
              <a:rPr lang="en-US" altLang="en-US" sz="2000" dirty="0" err="1">
                <a:solidFill>
                  <a:schemeClr val="bg2">
                    <a:lumMod val="10000"/>
                  </a:schemeClr>
                </a:solidFill>
              </a:rPr>
              <a:t>sve</a:t>
            </a:r>
            <a:r>
              <a:rPr lang="en-US" altLang="en-US" sz="2000" dirty="0">
                <a:solidFill>
                  <a:schemeClr val="bg2">
                    <a:lumMod val="10000"/>
                  </a:schemeClr>
                </a:solidFill>
              </a:rPr>
              <a:t> do 180 </a:t>
            </a:r>
            <a:r>
              <a:rPr lang="en-US" altLang="en-US" sz="2000" dirty="0" err="1">
                <a:solidFill>
                  <a:schemeClr val="bg2">
                    <a:lumMod val="10000"/>
                  </a:schemeClr>
                </a:solidFill>
              </a:rPr>
              <a:t>stepeni</a:t>
            </a:r>
            <a:r>
              <a:rPr lang="sr-Latn-RS" altLang="en-US" sz="2000" dirty="0">
                <a:solidFill>
                  <a:schemeClr val="bg2">
                    <a:lumMod val="10000"/>
                  </a:schemeClr>
                </a:solidFill>
              </a:rPr>
              <a:t>, i unazad</a:t>
            </a:r>
            <a:r>
              <a:rPr lang="en-US" altLang="en-US" sz="2000" dirty="0">
                <a:solidFill>
                  <a:schemeClr val="bg2">
                    <a:lumMod val="10000"/>
                  </a:schemeClr>
                </a:solidFill>
              </a:rPr>
              <a:t>. </a:t>
            </a:r>
            <a:r>
              <a:rPr lang="en-US" altLang="en-US" sz="2000" dirty="0" err="1">
                <a:solidFill>
                  <a:schemeClr val="bg2">
                    <a:lumMod val="10000"/>
                  </a:schemeClr>
                </a:solidFill>
              </a:rPr>
              <a:t>Ultrazvu</a:t>
            </a:r>
            <a:r>
              <a:rPr lang="sr-Latn-RS" altLang="en-US" sz="2000" dirty="0">
                <a:solidFill>
                  <a:schemeClr val="bg2">
                    <a:lumMod val="10000"/>
                  </a:schemeClr>
                </a:solidFill>
              </a:rPr>
              <a:t>čni senzor koji se pomera zajedno sa motorom, zaklapa isti ugao. Ove vrednosti se k</a:t>
            </a:r>
            <a:r>
              <a:rPr lang="en-US" altLang="en-US" sz="2000" dirty="0" err="1">
                <a:solidFill>
                  <a:schemeClr val="bg2">
                    <a:lumMod val="10000"/>
                  </a:schemeClr>
                </a:solidFill>
              </a:rPr>
              <a:t>roz</a:t>
            </a:r>
            <a:r>
              <a:rPr lang="sr-Latn-RS" altLang="en-US" sz="2000" dirty="0">
                <a:solidFill>
                  <a:schemeClr val="bg2">
                    <a:lumMod val="10000"/>
                  </a:schemeClr>
                </a:solidFill>
              </a:rPr>
              <a:t> IDE prosledjuju na serijski port, kome pristupamo kroz Python programski jezik koji ima razvijene već gotove biblioteke u te svrhe. Takodje koristeći već gotove biblioteke i funkcije, iscrtavaćemo koncentrične krugove, kao i liniju koja će se pomerati u skladu sa uglom motora. Linija ima početnu tačku u centru koncetričnih krugova, dok će joj se samo menjati drugi kraj. Na ekranu ispisujemo i daljinu detektovanog objekta od radara.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946AF40-B653-418A-9693-080FE7C13E12}"/>
              </a:ext>
            </a:extLst>
          </p:cNvPr>
          <p:cNvSpPr>
            <a:spLocks noGrp="1"/>
          </p:cNvSpPr>
          <p:nvPr>
            <p:ph type="title"/>
          </p:nvPr>
        </p:nvSpPr>
        <p:spPr>
          <a:xfrm>
            <a:off x="457200" y="642938"/>
            <a:ext cx="8229600" cy="774700"/>
          </a:xfrm>
        </p:spPr>
        <p:txBody>
          <a:bodyPr/>
          <a:lstStyle/>
          <a:p>
            <a:r>
              <a:rPr lang="sr-Latn-RS" altLang="en-US" dirty="0"/>
              <a:t>Blok šema</a:t>
            </a:r>
            <a:endParaRPr lang="en-US" altLang="en-US" dirty="0"/>
          </a:p>
        </p:txBody>
      </p:sp>
      <p:pic>
        <p:nvPicPr>
          <p:cNvPr id="6" name="Content Placeholder 5">
            <a:extLst>
              <a:ext uri="{FF2B5EF4-FFF2-40B4-BE49-F238E27FC236}">
                <a16:creationId xmlns:a16="http://schemas.microsoft.com/office/drawing/2014/main" id="{371F245F-BF22-44D9-A69B-950E2087F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8281"/>
            <a:ext cx="8229600" cy="3709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6883-84F1-466F-85CA-81ED2822952F}"/>
              </a:ext>
            </a:extLst>
          </p:cNvPr>
          <p:cNvSpPr>
            <a:spLocks noGrp="1"/>
          </p:cNvSpPr>
          <p:nvPr>
            <p:ph type="title"/>
          </p:nvPr>
        </p:nvSpPr>
        <p:spPr>
          <a:xfrm>
            <a:off x="457199" y="908720"/>
            <a:ext cx="8229600" cy="774720"/>
          </a:xfrm>
        </p:spPr>
        <p:txBody>
          <a:bodyPr/>
          <a:lstStyle/>
          <a:p>
            <a:r>
              <a:rPr lang="sr-Latn-RS" dirty="0"/>
              <a:t>Arduino IDE</a:t>
            </a:r>
            <a:br>
              <a:rPr lang="sr-Latn-RS" sz="3200" dirty="0"/>
            </a:br>
            <a:endParaRPr lang="en-US" sz="3200" dirty="0"/>
          </a:p>
        </p:txBody>
      </p:sp>
      <p:pic>
        <p:nvPicPr>
          <p:cNvPr id="5" name="Content Placeholder 4">
            <a:extLst>
              <a:ext uri="{FF2B5EF4-FFF2-40B4-BE49-F238E27FC236}">
                <a16:creationId xmlns:a16="http://schemas.microsoft.com/office/drawing/2014/main" id="{CA01C120-B738-44C4-8256-92DBB0E85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611" y="2348880"/>
            <a:ext cx="5438775" cy="1600200"/>
          </a:xfrm>
        </p:spPr>
      </p:pic>
      <p:pic>
        <p:nvPicPr>
          <p:cNvPr id="7" name="Picture 6">
            <a:extLst>
              <a:ext uri="{FF2B5EF4-FFF2-40B4-BE49-F238E27FC236}">
                <a16:creationId xmlns:a16="http://schemas.microsoft.com/office/drawing/2014/main" id="{7B7F36B3-9D73-4A86-A090-37C018902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3" y="4221088"/>
            <a:ext cx="5467350" cy="1352550"/>
          </a:xfrm>
          <a:prstGeom prst="rect">
            <a:avLst/>
          </a:prstGeom>
        </p:spPr>
      </p:pic>
    </p:spTree>
    <p:extLst>
      <p:ext uri="{BB962C8B-B14F-4D97-AF65-F5344CB8AC3E}">
        <p14:creationId xmlns:p14="http://schemas.microsoft.com/office/powerpoint/2010/main" val="83601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F96EAF-1845-4454-83EA-F69DC6270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2" y="3414314"/>
            <a:ext cx="6048375" cy="2800768"/>
          </a:xfrm>
        </p:spPr>
      </p:pic>
      <p:sp>
        <p:nvSpPr>
          <p:cNvPr id="6" name="TextBox 5">
            <a:extLst>
              <a:ext uri="{FF2B5EF4-FFF2-40B4-BE49-F238E27FC236}">
                <a16:creationId xmlns:a16="http://schemas.microsoft.com/office/drawing/2014/main" id="{B61D4643-7223-446F-92CB-FA655A73646C}"/>
              </a:ext>
            </a:extLst>
          </p:cNvPr>
          <p:cNvSpPr txBox="1"/>
          <p:nvPr/>
        </p:nvSpPr>
        <p:spPr>
          <a:xfrm>
            <a:off x="462371" y="618008"/>
            <a:ext cx="8219256" cy="2800767"/>
          </a:xfrm>
          <a:prstGeom prst="rect">
            <a:avLst/>
          </a:prstGeom>
          <a:noFill/>
        </p:spPr>
        <p:txBody>
          <a:bodyPr wrap="square" rtlCol="0">
            <a:spAutoFit/>
          </a:bodyPr>
          <a:lstStyle/>
          <a:p>
            <a:pPr algn="just"/>
            <a:r>
              <a:rPr lang="sr-Latn-RS" sz="1600" dirty="0">
                <a:solidFill>
                  <a:schemeClr val="bg2">
                    <a:lumMod val="10000"/>
                  </a:schemeClr>
                </a:solidFill>
              </a:rPr>
              <a:t>Proces slanja i prihvatanja zvuka na senzoru je sledeći:</a:t>
            </a:r>
          </a:p>
          <a:p>
            <a:pPr marL="800100" lvl="1" indent="-342900" algn="just">
              <a:buFont typeface="+mj-lt"/>
              <a:buAutoNum type="arabicPeriod"/>
            </a:pPr>
            <a:r>
              <a:rPr lang="sr-Latn-RS" sz="1600" dirty="0">
                <a:solidFill>
                  <a:schemeClr val="bg2">
                    <a:lumMod val="10000"/>
                  </a:schemeClr>
                </a:solidFill>
              </a:rPr>
              <a:t>TRIGGER OFF</a:t>
            </a:r>
          </a:p>
          <a:p>
            <a:pPr marL="800100" lvl="1" indent="-342900" algn="just">
              <a:buFont typeface="+mj-lt"/>
              <a:buAutoNum type="arabicPeriod"/>
            </a:pPr>
            <a:r>
              <a:rPr lang="sr-Latn-RS" sz="1600" dirty="0">
                <a:solidFill>
                  <a:schemeClr val="bg2">
                    <a:lumMod val="10000"/>
                  </a:schemeClr>
                </a:solidFill>
              </a:rPr>
              <a:t>DELAY(2)</a:t>
            </a:r>
          </a:p>
          <a:p>
            <a:pPr marL="800100" lvl="1" indent="-342900" algn="just">
              <a:buFont typeface="+mj-lt"/>
              <a:buAutoNum type="arabicPeriod"/>
            </a:pPr>
            <a:r>
              <a:rPr lang="sr-Latn-RS" sz="1600" dirty="0">
                <a:solidFill>
                  <a:schemeClr val="bg2">
                    <a:lumMod val="10000"/>
                  </a:schemeClr>
                </a:solidFill>
              </a:rPr>
              <a:t>TRIGGER ON</a:t>
            </a:r>
          </a:p>
          <a:p>
            <a:pPr marL="800100" lvl="1" indent="-342900" algn="just">
              <a:buFont typeface="+mj-lt"/>
              <a:buAutoNum type="arabicPeriod"/>
            </a:pPr>
            <a:r>
              <a:rPr lang="sr-Latn-RS" sz="1600" dirty="0">
                <a:solidFill>
                  <a:schemeClr val="bg2">
                    <a:lumMod val="10000"/>
                  </a:schemeClr>
                </a:solidFill>
              </a:rPr>
              <a:t>DELAY(10)</a:t>
            </a:r>
          </a:p>
          <a:p>
            <a:pPr marL="800100" lvl="1" indent="-342900" algn="just">
              <a:buFont typeface="+mj-lt"/>
              <a:buAutoNum type="arabicPeriod"/>
            </a:pPr>
            <a:r>
              <a:rPr lang="sr-Latn-RS" sz="1600" dirty="0">
                <a:solidFill>
                  <a:schemeClr val="bg2">
                    <a:lumMod val="10000"/>
                  </a:schemeClr>
                </a:solidFill>
              </a:rPr>
              <a:t>TRIGGER OFF</a:t>
            </a:r>
          </a:p>
          <a:p>
            <a:pPr marL="800100" lvl="1" indent="-342900" algn="just">
              <a:buFont typeface="+mj-lt"/>
              <a:buAutoNum type="arabicPeriod"/>
            </a:pPr>
            <a:r>
              <a:rPr lang="sr-Latn-RS" sz="1600" dirty="0">
                <a:solidFill>
                  <a:schemeClr val="bg2">
                    <a:lumMod val="10000"/>
                  </a:schemeClr>
                </a:solidFill>
              </a:rPr>
              <a:t>PulseIN(ECHO)</a:t>
            </a:r>
          </a:p>
          <a:p>
            <a:pPr algn="just"/>
            <a:r>
              <a:rPr lang="sr-Latn-RS" sz="1600" dirty="0">
                <a:solidFill>
                  <a:schemeClr val="bg2">
                    <a:lumMod val="10000"/>
                  </a:schemeClr>
                </a:solidFill>
              </a:rPr>
              <a:t>Nakon dobijanja vremena koje je potrebno da zvuk stigne do objekta i vrati se na senzor, potrebno je to vreme pomnožiti brzinom zvuka i podeliti sa 2. Deljenje sa 2 se radi jer je ukupno vreme sadržalo vreme do objekta, kao i nazad. Ovim postupkom dobijamo daljinu detektovanog objekta.</a:t>
            </a:r>
          </a:p>
        </p:txBody>
      </p:sp>
    </p:spTree>
    <p:extLst>
      <p:ext uri="{BB962C8B-B14F-4D97-AF65-F5344CB8AC3E}">
        <p14:creationId xmlns:p14="http://schemas.microsoft.com/office/powerpoint/2010/main" val="168720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120F56-DE41-4CD0-935A-B0CA645D3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287" y="2796610"/>
            <a:ext cx="7591425" cy="3418472"/>
          </a:xfrm>
        </p:spPr>
      </p:pic>
      <p:sp>
        <p:nvSpPr>
          <p:cNvPr id="6" name="TextBox 5">
            <a:extLst>
              <a:ext uri="{FF2B5EF4-FFF2-40B4-BE49-F238E27FC236}">
                <a16:creationId xmlns:a16="http://schemas.microsoft.com/office/drawing/2014/main" id="{010987D9-C2D1-46D3-886A-C24CD779029B}"/>
              </a:ext>
            </a:extLst>
          </p:cNvPr>
          <p:cNvSpPr txBox="1"/>
          <p:nvPr/>
        </p:nvSpPr>
        <p:spPr>
          <a:xfrm>
            <a:off x="683568" y="980728"/>
            <a:ext cx="7684144" cy="1815882"/>
          </a:xfrm>
          <a:prstGeom prst="rect">
            <a:avLst/>
          </a:prstGeom>
          <a:noFill/>
        </p:spPr>
        <p:txBody>
          <a:bodyPr wrap="square" rtlCol="0">
            <a:spAutoFit/>
          </a:bodyPr>
          <a:lstStyle/>
          <a:p>
            <a:pPr algn="just"/>
            <a:r>
              <a:rPr lang="sr-Latn-RS" sz="1600" dirty="0"/>
              <a:t>U loop delu, koji se konstantno izvršava, pomeramo servo motor od 0 do 1</a:t>
            </a:r>
            <a:r>
              <a:rPr lang="en-US" sz="1600" dirty="0"/>
              <a:t>80</a:t>
            </a:r>
            <a:r>
              <a:rPr lang="sr-Latn-RS" sz="1600" dirty="0"/>
              <a:t> stepeni, i u svakom trenutku izvršimo čitanje podatka sa senzora.</a:t>
            </a:r>
          </a:p>
          <a:p>
            <a:pPr algn="just"/>
            <a:r>
              <a:rPr lang="sr-Latn-RS" sz="1600" dirty="0"/>
              <a:t>Pročitane podatke potrebno je proslediti na serijski port, i to u formatu kojeg ćemo se pridržavati prilikom čitanja sa isto</a:t>
            </a:r>
            <a:r>
              <a:rPr lang="en-US" sz="1600" dirty="0"/>
              <a:t>g</a:t>
            </a:r>
            <a:r>
              <a:rPr lang="sr-Latn-RS" sz="1600" dirty="0"/>
              <a:t> u Python programskom jeziku. Kada motor stigne do krajnje pozicije, potrebno je uraditi obrnuti postupak, odnosno vratiti ga sa 1</a:t>
            </a:r>
            <a:r>
              <a:rPr lang="en-US" sz="1600" dirty="0"/>
              <a:t>80</a:t>
            </a:r>
            <a:r>
              <a:rPr lang="sr-Latn-RS" sz="1600" dirty="0"/>
              <a:t> na nula stepeni, takodje uz čitanje podataka sa senzora i njihov ispis na serijski port.</a:t>
            </a:r>
            <a:endParaRPr lang="en-US" sz="1600" dirty="0"/>
          </a:p>
        </p:txBody>
      </p:sp>
    </p:spTree>
    <p:extLst>
      <p:ext uri="{BB962C8B-B14F-4D97-AF65-F5344CB8AC3E}">
        <p14:creationId xmlns:p14="http://schemas.microsoft.com/office/powerpoint/2010/main" val="271453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949A-69E6-46E6-A777-877E25A33FD9}"/>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3D5CE4E9-D4D1-4A79-9600-96815BAE4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42918"/>
            <a:ext cx="8229600" cy="5810418"/>
          </a:xfrm>
        </p:spPr>
      </p:pic>
      <p:sp>
        <p:nvSpPr>
          <p:cNvPr id="12" name="Rectangle 11">
            <a:extLst>
              <a:ext uri="{FF2B5EF4-FFF2-40B4-BE49-F238E27FC236}">
                <a16:creationId xmlns:a16="http://schemas.microsoft.com/office/drawing/2014/main" id="{A987C6AB-6A26-4376-907A-37B4C0866865}"/>
              </a:ext>
            </a:extLst>
          </p:cNvPr>
          <p:cNvSpPr/>
          <p:nvPr/>
        </p:nvSpPr>
        <p:spPr>
          <a:xfrm>
            <a:off x="1475656" y="188640"/>
            <a:ext cx="7668344" cy="3822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RS" sz="3200" dirty="0">
                <a:solidFill>
                  <a:schemeClr val="accent1"/>
                </a:solidFill>
              </a:rPr>
              <a:t>                      Python</a:t>
            </a:r>
            <a:endParaRPr lang="en-US" sz="3200" dirty="0">
              <a:solidFill>
                <a:schemeClr val="accent1"/>
              </a:solidFill>
            </a:endParaRPr>
          </a:p>
        </p:txBody>
      </p:sp>
    </p:spTree>
    <p:extLst>
      <p:ext uri="{BB962C8B-B14F-4D97-AF65-F5344CB8AC3E}">
        <p14:creationId xmlns:p14="http://schemas.microsoft.com/office/powerpoint/2010/main" val="77618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54BE-0C95-4B56-A292-808028436681}"/>
              </a:ext>
            </a:extLst>
          </p:cNvPr>
          <p:cNvSpPr>
            <a:spLocks noGrp="1"/>
          </p:cNvSpPr>
          <p:nvPr>
            <p:ph type="title"/>
          </p:nvPr>
        </p:nvSpPr>
        <p:spPr>
          <a:xfrm>
            <a:off x="457200" y="692696"/>
            <a:ext cx="8229600" cy="774720"/>
          </a:xfrm>
        </p:spPr>
        <p:txBody>
          <a:bodyPr/>
          <a:lstStyle/>
          <a:p>
            <a:r>
              <a:rPr lang="sr-Latn-RS" sz="3600" dirty="0"/>
              <a:t>Funkcija za pretvaranje iz radijana u stepene</a:t>
            </a:r>
            <a:endParaRPr lang="en-US" sz="3600" dirty="0"/>
          </a:p>
        </p:txBody>
      </p:sp>
      <p:pic>
        <p:nvPicPr>
          <p:cNvPr id="5" name="Content Placeholder 4">
            <a:extLst>
              <a:ext uri="{FF2B5EF4-FFF2-40B4-BE49-F238E27FC236}">
                <a16:creationId xmlns:a16="http://schemas.microsoft.com/office/drawing/2014/main" id="{9227DD44-5F08-49A1-9247-FF891635C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644" y="1844824"/>
            <a:ext cx="6408712" cy="936104"/>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B8214B-3FC9-4A78-AD9A-D8E7AA43A70F}"/>
                  </a:ext>
                </a:extLst>
              </p:cNvPr>
              <p:cNvSpPr txBox="1"/>
              <p:nvPr/>
            </p:nvSpPr>
            <p:spPr>
              <a:xfrm>
                <a:off x="457200" y="2996952"/>
                <a:ext cx="8229600" cy="1754326"/>
              </a:xfrm>
              <a:prstGeom prst="rect">
                <a:avLst/>
              </a:prstGeom>
              <a:noFill/>
            </p:spPr>
            <p:txBody>
              <a:bodyPr wrap="square" rtlCol="0">
                <a:spAutoFit/>
              </a:bodyPr>
              <a:lstStyle/>
              <a:p>
                <a:r>
                  <a:rPr lang="sr-Latn-RS" dirty="0">
                    <a:solidFill>
                      <a:schemeClr val="bg2">
                        <a:lumMod val="10000"/>
                      </a:schemeClr>
                    </a:solidFill>
                  </a:rPr>
                  <a:t>Funkcija </a:t>
                </a:r>
                <a:r>
                  <a:rPr lang="sr-Latn-RS" i="1" dirty="0">
                    <a:solidFill>
                      <a:schemeClr val="bg2">
                        <a:lumMod val="10000"/>
                      </a:schemeClr>
                    </a:solidFill>
                  </a:rPr>
                  <a:t>to_radian</a:t>
                </a:r>
                <a:r>
                  <a:rPr lang="sr-Latn-RS" dirty="0">
                    <a:solidFill>
                      <a:schemeClr val="bg2">
                        <a:lumMod val="10000"/>
                      </a:schemeClr>
                    </a:solidFill>
                  </a:rPr>
                  <a:t> za odredjeni ugao koji je prosledjen kao parametar funkcije vraća njegov ekvivalent u stepenima.</a:t>
                </a:r>
              </a:p>
              <a:p>
                <a:r>
                  <a:rPr lang="sr-Latn-RS" dirty="0">
                    <a:solidFill>
                      <a:schemeClr val="bg2">
                        <a:lumMod val="10000"/>
                      </a:schemeClr>
                    </a:solidFill>
                  </a:rPr>
                  <a:t>Formula po kojoj se vrši konverzija :</a:t>
                </a:r>
              </a:p>
              <a:p>
                <a:r>
                  <a:rPr lang="sr-Latn-RS" dirty="0">
                    <a:solidFill>
                      <a:schemeClr val="bg2">
                        <a:lumMod val="10000"/>
                      </a:schemeClr>
                    </a:solidFill>
                  </a:rPr>
                  <a:t>			</a:t>
                </a:r>
              </a:p>
              <a:p>
                <a:r>
                  <a:rPr lang="sr-Latn-RS" dirty="0">
                    <a:solidFill>
                      <a:schemeClr val="bg2">
                        <a:lumMod val="10000"/>
                      </a:schemeClr>
                    </a:solidFill>
                  </a:rPr>
                  <a:t>			</a:t>
                </a:r>
                <a:r>
                  <a:rPr lang="el-GR" dirty="0">
                    <a:solidFill>
                      <a:schemeClr val="bg2">
                        <a:lumMod val="10000"/>
                      </a:schemeClr>
                    </a:solidFill>
                  </a:rPr>
                  <a:t>α°</a:t>
                </a:r>
                <a:r>
                  <a:rPr lang="sr-Latn-RS" dirty="0">
                    <a:solidFill>
                      <a:schemeClr val="bg2">
                        <a:lumMod val="10000"/>
                      </a:schemeClr>
                    </a:solidFill>
                  </a:rPr>
                  <a:t>= (</a:t>
                </a:r>
                <a:r>
                  <a:rPr lang="el-GR" dirty="0">
                    <a:solidFill>
                      <a:schemeClr val="bg2">
                        <a:lumMod val="10000"/>
                      </a:schemeClr>
                    </a:solidFill>
                  </a:rPr>
                  <a:t>α </a:t>
                </a:r>
                <a:r>
                  <a:rPr lang="sr-Latn-RS" dirty="0">
                    <a:solidFill>
                      <a:schemeClr val="bg2">
                        <a:lumMod val="10000"/>
                      </a:schemeClr>
                    </a:solidFill>
                  </a:rPr>
                  <a:t>rad * </a:t>
                </a:r>
                <a14:m>
                  <m:oMath xmlns:m="http://schemas.openxmlformats.org/officeDocument/2006/math">
                    <m:r>
                      <a:rPr lang="el-GR" i="1" smtClean="0">
                        <a:solidFill>
                          <a:schemeClr val="bg2">
                            <a:lumMod val="10000"/>
                          </a:schemeClr>
                        </a:solidFill>
                        <a:latin typeface="Cambria Math" panose="02040503050406030204" pitchFamily="18" charset="0"/>
                      </a:rPr>
                      <m:t>𝜋</m:t>
                    </m:r>
                  </m:oMath>
                </a14:m>
                <a:r>
                  <a:rPr lang="sr-Latn-RS" dirty="0">
                    <a:solidFill>
                      <a:schemeClr val="bg2">
                        <a:lumMod val="10000"/>
                      </a:schemeClr>
                    </a:solidFill>
                  </a:rPr>
                  <a:t>) / 180</a:t>
                </a:r>
              </a:p>
              <a:p>
                <a:r>
                  <a:rPr lang="sr-Latn-RS" dirty="0">
                    <a:solidFill>
                      <a:schemeClr val="bg2">
                        <a:lumMod val="10000"/>
                      </a:schemeClr>
                    </a:solidFill>
                  </a:rPr>
                  <a:t>				</a:t>
                </a:r>
              </a:p>
            </p:txBody>
          </p:sp>
        </mc:Choice>
        <mc:Fallback xmlns="">
          <p:sp>
            <p:nvSpPr>
              <p:cNvPr id="6" name="TextBox 5">
                <a:extLst>
                  <a:ext uri="{FF2B5EF4-FFF2-40B4-BE49-F238E27FC236}">
                    <a16:creationId xmlns:a16="http://schemas.microsoft.com/office/drawing/2014/main" id="{74B8214B-3FC9-4A78-AD9A-D8E7AA43A70F}"/>
                  </a:ext>
                </a:extLst>
              </p:cNvPr>
              <p:cNvSpPr txBox="1">
                <a:spLocks noRot="1" noChangeAspect="1" noMove="1" noResize="1" noEditPoints="1" noAdjustHandles="1" noChangeArrowheads="1" noChangeShapeType="1" noTextEdit="1"/>
              </p:cNvSpPr>
              <p:nvPr/>
            </p:nvSpPr>
            <p:spPr>
              <a:xfrm>
                <a:off x="457200" y="2996952"/>
                <a:ext cx="8229600" cy="1754326"/>
              </a:xfrm>
              <a:prstGeom prst="rect">
                <a:avLst/>
              </a:prstGeom>
              <a:blipFill>
                <a:blip r:embed="rId3"/>
                <a:stretch>
                  <a:fillRect l="-593" t="-2091"/>
                </a:stretch>
              </a:blipFill>
            </p:spPr>
            <p:txBody>
              <a:bodyPr/>
              <a:lstStyle/>
              <a:p>
                <a:r>
                  <a:rPr lang="en-US">
                    <a:noFill/>
                  </a:rPr>
                  <a:t> </a:t>
                </a:r>
              </a:p>
            </p:txBody>
          </p:sp>
        </mc:Fallback>
      </mc:AlternateContent>
    </p:spTree>
    <p:extLst>
      <p:ext uri="{BB962C8B-B14F-4D97-AF65-F5344CB8AC3E}">
        <p14:creationId xmlns:p14="http://schemas.microsoft.com/office/powerpoint/2010/main" val="4236322101"/>
      </p:ext>
    </p:extLst>
  </p:cSld>
  <p:clrMapOvr>
    <a:masterClrMapping/>
  </p:clrMapOvr>
</p:sld>
</file>

<file path=ppt/theme/theme1.xml><?xml version="1.0" encoding="utf-8"?>
<a:theme xmlns:a="http://schemas.openxmlformats.org/drawingml/2006/main" name="1_Default Design">
  <a:themeElements>
    <a:clrScheme name="Singidunum Journal">
      <a:dk1>
        <a:srgbClr val="595959"/>
      </a:dk1>
      <a:lt1>
        <a:sysClr val="window" lastClr="FFFFFF"/>
      </a:lt1>
      <a:dk2>
        <a:srgbClr val="A5A5A5"/>
      </a:dk2>
      <a:lt2>
        <a:srgbClr val="F2F2F2"/>
      </a:lt2>
      <a:accent1>
        <a:srgbClr val="AA0E0E"/>
      </a:accent1>
      <a:accent2>
        <a:srgbClr val="D52121"/>
      </a:accent2>
      <a:accent3>
        <a:srgbClr val="E34141"/>
      </a:accent3>
      <a:accent4>
        <a:srgbClr val="E47272"/>
      </a:accent4>
      <a:accent5>
        <a:srgbClr val="EC9E9E"/>
      </a:accent5>
      <a:accent6>
        <a:srgbClr val="F4C8C8"/>
      </a:accent6>
      <a:hlink>
        <a:srgbClr val="FF0000"/>
      </a:hlink>
      <a:folHlink>
        <a:srgbClr val="7E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10511</TotalTime>
  <Words>1201</Words>
  <Application>Microsoft Office PowerPoint</Application>
  <PresentationFormat>On-screen Show (4:3)</PresentationFormat>
  <Paragraphs>70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vt:lpstr>
      <vt:lpstr>Arial (Headings)</vt:lpstr>
      <vt:lpstr>Calibri</vt:lpstr>
      <vt:lpstr>Cambria Math</vt:lpstr>
      <vt:lpstr>1_Default Design</vt:lpstr>
      <vt:lpstr>Projektni zadatak iz predmeta Senzorski Sistemi Radar</vt:lpstr>
      <vt:lpstr>O projektu</vt:lpstr>
      <vt:lpstr>Ideja</vt:lpstr>
      <vt:lpstr>Blok šema</vt:lpstr>
      <vt:lpstr>Arduino IDE </vt:lpstr>
      <vt:lpstr>PowerPoint Presentation</vt:lpstr>
      <vt:lpstr>PowerPoint Presentation</vt:lpstr>
      <vt:lpstr>PowerPoint Presentation</vt:lpstr>
      <vt:lpstr>Funkcija za pretvaranje iz radijana u stepene</vt:lpstr>
      <vt:lpstr>Funkcija za pronalaženje tačne pozicije tačaka na canvasu</vt:lpstr>
      <vt:lpstr>Funkcija za dodavanje tačke u listu</vt:lpstr>
      <vt:lpstr>Funkcija za crtanje koncetričnih krugova</vt:lpstr>
      <vt:lpstr>Funkcija za crtanje pravougaonika i ispis</vt:lpstr>
      <vt:lpstr>Funkcija za crtanje tačaka iz liste</vt:lpstr>
      <vt:lpstr>Funkcija za iscrtavanje linije</vt:lpstr>
      <vt:lpstr>Funkcija za iscrtavanje linija</vt:lpstr>
      <vt:lpstr>Funkcija za čitanje sa serijskog porta</vt:lpstr>
      <vt:lpstr>Funkcija za ispisivanje informacija</vt:lpstr>
      <vt:lpstr>PowerPoint Presentation</vt:lpstr>
      <vt:lpstr>Beskonačna petlja</vt:lpstr>
      <vt:lpstr>Nedostaci</vt:lpstr>
      <vt:lpstr>PITANJA?</vt:lpstr>
      <vt:lpstr>HVALA NA PAŽNJI</vt:lpstr>
    </vt:vector>
  </TitlesOfParts>
  <Company>Singidunum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davor.jordacevic.16@singimail.rs</dc:creator>
  <cp:lastModifiedBy>Davor Jordačević</cp:lastModifiedBy>
  <cp:revision>414</cp:revision>
  <dcterms:created xsi:type="dcterms:W3CDTF">2006-05-29T15:15:04Z</dcterms:created>
  <dcterms:modified xsi:type="dcterms:W3CDTF">2019-02-17T23:06:50Z</dcterms:modified>
</cp:coreProperties>
</file>