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6"/>
  </p:notesMasterIdLst>
  <p:sldIdLst>
    <p:sldId id="265" r:id="rId3"/>
    <p:sldId id="266" r:id="rId4"/>
    <p:sldId id="267" r:id="rId5"/>
    <p:sldId id="268" r:id="rId6"/>
    <p:sldId id="259" r:id="rId7"/>
    <p:sldId id="277" r:id="rId8"/>
    <p:sldId id="269" r:id="rId9"/>
    <p:sldId id="261" r:id="rId10"/>
    <p:sldId id="275" r:id="rId11"/>
    <p:sldId id="260" r:id="rId12"/>
    <p:sldId id="262" r:id="rId13"/>
    <p:sldId id="27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 autoAdjust="0"/>
    <p:restoredTop sz="97366" autoAdjust="0"/>
  </p:normalViewPr>
  <p:slideViewPr>
    <p:cSldViewPr snapToGrid="0">
      <p:cViewPr>
        <p:scale>
          <a:sx n="66" d="100"/>
          <a:sy n="66" d="100"/>
        </p:scale>
        <p:origin x="688" y="-60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25.1.2025.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25.1.2025.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onteka.hr/zagreb-i-okolica/organizatori-volontiran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 smtClean="0"/>
              <a:t>Volontiraj s nama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noProof="0" dirty="0" smtClean="0"/>
              <a:t>15_3 VoloConnect</a:t>
            </a:r>
            <a:endParaRPr lang="hr-HR" sz="1400" noProof="0" dirty="0"/>
          </a:p>
          <a:p>
            <a:r>
              <a:rPr lang="hr-HR" noProof="0" dirty="0"/>
              <a:t>Ak. god. </a:t>
            </a:r>
            <a:r>
              <a:rPr lang="hr-HR" noProof="0" dirty="0" smtClean="0"/>
              <a:t>2024./</a:t>
            </a:r>
            <a:r>
              <a:rPr lang="hr-HR" noProof="0" dirty="0"/>
              <a:t>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 smtClean="0"/>
              <a:t>Programski jezici: Java i JavaScript</a:t>
            </a:r>
          </a:p>
          <a:p>
            <a:r>
              <a:rPr lang="hr-HR" dirty="0" smtClean="0"/>
              <a:t>Radni okviri: Vue, Axios, Vite, Appwrite, Spring Boot</a:t>
            </a:r>
          </a:p>
          <a:p>
            <a:r>
              <a:rPr lang="hr-HR" noProof="0" dirty="0" smtClean="0"/>
              <a:t>Baza podataka: PostgreSQL, pgAdmin</a:t>
            </a:r>
          </a:p>
          <a:p>
            <a:r>
              <a:rPr lang="hr-HR" dirty="0" smtClean="0"/>
              <a:t>Razvojni alati: IntelliJ IDEA, Visual Studio Code</a:t>
            </a:r>
          </a:p>
          <a:p>
            <a:r>
              <a:rPr lang="hr-HR" noProof="0" dirty="0" smtClean="0"/>
              <a:t>Ispitivanje; Junit, Selenium IDE</a:t>
            </a:r>
          </a:p>
          <a:p>
            <a:r>
              <a:rPr lang="hr-HR" dirty="0" smtClean="0"/>
              <a:t>Alati za razmještaj: Docker</a:t>
            </a:r>
          </a:p>
          <a:p>
            <a:r>
              <a:rPr lang="hr-HR" noProof="0" dirty="0" smtClean="0"/>
              <a:t>Cloud platforma: Render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 smtClean="0"/>
              <a:t>Dogovaranje putem Whatsapp grupe, Discorda i uživo</a:t>
            </a:r>
          </a:p>
          <a:p>
            <a:pPr lvl="1"/>
            <a:r>
              <a:rPr lang="hr-HR" dirty="0" smtClean="0"/>
              <a:t>Github</a:t>
            </a:r>
            <a:endParaRPr lang="hr-HR" noProof="0" dirty="0"/>
          </a:p>
          <a:p>
            <a:pPr lvl="1"/>
            <a:endParaRPr lang="hr-HR" dirty="0"/>
          </a:p>
          <a:p>
            <a:pPr lvl="1"/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pic>
        <p:nvPicPr>
          <p:cNvPr id="3076" name="Picture 4" descr="tabl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" y="986962"/>
            <a:ext cx="7439683" cy="56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afik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" y="986962"/>
            <a:ext cx="7972425" cy="310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 smtClean="0"/>
              <a:t>Izazovi:</a:t>
            </a:r>
          </a:p>
          <a:p>
            <a:r>
              <a:rPr lang="hr-HR" dirty="0" err="1"/>
              <a:t>N</a:t>
            </a:r>
            <a:r>
              <a:rPr lang="en-US" dirty="0" err="1" smtClean="0"/>
              <a:t>eznanje</a:t>
            </a:r>
            <a:r>
              <a:rPr lang="en-US" dirty="0" smtClean="0"/>
              <a:t> </a:t>
            </a:r>
            <a:r>
              <a:rPr lang="en-US" dirty="0" err="1"/>
              <a:t>korištenja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 smtClean="0"/>
              <a:t>aplikacije</a:t>
            </a:r>
            <a:endParaRPr lang="hr-HR" dirty="0" smtClean="0"/>
          </a:p>
          <a:p>
            <a:r>
              <a:rPr lang="hr-HR" noProof="0" dirty="0" smtClean="0">
                <a:sym typeface="Wingdings" panose="05000000000000000000" pitchFamily="2" charset="2"/>
              </a:rPr>
              <a:t>Pronalaženje </a:t>
            </a:r>
            <a:r>
              <a:rPr lang="en-US" dirty="0" err="1" smtClean="0"/>
              <a:t>konkret</a:t>
            </a:r>
            <a:r>
              <a:rPr lang="hr-HR" dirty="0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hr-HR" dirty="0" smtClean="0"/>
              <a:t>a</a:t>
            </a:r>
            <a:r>
              <a:rPr lang="en-US" dirty="0" smtClean="0"/>
              <a:t>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 smtClean="0"/>
              <a:t>aplikacije</a:t>
            </a:r>
            <a:endParaRPr lang="hr-HR" dirty="0">
              <a:sym typeface="Wingdings" panose="05000000000000000000" pitchFamily="2" charset="2"/>
            </a:endParaRPr>
          </a:p>
          <a:p>
            <a:endParaRPr lang="hr-HR" noProof="0" dirty="0" smtClean="0">
              <a:sym typeface="Wingdings" panose="05000000000000000000" pitchFamily="2" charset="2"/>
            </a:endParaRPr>
          </a:p>
          <a:p>
            <a:r>
              <a:rPr lang="en-US" dirty="0" err="1"/>
              <a:t>Većina</a:t>
            </a:r>
            <a:r>
              <a:rPr lang="en-US" dirty="0"/>
              <a:t> </a:t>
            </a:r>
            <a:r>
              <a:rPr lang="en-US" dirty="0" err="1"/>
              <a:t>prepreka</a:t>
            </a:r>
            <a:r>
              <a:rPr lang="en-US" dirty="0"/>
              <a:t> je </a:t>
            </a:r>
            <a:r>
              <a:rPr lang="en-US" dirty="0" err="1"/>
              <a:t>riješena</a:t>
            </a:r>
            <a:r>
              <a:rPr lang="en-US" dirty="0"/>
              <a:t> </a:t>
            </a:r>
            <a:r>
              <a:rPr lang="en-US" dirty="0" err="1"/>
              <a:t>odličnom</a:t>
            </a:r>
            <a:r>
              <a:rPr lang="en-US" dirty="0"/>
              <a:t> </a:t>
            </a:r>
            <a:r>
              <a:rPr lang="en-US" dirty="0" err="1"/>
              <a:t>suradnjom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asistenta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demonstratora</a:t>
            </a:r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Džapo, Danijela – voditeljica tima, frontend</a:t>
            </a:r>
            <a:endParaRPr lang="en-US" dirty="0"/>
          </a:p>
          <a:p>
            <a:r>
              <a:rPr lang="hr-HR" dirty="0"/>
              <a:t>Dodig, Ena – frontend</a:t>
            </a:r>
            <a:endParaRPr lang="en-US" dirty="0"/>
          </a:p>
          <a:p>
            <a:r>
              <a:rPr lang="hr-HR" dirty="0"/>
              <a:t>Dadić, Martina – frontend</a:t>
            </a:r>
            <a:endParaRPr lang="en-US" dirty="0"/>
          </a:p>
          <a:p>
            <a:r>
              <a:rPr lang="hr-HR" dirty="0"/>
              <a:t>Špoler, Dora – baza </a:t>
            </a:r>
            <a:r>
              <a:rPr lang="hr-HR" dirty="0" smtClean="0"/>
              <a:t>podataka, backend</a:t>
            </a:r>
            <a:endParaRPr lang="en-US" dirty="0"/>
          </a:p>
          <a:p>
            <a:r>
              <a:rPr lang="hr-HR" dirty="0"/>
              <a:t>Mucak, Davor – backend</a:t>
            </a:r>
            <a:endParaRPr lang="en-US" dirty="0"/>
          </a:p>
          <a:p>
            <a:r>
              <a:rPr lang="hr-HR" dirty="0"/>
              <a:t>Mahečić, Lovre – </a:t>
            </a:r>
            <a:r>
              <a:rPr lang="hr-HR" dirty="0" smtClean="0"/>
              <a:t>dokumentacija</a:t>
            </a:r>
            <a:endParaRPr lang="en-US" dirty="0"/>
          </a:p>
          <a:p>
            <a:r>
              <a:rPr lang="hr-HR" dirty="0"/>
              <a:t>Oreški, Noa </a:t>
            </a:r>
            <a:r>
              <a:rPr lang="hr-HR" dirty="0" smtClean="0"/>
              <a:t>– dokumentacija, testiranje</a:t>
            </a:r>
            <a:endParaRPr lang="en-US" dirty="0"/>
          </a:p>
          <a:p>
            <a:endParaRPr lang="hr-HR" noProof="0" dirty="0" smtClean="0"/>
          </a:p>
          <a:p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altLang="sr-Latn-RS" dirty="0" smtClean="0"/>
              <a:t>Olakšavanje </a:t>
            </a:r>
            <a:r>
              <a:rPr lang="hr-HR" altLang="sr-Latn-RS" dirty="0"/>
              <a:t>povezivanja volontera s organizacijama koje trebaju pomoć</a:t>
            </a:r>
          </a:p>
          <a:p>
            <a:pPr lvl="0"/>
            <a:r>
              <a:rPr lang="hr-HR" altLang="sr-Latn-RS" dirty="0" smtClean="0"/>
              <a:t>Pregled</a:t>
            </a:r>
            <a:r>
              <a:rPr lang="hr-HR" altLang="sr-Latn-RS" dirty="0"/>
              <a:t>, prijava i upravljanje volonterskim </a:t>
            </a:r>
            <a:r>
              <a:rPr lang="hr-HR" altLang="sr-Latn-RS" dirty="0" smtClean="0"/>
              <a:t>aktivnostima</a:t>
            </a:r>
          </a:p>
          <a:p>
            <a:pPr lvl="0"/>
            <a:r>
              <a:rPr lang="hr-HR" altLang="sr-Latn-RS" dirty="0" smtClean="0"/>
              <a:t>Cilj: potaknuti ljude na volontiranje olakšavanjem procesa pronalaženja volonterskih projekata i pomaganje volonterskim organizacijama u pronalaženju ljudstva</a:t>
            </a:r>
          </a:p>
          <a:p>
            <a:pPr lvl="0"/>
            <a:r>
              <a:rPr lang="hr-HR" altLang="sr-Latn-RS" dirty="0" smtClean="0"/>
              <a:t>Slično rješenje: </a:t>
            </a:r>
            <a:r>
              <a:rPr lang="hr-HR" altLang="sr-Latn-RS" dirty="0" smtClean="0">
                <a:hlinkClick r:id="rId3"/>
              </a:rPr>
              <a:t>Volonteka.hr</a:t>
            </a:r>
            <a:endParaRPr lang="hr-HR" altLang="sr-Latn-RS" dirty="0"/>
          </a:p>
          <a:p>
            <a:pPr lvl="0"/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Funkcionalni:</a:t>
            </a:r>
          </a:p>
          <a:p>
            <a:r>
              <a:rPr lang="hr-HR" dirty="0" smtClean="0"/>
              <a:t>Projekti</a:t>
            </a:r>
          </a:p>
          <a:p>
            <a:r>
              <a:rPr lang="hr-HR" i="1" noProof="0" dirty="0" smtClean="0"/>
              <a:t>Organizacije</a:t>
            </a:r>
          </a:p>
          <a:p>
            <a:r>
              <a:rPr lang="hr-HR" i="1" dirty="0" smtClean="0"/>
              <a:t>Registracija volontera</a:t>
            </a:r>
          </a:p>
          <a:p>
            <a:r>
              <a:rPr lang="hr-HR" i="1" noProof="0" dirty="0" smtClean="0"/>
              <a:t>Praćenje aktivnosti</a:t>
            </a:r>
          </a:p>
          <a:p>
            <a:r>
              <a:rPr lang="hr-HR" i="1" dirty="0" smtClean="0"/>
              <a:t>Ocjene i recenzije</a:t>
            </a:r>
            <a:endParaRPr lang="hr-HR" i="1" noProof="0" dirty="0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b="1" dirty="0" smtClean="0"/>
              <a:t>Nef</a:t>
            </a:r>
            <a:r>
              <a:rPr lang="hr-HR" b="1" dirty="0" smtClean="0"/>
              <a:t>unkcionalni:</a:t>
            </a:r>
          </a:p>
          <a:p>
            <a:pPr marL="266700" lvl="1" indent="-266700">
              <a:lnSpc>
                <a:spcPct val="110000"/>
              </a:lnSpc>
              <a:spcBef>
                <a:spcPts val="500"/>
              </a:spcBef>
            </a:pPr>
            <a:r>
              <a:rPr lang="hr-HR" sz="2400" dirty="0"/>
              <a:t>Performanse (Korisniku se mora omogućiti prijava u sustav putem obrasca koja ne traje duže od 5 sekundi)</a:t>
            </a:r>
          </a:p>
          <a:p>
            <a:pPr marL="266700" lvl="1" indent="-266700">
              <a:lnSpc>
                <a:spcPct val="110000"/>
              </a:lnSpc>
              <a:spcBef>
                <a:spcPts val="500"/>
              </a:spcBef>
            </a:pPr>
            <a:r>
              <a:rPr lang="hr-HR" sz="2400" dirty="0"/>
              <a:t>Sigurnost (Korisnički podaci (PII) trebaju biti pohranjeni na sigurnoj lokaciji koja podatke štiti enkripcijom.)</a:t>
            </a:r>
          </a:p>
          <a:p>
            <a:pPr marL="266700" lvl="1" indent="-266700">
              <a:lnSpc>
                <a:spcPct val="110000"/>
              </a:lnSpc>
              <a:spcBef>
                <a:spcPts val="500"/>
              </a:spcBef>
            </a:pPr>
            <a:r>
              <a:rPr lang="hr-HR" sz="2400" dirty="0"/>
              <a:t>Skalabilnost (Platforma mora biti sposobna podnijeti povećanje broja volontera, organizacija i projekata bez degradacije performansi) </a:t>
            </a:r>
          </a:p>
          <a:p>
            <a:pPr marL="266700" lvl="1" indent="-266700">
              <a:lnSpc>
                <a:spcPct val="110000"/>
              </a:lnSpc>
              <a:spcBef>
                <a:spcPts val="500"/>
              </a:spcBef>
            </a:pPr>
            <a:r>
              <a:rPr lang="hr-HR" sz="2400" dirty="0"/>
              <a:t>Prilagodljivost (Aplikacija mora biti responzivna i prilagođena različitim veličinama ekrana kako bi korisnici na različitim uređajima imali podjednako efikasnu i upotrebljivu aplikaciju)</a:t>
            </a:r>
          </a:p>
          <a:p>
            <a:r>
              <a:rPr lang="hr-HR" dirty="0"/>
              <a:t>Održavanje i nadogradnje</a:t>
            </a:r>
          </a:p>
          <a:p>
            <a:r>
              <a:rPr lang="hr-HR" dirty="0"/>
              <a:t>Dostupnost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5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7" y="970351"/>
            <a:ext cx="9000000" cy="5400000"/>
          </a:xfrm>
        </p:spPr>
        <p:txBody>
          <a:bodyPr/>
          <a:lstStyle/>
          <a:p>
            <a:r>
              <a:rPr lang="hr-HR" dirty="0"/>
              <a:t>K</a:t>
            </a:r>
            <a:r>
              <a:rPr lang="hr-HR" noProof="0" dirty="0" smtClean="0"/>
              <a:t>orisnik: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1026" name="Picture 2" descr="prv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99" y="1903412"/>
            <a:ext cx="7083425" cy="42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 txBox="1">
            <a:spLocks/>
          </p:cNvSpPr>
          <p:nvPr/>
        </p:nvSpPr>
        <p:spPr>
          <a:xfrm>
            <a:off x="62775" y="967053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Organizacija: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63" y="1687420"/>
            <a:ext cx="7092361" cy="468622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 txBox="1">
            <a:spLocks/>
          </p:cNvSpPr>
          <p:nvPr/>
        </p:nvSpPr>
        <p:spPr>
          <a:xfrm>
            <a:off x="71999" y="970351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Volonter: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8" y="1447801"/>
            <a:ext cx="7843821" cy="49225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 txBox="1">
            <a:spLocks/>
          </p:cNvSpPr>
          <p:nvPr/>
        </p:nvSpPr>
        <p:spPr>
          <a:xfrm>
            <a:off x="71999" y="970351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A</a:t>
            </a:r>
            <a:r>
              <a:rPr lang="hr-HR" dirty="0" smtClean="0"/>
              <a:t>dministrator:</a:t>
            </a:r>
            <a:endParaRPr lang="hr-H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77" y="1533219"/>
            <a:ext cx="7843821" cy="48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11" grpId="0" build="p"/>
      <p:bldP spid="11" grpId="1" build="p"/>
      <p:bldP spid="14" grpId="0" build="p"/>
      <p:bldP spid="14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b="1" dirty="0"/>
              <a:t>Funkcionalnosti klijenta</a:t>
            </a:r>
            <a:r>
              <a:rPr lang="hr-HR" b="1" dirty="0" smtClean="0"/>
              <a:t>:</a:t>
            </a:r>
            <a:endParaRPr lang="hr-HR" b="1" dirty="0"/>
          </a:p>
          <a:p>
            <a:r>
              <a:rPr lang="hr-HR" dirty="0"/>
              <a:t>Prikazuje korisničko sučelje, omogućujući interakciju s različitim funkcijama kao što su prijava, pregled dostupnih projekata, prijava na projekte, pregled recenzija i ažuriranje profila</a:t>
            </a:r>
            <a:r>
              <a:rPr lang="hr-HR" dirty="0" smtClean="0"/>
              <a:t>.</a:t>
            </a:r>
            <a:endParaRPr lang="hr-HR" dirty="0"/>
          </a:p>
          <a:p>
            <a:r>
              <a:rPr lang="hr-HR" b="1" dirty="0"/>
              <a:t>Komunikacija s poslužiteljem</a:t>
            </a:r>
            <a:r>
              <a:rPr lang="hr-HR" b="1" dirty="0" smtClean="0"/>
              <a:t>:</a:t>
            </a:r>
            <a:endParaRPr lang="hr-HR" b="1" dirty="0"/>
          </a:p>
          <a:p>
            <a:r>
              <a:rPr lang="hr-HR" dirty="0"/>
              <a:t>Klijent šalje HTTP zahtjeve poslužitelju za različite operacije (GET, POST, PUT, DELETE) ovisno o potrebnoj funkcionalnosti. Na primjer</a:t>
            </a:r>
            <a:r>
              <a:rPr lang="hr-HR" dirty="0" smtClean="0"/>
              <a:t>:</a:t>
            </a:r>
          </a:p>
          <a:p>
            <a:r>
              <a:rPr lang="hr-HR" b="1" dirty="0" smtClean="0"/>
              <a:t>Funkcionalnosti poslužitelja:</a:t>
            </a:r>
          </a:p>
          <a:p>
            <a:r>
              <a:rPr lang="hr-HR" dirty="0"/>
              <a:t>Poslužitelj služi kao središnji sustav za obradu zahtjeva klijenata, upravljanje poslovnom logikom i komunikaciju s bazom podataka radi pohrane i dohvaćanja informacija</a:t>
            </a:r>
            <a:r>
              <a:rPr lang="hr-HR" dirty="0" smtClean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2050" name="Picture 2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8" y="1060585"/>
            <a:ext cx="7588641" cy="52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8" y="776595"/>
            <a:ext cx="7970781" cy="60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1. </a:t>
            </a:r>
            <a:r>
              <a:rPr lang="hr-HR" dirty="0" smtClean="0"/>
              <a:t>Registracija</a:t>
            </a:r>
          </a:p>
          <a:p>
            <a:r>
              <a:rPr lang="en-US" dirty="0"/>
              <a:t>2. </a:t>
            </a:r>
            <a:r>
              <a:rPr lang="en-US" dirty="0" err="1"/>
              <a:t>Prijava</a:t>
            </a:r>
            <a:r>
              <a:rPr lang="en-US" dirty="0"/>
              <a:t> u </a:t>
            </a:r>
            <a:r>
              <a:rPr lang="en-US" dirty="0" err="1"/>
              <a:t>sustav</a:t>
            </a:r>
            <a:r>
              <a:rPr lang="en-US" dirty="0"/>
              <a:t> + </a:t>
            </a: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endParaRPr lang="hr-HR" dirty="0" smtClean="0"/>
          </a:p>
          <a:p>
            <a:r>
              <a:rPr lang="pt-BR" dirty="0"/>
              <a:t>3. Prijava u sustav + filtriranje projekata</a:t>
            </a:r>
          </a:p>
          <a:p>
            <a:r>
              <a:rPr lang="en-US" dirty="0"/>
              <a:t>4. </a:t>
            </a:r>
            <a:r>
              <a:rPr lang="en-US" dirty="0" err="1"/>
              <a:t>Prijava</a:t>
            </a:r>
            <a:r>
              <a:rPr lang="en-US" dirty="0"/>
              <a:t> u </a:t>
            </a:r>
            <a:r>
              <a:rPr lang="en-US" dirty="0" err="1"/>
              <a:t>sustav</a:t>
            </a:r>
            <a:r>
              <a:rPr lang="en-US" dirty="0"/>
              <a:t> + 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en-US" dirty="0" err="1"/>
              <a:t>korisničkih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+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bilješke</a:t>
            </a:r>
            <a:endParaRPr lang="en-US" dirty="0"/>
          </a:p>
          <a:p>
            <a:endParaRPr lang="en-US" dirty="0"/>
          </a:p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1339</TotalTime>
  <Words>481</Words>
  <Application>Microsoft Office PowerPoint</Application>
  <PresentationFormat>On-screen Show (4:3)</PresentationFormat>
  <Paragraphs>94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Volontiraj s nama</vt:lpstr>
      <vt:lpstr>Sadržaj</vt:lpstr>
      <vt:lpstr>Članovi grupe</vt:lpstr>
      <vt:lpstr>O projektu</vt:lpstr>
      <vt:lpstr>Pregled zahtjeva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Korisnik</cp:lastModifiedBy>
  <cp:revision>35</cp:revision>
  <dcterms:created xsi:type="dcterms:W3CDTF">2016-01-18T13:10:52Z</dcterms:created>
  <dcterms:modified xsi:type="dcterms:W3CDTF">2025-01-25T21:48:04Z</dcterms:modified>
</cp:coreProperties>
</file>