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5143500" cx="9144000"/>
  <p:notesSz cx="6858000" cy="9144000"/>
  <p:embeddedFontLst>
    <p:embeddedFont>
      <p:font typeface="Roboto"/>
      <p:regular r:id="rId38"/>
      <p:bold r:id="rId39"/>
      <p:italic r:id="rId40"/>
      <p:boldItalic r:id="rId41"/>
    </p:embeddedFont>
    <p:embeddedFont>
      <p:font typeface="Roboto Mon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6.xml"/><Relationship Id="rId42" Type="http://schemas.openxmlformats.org/officeDocument/2006/relationships/font" Target="fonts/RobotoMono-regular.fntdata"/><Relationship Id="rId41" Type="http://schemas.openxmlformats.org/officeDocument/2006/relationships/font" Target="fonts/Roboto-boldItalic.fntdata"/><Relationship Id="rId22" Type="http://schemas.openxmlformats.org/officeDocument/2006/relationships/slide" Target="slides/slide18.xml"/><Relationship Id="rId44" Type="http://schemas.openxmlformats.org/officeDocument/2006/relationships/font" Target="fonts/RobotoMono-italic.fntdata"/><Relationship Id="rId21" Type="http://schemas.openxmlformats.org/officeDocument/2006/relationships/slide" Target="slides/slide17.xml"/><Relationship Id="rId43" Type="http://schemas.openxmlformats.org/officeDocument/2006/relationships/font" Target="fonts/RobotoMono-bold.fntdata"/><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font" Target="fonts/RobotoMon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Roboto-bold.fntdata"/><Relationship Id="rId16" Type="http://schemas.openxmlformats.org/officeDocument/2006/relationships/slide" Target="slides/slide12.xml"/><Relationship Id="rId38" Type="http://schemas.openxmlformats.org/officeDocument/2006/relationships/font" Target="fonts/Roboto-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*comment*</a:t>
            </a:r>
          </a:p>
          <a:p>
            <a:pPr lvl="0">
              <a:spcBef>
                <a:spcPts val="0"/>
              </a:spcBef>
              <a:buNone/>
            </a:pPr>
            <a:r>
              <a:rPr lang="en"/>
              <a:t>The standard array method reduce, which of course corresponds to this function, has an added convenience. If your array contains at least one element, you are allowed to leave off the start argument. The method will take the first element of the array as its start value and start reducing at the second element.</a:t>
            </a:r>
          </a:p>
          <a:p>
            <a:pPr lvl="0">
              <a:spcBef>
                <a:spcPts val="0"/>
              </a:spcBef>
              <a:buNone/>
            </a:pPr>
            <a:r>
              <a:rPr lang="en"/>
              <a:t>*comment*</a:t>
            </a:r>
          </a:p>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*comment*</a:t>
            </a:r>
          </a:p>
          <a:p>
            <a:pPr lvl="0">
              <a:spcBef>
                <a:spcPts val="0"/>
              </a:spcBef>
              <a:buNone/>
            </a:pPr>
            <a:r>
              <a:rPr lang="en"/>
              <a:t>As an example, let’s write code that finds the average age for men and for women in the data set.</a:t>
            </a:r>
          </a:p>
          <a:p>
            <a:pPr lvl="0">
              <a:spcBef>
                <a:spcPts val="0"/>
              </a:spcBef>
              <a:buNone/>
            </a:pPr>
            <a:r>
              <a:rPr lang="en"/>
              <a:t>*comment*</a:t>
            </a:r>
          </a:p>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*comment*</a:t>
            </a:r>
          </a:p>
          <a:p>
            <a:pPr lvl="0" rtl="0">
              <a:spcBef>
                <a:spcPts val="0"/>
              </a:spcBef>
              <a:buNone/>
            </a:pPr>
            <a:r>
              <a:rPr lang="en"/>
              <a:t>As an example, let’s write code that finds the average age for men and for women in the data set.</a:t>
            </a:r>
          </a:p>
          <a:p>
            <a:pPr lvl="0" rtl="0">
              <a:spcBef>
                <a:spcPts val="0"/>
              </a:spcBef>
              <a:buNone/>
            </a:pPr>
            <a:r>
              <a:rPr lang="en"/>
              <a:t>*comment*</a:t>
            </a:r>
          </a:p>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definitions of this vocabulary (the functions sum and range) will still involve loops, counters, and other incidental details. But because they are expressing simpler concepts than the program as a whole, they are easier to get right.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599" cy="897599"/>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599" cy="897599"/>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599"/>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899"/>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799"/>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399"/>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599"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7999" cy="9533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7999" cy="3163499"/>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8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1999"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699"/>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599"/>
          </a:xfrm>
          <a:prstGeom prst="rect">
            <a:avLst/>
          </a:prstGeom>
        </p:spPr>
        <p:txBody>
          <a:bodyPr anchorCtr="0" anchor="b" bIns="91425" lIns="91425" rIns="91425" tIns="91425">
            <a:noAutofit/>
          </a:bodyPr>
          <a:lstStyle/>
          <a:p>
            <a:pPr lvl="0">
              <a:spcBef>
                <a:spcPts val="0"/>
              </a:spcBef>
              <a:buNone/>
            </a:pPr>
            <a:r>
              <a:rPr lang="en">
                <a:latin typeface="Arial"/>
                <a:ea typeface="Arial"/>
                <a:cs typeface="Arial"/>
                <a:sym typeface="Arial"/>
              </a:rPr>
              <a:t>JavaScript za početnike</a:t>
            </a:r>
          </a:p>
        </p:txBody>
      </p:sp>
      <p:sp>
        <p:nvSpPr>
          <p:cNvPr id="68" name="Shape 68"/>
          <p:cNvSpPr txBox="1"/>
          <p:nvPr>
            <p:ph idx="1" type="subTitle"/>
          </p:nvPr>
        </p:nvSpPr>
        <p:spPr>
          <a:xfrm>
            <a:off x="390525" y="2789130"/>
            <a:ext cx="8222100" cy="432899"/>
          </a:xfrm>
          <a:prstGeom prst="rect">
            <a:avLst/>
          </a:prstGeom>
        </p:spPr>
        <p:txBody>
          <a:bodyPr anchorCtr="0" anchor="t" bIns="91425" lIns="91425" rIns="91425" tIns="91425">
            <a:noAutofit/>
          </a:bodyPr>
          <a:lstStyle/>
          <a:p>
            <a:pPr lvl="0">
              <a:spcBef>
                <a:spcPts val="0"/>
              </a:spcBef>
              <a:buNone/>
            </a:pPr>
            <a:r>
              <a:rPr lang="en" sz="2400"/>
              <a:t>Predavanje #5</a:t>
            </a:r>
          </a:p>
          <a:p>
            <a:pPr lvl="0">
              <a:spcBef>
                <a:spcPts val="0"/>
              </a:spcBef>
              <a:buNone/>
            </a:pPr>
            <a:r>
              <a:rPr lang="en" sz="2400"/>
              <a:t>Higher-Order Functions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Higher-order functions</a:t>
            </a:r>
          </a:p>
        </p:txBody>
      </p:sp>
      <p:sp>
        <p:nvSpPr>
          <p:cNvPr id="123" name="Shape 123"/>
          <p:cNvSpPr txBox="1"/>
          <p:nvPr>
            <p:ph idx="1" type="body"/>
          </p:nvPr>
        </p:nvSpPr>
        <p:spPr>
          <a:xfrm>
            <a:off x="471900" y="1919075"/>
            <a:ext cx="3999900" cy="2710199"/>
          </a:xfrm>
          <a:prstGeom prst="rect">
            <a:avLst/>
          </a:prstGeom>
        </p:spPr>
        <p:txBody>
          <a:bodyPr anchorCtr="0" anchor="t" bIns="91425" lIns="91425" rIns="91425" tIns="91425">
            <a:noAutofit/>
          </a:bodyPr>
          <a:lstStyle/>
          <a:p>
            <a:pPr lvl="0">
              <a:spcBef>
                <a:spcPts val="0"/>
              </a:spcBef>
              <a:buNone/>
            </a:pPr>
            <a:r>
              <a:rPr lang="en"/>
              <a:t>Functions that operate on other functions, either by taking them as arguments or by returning them, are called </a:t>
            </a:r>
            <a:r>
              <a:rPr b="1" lang="en"/>
              <a:t>higher-order functions</a:t>
            </a:r>
            <a:r>
              <a:rPr lang="en"/>
              <a:t>.</a:t>
            </a:r>
          </a:p>
          <a:p>
            <a:pPr lvl="0">
              <a:spcBef>
                <a:spcPts val="0"/>
              </a:spcBef>
              <a:buNone/>
            </a:pPr>
            <a:r>
              <a:rPr lang="en"/>
              <a:t>Higher-order functions allow us to </a:t>
            </a:r>
            <a:r>
              <a:rPr b="1" lang="en"/>
              <a:t>abstract over actions</a:t>
            </a:r>
            <a:r>
              <a:rPr lang="en"/>
              <a:t>, not just values. </a:t>
            </a:r>
          </a:p>
          <a:p>
            <a:pPr lvl="0">
              <a:spcBef>
                <a:spcPts val="0"/>
              </a:spcBef>
              <a:buNone/>
            </a:pPr>
            <a:r>
              <a:t/>
            </a:r>
            <a:endParaRPr/>
          </a:p>
          <a:p>
            <a:pPr lvl="0">
              <a:spcBef>
                <a:spcPts val="0"/>
              </a:spcBef>
              <a:buNone/>
            </a:pPr>
            <a:r>
              <a:t/>
            </a:r>
            <a:endParaRPr/>
          </a:p>
        </p:txBody>
      </p:sp>
      <p:sp>
        <p:nvSpPr>
          <p:cNvPr id="124" name="Shape 124"/>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a:spcBef>
                <a:spcPts val="0"/>
              </a:spcBef>
              <a:buNone/>
            </a:pPr>
            <a:r>
              <a:rPr lang="en"/>
              <a:t>For example, you can have functions that create new functions.</a:t>
            </a:r>
          </a:p>
          <a:p>
            <a:pPr lvl="0">
              <a:spcBef>
                <a:spcPts val="0"/>
              </a:spcBef>
              <a:buNone/>
            </a:pPr>
            <a:r>
              <a:rPr lang="en" sz="1200">
                <a:latin typeface="Roboto Mono"/>
                <a:ea typeface="Roboto Mono"/>
                <a:cs typeface="Roboto Mono"/>
                <a:sym typeface="Roboto Mono"/>
              </a:rPr>
              <a:t>function greaterThan(n) {</a:t>
            </a:r>
            <a:br>
              <a:rPr lang="en" sz="1200">
                <a:latin typeface="Roboto Mono"/>
                <a:ea typeface="Roboto Mono"/>
                <a:cs typeface="Roboto Mono"/>
                <a:sym typeface="Roboto Mono"/>
              </a:rPr>
            </a:br>
            <a:r>
              <a:rPr lang="en" sz="1200">
                <a:latin typeface="Roboto Mono"/>
                <a:ea typeface="Roboto Mono"/>
                <a:cs typeface="Roboto Mono"/>
                <a:sym typeface="Roboto Mono"/>
              </a:rPr>
              <a:t>  return function(m) { return m &gt; n; };</a:t>
            </a:r>
            <a:br>
              <a:rPr lang="en" sz="1200">
                <a:latin typeface="Roboto Mono"/>
                <a:ea typeface="Roboto Mono"/>
                <a:cs typeface="Roboto Mono"/>
                <a:sym typeface="Roboto Mono"/>
              </a:rPr>
            </a:br>
            <a:r>
              <a:rPr lang="en" sz="1200">
                <a:latin typeface="Roboto Mono"/>
                <a:ea typeface="Roboto Mono"/>
                <a:cs typeface="Roboto Mono"/>
                <a:sym typeface="Roboto Mono"/>
              </a:rPr>
              <a:t>}</a:t>
            </a:r>
            <a:br>
              <a:rPr lang="en" sz="1200">
                <a:latin typeface="Roboto Mono"/>
                <a:ea typeface="Roboto Mono"/>
                <a:cs typeface="Roboto Mono"/>
                <a:sym typeface="Roboto Mono"/>
              </a:rPr>
            </a:br>
            <a:r>
              <a:rPr lang="en" sz="1200">
                <a:latin typeface="Roboto Mono"/>
                <a:ea typeface="Roboto Mono"/>
                <a:cs typeface="Roboto Mono"/>
                <a:sym typeface="Roboto Mono"/>
              </a:rPr>
              <a:t>var greaterThan10 = greaterThan(10);</a:t>
            </a:r>
            <a:br>
              <a:rPr lang="en" sz="1200">
                <a:latin typeface="Roboto Mono"/>
                <a:ea typeface="Roboto Mono"/>
                <a:cs typeface="Roboto Mono"/>
                <a:sym typeface="Roboto Mono"/>
              </a:rPr>
            </a:br>
            <a:r>
              <a:rPr lang="en" sz="1200">
                <a:latin typeface="Roboto Mono"/>
                <a:ea typeface="Roboto Mono"/>
                <a:cs typeface="Roboto Mono"/>
                <a:sym typeface="Roboto Mono"/>
              </a:rPr>
              <a:t>console.log(greaterThan10(11));</a:t>
            </a:r>
            <a:br>
              <a:rPr lang="en" sz="1200">
                <a:latin typeface="Roboto Mono"/>
                <a:ea typeface="Roboto Mono"/>
                <a:cs typeface="Roboto Mono"/>
                <a:sym typeface="Roboto Mono"/>
              </a:rPr>
            </a:br>
            <a:r>
              <a:rPr lang="en" sz="1200">
                <a:latin typeface="Roboto Mono"/>
                <a:ea typeface="Roboto Mono"/>
                <a:cs typeface="Roboto Mono"/>
                <a:sym typeface="Roboto Mono"/>
              </a:rPr>
              <a:t>// → true</a:t>
            </a:r>
          </a:p>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Higher-order functions</a:t>
            </a:r>
          </a:p>
        </p:txBody>
      </p:sp>
      <p:sp>
        <p:nvSpPr>
          <p:cNvPr id="130" name="Shape 130"/>
          <p:cNvSpPr txBox="1"/>
          <p:nvPr>
            <p:ph idx="1" type="body"/>
          </p:nvPr>
        </p:nvSpPr>
        <p:spPr>
          <a:xfrm>
            <a:off x="471900" y="1919075"/>
            <a:ext cx="3999900" cy="2710199"/>
          </a:xfrm>
          <a:prstGeom prst="rect">
            <a:avLst/>
          </a:prstGeom>
        </p:spPr>
        <p:txBody>
          <a:bodyPr anchorCtr="0" anchor="t" bIns="91425" lIns="91425" rIns="91425" tIns="91425">
            <a:noAutofit/>
          </a:bodyPr>
          <a:lstStyle/>
          <a:p>
            <a:pPr lvl="0">
              <a:spcBef>
                <a:spcPts val="0"/>
              </a:spcBef>
              <a:buNone/>
            </a:pPr>
            <a:r>
              <a:rPr lang="en"/>
              <a:t>You can even write functions that provide new types of control flow.</a:t>
            </a:r>
          </a:p>
          <a:p>
            <a:pPr lvl="0">
              <a:spcBef>
                <a:spcPts val="0"/>
              </a:spcBef>
              <a:buNone/>
            </a:pPr>
            <a:r>
              <a:rPr lang="en">
                <a:latin typeface="Roboto Mono"/>
                <a:ea typeface="Roboto Mono"/>
                <a:cs typeface="Roboto Mono"/>
                <a:sym typeface="Roboto Mono"/>
              </a:rPr>
              <a:t>function unless(test, then) {</a:t>
            </a:r>
            <a:br>
              <a:rPr lang="en">
                <a:latin typeface="Roboto Mono"/>
                <a:ea typeface="Roboto Mono"/>
                <a:cs typeface="Roboto Mono"/>
                <a:sym typeface="Roboto Mono"/>
              </a:rPr>
            </a:br>
            <a:r>
              <a:rPr lang="en">
                <a:latin typeface="Roboto Mono"/>
                <a:ea typeface="Roboto Mono"/>
                <a:cs typeface="Roboto Mono"/>
                <a:sym typeface="Roboto Mono"/>
              </a:rPr>
              <a:t>  if (!test) then();</a:t>
            </a:r>
            <a:br>
              <a:rPr lang="en">
                <a:latin typeface="Roboto Mono"/>
                <a:ea typeface="Roboto Mono"/>
                <a:cs typeface="Roboto Mono"/>
                <a:sym typeface="Roboto Mono"/>
              </a:rPr>
            </a:br>
            <a:r>
              <a:rPr lang="en">
                <a:latin typeface="Roboto Mono"/>
                <a:ea typeface="Roboto Mono"/>
                <a:cs typeface="Roboto Mono"/>
                <a:sym typeface="Roboto Mono"/>
              </a:rPr>
              <a:t>}</a:t>
            </a:r>
          </a:p>
          <a:p>
            <a:pPr lvl="0">
              <a:spcBef>
                <a:spcPts val="0"/>
              </a:spcBef>
              <a:buNone/>
            </a:pPr>
            <a:r>
              <a:rPr lang="en">
                <a:latin typeface="Roboto Mono"/>
                <a:ea typeface="Roboto Mono"/>
                <a:cs typeface="Roboto Mono"/>
                <a:sym typeface="Roboto Mono"/>
              </a:rPr>
              <a:t>function repeat(times, body) {</a:t>
            </a:r>
            <a:br>
              <a:rPr lang="en">
                <a:latin typeface="Roboto Mono"/>
                <a:ea typeface="Roboto Mono"/>
                <a:cs typeface="Roboto Mono"/>
                <a:sym typeface="Roboto Mono"/>
              </a:rPr>
            </a:br>
            <a:r>
              <a:rPr lang="en">
                <a:latin typeface="Roboto Mono"/>
                <a:ea typeface="Roboto Mono"/>
                <a:cs typeface="Roboto Mono"/>
                <a:sym typeface="Roboto Mono"/>
              </a:rPr>
              <a:t>  for (var i = 0; i &lt; times; i++) body(i);</a:t>
            </a:r>
            <a:br>
              <a:rPr lang="en">
                <a:latin typeface="Roboto Mono"/>
                <a:ea typeface="Roboto Mono"/>
                <a:cs typeface="Roboto Mono"/>
                <a:sym typeface="Roboto Mono"/>
              </a:rPr>
            </a:br>
            <a:r>
              <a:rPr lang="en">
                <a:latin typeface="Roboto Mono"/>
                <a:ea typeface="Roboto Mono"/>
                <a:cs typeface="Roboto Mono"/>
                <a:sym typeface="Roboto Mono"/>
              </a:rPr>
              <a:t>}</a:t>
            </a:r>
          </a:p>
          <a:p>
            <a:pPr lvl="0">
              <a:spcBef>
                <a:spcPts val="0"/>
              </a:spcBef>
              <a:buNone/>
            </a:pPr>
            <a:r>
              <a:t/>
            </a:r>
            <a:endParaRPr/>
          </a:p>
          <a:p>
            <a:pPr lvl="0" rtl="0">
              <a:spcBef>
                <a:spcPts val="0"/>
              </a:spcBef>
              <a:buNone/>
            </a:pPr>
            <a:r>
              <a:t/>
            </a:r>
            <a:endParaRPr/>
          </a:p>
        </p:txBody>
      </p:sp>
      <p:sp>
        <p:nvSpPr>
          <p:cNvPr id="131" name="Shape 131"/>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a:spcBef>
                <a:spcPts val="0"/>
              </a:spcBef>
              <a:buNone/>
            </a:pPr>
            <a:r>
              <a:rPr lang="en">
                <a:latin typeface="Roboto Mono"/>
                <a:ea typeface="Roboto Mono"/>
                <a:cs typeface="Roboto Mono"/>
                <a:sym typeface="Roboto Mono"/>
              </a:rPr>
              <a:t>repeat(3, function(n) {</a:t>
            </a:r>
            <a:br>
              <a:rPr lang="en">
                <a:latin typeface="Roboto Mono"/>
                <a:ea typeface="Roboto Mono"/>
                <a:cs typeface="Roboto Mono"/>
                <a:sym typeface="Roboto Mono"/>
              </a:rPr>
            </a:br>
            <a:r>
              <a:rPr lang="en">
                <a:latin typeface="Roboto Mono"/>
                <a:ea typeface="Roboto Mono"/>
                <a:cs typeface="Roboto Mono"/>
                <a:sym typeface="Roboto Mono"/>
              </a:rPr>
              <a:t>  unless(n % 2, function() {</a:t>
            </a:r>
            <a:br>
              <a:rPr lang="en">
                <a:latin typeface="Roboto Mono"/>
                <a:ea typeface="Roboto Mono"/>
                <a:cs typeface="Roboto Mono"/>
                <a:sym typeface="Roboto Mono"/>
              </a:rPr>
            </a:br>
            <a:r>
              <a:rPr lang="en">
                <a:latin typeface="Roboto Mono"/>
                <a:ea typeface="Roboto Mono"/>
                <a:cs typeface="Roboto Mono"/>
                <a:sym typeface="Roboto Mono"/>
              </a:rPr>
              <a:t>    console.log(n, "is even");</a:t>
            </a:r>
            <a:br>
              <a:rPr lang="en">
                <a:latin typeface="Roboto Mono"/>
                <a:ea typeface="Roboto Mono"/>
                <a:cs typeface="Roboto Mono"/>
                <a:sym typeface="Roboto Mono"/>
              </a:rPr>
            </a:br>
            <a:r>
              <a:rPr lang="en">
                <a:latin typeface="Roboto Mono"/>
                <a:ea typeface="Roboto Mono"/>
                <a:cs typeface="Roboto Mono"/>
                <a:sym typeface="Roboto Mono"/>
              </a:rPr>
              <a:t>  });</a:t>
            </a:r>
            <a:br>
              <a:rPr lang="en">
                <a:latin typeface="Roboto Mono"/>
                <a:ea typeface="Roboto Mono"/>
                <a:cs typeface="Roboto Mono"/>
                <a:sym typeface="Roboto Mono"/>
              </a:rPr>
            </a:br>
            <a:r>
              <a:rPr lang="en">
                <a:latin typeface="Roboto Mono"/>
                <a:ea typeface="Roboto Mono"/>
                <a:cs typeface="Roboto Mono"/>
                <a:sym typeface="Roboto Mono"/>
              </a:rPr>
              <a:t>});</a:t>
            </a:r>
          </a:p>
          <a:p>
            <a:pPr lvl="0" rtl="0">
              <a:spcBef>
                <a:spcPts val="0"/>
              </a:spcBef>
              <a:buNone/>
            </a:pPr>
            <a:r>
              <a:rPr lang="en">
                <a:latin typeface="Roboto Mono"/>
                <a:ea typeface="Roboto Mono"/>
                <a:cs typeface="Roboto Mono"/>
                <a:sym typeface="Roboto Mono"/>
              </a:rPr>
              <a:t>// → 0 is even</a:t>
            </a:r>
            <a:br>
              <a:rPr lang="en">
                <a:latin typeface="Roboto Mono"/>
                <a:ea typeface="Roboto Mono"/>
                <a:cs typeface="Roboto Mono"/>
                <a:sym typeface="Roboto Mono"/>
              </a:rPr>
            </a:br>
            <a:r>
              <a:rPr lang="en">
                <a:latin typeface="Roboto Mono"/>
                <a:ea typeface="Roboto Mono"/>
                <a:cs typeface="Roboto Mono"/>
                <a:sym typeface="Roboto Mono"/>
              </a:rPr>
              <a:t>// → 2 is even</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JSON</a:t>
            </a:r>
          </a:p>
        </p:txBody>
      </p:sp>
      <p:sp>
        <p:nvSpPr>
          <p:cNvPr id="137" name="Shape 137"/>
          <p:cNvSpPr txBox="1"/>
          <p:nvPr>
            <p:ph idx="1" type="body"/>
          </p:nvPr>
        </p:nvSpPr>
        <p:spPr>
          <a:xfrm>
            <a:off x="471900" y="1919075"/>
            <a:ext cx="3999900" cy="2710199"/>
          </a:xfrm>
          <a:prstGeom prst="rect">
            <a:avLst/>
          </a:prstGeom>
        </p:spPr>
        <p:txBody>
          <a:bodyPr anchorCtr="0" anchor="t" bIns="91425" lIns="91425" rIns="91425" tIns="91425">
            <a:noAutofit/>
          </a:bodyPr>
          <a:lstStyle/>
          <a:p>
            <a:pPr lvl="0">
              <a:spcBef>
                <a:spcPts val="0"/>
              </a:spcBef>
              <a:buNone/>
            </a:pPr>
            <a:r>
              <a:rPr lang="en"/>
              <a:t>This format is called JSON (pronounced “Jason”), which stands for JavaScript Object Notation. It is widely used as a data storage and communication format on the Web.</a:t>
            </a:r>
          </a:p>
          <a:p>
            <a:pPr lvl="0" rtl="0">
              <a:spcBef>
                <a:spcPts val="0"/>
              </a:spcBef>
              <a:buNone/>
            </a:pPr>
            <a:r>
              <a:t/>
            </a:r>
            <a:endParaRPr/>
          </a:p>
        </p:txBody>
      </p:sp>
      <p:sp>
        <p:nvSpPr>
          <p:cNvPr id="138" name="Shape 138"/>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a:spcBef>
                <a:spcPts val="0"/>
              </a:spcBef>
              <a:buNone/>
            </a:pPr>
            <a:r>
              <a:rPr lang="en"/>
              <a:t>[</a:t>
            </a:r>
            <a:br>
              <a:rPr lang="en"/>
            </a:br>
            <a:r>
              <a:rPr lang="en"/>
              <a:t>  {"name": "Emma de Milliano", "sex": "f",</a:t>
            </a:r>
            <a:br>
              <a:rPr lang="en"/>
            </a:br>
            <a:r>
              <a:rPr lang="en"/>
              <a:t>   "born": 1876, "died": 1956,</a:t>
            </a:r>
            <a:br>
              <a:rPr lang="en"/>
            </a:br>
            <a:r>
              <a:rPr lang="en"/>
              <a:t>   "father": "Petrus de Milliano",</a:t>
            </a:r>
            <a:br>
              <a:rPr lang="en"/>
            </a:br>
            <a:r>
              <a:rPr lang="en"/>
              <a:t>   "mother": "Sophia van Damme"},</a:t>
            </a:r>
            <a:br>
              <a:rPr lang="en"/>
            </a:br>
            <a:r>
              <a:rPr lang="en"/>
              <a:t>  {"name": "Carolus Haverbeke", "sex": "m",</a:t>
            </a:r>
            <a:br>
              <a:rPr lang="en"/>
            </a:br>
            <a:r>
              <a:rPr lang="en"/>
              <a:t>   "born": 1832, "died": 1905,</a:t>
            </a:r>
            <a:br>
              <a:rPr lang="en"/>
            </a:br>
            <a:r>
              <a:rPr lang="en"/>
              <a:t>   "father": "Carel Haverbeke",</a:t>
            </a:r>
            <a:br>
              <a:rPr lang="en"/>
            </a:br>
            <a:r>
              <a:rPr lang="en"/>
              <a:t>   "mother": "Maria van Brussel"},</a:t>
            </a:r>
            <a:br>
              <a:rPr lang="en"/>
            </a:br>
            <a:r>
              <a:rPr lang="en"/>
              <a:t>  …</a:t>
            </a:r>
            <a:br>
              <a:rPr lang="en"/>
            </a:br>
            <a:r>
              <a:rPr lang="en"/>
              <a:t>  …</a:t>
            </a:r>
            <a:br>
              <a:rPr lang="en"/>
            </a:br>
            <a:r>
              <a:rPr lang="en"/>
              <a:t>]</a:t>
            </a:r>
          </a:p>
          <a:p>
            <a:pPr lvl="0" rtl="0">
              <a:spcBef>
                <a:spcPts val="0"/>
              </a:spcBef>
              <a:buNone/>
            </a:pPr>
            <a:r>
              <a:t/>
            </a:r>
            <a:endParaRPr>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JSON</a:t>
            </a:r>
          </a:p>
        </p:txBody>
      </p:sp>
      <p:sp>
        <p:nvSpPr>
          <p:cNvPr id="144" name="Shape 144"/>
          <p:cNvSpPr txBox="1"/>
          <p:nvPr>
            <p:ph idx="1" type="body"/>
          </p:nvPr>
        </p:nvSpPr>
        <p:spPr>
          <a:xfrm>
            <a:off x="471900" y="1919075"/>
            <a:ext cx="3598200" cy="2710200"/>
          </a:xfrm>
          <a:prstGeom prst="rect">
            <a:avLst/>
          </a:prstGeom>
        </p:spPr>
        <p:txBody>
          <a:bodyPr anchorCtr="0" anchor="t" bIns="91425" lIns="91425" rIns="91425" tIns="91425">
            <a:noAutofit/>
          </a:bodyPr>
          <a:lstStyle/>
          <a:p>
            <a:pPr lvl="0">
              <a:spcBef>
                <a:spcPts val="0"/>
              </a:spcBef>
              <a:buNone/>
            </a:pPr>
            <a:r>
              <a:rPr lang="en"/>
              <a:t>All property names have to be surrounded by double quotes, and only simple data expressions are allowed—no function calls, variables…</a:t>
            </a:r>
          </a:p>
          <a:p>
            <a:pPr lvl="0">
              <a:spcBef>
                <a:spcPts val="0"/>
              </a:spcBef>
              <a:buNone/>
            </a:pPr>
            <a:r>
              <a:rPr lang="en"/>
              <a:t>JSON.parse and JSON.stringify, convert data from and to this format.</a:t>
            </a:r>
          </a:p>
          <a:p>
            <a:pPr lvl="0">
              <a:spcBef>
                <a:spcPts val="0"/>
              </a:spcBef>
              <a:buNone/>
            </a:pPr>
            <a:r>
              <a:t/>
            </a:r>
            <a:endParaRPr/>
          </a:p>
          <a:p>
            <a:pPr lvl="0" rtl="0">
              <a:spcBef>
                <a:spcPts val="0"/>
              </a:spcBef>
              <a:buNone/>
            </a:pPr>
            <a:r>
              <a:t/>
            </a:r>
            <a:endParaRPr/>
          </a:p>
        </p:txBody>
      </p:sp>
      <p:sp>
        <p:nvSpPr>
          <p:cNvPr id="145" name="Shape 145"/>
          <p:cNvSpPr txBox="1"/>
          <p:nvPr>
            <p:ph idx="2" type="body"/>
          </p:nvPr>
        </p:nvSpPr>
        <p:spPr>
          <a:xfrm>
            <a:off x="4353100" y="1919075"/>
            <a:ext cx="4341000" cy="2710200"/>
          </a:xfrm>
          <a:prstGeom prst="rect">
            <a:avLst/>
          </a:prstGeom>
        </p:spPr>
        <p:txBody>
          <a:bodyPr anchorCtr="0" anchor="t" bIns="91425" lIns="91425" rIns="91425" tIns="91425">
            <a:noAutofit/>
          </a:bodyPr>
          <a:lstStyle/>
          <a:p>
            <a:pPr lvl="0">
              <a:spcBef>
                <a:spcPts val="0"/>
              </a:spcBef>
              <a:buNone/>
            </a:pPr>
            <a:r>
              <a:rPr lang="en"/>
              <a:t>JSON.stringify takes a JavaScript value and returns a JSON-encoded string. </a:t>
            </a:r>
          </a:p>
          <a:p>
            <a:pPr lvl="0">
              <a:spcBef>
                <a:spcPts val="0"/>
              </a:spcBef>
              <a:buNone/>
            </a:pPr>
            <a:r>
              <a:rPr lang="en"/>
              <a:t>JSON.parse takes such a string and converts it to the value it encodes.</a:t>
            </a:r>
          </a:p>
          <a:p>
            <a:pPr lvl="0">
              <a:spcBef>
                <a:spcPts val="0"/>
              </a:spcBef>
              <a:buNone/>
            </a:pPr>
            <a:r>
              <a:rPr lang="en">
                <a:latin typeface="Roboto Mono"/>
                <a:ea typeface="Roboto Mono"/>
                <a:cs typeface="Roboto Mono"/>
                <a:sym typeface="Roboto Mono"/>
              </a:rPr>
              <a:t>var string = JSON.stringify({name:"X", born:1980})</a:t>
            </a:r>
            <a:r>
              <a:rPr lang="en">
                <a:latin typeface="Roboto Mono"/>
                <a:ea typeface="Roboto Mono"/>
                <a:cs typeface="Roboto Mono"/>
                <a:sym typeface="Roboto Mono"/>
              </a:rPr>
              <a:t>;</a:t>
            </a:r>
            <a:br>
              <a:rPr lang="en">
                <a:latin typeface="Roboto Mono"/>
                <a:ea typeface="Roboto Mono"/>
                <a:cs typeface="Roboto Mono"/>
                <a:sym typeface="Roboto Mono"/>
              </a:rPr>
            </a:br>
            <a:r>
              <a:rPr lang="en">
                <a:latin typeface="Roboto Mono"/>
                <a:ea typeface="Roboto Mono"/>
                <a:cs typeface="Roboto Mono"/>
                <a:sym typeface="Roboto Mono"/>
              </a:rPr>
              <a:t>console.log(string);</a:t>
            </a:r>
            <a:br>
              <a:rPr lang="en">
                <a:latin typeface="Roboto Mono"/>
                <a:ea typeface="Roboto Mono"/>
                <a:cs typeface="Roboto Mono"/>
                <a:sym typeface="Roboto Mono"/>
              </a:rPr>
            </a:br>
            <a:r>
              <a:rPr lang="en">
                <a:latin typeface="Roboto Mono"/>
                <a:ea typeface="Roboto Mono"/>
                <a:cs typeface="Roboto Mono"/>
                <a:sym typeface="Roboto Mono"/>
              </a:rPr>
              <a:t>// → {"name":"X","born":1980}</a:t>
            </a:r>
            <a:br>
              <a:rPr lang="en">
                <a:latin typeface="Roboto Mono"/>
                <a:ea typeface="Roboto Mono"/>
                <a:cs typeface="Roboto Mono"/>
                <a:sym typeface="Roboto Mono"/>
              </a:rPr>
            </a:br>
            <a:r>
              <a:rPr lang="en">
                <a:latin typeface="Roboto Mono"/>
                <a:ea typeface="Roboto Mono"/>
                <a:cs typeface="Roboto Mono"/>
                <a:sym typeface="Roboto Mono"/>
              </a:rPr>
              <a:t>console.log(JSON.parse(string).born);</a:t>
            </a:r>
            <a:br>
              <a:rPr lang="en">
                <a:latin typeface="Roboto Mono"/>
                <a:ea typeface="Roboto Mono"/>
                <a:cs typeface="Roboto Mono"/>
                <a:sym typeface="Roboto Mono"/>
              </a:rPr>
            </a:br>
            <a:r>
              <a:rPr lang="en">
                <a:latin typeface="Roboto Mono"/>
                <a:ea typeface="Roboto Mono"/>
                <a:cs typeface="Roboto Mono"/>
                <a:sym typeface="Roboto Mono"/>
              </a:rPr>
              <a:t>// → 1980</a:t>
            </a:r>
          </a:p>
          <a:p>
            <a:pPr lvl="0" rt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Filtering an array</a:t>
            </a:r>
          </a:p>
        </p:txBody>
      </p:sp>
      <p:sp>
        <p:nvSpPr>
          <p:cNvPr id="151" name="Shape 151"/>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Filters out the elements in an array that don’t pass a test.</a:t>
            </a:r>
          </a:p>
          <a:p>
            <a:pPr lvl="0">
              <a:spcBef>
                <a:spcPts val="0"/>
              </a:spcBef>
              <a:buNone/>
            </a:pPr>
            <a:r>
              <a:rPr lang="en">
                <a:latin typeface="Roboto Mono"/>
                <a:ea typeface="Roboto Mono"/>
                <a:cs typeface="Roboto Mono"/>
                <a:sym typeface="Roboto Mono"/>
              </a:rPr>
              <a:t>function filter(array, test) {</a:t>
            </a:r>
            <a:br>
              <a:rPr lang="en">
                <a:latin typeface="Roboto Mono"/>
                <a:ea typeface="Roboto Mono"/>
                <a:cs typeface="Roboto Mono"/>
                <a:sym typeface="Roboto Mono"/>
              </a:rPr>
            </a:br>
            <a:r>
              <a:rPr lang="en">
                <a:latin typeface="Roboto Mono"/>
                <a:ea typeface="Roboto Mono"/>
                <a:cs typeface="Roboto Mono"/>
                <a:sym typeface="Roboto Mono"/>
              </a:rPr>
              <a:t>  var passed = [];</a:t>
            </a:r>
            <a:br>
              <a:rPr lang="en">
                <a:latin typeface="Roboto Mono"/>
                <a:ea typeface="Roboto Mono"/>
                <a:cs typeface="Roboto Mono"/>
                <a:sym typeface="Roboto Mono"/>
              </a:rPr>
            </a:br>
            <a:r>
              <a:rPr lang="en">
                <a:latin typeface="Roboto Mono"/>
                <a:ea typeface="Roboto Mono"/>
                <a:cs typeface="Roboto Mono"/>
                <a:sym typeface="Roboto Mono"/>
              </a:rPr>
              <a:t>  for (var i = 0; i &lt; array.length; i++) {</a:t>
            </a:r>
            <a:br>
              <a:rPr lang="en">
                <a:latin typeface="Roboto Mono"/>
                <a:ea typeface="Roboto Mono"/>
                <a:cs typeface="Roboto Mono"/>
                <a:sym typeface="Roboto Mono"/>
              </a:rPr>
            </a:br>
            <a:r>
              <a:rPr lang="en">
                <a:latin typeface="Roboto Mono"/>
                <a:ea typeface="Roboto Mono"/>
                <a:cs typeface="Roboto Mono"/>
                <a:sym typeface="Roboto Mono"/>
              </a:rPr>
              <a:t>    if (test(array[i]))</a:t>
            </a:r>
            <a:br>
              <a:rPr lang="en">
                <a:latin typeface="Roboto Mono"/>
                <a:ea typeface="Roboto Mono"/>
                <a:cs typeface="Roboto Mono"/>
                <a:sym typeface="Roboto Mono"/>
              </a:rPr>
            </a:br>
            <a:r>
              <a:rPr lang="en">
                <a:latin typeface="Roboto Mono"/>
                <a:ea typeface="Roboto Mono"/>
                <a:cs typeface="Roboto Mono"/>
                <a:sym typeface="Roboto Mono"/>
              </a:rPr>
              <a:t>      passed.push(array[i]);</a:t>
            </a:r>
            <a:br>
              <a:rPr lang="en">
                <a:latin typeface="Roboto Mono"/>
                <a:ea typeface="Roboto Mono"/>
                <a:cs typeface="Roboto Mono"/>
                <a:sym typeface="Roboto Mono"/>
              </a:rPr>
            </a:br>
            <a:r>
              <a:rPr lang="en">
                <a:latin typeface="Roboto Mono"/>
                <a:ea typeface="Roboto Mono"/>
                <a:cs typeface="Roboto Mono"/>
                <a:sym typeface="Roboto Mono"/>
              </a:rPr>
              <a:t>  }</a:t>
            </a:r>
            <a:br>
              <a:rPr lang="en">
                <a:latin typeface="Roboto Mono"/>
                <a:ea typeface="Roboto Mono"/>
                <a:cs typeface="Roboto Mono"/>
                <a:sym typeface="Roboto Mono"/>
              </a:rPr>
            </a:br>
            <a:r>
              <a:rPr lang="en">
                <a:latin typeface="Roboto Mono"/>
                <a:ea typeface="Roboto Mono"/>
                <a:cs typeface="Roboto Mono"/>
                <a:sym typeface="Roboto Mono"/>
              </a:rPr>
              <a:t>  return passed;</a:t>
            </a:r>
            <a:br>
              <a:rPr lang="en">
                <a:latin typeface="Roboto Mono"/>
                <a:ea typeface="Roboto Mono"/>
                <a:cs typeface="Roboto Mono"/>
                <a:sym typeface="Roboto Mono"/>
              </a:rPr>
            </a:br>
            <a:r>
              <a:rPr lang="en">
                <a:latin typeface="Roboto Mono"/>
                <a:ea typeface="Roboto Mono"/>
                <a:cs typeface="Roboto Mono"/>
                <a:sym typeface="Roboto Mono"/>
              </a:rPr>
              <a:t>}</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Filtering an array</a:t>
            </a:r>
          </a:p>
        </p:txBody>
      </p:sp>
      <p:sp>
        <p:nvSpPr>
          <p:cNvPr id="157" name="Shape 157"/>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Uses an argument named test, a function value. The test function is called for each element, and its return value determines whether an element is included in the returned array.</a:t>
            </a:r>
          </a:p>
          <a:p>
            <a:pPr lvl="0">
              <a:spcBef>
                <a:spcPts val="0"/>
              </a:spcBef>
              <a:buNone/>
            </a:pPr>
            <a:r>
              <a:rPr lang="en"/>
              <a:t>Does not delete elements from the existing array, builds up a new array with only the elements that pass the test.</a:t>
            </a:r>
          </a:p>
          <a:p>
            <a:pPr lvl="0">
              <a:spcBef>
                <a:spcPts val="0"/>
              </a:spcBef>
              <a:buNone/>
            </a:pPr>
            <a:r>
              <a:rPr lang="en"/>
              <a:t>Filter is also a standard method on arrays.</a:t>
            </a:r>
          </a:p>
          <a:p>
            <a:pPr lvl="0" rt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Filtering an array</a:t>
            </a:r>
          </a:p>
        </p:txBody>
      </p:sp>
      <p:sp>
        <p:nvSpPr>
          <p:cNvPr id="163" name="Shape 163"/>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latin typeface="Roboto Mono"/>
                <a:ea typeface="Roboto Mono"/>
                <a:cs typeface="Roboto Mono"/>
                <a:sym typeface="Roboto Mono"/>
              </a:rPr>
              <a:t>console.log(ancestry.filter(function(person) {</a:t>
            </a:r>
            <a:br>
              <a:rPr lang="en">
                <a:latin typeface="Roboto Mono"/>
                <a:ea typeface="Roboto Mono"/>
                <a:cs typeface="Roboto Mono"/>
                <a:sym typeface="Roboto Mono"/>
              </a:rPr>
            </a:br>
            <a:r>
              <a:rPr lang="en">
                <a:latin typeface="Roboto Mono"/>
                <a:ea typeface="Roboto Mono"/>
                <a:cs typeface="Roboto Mono"/>
                <a:sym typeface="Roboto Mono"/>
              </a:rPr>
              <a:t>  return person.father == "Carel Haverbeke";</a:t>
            </a:r>
            <a:br>
              <a:rPr lang="en">
                <a:latin typeface="Roboto Mono"/>
                <a:ea typeface="Roboto Mono"/>
                <a:cs typeface="Roboto Mono"/>
                <a:sym typeface="Roboto Mono"/>
              </a:rPr>
            </a:br>
            <a:r>
              <a:rPr lang="en">
                <a:latin typeface="Roboto Mono"/>
                <a:ea typeface="Roboto Mono"/>
                <a:cs typeface="Roboto Mono"/>
                <a:sym typeface="Roboto Mono"/>
              </a:rPr>
              <a:t>}));</a:t>
            </a:r>
          </a:p>
          <a:p>
            <a:pPr lvl="0">
              <a:spcBef>
                <a:spcPts val="0"/>
              </a:spcBef>
              <a:buNone/>
            </a:pPr>
            <a:r>
              <a:rPr lang="en">
                <a:latin typeface="Roboto Mono"/>
                <a:ea typeface="Roboto Mono"/>
                <a:cs typeface="Roboto Mono"/>
                <a:sym typeface="Roboto Mono"/>
              </a:rPr>
              <a:t>// → [{name: "Carolus Haverbeke", …}]</a:t>
            </a:r>
          </a:p>
          <a:p>
            <a:pPr lvl="0" rt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Transforming with map</a:t>
            </a:r>
          </a:p>
        </p:txBody>
      </p:sp>
      <p:sp>
        <p:nvSpPr>
          <p:cNvPr id="169" name="Shape 169"/>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The map method transforms an array by applying a function to all of its elements and building a new array from the returned values.</a:t>
            </a:r>
          </a:p>
          <a:p>
            <a:pPr lvl="0">
              <a:spcBef>
                <a:spcPts val="0"/>
              </a:spcBef>
              <a:buNone/>
            </a:pPr>
            <a:r>
              <a:rPr lang="en">
                <a:latin typeface="Roboto Mono"/>
                <a:ea typeface="Roboto Mono"/>
                <a:cs typeface="Roboto Mono"/>
                <a:sym typeface="Roboto Mono"/>
              </a:rPr>
              <a:t>function map(array, transform) {</a:t>
            </a:r>
            <a:br>
              <a:rPr lang="en">
                <a:latin typeface="Roboto Mono"/>
                <a:ea typeface="Roboto Mono"/>
                <a:cs typeface="Roboto Mono"/>
                <a:sym typeface="Roboto Mono"/>
              </a:rPr>
            </a:br>
            <a:r>
              <a:rPr lang="en">
                <a:latin typeface="Roboto Mono"/>
                <a:ea typeface="Roboto Mono"/>
                <a:cs typeface="Roboto Mono"/>
                <a:sym typeface="Roboto Mono"/>
              </a:rPr>
              <a:t>  var mapped = [];</a:t>
            </a:r>
            <a:br>
              <a:rPr lang="en">
                <a:latin typeface="Roboto Mono"/>
                <a:ea typeface="Roboto Mono"/>
                <a:cs typeface="Roboto Mono"/>
                <a:sym typeface="Roboto Mono"/>
              </a:rPr>
            </a:br>
            <a:r>
              <a:rPr lang="en">
                <a:latin typeface="Roboto Mono"/>
                <a:ea typeface="Roboto Mono"/>
                <a:cs typeface="Roboto Mono"/>
                <a:sym typeface="Roboto Mono"/>
              </a:rPr>
              <a:t>  for (var i = 0; i &lt; array.length; i++)</a:t>
            </a:r>
            <a:br>
              <a:rPr lang="en">
                <a:latin typeface="Roboto Mono"/>
                <a:ea typeface="Roboto Mono"/>
                <a:cs typeface="Roboto Mono"/>
                <a:sym typeface="Roboto Mono"/>
              </a:rPr>
            </a:br>
            <a:r>
              <a:rPr lang="en">
                <a:latin typeface="Roboto Mono"/>
                <a:ea typeface="Roboto Mono"/>
                <a:cs typeface="Roboto Mono"/>
                <a:sym typeface="Roboto Mono"/>
              </a:rPr>
              <a:t>    mapped.push(transform(array[i]));</a:t>
            </a:r>
            <a:br>
              <a:rPr lang="en">
                <a:latin typeface="Roboto Mono"/>
                <a:ea typeface="Roboto Mono"/>
                <a:cs typeface="Roboto Mono"/>
                <a:sym typeface="Roboto Mono"/>
              </a:rPr>
            </a:br>
            <a:r>
              <a:rPr lang="en">
                <a:latin typeface="Roboto Mono"/>
                <a:ea typeface="Roboto Mono"/>
                <a:cs typeface="Roboto Mono"/>
                <a:sym typeface="Roboto Mono"/>
              </a:rPr>
              <a:t>  return mapped;</a:t>
            </a:r>
            <a:br>
              <a:rPr lang="en">
                <a:latin typeface="Roboto Mono"/>
                <a:ea typeface="Roboto Mono"/>
                <a:cs typeface="Roboto Mono"/>
                <a:sym typeface="Roboto Mono"/>
              </a:rPr>
            </a:br>
            <a:r>
              <a:rPr lang="en">
                <a:latin typeface="Roboto Mono"/>
                <a:ea typeface="Roboto Mono"/>
                <a:cs typeface="Roboto Mono"/>
                <a:sym typeface="Roboto Mono"/>
              </a:rPr>
              <a:t>}</a:t>
            </a:r>
          </a:p>
          <a:p>
            <a:pPr lv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Transforming with map</a:t>
            </a:r>
          </a:p>
        </p:txBody>
      </p:sp>
      <p:sp>
        <p:nvSpPr>
          <p:cNvPr id="175" name="Shape 175"/>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latin typeface="Roboto Mono"/>
                <a:ea typeface="Roboto Mono"/>
                <a:cs typeface="Roboto Mono"/>
                <a:sym typeface="Roboto Mono"/>
              </a:rPr>
              <a:t>var overNinety = ancestry.filter(function(person) {</a:t>
            </a:r>
            <a:br>
              <a:rPr lang="en">
                <a:latin typeface="Roboto Mono"/>
                <a:ea typeface="Roboto Mono"/>
                <a:cs typeface="Roboto Mono"/>
                <a:sym typeface="Roboto Mono"/>
              </a:rPr>
            </a:br>
            <a:r>
              <a:rPr lang="en">
                <a:latin typeface="Roboto Mono"/>
                <a:ea typeface="Roboto Mono"/>
                <a:cs typeface="Roboto Mono"/>
                <a:sym typeface="Roboto Mono"/>
              </a:rPr>
              <a:t>  return person.died - person.born &gt; 90;</a:t>
            </a:r>
            <a:br>
              <a:rPr lang="en">
                <a:latin typeface="Roboto Mono"/>
                <a:ea typeface="Roboto Mono"/>
                <a:cs typeface="Roboto Mono"/>
                <a:sym typeface="Roboto Mono"/>
              </a:rPr>
            </a:br>
            <a:r>
              <a:rPr lang="en">
                <a:latin typeface="Roboto Mono"/>
                <a:ea typeface="Roboto Mono"/>
                <a:cs typeface="Roboto Mono"/>
                <a:sym typeface="Roboto Mono"/>
              </a:rPr>
              <a:t>});</a:t>
            </a:r>
          </a:p>
          <a:p>
            <a:pPr lvl="0">
              <a:spcBef>
                <a:spcPts val="0"/>
              </a:spcBef>
              <a:buNone/>
            </a:pPr>
            <a:r>
              <a:rPr lang="en">
                <a:latin typeface="Roboto Mono"/>
                <a:ea typeface="Roboto Mono"/>
                <a:cs typeface="Roboto Mono"/>
                <a:sym typeface="Roboto Mono"/>
              </a:rPr>
              <a:t>var mapped = overNinety.map(function(person) {</a:t>
            </a:r>
            <a:br>
              <a:rPr lang="en">
                <a:latin typeface="Roboto Mono"/>
                <a:ea typeface="Roboto Mono"/>
                <a:cs typeface="Roboto Mono"/>
                <a:sym typeface="Roboto Mono"/>
              </a:rPr>
            </a:br>
            <a:r>
              <a:rPr lang="en">
                <a:latin typeface="Roboto Mono"/>
                <a:ea typeface="Roboto Mono"/>
                <a:cs typeface="Roboto Mono"/>
                <a:sym typeface="Roboto Mono"/>
              </a:rPr>
              <a:t>  return person.name;</a:t>
            </a:r>
            <a:br>
              <a:rPr lang="en">
                <a:latin typeface="Roboto Mono"/>
                <a:ea typeface="Roboto Mono"/>
                <a:cs typeface="Roboto Mono"/>
                <a:sym typeface="Roboto Mono"/>
              </a:rPr>
            </a:br>
            <a:r>
              <a:rPr lang="en">
                <a:latin typeface="Roboto Mono"/>
                <a:ea typeface="Roboto Mono"/>
                <a:cs typeface="Roboto Mono"/>
                <a:sym typeface="Roboto Mono"/>
              </a:rPr>
              <a:t>});</a:t>
            </a:r>
            <a:br>
              <a:rPr lang="en">
                <a:latin typeface="Roboto Mono"/>
                <a:ea typeface="Roboto Mono"/>
                <a:cs typeface="Roboto Mono"/>
                <a:sym typeface="Roboto Mono"/>
              </a:rPr>
            </a:br>
            <a:r>
              <a:rPr lang="en">
                <a:latin typeface="Roboto Mono"/>
                <a:ea typeface="Roboto Mono"/>
                <a:cs typeface="Roboto Mono"/>
                <a:sym typeface="Roboto Mono"/>
              </a:rPr>
              <a:t>console.log(mapped);</a:t>
            </a:r>
            <a:br>
              <a:rPr lang="en">
                <a:latin typeface="Roboto Mono"/>
                <a:ea typeface="Roboto Mono"/>
                <a:cs typeface="Roboto Mono"/>
                <a:sym typeface="Roboto Mono"/>
              </a:rPr>
            </a:br>
            <a:r>
              <a:rPr lang="en">
                <a:latin typeface="Roboto Mono"/>
                <a:ea typeface="Roboto Mono"/>
                <a:cs typeface="Roboto Mono"/>
                <a:sym typeface="Roboto Mono"/>
              </a:rPr>
              <a:t>// → ["Clara Aernoudts", "Emile Haverbeke",</a:t>
            </a:r>
            <a:br>
              <a:rPr lang="en">
                <a:latin typeface="Roboto Mono"/>
                <a:ea typeface="Roboto Mono"/>
                <a:cs typeface="Roboto Mono"/>
                <a:sym typeface="Roboto Mono"/>
              </a:rPr>
            </a:br>
            <a:r>
              <a:rPr lang="en">
                <a:latin typeface="Roboto Mono"/>
                <a:ea typeface="Roboto Mono"/>
                <a:cs typeface="Roboto Mono"/>
                <a:sym typeface="Roboto Mono"/>
              </a:rPr>
              <a:t>//    "Maria Haverbeke"]</a:t>
            </a:r>
          </a:p>
          <a:p>
            <a:pPr lvl="0" rt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Summarizing with reduce</a:t>
            </a:r>
          </a:p>
        </p:txBody>
      </p:sp>
      <p:sp>
        <p:nvSpPr>
          <p:cNvPr id="181" name="Shape 181"/>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Computing a single value from an array.</a:t>
            </a:r>
          </a:p>
          <a:p>
            <a:pPr lvl="0">
              <a:spcBef>
                <a:spcPts val="0"/>
              </a:spcBef>
              <a:buNone/>
            </a:pPr>
            <a:r>
              <a:rPr lang="en"/>
              <a:t>The higher-order operation that represents this pattern is called reduce.</a:t>
            </a:r>
          </a:p>
          <a:p>
            <a:pPr lvl="0">
              <a:spcBef>
                <a:spcPts val="0"/>
              </a:spcBef>
              <a:buNone/>
            </a:pPr>
            <a:r>
              <a:rPr lang="en"/>
              <a:t>The parameters to the reduce function are, apart from the array, a combining function and a start value.</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60950" y="2065350"/>
            <a:ext cx="8222100" cy="1012799"/>
          </a:xfrm>
          <a:prstGeom prst="rect">
            <a:avLst/>
          </a:prstGeom>
        </p:spPr>
        <p:txBody>
          <a:bodyPr anchorCtr="0" anchor="ctr" bIns="91425" lIns="91425" rIns="91425" tIns="91425">
            <a:noAutofit/>
          </a:bodyPr>
          <a:lstStyle/>
          <a:p>
            <a:pPr lvl="0">
              <a:spcBef>
                <a:spcPts val="0"/>
              </a:spcBef>
              <a:buNone/>
            </a:pPr>
            <a:r>
              <a:rPr lang="en"/>
              <a:t>Higher-order functions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Summarizing with reduce</a:t>
            </a:r>
          </a:p>
        </p:txBody>
      </p:sp>
      <p:sp>
        <p:nvSpPr>
          <p:cNvPr id="187" name="Shape 187"/>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latin typeface="Roboto Mono"/>
                <a:ea typeface="Roboto Mono"/>
                <a:cs typeface="Roboto Mono"/>
                <a:sym typeface="Roboto Mono"/>
              </a:rPr>
              <a:t>function reduce(array, combine, start) {</a:t>
            </a:r>
            <a:br>
              <a:rPr lang="en">
                <a:latin typeface="Roboto Mono"/>
                <a:ea typeface="Roboto Mono"/>
                <a:cs typeface="Roboto Mono"/>
                <a:sym typeface="Roboto Mono"/>
              </a:rPr>
            </a:br>
            <a:r>
              <a:rPr lang="en">
                <a:latin typeface="Roboto Mono"/>
                <a:ea typeface="Roboto Mono"/>
                <a:cs typeface="Roboto Mono"/>
                <a:sym typeface="Roboto Mono"/>
              </a:rPr>
              <a:t>  var current = start;</a:t>
            </a:r>
          </a:p>
          <a:p>
            <a:pPr lvl="0">
              <a:spcBef>
                <a:spcPts val="0"/>
              </a:spcBef>
              <a:buNone/>
            </a:pPr>
            <a:r>
              <a:rPr lang="en">
                <a:latin typeface="Roboto Mono"/>
                <a:ea typeface="Roboto Mono"/>
                <a:cs typeface="Roboto Mono"/>
                <a:sym typeface="Roboto Mono"/>
              </a:rPr>
              <a:t>  for (var i = 0; i &lt; array.length; i++)</a:t>
            </a:r>
            <a:br>
              <a:rPr lang="en">
                <a:latin typeface="Roboto Mono"/>
                <a:ea typeface="Roboto Mono"/>
                <a:cs typeface="Roboto Mono"/>
                <a:sym typeface="Roboto Mono"/>
              </a:rPr>
            </a:br>
            <a:r>
              <a:rPr lang="en">
                <a:latin typeface="Roboto Mono"/>
                <a:ea typeface="Roboto Mono"/>
                <a:cs typeface="Roboto Mono"/>
                <a:sym typeface="Roboto Mono"/>
              </a:rPr>
              <a:t>    current = combine(current, array[i]);</a:t>
            </a:r>
          </a:p>
          <a:p>
            <a:pPr lvl="0">
              <a:spcBef>
                <a:spcPts val="0"/>
              </a:spcBef>
              <a:buNone/>
            </a:pPr>
            <a:r>
              <a:rPr lang="en">
                <a:latin typeface="Roboto Mono"/>
                <a:ea typeface="Roboto Mono"/>
                <a:cs typeface="Roboto Mono"/>
                <a:sym typeface="Roboto Mono"/>
              </a:rPr>
              <a:t>  return current;</a:t>
            </a:r>
            <a:br>
              <a:rPr lang="en">
                <a:latin typeface="Roboto Mono"/>
                <a:ea typeface="Roboto Mono"/>
                <a:cs typeface="Roboto Mono"/>
                <a:sym typeface="Roboto Mono"/>
              </a:rPr>
            </a:br>
            <a:r>
              <a:rPr lang="en">
                <a:latin typeface="Roboto Mono"/>
                <a:ea typeface="Roboto Mono"/>
                <a:cs typeface="Roboto Mono"/>
                <a:sym typeface="Roboto Mono"/>
              </a:rPr>
              <a:t>}</a:t>
            </a:r>
          </a:p>
          <a:p>
            <a:pPr lvl="0" rt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Summarizing with reduce</a:t>
            </a:r>
          </a:p>
        </p:txBody>
      </p:sp>
      <p:sp>
        <p:nvSpPr>
          <p:cNvPr id="193" name="Shape 193"/>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latin typeface="Roboto Mono"/>
                <a:ea typeface="Roboto Mono"/>
                <a:cs typeface="Roboto Mono"/>
                <a:sym typeface="Roboto Mono"/>
              </a:rPr>
              <a:t>console.log(reduce([1, 2, 3, 4], function(a, b) {</a:t>
            </a:r>
          </a:p>
          <a:p>
            <a:pPr lvl="0">
              <a:spcBef>
                <a:spcPts val="0"/>
              </a:spcBef>
              <a:buNone/>
            </a:pPr>
            <a:r>
              <a:rPr lang="en">
                <a:latin typeface="Roboto Mono"/>
                <a:ea typeface="Roboto Mono"/>
                <a:cs typeface="Roboto Mono"/>
                <a:sym typeface="Roboto Mono"/>
              </a:rPr>
              <a:t>  return a + b;</a:t>
            </a:r>
          </a:p>
          <a:p>
            <a:pPr lvl="0">
              <a:spcBef>
                <a:spcPts val="0"/>
              </a:spcBef>
              <a:buNone/>
            </a:pPr>
            <a:r>
              <a:rPr lang="en">
                <a:latin typeface="Roboto Mono"/>
                <a:ea typeface="Roboto Mono"/>
                <a:cs typeface="Roboto Mono"/>
                <a:sym typeface="Roboto Mono"/>
              </a:rPr>
              <a:t>}, 0));</a:t>
            </a:r>
          </a:p>
          <a:p>
            <a:pPr lvl="0">
              <a:spcBef>
                <a:spcPts val="0"/>
              </a:spcBef>
              <a:buNone/>
            </a:pPr>
            <a:r>
              <a:rPr lang="en">
                <a:latin typeface="Roboto Mono"/>
                <a:ea typeface="Roboto Mono"/>
                <a:cs typeface="Roboto Mono"/>
                <a:sym typeface="Roboto Mono"/>
              </a:rPr>
              <a:t>// → 10</a:t>
            </a:r>
          </a:p>
          <a:p>
            <a:pPr lvl="0" rtl="0">
              <a:spcBef>
                <a:spcPts val="0"/>
              </a:spcBef>
              <a:buNone/>
            </a:pPr>
            <a:r>
              <a:t/>
            </a:r>
            <a:endParaRPr>
              <a:latin typeface="Roboto Mono"/>
              <a:ea typeface="Roboto Mono"/>
              <a:cs typeface="Roboto Mono"/>
              <a:sym typeface="Roboto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Summarizing with reduce</a:t>
            </a:r>
          </a:p>
        </p:txBody>
      </p:sp>
      <p:sp>
        <p:nvSpPr>
          <p:cNvPr id="199" name="Shape 199"/>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latin typeface="Roboto Mono"/>
                <a:ea typeface="Roboto Mono"/>
                <a:cs typeface="Roboto Mono"/>
                <a:sym typeface="Roboto Mono"/>
              </a:rPr>
              <a:t>console.log(ancestry.reduce(function(min, cur) {</a:t>
            </a:r>
          </a:p>
          <a:p>
            <a:pPr lvl="0">
              <a:spcBef>
                <a:spcPts val="0"/>
              </a:spcBef>
              <a:buNone/>
            </a:pPr>
            <a:r>
              <a:rPr lang="en">
                <a:latin typeface="Roboto Mono"/>
                <a:ea typeface="Roboto Mono"/>
                <a:cs typeface="Roboto Mono"/>
                <a:sym typeface="Roboto Mono"/>
              </a:rPr>
              <a:t>  if (cur.born &lt; min.born) return cur;</a:t>
            </a:r>
          </a:p>
          <a:p>
            <a:pPr lvl="0">
              <a:spcBef>
                <a:spcPts val="0"/>
              </a:spcBef>
              <a:buNone/>
            </a:pPr>
            <a:r>
              <a:rPr lang="en">
                <a:latin typeface="Roboto Mono"/>
                <a:ea typeface="Roboto Mono"/>
                <a:cs typeface="Roboto Mono"/>
                <a:sym typeface="Roboto Mono"/>
              </a:rPr>
              <a:t>  else return min;</a:t>
            </a:r>
          </a:p>
          <a:p>
            <a:pPr lvl="0">
              <a:spcBef>
                <a:spcPts val="0"/>
              </a:spcBef>
              <a:buNone/>
            </a:pPr>
            <a:r>
              <a:rPr lang="en">
                <a:latin typeface="Roboto Mono"/>
                <a:ea typeface="Roboto Mono"/>
                <a:cs typeface="Roboto Mono"/>
                <a:sym typeface="Roboto Mono"/>
              </a:rPr>
              <a:t>}));</a:t>
            </a:r>
          </a:p>
          <a:p>
            <a:pPr lvl="0">
              <a:spcBef>
                <a:spcPts val="0"/>
              </a:spcBef>
              <a:buNone/>
            </a:pPr>
            <a:r>
              <a:rPr lang="en">
                <a:latin typeface="Roboto Mono"/>
                <a:ea typeface="Roboto Mono"/>
                <a:cs typeface="Roboto Mono"/>
                <a:sym typeface="Roboto Mono"/>
              </a:rPr>
              <a:t>// → {name: "Pauwels van Haverbeke", born: 1535, …}</a:t>
            </a:r>
          </a:p>
          <a:p>
            <a:pPr lvl="0" rtl="0">
              <a:spcBef>
                <a:spcPts val="0"/>
              </a:spcBef>
              <a:buNone/>
            </a:pPr>
            <a:r>
              <a:t/>
            </a:r>
            <a:endParaRPr>
              <a:latin typeface="Roboto Mono"/>
              <a:ea typeface="Roboto Mono"/>
              <a:cs typeface="Roboto Mono"/>
              <a:sym typeface="Roboto Mon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Composability</a:t>
            </a:r>
          </a:p>
        </p:txBody>
      </p:sp>
      <p:sp>
        <p:nvSpPr>
          <p:cNvPr id="205" name="Shape 205"/>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Higher-order functions start to shine when you need to compose functions.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Composability</a:t>
            </a:r>
          </a:p>
        </p:txBody>
      </p:sp>
      <p:sp>
        <p:nvSpPr>
          <p:cNvPr id="211" name="Shape 211"/>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Loop</a:t>
            </a:r>
            <a:br>
              <a:rPr lang="en"/>
            </a:br>
            <a:r>
              <a:rPr lang="en">
                <a:latin typeface="Roboto Mono"/>
                <a:ea typeface="Roboto Mono"/>
                <a:cs typeface="Roboto Mono"/>
                <a:sym typeface="Roboto Mono"/>
              </a:rPr>
              <a:t>var min = ancestry[0];</a:t>
            </a:r>
            <a:br>
              <a:rPr lang="en">
                <a:latin typeface="Roboto Mono"/>
                <a:ea typeface="Roboto Mono"/>
                <a:cs typeface="Roboto Mono"/>
                <a:sym typeface="Roboto Mono"/>
              </a:rPr>
            </a:br>
            <a:r>
              <a:rPr lang="en">
                <a:latin typeface="Roboto Mono"/>
                <a:ea typeface="Roboto Mono"/>
                <a:cs typeface="Roboto Mono"/>
                <a:sym typeface="Roboto Mono"/>
              </a:rPr>
              <a:t>for (var i = 1; i &lt; ancestry.length; i++) {</a:t>
            </a:r>
            <a:br>
              <a:rPr lang="en">
                <a:latin typeface="Roboto Mono"/>
                <a:ea typeface="Roboto Mono"/>
                <a:cs typeface="Roboto Mono"/>
                <a:sym typeface="Roboto Mono"/>
              </a:rPr>
            </a:br>
            <a:r>
              <a:rPr lang="en">
                <a:latin typeface="Roboto Mono"/>
                <a:ea typeface="Roboto Mono"/>
                <a:cs typeface="Roboto Mono"/>
                <a:sym typeface="Roboto Mono"/>
              </a:rPr>
              <a:t>  var cur = ancestry[i];</a:t>
            </a:r>
            <a:br>
              <a:rPr lang="en">
                <a:latin typeface="Roboto Mono"/>
                <a:ea typeface="Roboto Mono"/>
                <a:cs typeface="Roboto Mono"/>
                <a:sym typeface="Roboto Mono"/>
              </a:rPr>
            </a:br>
            <a:r>
              <a:rPr lang="en">
                <a:latin typeface="Roboto Mono"/>
                <a:ea typeface="Roboto Mono"/>
                <a:cs typeface="Roboto Mono"/>
                <a:sym typeface="Roboto Mono"/>
              </a:rPr>
              <a:t>  if (cur.born &lt; min.born)</a:t>
            </a:r>
            <a:br>
              <a:rPr lang="en">
                <a:latin typeface="Roboto Mono"/>
                <a:ea typeface="Roboto Mono"/>
                <a:cs typeface="Roboto Mono"/>
                <a:sym typeface="Roboto Mono"/>
              </a:rPr>
            </a:br>
            <a:r>
              <a:rPr lang="en">
                <a:latin typeface="Roboto Mono"/>
                <a:ea typeface="Roboto Mono"/>
                <a:cs typeface="Roboto Mono"/>
                <a:sym typeface="Roboto Mono"/>
              </a:rPr>
              <a:t>    min = cur;</a:t>
            </a:r>
            <a:br>
              <a:rPr lang="en">
                <a:latin typeface="Roboto Mono"/>
                <a:ea typeface="Roboto Mono"/>
                <a:cs typeface="Roboto Mono"/>
                <a:sym typeface="Roboto Mono"/>
              </a:rPr>
            </a:br>
            <a:r>
              <a:rPr lang="en">
                <a:latin typeface="Roboto Mono"/>
                <a:ea typeface="Roboto Mono"/>
                <a:cs typeface="Roboto Mono"/>
                <a:sym typeface="Roboto Mono"/>
              </a:rPr>
              <a:t>}</a:t>
            </a:r>
            <a:br>
              <a:rPr lang="en">
                <a:latin typeface="Roboto Mono"/>
                <a:ea typeface="Roboto Mono"/>
                <a:cs typeface="Roboto Mono"/>
                <a:sym typeface="Roboto Mono"/>
              </a:rPr>
            </a:br>
            <a:r>
              <a:rPr lang="en">
                <a:latin typeface="Roboto Mono"/>
                <a:ea typeface="Roboto Mono"/>
                <a:cs typeface="Roboto Mono"/>
                <a:sym typeface="Roboto Mono"/>
              </a:rPr>
              <a:t>console.log(min);</a:t>
            </a:r>
            <a:br>
              <a:rPr lang="en">
                <a:latin typeface="Roboto Mono"/>
                <a:ea typeface="Roboto Mono"/>
                <a:cs typeface="Roboto Mono"/>
                <a:sym typeface="Roboto Mono"/>
              </a:rPr>
            </a:br>
            <a:r>
              <a:rPr lang="en">
                <a:latin typeface="Roboto Mono"/>
                <a:ea typeface="Roboto Mono"/>
                <a:cs typeface="Roboto Mono"/>
                <a:sym typeface="Roboto Mono"/>
              </a:rPr>
              <a:t>// → {name: "Pauwels van Haverbeke", born: 1535, …}</a:t>
            </a:r>
          </a:p>
          <a:p>
            <a:pPr lvl="0" rtl="0">
              <a:spcBef>
                <a:spcPts val="0"/>
              </a:spcBef>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sz="3200"/>
              <a:t>Composability</a:t>
            </a:r>
          </a:p>
        </p:txBody>
      </p:sp>
      <p:sp>
        <p:nvSpPr>
          <p:cNvPr id="217" name="Shape 217"/>
          <p:cNvSpPr txBox="1"/>
          <p:nvPr/>
        </p:nvSpPr>
        <p:spPr>
          <a:xfrm>
            <a:off x="318525" y="920175"/>
            <a:ext cx="8316900" cy="3940200"/>
          </a:xfrm>
          <a:prstGeom prst="rect">
            <a:avLst/>
          </a:prstGeom>
          <a:noFill/>
          <a:ln>
            <a:noFill/>
          </a:ln>
        </p:spPr>
        <p:txBody>
          <a:bodyPr anchorCtr="0" anchor="t" bIns="91425" lIns="91425" rIns="91425" tIns="91425">
            <a:noAutofit/>
          </a:bodyPr>
          <a:lstStyle/>
          <a:p>
            <a:pPr lvl="0">
              <a:spcBef>
                <a:spcPts val="0"/>
              </a:spcBef>
              <a:buNone/>
            </a:pPr>
            <a:r>
              <a:rPr lang="en" sz="1800">
                <a:solidFill>
                  <a:schemeClr val="lt2"/>
                </a:solidFill>
                <a:latin typeface="Roboto"/>
                <a:ea typeface="Roboto"/>
                <a:cs typeface="Roboto"/>
                <a:sym typeface="Roboto"/>
              </a:rPr>
              <a:t>Higher-order functions</a:t>
            </a:r>
          </a:p>
          <a:p>
            <a:pPr lvl="0">
              <a:spcBef>
                <a:spcPts val="0"/>
              </a:spcBef>
              <a:buNone/>
            </a:pPr>
            <a:r>
              <a:rPr lang="en" sz="1800">
                <a:solidFill>
                  <a:schemeClr val="lt2"/>
                </a:solidFill>
                <a:latin typeface="Roboto Mono"/>
                <a:ea typeface="Roboto Mono"/>
                <a:cs typeface="Roboto Mono"/>
                <a:sym typeface="Roboto Mono"/>
              </a:rPr>
              <a:t>function average(array) {</a:t>
            </a:r>
          </a:p>
          <a:p>
            <a:pPr lvl="0">
              <a:spcBef>
                <a:spcPts val="0"/>
              </a:spcBef>
              <a:buNone/>
            </a:pPr>
            <a:r>
              <a:rPr lang="en" sz="1800">
                <a:solidFill>
                  <a:schemeClr val="lt2"/>
                </a:solidFill>
                <a:latin typeface="Roboto Mono"/>
                <a:ea typeface="Roboto Mono"/>
                <a:cs typeface="Roboto Mono"/>
                <a:sym typeface="Roboto Mono"/>
              </a:rPr>
              <a:t>  function plus(a, b) { return a + b; }</a:t>
            </a:r>
          </a:p>
          <a:p>
            <a:pPr lvl="0">
              <a:spcBef>
                <a:spcPts val="0"/>
              </a:spcBef>
              <a:buNone/>
            </a:pPr>
            <a:r>
              <a:rPr lang="en" sz="1800">
                <a:solidFill>
                  <a:schemeClr val="lt2"/>
                </a:solidFill>
                <a:latin typeface="Roboto Mono"/>
                <a:ea typeface="Roboto Mono"/>
                <a:cs typeface="Roboto Mono"/>
                <a:sym typeface="Roboto Mono"/>
              </a:rPr>
              <a:t>  return array.reduce(plus) / array.length;</a:t>
            </a:r>
          </a:p>
          <a:p>
            <a:pPr lvl="0">
              <a:spcBef>
                <a:spcPts val="0"/>
              </a:spcBef>
              <a:buNone/>
            </a:pPr>
            <a:r>
              <a:rPr lang="en" sz="1800">
                <a:solidFill>
                  <a:schemeClr val="lt2"/>
                </a:solidFill>
                <a:latin typeface="Roboto Mono"/>
                <a:ea typeface="Roboto Mono"/>
                <a:cs typeface="Roboto Mono"/>
                <a:sym typeface="Roboto Mono"/>
              </a:rPr>
              <a:t>}</a:t>
            </a:r>
          </a:p>
          <a:p>
            <a:pPr lvl="0">
              <a:spcBef>
                <a:spcPts val="0"/>
              </a:spcBef>
              <a:buNone/>
            </a:pPr>
            <a:r>
              <a:rPr lang="en" sz="1800">
                <a:solidFill>
                  <a:schemeClr val="lt2"/>
                </a:solidFill>
                <a:latin typeface="Roboto Mono"/>
                <a:ea typeface="Roboto Mono"/>
                <a:cs typeface="Roboto Mono"/>
                <a:sym typeface="Roboto Mono"/>
              </a:rPr>
              <a:t>function age(p) { return p.died - p.born; }</a:t>
            </a:r>
          </a:p>
          <a:p>
            <a:pPr lvl="0">
              <a:spcBef>
                <a:spcPts val="0"/>
              </a:spcBef>
              <a:buNone/>
            </a:pPr>
            <a:r>
              <a:rPr lang="en" sz="1800">
                <a:solidFill>
                  <a:schemeClr val="lt2"/>
                </a:solidFill>
                <a:latin typeface="Roboto Mono"/>
                <a:ea typeface="Roboto Mono"/>
                <a:cs typeface="Roboto Mono"/>
                <a:sym typeface="Roboto Mono"/>
              </a:rPr>
              <a:t>function male(p) { return p.sex == "m"; }</a:t>
            </a:r>
          </a:p>
          <a:p>
            <a:pPr lvl="0">
              <a:spcBef>
                <a:spcPts val="0"/>
              </a:spcBef>
              <a:buNone/>
            </a:pPr>
            <a:r>
              <a:rPr lang="en" sz="1800">
                <a:solidFill>
                  <a:schemeClr val="lt2"/>
                </a:solidFill>
                <a:latin typeface="Roboto Mono"/>
                <a:ea typeface="Roboto Mono"/>
                <a:cs typeface="Roboto Mono"/>
                <a:sym typeface="Roboto Mono"/>
              </a:rPr>
              <a:t>function female(p) { return p.sex == "f"; }</a:t>
            </a:r>
          </a:p>
          <a:p>
            <a:pPr lvl="0">
              <a:spcBef>
                <a:spcPts val="0"/>
              </a:spcBef>
              <a:buNone/>
            </a:pPr>
            <a:r>
              <a:t/>
            </a:r>
            <a:endParaRPr sz="1800">
              <a:solidFill>
                <a:schemeClr val="lt2"/>
              </a:solidFill>
              <a:latin typeface="Roboto Mono"/>
              <a:ea typeface="Roboto Mono"/>
              <a:cs typeface="Roboto Mono"/>
              <a:sym typeface="Roboto Mono"/>
            </a:endParaRPr>
          </a:p>
          <a:p>
            <a:pPr lvl="0">
              <a:spcBef>
                <a:spcPts val="0"/>
              </a:spcBef>
              <a:buNone/>
            </a:pPr>
            <a:r>
              <a:rPr lang="en" sz="1800">
                <a:solidFill>
                  <a:schemeClr val="lt2"/>
                </a:solidFill>
                <a:latin typeface="Roboto Mono"/>
                <a:ea typeface="Roboto Mono"/>
                <a:cs typeface="Roboto Mono"/>
                <a:sym typeface="Roboto Mono"/>
              </a:rPr>
              <a:t>console.log(average(ancestry.filter(male).map(age)));</a:t>
            </a:r>
          </a:p>
          <a:p>
            <a:pPr lvl="0">
              <a:spcBef>
                <a:spcPts val="0"/>
              </a:spcBef>
              <a:buNone/>
            </a:pPr>
            <a:r>
              <a:rPr lang="en" sz="1800">
                <a:solidFill>
                  <a:schemeClr val="lt2"/>
                </a:solidFill>
                <a:latin typeface="Roboto Mono"/>
                <a:ea typeface="Roboto Mono"/>
                <a:cs typeface="Roboto Mono"/>
                <a:sym typeface="Roboto Mono"/>
              </a:rPr>
              <a:t>// → 61.67</a:t>
            </a:r>
          </a:p>
          <a:p>
            <a:pPr lvl="0">
              <a:spcBef>
                <a:spcPts val="0"/>
              </a:spcBef>
              <a:buNone/>
            </a:pPr>
            <a:r>
              <a:rPr lang="en" sz="1800">
                <a:solidFill>
                  <a:schemeClr val="lt2"/>
                </a:solidFill>
                <a:latin typeface="Roboto Mono"/>
                <a:ea typeface="Roboto Mono"/>
                <a:cs typeface="Roboto Mono"/>
                <a:sym typeface="Roboto Mono"/>
              </a:rPr>
              <a:t>console.log(average(ancestry.filter(female).map(age)));</a:t>
            </a:r>
          </a:p>
          <a:p>
            <a:pPr lvl="0">
              <a:spcBef>
                <a:spcPts val="0"/>
              </a:spcBef>
              <a:buNone/>
            </a:pPr>
            <a:r>
              <a:rPr lang="en" sz="1800">
                <a:solidFill>
                  <a:schemeClr val="lt2"/>
                </a:solidFill>
                <a:latin typeface="Roboto Mono"/>
                <a:ea typeface="Roboto Mono"/>
                <a:cs typeface="Roboto Mono"/>
                <a:sym typeface="Roboto Mono"/>
              </a:rPr>
              <a:t>// → 54.56</a:t>
            </a:r>
          </a:p>
          <a:p>
            <a:pPr lvl="0">
              <a:spcBef>
                <a:spcPts val="0"/>
              </a:spcBef>
              <a:buNone/>
            </a:pPr>
            <a:r>
              <a:t/>
            </a:r>
            <a:endParaRPr sz="1800">
              <a:solidFill>
                <a:schemeClr val="lt2"/>
              </a:solidFill>
              <a:latin typeface="Roboto Mono"/>
              <a:ea typeface="Roboto Mono"/>
              <a:cs typeface="Roboto Mono"/>
              <a:sym typeface="Roboto Mon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Composability</a:t>
            </a:r>
          </a:p>
        </p:txBody>
      </p:sp>
      <p:sp>
        <p:nvSpPr>
          <p:cNvPr id="223" name="Shape 223"/>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Fabulous for writing clear code. </a:t>
            </a:r>
          </a:p>
          <a:p>
            <a:pPr lvl="0">
              <a:spcBef>
                <a:spcPts val="0"/>
              </a:spcBef>
              <a:buNone/>
            </a:pPr>
            <a:r>
              <a:rPr lang="en"/>
              <a:t>This clarity comes at a cost.</a:t>
            </a:r>
          </a:p>
          <a:p>
            <a:pPr lvl="0">
              <a:spcBef>
                <a:spcPts val="0"/>
              </a:spcBef>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The Cost</a:t>
            </a:r>
          </a:p>
        </p:txBody>
      </p:sp>
      <p:sp>
        <p:nvSpPr>
          <p:cNvPr id="229" name="Shape 229"/>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Elegant code means there will be inefficiency.</a:t>
            </a:r>
          </a:p>
          <a:p>
            <a:pPr lvl="0">
              <a:spcBef>
                <a:spcPts val="0"/>
              </a:spcBef>
              <a:buNone/>
            </a:pPr>
            <a:r>
              <a:rPr lang="en"/>
              <a:t>A program that processes an </a:t>
            </a:r>
            <a:r>
              <a:rPr b="1" i="1" lang="en"/>
              <a:t>array</a:t>
            </a:r>
            <a:r>
              <a:rPr lang="en"/>
              <a:t> is elegantly expressed as a sequence of cleanly separated steps that each do something with the array and produce a new array. </a:t>
            </a:r>
          </a:p>
          <a:p>
            <a:pPr lvl="0">
              <a:spcBef>
                <a:spcPts val="0"/>
              </a:spcBef>
              <a:buNone/>
            </a:pPr>
            <a:r>
              <a:rPr lang="en"/>
              <a:t>But building up all those intermediate arrays is somewhat expensive.</a:t>
            </a:r>
          </a:p>
          <a:p>
            <a:pPr lv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The Cost</a:t>
            </a:r>
          </a:p>
        </p:txBody>
      </p:sp>
      <p:sp>
        <p:nvSpPr>
          <p:cNvPr id="235" name="Shape 235"/>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Passing a function to forEach and letting that method handle the array iteration for us is convenient and easy to read.</a:t>
            </a:r>
          </a:p>
          <a:p>
            <a:pPr lvl="0" rtl="0">
              <a:spcBef>
                <a:spcPts val="0"/>
              </a:spcBef>
              <a:buNone/>
            </a:pPr>
            <a:r>
              <a:rPr lang="en"/>
              <a:t>But, function calls in JavaScript are costly compared to simple loop bodies.</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265500" y="1233175"/>
            <a:ext cx="4045200" cy="1482300"/>
          </a:xfrm>
          <a:prstGeom prst="rect">
            <a:avLst/>
          </a:prstGeom>
        </p:spPr>
        <p:txBody>
          <a:bodyPr anchorCtr="0" anchor="b" bIns="91425" lIns="91425" rIns="91425" tIns="91425">
            <a:noAutofit/>
          </a:bodyPr>
          <a:lstStyle/>
          <a:p>
            <a:pPr lvl="0">
              <a:spcBef>
                <a:spcPts val="0"/>
              </a:spcBef>
              <a:buNone/>
            </a:pPr>
            <a:r>
              <a:rPr lang="en"/>
              <a:t>Summary</a:t>
            </a:r>
          </a:p>
        </p:txBody>
      </p:sp>
      <p:sp>
        <p:nvSpPr>
          <p:cNvPr id="241" name="Shape 241"/>
          <p:cNvSpPr txBox="1"/>
          <p:nvPr>
            <p:ph idx="1" type="subTitle"/>
          </p:nvPr>
        </p:nvSpPr>
        <p:spPr>
          <a:xfrm>
            <a:off x="265500" y="2779466"/>
            <a:ext cx="4045200" cy="1235099"/>
          </a:xfrm>
          <a:prstGeom prst="rect">
            <a:avLst/>
          </a:prstGeom>
        </p:spPr>
        <p:txBody>
          <a:bodyPr anchorCtr="0" anchor="t" bIns="91425" lIns="91425" rIns="91425" tIns="91425">
            <a:noAutofit/>
          </a:bodyPr>
          <a:lstStyle/>
          <a:p>
            <a:pPr lvl="0">
              <a:spcBef>
                <a:spcPts val="0"/>
              </a:spcBef>
              <a:buNone/>
            </a:pPr>
            <a:r>
              <a:t/>
            </a:r>
            <a:endParaRPr/>
          </a:p>
        </p:txBody>
      </p:sp>
      <p:sp>
        <p:nvSpPr>
          <p:cNvPr id="242" name="Shape 242"/>
          <p:cNvSpPr txBox="1"/>
          <p:nvPr>
            <p:ph idx="2" type="body"/>
          </p:nvPr>
        </p:nvSpPr>
        <p:spPr>
          <a:xfrm>
            <a:off x="4939500" y="724200"/>
            <a:ext cx="3837000" cy="3695100"/>
          </a:xfrm>
          <a:prstGeom prst="rect">
            <a:avLst/>
          </a:prstGeom>
        </p:spPr>
        <p:txBody>
          <a:bodyPr anchorCtr="0" anchor="ctr" bIns="91425" lIns="91425" rIns="91425" tIns="91425">
            <a:noAutofit/>
          </a:bodyPr>
          <a:lstStyle/>
          <a:p>
            <a:pPr lvl="0">
              <a:spcBef>
                <a:spcPts val="0"/>
              </a:spcBef>
              <a:buNone/>
            </a:pPr>
            <a:r>
              <a:rPr lang="en"/>
              <a:t>Passing function values to other functions is a deeply useful aspect of JavaScript.</a:t>
            </a:r>
          </a:p>
          <a:p>
            <a:pPr lvl="0">
              <a:spcBef>
                <a:spcPts val="0"/>
              </a:spcBef>
              <a:buNone/>
            </a:pPr>
            <a:r>
              <a:rPr lang="en"/>
              <a:t>Allows writing code where functions call other functions.</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Intro</a:t>
            </a:r>
          </a:p>
        </p:txBody>
      </p:sp>
      <p:sp>
        <p:nvSpPr>
          <p:cNvPr id="79" name="Shape 79"/>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buChar char="-"/>
            </a:pPr>
            <a:r>
              <a:rPr lang="en"/>
              <a:t>Abstraction</a:t>
            </a:r>
          </a:p>
          <a:p>
            <a:pPr indent="-228600" lvl="0" marL="457200" rtl="0">
              <a:spcBef>
                <a:spcPts val="0"/>
              </a:spcBef>
              <a:buChar char="-"/>
            </a:pPr>
            <a:r>
              <a:rPr lang="en"/>
              <a:t>Abstracting array traversal</a:t>
            </a:r>
          </a:p>
          <a:p>
            <a:pPr indent="-228600" lvl="0" marL="457200" rtl="0">
              <a:spcBef>
                <a:spcPts val="0"/>
              </a:spcBef>
              <a:buChar char="-"/>
            </a:pPr>
            <a:r>
              <a:rPr lang="en"/>
              <a:t>Higher-order functions</a:t>
            </a:r>
          </a:p>
          <a:p>
            <a:pPr indent="-228600" lvl="0" marL="457200" rtl="0">
              <a:spcBef>
                <a:spcPts val="0"/>
              </a:spcBef>
              <a:buChar char="-"/>
            </a:pPr>
            <a:r>
              <a:rPr lang="en"/>
              <a:t>JSON</a:t>
            </a:r>
          </a:p>
          <a:p>
            <a:pPr indent="-228600" lvl="0" marL="457200" rtl="0">
              <a:spcBef>
                <a:spcPts val="0"/>
              </a:spcBef>
              <a:buChar char="-"/>
            </a:pPr>
            <a:r>
              <a:rPr lang="en"/>
              <a:t>Filtering an array</a:t>
            </a:r>
          </a:p>
          <a:p>
            <a:pPr indent="-228600" lvl="0" marL="457200" rtl="0">
              <a:spcBef>
                <a:spcPts val="0"/>
              </a:spcBef>
              <a:buChar char="-"/>
            </a:pPr>
            <a:r>
              <a:rPr lang="en"/>
              <a:t>Transforming with map</a:t>
            </a:r>
          </a:p>
          <a:p>
            <a:pPr indent="-228600" lvl="0" marL="457200" rtl="0">
              <a:spcBef>
                <a:spcPts val="0"/>
              </a:spcBef>
              <a:buChar char="-"/>
            </a:pPr>
            <a:r>
              <a:rPr lang="en"/>
              <a:t>Summarizing with reduce</a:t>
            </a:r>
          </a:p>
          <a:p>
            <a:pPr indent="-228600" lvl="0" marL="457200" rtl="0">
              <a:spcBef>
                <a:spcPts val="0"/>
              </a:spcBef>
              <a:buChar char="-"/>
            </a:pPr>
            <a:r>
              <a:rPr lang="en"/>
              <a:t>Composability</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265500" y="1233175"/>
            <a:ext cx="4045200" cy="1482300"/>
          </a:xfrm>
          <a:prstGeom prst="rect">
            <a:avLst/>
          </a:prstGeom>
        </p:spPr>
        <p:txBody>
          <a:bodyPr anchorCtr="0" anchor="b" bIns="91425" lIns="91425" rIns="91425" tIns="91425">
            <a:noAutofit/>
          </a:bodyPr>
          <a:lstStyle/>
          <a:p>
            <a:pPr lvl="0" rtl="0">
              <a:spcBef>
                <a:spcPts val="0"/>
              </a:spcBef>
              <a:buNone/>
            </a:pPr>
            <a:r>
              <a:rPr lang="en"/>
              <a:t>Summary</a:t>
            </a:r>
          </a:p>
        </p:txBody>
      </p:sp>
      <p:sp>
        <p:nvSpPr>
          <p:cNvPr id="248" name="Shape 248"/>
          <p:cNvSpPr txBox="1"/>
          <p:nvPr>
            <p:ph idx="1" type="subTitle"/>
          </p:nvPr>
        </p:nvSpPr>
        <p:spPr>
          <a:xfrm>
            <a:off x="265500" y="2779466"/>
            <a:ext cx="4045200" cy="1235099"/>
          </a:xfrm>
          <a:prstGeom prst="rect">
            <a:avLst/>
          </a:prstGeom>
        </p:spPr>
        <p:txBody>
          <a:bodyPr anchorCtr="0" anchor="t" bIns="91425" lIns="91425" rIns="91425" tIns="91425">
            <a:noAutofit/>
          </a:bodyPr>
          <a:lstStyle/>
          <a:p>
            <a:pPr lvl="0" rtl="0">
              <a:spcBef>
                <a:spcPts val="0"/>
              </a:spcBef>
              <a:buNone/>
            </a:pPr>
            <a:r>
              <a:t/>
            </a:r>
            <a:endParaRPr/>
          </a:p>
        </p:txBody>
      </p:sp>
      <p:sp>
        <p:nvSpPr>
          <p:cNvPr id="249" name="Shape 249"/>
          <p:cNvSpPr txBox="1"/>
          <p:nvPr>
            <p:ph idx="2" type="body"/>
          </p:nvPr>
        </p:nvSpPr>
        <p:spPr>
          <a:xfrm>
            <a:off x="4939500" y="724200"/>
            <a:ext cx="3837000" cy="3695100"/>
          </a:xfrm>
          <a:prstGeom prst="rect">
            <a:avLst/>
          </a:prstGeom>
        </p:spPr>
        <p:txBody>
          <a:bodyPr anchorCtr="0" anchor="ctr" bIns="91425" lIns="91425" rIns="91425" tIns="91425">
            <a:noAutofit/>
          </a:bodyPr>
          <a:lstStyle/>
          <a:p>
            <a:pPr lvl="0">
              <a:spcBef>
                <a:spcPts val="0"/>
              </a:spcBef>
              <a:buNone/>
            </a:pPr>
            <a:r>
              <a:rPr lang="en"/>
              <a:t>A program that processes an array is elegantly expressed as a sequence of cleanly separated steps that each do something with the array and produce a new array. </a:t>
            </a:r>
          </a:p>
          <a:p>
            <a:pPr lvl="0">
              <a:spcBef>
                <a:spcPts val="0"/>
              </a:spcBef>
              <a:buNone/>
            </a:pPr>
            <a:r>
              <a:rPr lang="en"/>
              <a:t>But building up all those intermediate arrays is somewhat expensive.</a:t>
            </a:r>
          </a:p>
          <a:p>
            <a:pPr lvl="0" rtl="0">
              <a:spcBef>
                <a:spcPts val="0"/>
              </a:spcBef>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type="title"/>
          </p:nvPr>
        </p:nvSpPr>
        <p:spPr>
          <a:xfrm>
            <a:off x="265500" y="1233175"/>
            <a:ext cx="4045200" cy="1482300"/>
          </a:xfrm>
          <a:prstGeom prst="rect">
            <a:avLst/>
          </a:prstGeom>
        </p:spPr>
        <p:txBody>
          <a:bodyPr anchorCtr="0" anchor="b" bIns="91425" lIns="91425" rIns="91425" tIns="91425">
            <a:noAutofit/>
          </a:bodyPr>
          <a:lstStyle/>
          <a:p>
            <a:pPr lvl="0" rtl="0">
              <a:spcBef>
                <a:spcPts val="0"/>
              </a:spcBef>
              <a:buNone/>
            </a:pPr>
            <a:r>
              <a:rPr lang="en"/>
              <a:t>Summary</a:t>
            </a:r>
          </a:p>
        </p:txBody>
      </p:sp>
      <p:sp>
        <p:nvSpPr>
          <p:cNvPr id="255" name="Shape 255"/>
          <p:cNvSpPr txBox="1"/>
          <p:nvPr>
            <p:ph idx="1" type="subTitle"/>
          </p:nvPr>
        </p:nvSpPr>
        <p:spPr>
          <a:xfrm>
            <a:off x="265500" y="2779466"/>
            <a:ext cx="4045200" cy="1235099"/>
          </a:xfrm>
          <a:prstGeom prst="rect">
            <a:avLst/>
          </a:prstGeom>
        </p:spPr>
        <p:txBody>
          <a:bodyPr anchorCtr="0" anchor="t" bIns="91425" lIns="91425" rIns="91425" tIns="91425">
            <a:noAutofit/>
          </a:bodyPr>
          <a:lstStyle/>
          <a:p>
            <a:pPr lvl="0" rtl="0">
              <a:spcBef>
                <a:spcPts val="0"/>
              </a:spcBef>
              <a:buNone/>
            </a:pPr>
            <a:r>
              <a:t/>
            </a:r>
            <a:endParaRPr/>
          </a:p>
        </p:txBody>
      </p:sp>
      <p:sp>
        <p:nvSpPr>
          <p:cNvPr id="256" name="Shape 256"/>
          <p:cNvSpPr txBox="1"/>
          <p:nvPr>
            <p:ph idx="2" type="body"/>
          </p:nvPr>
        </p:nvSpPr>
        <p:spPr>
          <a:xfrm>
            <a:off x="4939500" y="724200"/>
            <a:ext cx="3837000" cy="3695100"/>
          </a:xfrm>
          <a:prstGeom prst="rect">
            <a:avLst/>
          </a:prstGeom>
        </p:spPr>
        <p:txBody>
          <a:bodyPr anchorCtr="0" anchor="ctr" bIns="91425" lIns="91425" rIns="91425" tIns="91425">
            <a:noAutofit/>
          </a:bodyPr>
          <a:lstStyle/>
          <a:p>
            <a:pPr lvl="0">
              <a:spcBef>
                <a:spcPts val="0"/>
              </a:spcBef>
              <a:buNone/>
            </a:pPr>
            <a:r>
              <a:rPr lang="en"/>
              <a:t>Passing a function to forEach and letting that method handle the array iteration is convenient and easy to read.</a:t>
            </a:r>
          </a:p>
          <a:p>
            <a:pPr lvl="0">
              <a:spcBef>
                <a:spcPts val="0"/>
              </a:spcBef>
              <a:buNone/>
            </a:pPr>
            <a:r>
              <a:rPr lang="en"/>
              <a:t>But function calls in JavaScript are costly compared to simple loop bodies.</a:t>
            </a:r>
          </a:p>
          <a:p>
            <a:pPr lvl="0" rtl="0">
              <a:spcBef>
                <a:spcPts val="0"/>
              </a:spcBef>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Exercises - Flattening</a:t>
            </a:r>
          </a:p>
        </p:txBody>
      </p:sp>
      <p:sp>
        <p:nvSpPr>
          <p:cNvPr id="262" name="Shape 26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Use the reduce method in combination with the concat method to “flatten” an array of arrays into a single array that has all the elements of the input arrays.</a:t>
            </a:r>
          </a:p>
          <a:p>
            <a:pPr lvl="0">
              <a:spcBef>
                <a:spcPts val="0"/>
              </a:spcBef>
              <a:buNone/>
            </a:pPr>
            <a:r>
              <a:rPr lang="en"/>
              <a:t>var arrays = [[1, 2, 3], [4, 5], [6]];</a:t>
            </a:r>
            <a:br>
              <a:rPr lang="en"/>
            </a:br>
            <a:r>
              <a:rPr lang="en"/>
              <a:t>// Your code here.</a:t>
            </a:r>
            <a:br>
              <a:rPr lang="en"/>
            </a:br>
            <a:r>
              <a:rPr lang="en"/>
              <a:t>// → [1, 2, 3, 4, 5, 6]</a:t>
            </a:r>
          </a:p>
          <a:p>
            <a:pPr lvl="0">
              <a:spcBef>
                <a:spcPts val="0"/>
              </a:spcBef>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Exercises - Mother-child age difference</a:t>
            </a:r>
          </a:p>
        </p:txBody>
      </p:sp>
      <p:sp>
        <p:nvSpPr>
          <p:cNvPr id="268" name="Shape 268"/>
          <p:cNvSpPr txBox="1"/>
          <p:nvPr>
            <p:ph idx="1" type="body"/>
          </p:nvPr>
        </p:nvSpPr>
        <p:spPr>
          <a:xfrm>
            <a:off x="471900" y="1919075"/>
            <a:ext cx="3999900" cy="2710199"/>
          </a:xfrm>
          <a:prstGeom prst="rect">
            <a:avLst/>
          </a:prstGeom>
        </p:spPr>
        <p:txBody>
          <a:bodyPr anchorCtr="0" anchor="t" bIns="91425" lIns="91425" rIns="91425" tIns="91425">
            <a:noAutofit/>
          </a:bodyPr>
          <a:lstStyle/>
          <a:p>
            <a:pPr lvl="0">
              <a:spcBef>
                <a:spcPts val="0"/>
              </a:spcBef>
              <a:buNone/>
            </a:pPr>
            <a:r>
              <a:rPr lang="en"/>
              <a:t>Using the example data set from this chapter, compute the average age difference between mothers and children (the age of the mother when the child is born). You can use the average function defined earlier in this chapter.</a:t>
            </a:r>
          </a:p>
          <a:p>
            <a:pPr lvl="0">
              <a:spcBef>
                <a:spcPts val="0"/>
              </a:spcBef>
              <a:buNone/>
            </a:pPr>
            <a:r>
              <a:rPr lang="en"/>
              <a:t>Note that not all the mothers mentioned in the data are themselves present in the array. The byName object, which makes it easy to find a person’s object from their name, might be useful here.</a:t>
            </a:r>
          </a:p>
          <a:p>
            <a:pPr lvl="0">
              <a:spcBef>
                <a:spcPts val="0"/>
              </a:spcBef>
              <a:buNone/>
            </a:pPr>
            <a:r>
              <a:t/>
            </a:r>
            <a:endParaRPr/>
          </a:p>
        </p:txBody>
      </p:sp>
      <p:sp>
        <p:nvSpPr>
          <p:cNvPr id="269" name="Shape 269"/>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a:spcBef>
                <a:spcPts val="0"/>
              </a:spcBef>
              <a:buNone/>
            </a:pPr>
            <a:r>
              <a:rPr lang="en"/>
              <a:t>function average(array) {</a:t>
            </a:r>
            <a:br>
              <a:rPr lang="en"/>
            </a:br>
            <a:r>
              <a:rPr lang="en"/>
              <a:t>  function plus(a, b) { return a + b; }</a:t>
            </a:r>
            <a:br>
              <a:rPr lang="en"/>
            </a:br>
            <a:r>
              <a:rPr lang="en"/>
              <a:t>  return array.reduce(plus) / array.length;</a:t>
            </a:r>
            <a:br>
              <a:rPr lang="en"/>
            </a:br>
            <a:r>
              <a:rPr lang="en"/>
              <a:t>}</a:t>
            </a:r>
            <a:br>
              <a:rPr lang="en"/>
            </a:br>
            <a:r>
              <a:rPr lang="en"/>
              <a:t>var byName = {};</a:t>
            </a:r>
            <a:br>
              <a:rPr lang="en"/>
            </a:br>
            <a:r>
              <a:rPr lang="en"/>
              <a:t>ancestry.forEach(function(person) {</a:t>
            </a:r>
            <a:br>
              <a:rPr lang="en"/>
            </a:br>
            <a:r>
              <a:rPr lang="en"/>
              <a:t>  byName[person.name] = person;</a:t>
            </a:r>
            <a:br>
              <a:rPr lang="en"/>
            </a:br>
            <a:r>
              <a:rPr lang="en"/>
              <a:t>});</a:t>
            </a:r>
          </a:p>
          <a:p>
            <a:pPr lvl="0">
              <a:spcBef>
                <a:spcPts val="0"/>
              </a:spcBef>
              <a:buNone/>
            </a:pPr>
            <a:r>
              <a:rPr lang="en"/>
              <a:t>// Your code here.</a:t>
            </a:r>
            <a:br>
              <a:rPr lang="en"/>
            </a:br>
            <a:r>
              <a:rPr lang="en"/>
              <a:t>// → 31.2</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Abstraction</a:t>
            </a:r>
          </a:p>
        </p:txBody>
      </p:sp>
      <p:sp>
        <p:nvSpPr>
          <p:cNvPr id="85" name="Shape 85"/>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A large program is a costly program. </a:t>
            </a:r>
            <a:br>
              <a:rPr lang="en"/>
            </a:br>
            <a:r>
              <a:rPr lang="en"/>
              <a:t>Size </a:t>
            </a:r>
            <a:r>
              <a:rPr lang="en"/>
              <a:t>involves </a:t>
            </a:r>
            <a:r>
              <a:rPr lang="en"/>
              <a:t>complexity, and complexity confuses programmers. </a:t>
            </a:r>
          </a:p>
          <a:p>
            <a:pPr lvl="0">
              <a:spcBef>
                <a:spcPts val="0"/>
              </a:spcBef>
              <a:buNone/>
            </a:pPr>
            <a:r>
              <a:rPr lang="en">
                <a:latin typeface="Roboto Mono"/>
                <a:ea typeface="Roboto Mono"/>
                <a:cs typeface="Roboto Mono"/>
                <a:sym typeface="Roboto Mono"/>
              </a:rPr>
              <a:t>var total = 0, count = 1;</a:t>
            </a:r>
            <a:br>
              <a:rPr lang="en">
                <a:latin typeface="Roboto Mono"/>
                <a:ea typeface="Roboto Mono"/>
                <a:cs typeface="Roboto Mono"/>
                <a:sym typeface="Roboto Mono"/>
              </a:rPr>
            </a:br>
            <a:r>
              <a:rPr lang="en">
                <a:latin typeface="Roboto Mono"/>
                <a:ea typeface="Roboto Mono"/>
                <a:cs typeface="Roboto Mono"/>
                <a:sym typeface="Roboto Mono"/>
              </a:rPr>
              <a:t>while (count &lt;= 10) {</a:t>
            </a:r>
            <a:br>
              <a:rPr lang="en">
                <a:latin typeface="Roboto Mono"/>
                <a:ea typeface="Roboto Mono"/>
                <a:cs typeface="Roboto Mono"/>
                <a:sym typeface="Roboto Mono"/>
              </a:rPr>
            </a:br>
            <a:r>
              <a:rPr lang="en">
                <a:latin typeface="Roboto Mono"/>
                <a:ea typeface="Roboto Mono"/>
                <a:cs typeface="Roboto Mono"/>
                <a:sym typeface="Roboto Mono"/>
              </a:rPr>
              <a:t>  total += count;</a:t>
            </a:r>
            <a:br>
              <a:rPr lang="en">
                <a:latin typeface="Roboto Mono"/>
                <a:ea typeface="Roboto Mono"/>
                <a:cs typeface="Roboto Mono"/>
                <a:sym typeface="Roboto Mono"/>
              </a:rPr>
            </a:br>
            <a:r>
              <a:rPr lang="en">
                <a:latin typeface="Roboto Mono"/>
                <a:ea typeface="Roboto Mono"/>
                <a:cs typeface="Roboto Mono"/>
                <a:sym typeface="Roboto Mono"/>
              </a:rPr>
              <a:t>  count += 1;</a:t>
            </a:r>
            <a:br>
              <a:rPr lang="en">
                <a:latin typeface="Roboto Mono"/>
                <a:ea typeface="Roboto Mono"/>
                <a:cs typeface="Roboto Mono"/>
                <a:sym typeface="Roboto Mono"/>
              </a:rPr>
            </a:br>
            <a:r>
              <a:rPr lang="en">
                <a:latin typeface="Roboto Mono"/>
                <a:ea typeface="Roboto Mono"/>
                <a:cs typeface="Roboto Mono"/>
                <a:sym typeface="Roboto Mono"/>
              </a:rPr>
              <a:t>}</a:t>
            </a:r>
            <a:br>
              <a:rPr lang="en">
                <a:latin typeface="Roboto Mono"/>
                <a:ea typeface="Roboto Mono"/>
                <a:cs typeface="Roboto Mono"/>
                <a:sym typeface="Roboto Mono"/>
              </a:rPr>
            </a:br>
            <a:r>
              <a:rPr lang="en">
                <a:latin typeface="Roboto Mono"/>
                <a:ea typeface="Roboto Mono"/>
                <a:cs typeface="Roboto Mono"/>
                <a:sym typeface="Roboto Mono"/>
              </a:rPr>
              <a:t>console.log(total);</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Abstraction</a:t>
            </a:r>
          </a:p>
        </p:txBody>
      </p:sp>
      <p:sp>
        <p:nvSpPr>
          <p:cNvPr id="91" name="Shape 91"/>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The use of two external functions is one line long.</a:t>
            </a:r>
          </a:p>
          <a:p>
            <a:pPr lvl="0">
              <a:spcBef>
                <a:spcPts val="0"/>
              </a:spcBef>
              <a:buNone/>
            </a:pPr>
            <a:r>
              <a:rPr lang="en">
                <a:latin typeface="Roboto Mono"/>
                <a:ea typeface="Roboto Mono"/>
                <a:cs typeface="Roboto Mono"/>
                <a:sym typeface="Roboto Mono"/>
              </a:rPr>
              <a:t>console.log(sum(range(1, 10)));</a:t>
            </a:r>
          </a:p>
          <a:p>
            <a:pPr lvl="0">
              <a:spcBef>
                <a:spcPts val="0"/>
              </a:spcBef>
              <a:buNone/>
            </a:pPr>
            <a:r>
              <a:rPr lang="en"/>
              <a:t>Which one is more likely to contain a bug?</a:t>
            </a:r>
          </a:p>
          <a:p>
            <a:pPr lvl="0" rtl="0">
              <a:spcBef>
                <a:spcPts val="0"/>
              </a:spcBef>
              <a:buNone/>
            </a:pPr>
            <a:r>
              <a:rPr i="1" lang="en"/>
              <a:t>In the context of programming, these kinds of vocabularies are usually called abstractions. Abstractions hide details and give us the ability to talk about problems at a higher (or more abstract) level.</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Abstracting array traversal</a:t>
            </a:r>
          </a:p>
        </p:txBody>
      </p:sp>
      <p:sp>
        <p:nvSpPr>
          <p:cNvPr id="97" name="Shape 97"/>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Plain functions are a good way to build abstractions, but have margin for error.</a:t>
            </a:r>
          </a:p>
          <a:p>
            <a:pPr lvl="0">
              <a:spcBef>
                <a:spcPts val="0"/>
              </a:spcBef>
              <a:buNone/>
            </a:pPr>
            <a:r>
              <a:rPr lang="en">
                <a:latin typeface="Roboto Mono"/>
                <a:ea typeface="Roboto Mono"/>
                <a:cs typeface="Roboto Mono"/>
                <a:sym typeface="Roboto Mono"/>
              </a:rPr>
              <a:t>var array = [1, 2, 3];</a:t>
            </a:r>
            <a:br>
              <a:rPr lang="en">
                <a:latin typeface="Roboto Mono"/>
                <a:ea typeface="Roboto Mono"/>
                <a:cs typeface="Roboto Mono"/>
                <a:sym typeface="Roboto Mono"/>
              </a:rPr>
            </a:br>
            <a:r>
              <a:rPr lang="en">
                <a:latin typeface="Roboto Mono"/>
                <a:ea typeface="Roboto Mono"/>
                <a:cs typeface="Roboto Mono"/>
                <a:sym typeface="Roboto Mono"/>
              </a:rPr>
              <a:t>for (var i = 0; i &lt; array.length; i++) {</a:t>
            </a:r>
            <a:br>
              <a:rPr lang="en">
                <a:latin typeface="Roboto Mono"/>
                <a:ea typeface="Roboto Mono"/>
                <a:cs typeface="Roboto Mono"/>
                <a:sym typeface="Roboto Mono"/>
              </a:rPr>
            </a:br>
            <a:r>
              <a:rPr lang="en">
                <a:latin typeface="Roboto Mono"/>
                <a:ea typeface="Roboto Mono"/>
                <a:cs typeface="Roboto Mono"/>
                <a:sym typeface="Roboto Mono"/>
              </a:rPr>
              <a:t>  var current = array[i];</a:t>
            </a:r>
            <a:br>
              <a:rPr lang="en">
                <a:latin typeface="Roboto Mono"/>
                <a:ea typeface="Roboto Mono"/>
                <a:cs typeface="Roboto Mono"/>
                <a:sym typeface="Roboto Mono"/>
              </a:rPr>
            </a:br>
            <a:r>
              <a:rPr lang="en">
                <a:latin typeface="Roboto Mono"/>
                <a:ea typeface="Roboto Mono"/>
                <a:cs typeface="Roboto Mono"/>
                <a:sym typeface="Roboto Mono"/>
              </a:rPr>
              <a:t>  console.log(current);</a:t>
            </a:r>
            <a:br>
              <a:rPr lang="en">
                <a:latin typeface="Roboto Mono"/>
                <a:ea typeface="Roboto Mono"/>
                <a:cs typeface="Roboto Mono"/>
                <a:sym typeface="Roboto Mono"/>
              </a:rPr>
            </a:br>
            <a:r>
              <a:rPr lang="en">
                <a:latin typeface="Roboto Mono"/>
                <a:ea typeface="Roboto Mono"/>
                <a:cs typeface="Roboto Mono"/>
                <a:sym typeface="Roboto Mono"/>
              </a:rPr>
              <a:t>}</a:t>
            </a:r>
          </a:p>
          <a:p>
            <a:pPr lvl="0">
              <a:spcBef>
                <a:spcPts val="0"/>
              </a:spcBef>
              <a:buNone/>
            </a:pPr>
            <a:r>
              <a:rPr lang="en"/>
              <a:t>It’s trying to say, “For each element in the array, log it to the console”.</a:t>
            </a:r>
            <a:br>
              <a:rPr lang="en"/>
            </a:br>
            <a:r>
              <a:rPr lang="en"/>
              <a:t>Provides a lot of space for potential mistakes.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Abstracting array traversal</a:t>
            </a:r>
          </a:p>
        </p:txBody>
      </p:sp>
      <p:sp>
        <p:nvSpPr>
          <p:cNvPr id="103" name="Shape 103"/>
          <p:cNvSpPr txBox="1"/>
          <p:nvPr>
            <p:ph idx="1" type="body"/>
          </p:nvPr>
        </p:nvSpPr>
        <p:spPr>
          <a:xfrm>
            <a:off x="471900" y="1919075"/>
            <a:ext cx="3999900" cy="2710199"/>
          </a:xfrm>
          <a:prstGeom prst="rect">
            <a:avLst/>
          </a:prstGeom>
        </p:spPr>
        <p:txBody>
          <a:bodyPr anchorCtr="0" anchor="t" bIns="91425" lIns="91425" rIns="91425" tIns="91425">
            <a:noAutofit/>
          </a:bodyPr>
          <a:lstStyle/>
          <a:p>
            <a:pPr lvl="0">
              <a:spcBef>
                <a:spcPts val="0"/>
              </a:spcBef>
              <a:buNone/>
            </a:pPr>
            <a:r>
              <a:rPr lang="en"/>
              <a:t>So let’s try to abstract this into a function. </a:t>
            </a:r>
            <a:br>
              <a:rPr lang="en"/>
            </a:br>
          </a:p>
          <a:p>
            <a:pPr lvl="0">
              <a:spcBef>
                <a:spcPts val="0"/>
              </a:spcBef>
              <a:buNone/>
            </a:pPr>
            <a:r>
              <a:t/>
            </a:r>
            <a:endParaRPr/>
          </a:p>
          <a:p>
            <a:pPr lvl="0">
              <a:spcBef>
                <a:spcPts val="0"/>
              </a:spcBef>
              <a:buNone/>
            </a:pPr>
            <a:r>
              <a:rPr lang="en" sz="1200">
                <a:latin typeface="Roboto Mono"/>
                <a:ea typeface="Roboto Mono"/>
                <a:cs typeface="Roboto Mono"/>
                <a:sym typeface="Roboto Mono"/>
              </a:rPr>
              <a:t>function logEach(array) {</a:t>
            </a:r>
          </a:p>
          <a:p>
            <a:pPr lvl="0">
              <a:spcBef>
                <a:spcPts val="0"/>
              </a:spcBef>
              <a:buNone/>
            </a:pPr>
            <a:r>
              <a:rPr lang="en" sz="1200">
                <a:latin typeface="Roboto Mono"/>
                <a:ea typeface="Roboto Mono"/>
                <a:cs typeface="Roboto Mono"/>
                <a:sym typeface="Roboto Mono"/>
              </a:rPr>
              <a:t>  for (var i = 0; i &lt; array.length; i++)</a:t>
            </a:r>
          </a:p>
          <a:p>
            <a:pPr lvl="0">
              <a:spcBef>
                <a:spcPts val="0"/>
              </a:spcBef>
              <a:buNone/>
            </a:pPr>
            <a:r>
              <a:rPr lang="en" sz="1200">
                <a:latin typeface="Roboto Mono"/>
                <a:ea typeface="Roboto Mono"/>
                <a:cs typeface="Roboto Mono"/>
                <a:sym typeface="Roboto Mono"/>
              </a:rPr>
              <a:t>    console.log(array[i]);</a:t>
            </a:r>
          </a:p>
          <a:p>
            <a:pPr lvl="0">
              <a:spcBef>
                <a:spcPts val="0"/>
              </a:spcBef>
              <a:buNone/>
            </a:pPr>
            <a:r>
              <a:rPr lang="en" sz="1200">
                <a:latin typeface="Roboto Mono"/>
                <a:ea typeface="Roboto Mono"/>
                <a:cs typeface="Roboto Mono"/>
                <a:sym typeface="Roboto Mono"/>
              </a:rPr>
              <a:t>}</a:t>
            </a:r>
          </a:p>
          <a:p>
            <a:pPr lvl="0">
              <a:spcBef>
                <a:spcPts val="0"/>
              </a:spcBef>
              <a:buNone/>
            </a:pPr>
            <a:r>
              <a:t/>
            </a:r>
            <a:endParaRPr/>
          </a:p>
          <a:p>
            <a:pPr lvl="0">
              <a:spcBef>
                <a:spcPts val="0"/>
              </a:spcBef>
              <a:buNone/>
            </a:pPr>
            <a:r>
              <a:t/>
            </a:r>
            <a:endParaRPr/>
          </a:p>
        </p:txBody>
      </p:sp>
      <p:sp>
        <p:nvSpPr>
          <p:cNvPr id="104" name="Shape 104"/>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a:spcBef>
                <a:spcPts val="0"/>
              </a:spcBef>
              <a:buNone/>
            </a:pPr>
            <a:br>
              <a:rPr lang="en"/>
            </a:br>
          </a:p>
          <a:p>
            <a:pPr lvl="0">
              <a:spcBef>
                <a:spcPts val="0"/>
              </a:spcBef>
              <a:buNone/>
            </a:pPr>
            <a:r>
              <a:t/>
            </a:r>
            <a:endParaRPr/>
          </a:p>
          <a:p>
            <a:pPr lvl="0">
              <a:spcBef>
                <a:spcPts val="0"/>
              </a:spcBef>
              <a:buNone/>
            </a:pPr>
            <a:r>
              <a:rPr lang="en" sz="1200">
                <a:latin typeface="Roboto Mono"/>
                <a:ea typeface="Roboto Mono"/>
                <a:cs typeface="Roboto Mono"/>
                <a:sym typeface="Roboto Mono"/>
              </a:rPr>
              <a:t>function forEach(array, action) {</a:t>
            </a:r>
          </a:p>
          <a:p>
            <a:pPr lvl="0">
              <a:spcBef>
                <a:spcPts val="0"/>
              </a:spcBef>
              <a:buNone/>
            </a:pPr>
            <a:r>
              <a:rPr lang="en" sz="1200">
                <a:latin typeface="Roboto Mono"/>
                <a:ea typeface="Roboto Mono"/>
                <a:cs typeface="Roboto Mono"/>
                <a:sym typeface="Roboto Mono"/>
              </a:rPr>
              <a:t>  for (var i = 0; i &lt; array.length; i++)</a:t>
            </a:r>
          </a:p>
          <a:p>
            <a:pPr lvl="0">
              <a:spcBef>
                <a:spcPts val="0"/>
              </a:spcBef>
              <a:buNone/>
            </a:pPr>
            <a:r>
              <a:rPr lang="en" sz="1200">
                <a:latin typeface="Roboto Mono"/>
                <a:ea typeface="Roboto Mono"/>
                <a:cs typeface="Roboto Mono"/>
                <a:sym typeface="Roboto Mono"/>
              </a:rPr>
              <a:t>    action(array[i]);</a:t>
            </a:r>
          </a:p>
          <a:p>
            <a:pPr lvl="0">
              <a:spcBef>
                <a:spcPts val="0"/>
              </a:spcBef>
              <a:buNone/>
            </a:pPr>
            <a:r>
              <a:rPr lang="en" sz="1200">
                <a:latin typeface="Roboto Mono"/>
                <a:ea typeface="Roboto Mono"/>
                <a:cs typeface="Roboto Mono"/>
                <a:sym typeface="Roboto Mono"/>
              </a:rPr>
              <a: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Abstracting array traversal</a:t>
            </a:r>
          </a:p>
        </p:txBody>
      </p:sp>
      <p:sp>
        <p:nvSpPr>
          <p:cNvPr id="110" name="Shape 110"/>
          <p:cNvSpPr txBox="1"/>
          <p:nvPr>
            <p:ph idx="1" type="body"/>
          </p:nvPr>
        </p:nvSpPr>
        <p:spPr>
          <a:xfrm>
            <a:off x="471900" y="1919075"/>
            <a:ext cx="3999900" cy="2710199"/>
          </a:xfrm>
          <a:prstGeom prst="rect">
            <a:avLst/>
          </a:prstGeom>
        </p:spPr>
        <p:txBody>
          <a:bodyPr anchorCtr="0" anchor="t" bIns="91425" lIns="91425" rIns="91425" tIns="91425">
            <a:noAutofit/>
          </a:bodyPr>
          <a:lstStyle/>
          <a:p>
            <a:pPr lvl="0">
              <a:spcBef>
                <a:spcPts val="0"/>
              </a:spcBef>
              <a:buNone/>
            </a:pPr>
            <a:r>
              <a:rPr lang="en" sz="1200">
                <a:latin typeface="Roboto Mono"/>
                <a:ea typeface="Roboto Mono"/>
                <a:cs typeface="Roboto Mono"/>
                <a:sym typeface="Roboto Mono"/>
              </a:rPr>
              <a:t>forEach(["Wampeter", "Foma", "Granfalloon"], console.log);</a:t>
            </a:r>
          </a:p>
          <a:p>
            <a:pPr lvl="0">
              <a:spcBef>
                <a:spcPts val="0"/>
              </a:spcBef>
              <a:buNone/>
            </a:pPr>
            <a:r>
              <a:rPr lang="en" sz="1200">
                <a:latin typeface="Roboto Mono"/>
                <a:ea typeface="Roboto Mono"/>
                <a:cs typeface="Roboto Mono"/>
                <a:sym typeface="Roboto Mono"/>
              </a:rPr>
              <a:t>// → Wampeter</a:t>
            </a:r>
            <a:br>
              <a:rPr lang="en" sz="1200">
                <a:latin typeface="Roboto Mono"/>
                <a:ea typeface="Roboto Mono"/>
                <a:cs typeface="Roboto Mono"/>
                <a:sym typeface="Roboto Mono"/>
              </a:rPr>
            </a:br>
            <a:r>
              <a:rPr lang="en" sz="1200">
                <a:latin typeface="Roboto Mono"/>
                <a:ea typeface="Roboto Mono"/>
                <a:cs typeface="Roboto Mono"/>
                <a:sym typeface="Roboto Mono"/>
              </a:rPr>
              <a:t>// → Foma</a:t>
            </a:r>
            <a:br>
              <a:rPr lang="en" sz="1200">
                <a:latin typeface="Roboto Mono"/>
                <a:ea typeface="Roboto Mono"/>
                <a:cs typeface="Roboto Mono"/>
                <a:sym typeface="Roboto Mono"/>
              </a:rPr>
            </a:br>
            <a:r>
              <a:rPr lang="en" sz="1200">
                <a:latin typeface="Roboto Mono"/>
                <a:ea typeface="Roboto Mono"/>
                <a:cs typeface="Roboto Mono"/>
                <a:sym typeface="Roboto Mono"/>
              </a:rPr>
              <a:t>// → Granfalloon</a:t>
            </a:r>
          </a:p>
          <a:p>
            <a:pPr lvl="0">
              <a:spcBef>
                <a:spcPts val="0"/>
              </a:spcBef>
              <a:buNone/>
            </a:pPr>
            <a:r>
              <a:t/>
            </a:r>
            <a:endParaRPr>
              <a:latin typeface="Roboto Mono"/>
              <a:ea typeface="Roboto Mono"/>
              <a:cs typeface="Roboto Mono"/>
              <a:sym typeface="Roboto Mono"/>
            </a:endParaRPr>
          </a:p>
          <a:p>
            <a:pPr lvl="0" rtl="0">
              <a:spcBef>
                <a:spcPts val="0"/>
              </a:spcBef>
              <a:buNone/>
            </a:pPr>
            <a:r>
              <a:t/>
            </a:r>
            <a:endParaRPr/>
          </a:p>
        </p:txBody>
      </p:sp>
      <p:sp>
        <p:nvSpPr>
          <p:cNvPr id="111" name="Shape 111"/>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a:spcBef>
                <a:spcPts val="0"/>
              </a:spcBef>
              <a:buNone/>
            </a:pPr>
            <a:r>
              <a:rPr lang="en"/>
              <a:t>Often, you don’t pass a predefined function to forEach but create a function value on the spot instead.</a:t>
            </a:r>
          </a:p>
          <a:p>
            <a:pPr lvl="0">
              <a:spcBef>
                <a:spcPts val="0"/>
              </a:spcBef>
              <a:buNone/>
            </a:pPr>
            <a:r>
              <a:rPr lang="en" sz="1200">
                <a:latin typeface="Roboto Mono"/>
                <a:ea typeface="Roboto Mono"/>
                <a:cs typeface="Roboto Mono"/>
                <a:sym typeface="Roboto Mono"/>
              </a:rPr>
              <a:t>var numbers = [1, 2, 3, 4, 5], sum = 0;</a:t>
            </a:r>
            <a:br>
              <a:rPr lang="en" sz="1200">
                <a:latin typeface="Roboto Mono"/>
                <a:ea typeface="Roboto Mono"/>
                <a:cs typeface="Roboto Mono"/>
                <a:sym typeface="Roboto Mono"/>
              </a:rPr>
            </a:br>
            <a:r>
              <a:rPr lang="en" sz="1200">
                <a:latin typeface="Roboto Mono"/>
                <a:ea typeface="Roboto Mono"/>
                <a:cs typeface="Roboto Mono"/>
                <a:sym typeface="Roboto Mono"/>
              </a:rPr>
              <a:t>forEach(numbers, function(number) {</a:t>
            </a:r>
            <a:br>
              <a:rPr lang="en" sz="1200">
                <a:latin typeface="Roboto Mono"/>
                <a:ea typeface="Roboto Mono"/>
                <a:cs typeface="Roboto Mono"/>
                <a:sym typeface="Roboto Mono"/>
              </a:rPr>
            </a:br>
            <a:r>
              <a:rPr lang="en" sz="1200">
                <a:latin typeface="Roboto Mono"/>
                <a:ea typeface="Roboto Mono"/>
                <a:cs typeface="Roboto Mono"/>
                <a:sym typeface="Roboto Mono"/>
              </a:rPr>
              <a:t>  sum += number;</a:t>
            </a:r>
            <a:br>
              <a:rPr lang="en" sz="1200">
                <a:latin typeface="Roboto Mono"/>
                <a:ea typeface="Roboto Mono"/>
                <a:cs typeface="Roboto Mono"/>
                <a:sym typeface="Roboto Mono"/>
              </a:rPr>
            </a:br>
            <a:r>
              <a:rPr lang="en" sz="1200">
                <a:latin typeface="Roboto Mono"/>
                <a:ea typeface="Roboto Mono"/>
                <a:cs typeface="Roboto Mono"/>
                <a:sym typeface="Roboto Mono"/>
              </a:rPr>
              <a:t>});</a:t>
            </a:r>
            <a:br>
              <a:rPr lang="en" sz="1200">
                <a:latin typeface="Roboto Mono"/>
                <a:ea typeface="Roboto Mono"/>
                <a:cs typeface="Roboto Mono"/>
                <a:sym typeface="Roboto Mono"/>
              </a:rPr>
            </a:br>
            <a:r>
              <a:rPr lang="en" sz="1200">
                <a:latin typeface="Roboto Mono"/>
                <a:ea typeface="Roboto Mono"/>
                <a:cs typeface="Roboto Mono"/>
                <a:sym typeface="Roboto Mono"/>
              </a:rPr>
              <a:t>console.log(sum);</a:t>
            </a:r>
            <a:br>
              <a:rPr lang="en" sz="1200">
                <a:latin typeface="Roboto Mono"/>
                <a:ea typeface="Roboto Mono"/>
                <a:cs typeface="Roboto Mono"/>
                <a:sym typeface="Roboto Mono"/>
              </a:rPr>
            </a:br>
            <a:r>
              <a:rPr lang="en" sz="1200">
                <a:latin typeface="Roboto Mono"/>
                <a:ea typeface="Roboto Mono"/>
                <a:cs typeface="Roboto Mono"/>
                <a:sym typeface="Roboto Mono"/>
              </a:rPr>
              <a:t>// → 15</a:t>
            </a:r>
          </a:p>
          <a:p>
            <a:pPr lvl="0" rt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Abstracting array traversal</a:t>
            </a:r>
          </a:p>
        </p:txBody>
      </p:sp>
      <p:sp>
        <p:nvSpPr>
          <p:cNvPr id="117" name="Shape 117"/>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Using this pattern, we can specify a variable name for the current element (number), rather than having to pick it out of the array manually.</a:t>
            </a:r>
          </a:p>
          <a:p>
            <a:pPr lvl="0">
              <a:spcBef>
                <a:spcPts val="0"/>
              </a:spcBef>
              <a:buNone/>
            </a:pPr>
            <a:r>
              <a:rPr lang="en"/>
              <a:t>In fact, we don’t need to write forEach ourselves. It is available as a standard method on arrays.</a:t>
            </a:r>
          </a:p>
          <a:p>
            <a:pPr lvl="0">
              <a:spcBef>
                <a:spcPts val="0"/>
              </a:spcBef>
              <a:buNone/>
            </a:pPr>
            <a:r>
              <a:rPr lang="en">
                <a:latin typeface="Roboto Mono"/>
                <a:ea typeface="Roboto Mono"/>
                <a:cs typeface="Roboto Mono"/>
                <a:sym typeface="Roboto Mono"/>
              </a:rPr>
              <a:t>numbers.forEach(function(number) {</a:t>
            </a:r>
            <a:br>
              <a:rPr lang="en">
                <a:latin typeface="Roboto Mono"/>
                <a:ea typeface="Roboto Mono"/>
                <a:cs typeface="Roboto Mono"/>
                <a:sym typeface="Roboto Mono"/>
              </a:rPr>
            </a:br>
            <a:r>
              <a:rPr lang="en">
                <a:latin typeface="Roboto Mono"/>
                <a:ea typeface="Roboto Mono"/>
                <a:cs typeface="Roboto Mono"/>
                <a:sym typeface="Roboto Mono"/>
              </a:rPr>
              <a:t>  sum += number;</a:t>
            </a:r>
            <a:br>
              <a:rPr lang="en">
                <a:latin typeface="Roboto Mono"/>
                <a:ea typeface="Roboto Mono"/>
                <a:cs typeface="Roboto Mono"/>
                <a:sym typeface="Roboto Mono"/>
              </a:rPr>
            </a:br>
            <a:r>
              <a:rPr lang="en">
                <a:latin typeface="Roboto Mono"/>
                <a:ea typeface="Roboto Mono"/>
                <a:cs typeface="Roboto Mono"/>
                <a:sym typeface="Roboto Mono"/>
              </a:rPr>
              <a:t>});</a:t>
            </a: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