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Roboto"/>
      <p:regular r:id="rId52"/>
      <p:bold r:id="rId53"/>
      <p:italic r:id="rId54"/>
      <p:boldItalic r:id="rId55"/>
    </p:embeddedFont>
    <p:embeddedFont>
      <p:font typeface="Roboto Mon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RobotoMono-bold.fntdata"/><Relationship Id="rId12" Type="http://schemas.openxmlformats.org/officeDocument/2006/relationships/slide" Target="slides/slide8.xml"/><Relationship Id="rId56" Type="http://schemas.openxmlformats.org/officeDocument/2006/relationships/font" Target="fonts/RobotoMono-regular.fntdata"/><Relationship Id="rId15" Type="http://schemas.openxmlformats.org/officeDocument/2006/relationships/slide" Target="slides/slide11.xml"/><Relationship Id="rId59" Type="http://schemas.openxmlformats.org/officeDocument/2006/relationships/font" Target="fonts/RobotoMono-boldItalic.fntdata"/><Relationship Id="rId14" Type="http://schemas.openxmlformats.org/officeDocument/2006/relationships/slide" Target="slides/slide10.xml"/><Relationship Id="rId58"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*COMMENT*</a:t>
            </a:r>
          </a:p>
          <a:p>
            <a:pPr lvl="0">
              <a:spcBef>
                <a:spcPts val="0"/>
              </a:spcBef>
              <a:buNone/>
            </a:pPr>
            <a:r>
              <a:rPr lang="en"/>
              <a:t>explain the backdrop</a:t>
            </a:r>
          </a:p>
          <a:p>
            <a:pPr lvl="0">
              <a:spcBef>
                <a:spcPts val="0"/>
              </a:spcBef>
              <a:buNone/>
            </a:pPr>
            <a:r>
              <a:rPr lang="en"/>
              <a:t>The Rabbit and Object prototypes lie behind killerRabbit as a kind of backdrop, where properties that are not found in the object itself can be looked up.</a:t>
            </a:r>
          </a:p>
          <a:p>
            <a:pPr lvl="0">
              <a:spcBef>
                <a:spcPts val="0"/>
              </a:spcBef>
              <a:buNone/>
            </a:pPr>
            <a:r>
              <a:rPr lang="en"/>
              <a:t>*COMMENT*</a:t>
            </a:r>
          </a:p>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*COMMENT*</a:t>
            </a:r>
          </a:p>
          <a:p>
            <a:pPr lvl="0" rtl="0">
              <a:spcBef>
                <a:spcPts val="0"/>
              </a:spcBef>
              <a:buNone/>
            </a:pPr>
            <a:r>
              <a:rPr lang="en"/>
              <a:t>explain the backdrop</a:t>
            </a:r>
          </a:p>
          <a:p>
            <a:pPr lvl="0" rtl="0">
              <a:spcBef>
                <a:spcPts val="0"/>
              </a:spcBef>
              <a:buNone/>
            </a:pPr>
            <a:r>
              <a:rPr lang="en"/>
              <a:t>The Rabbit and Object prototypes lie behind killerRabbit as a kind of backdrop, where properties that are not found in the object itself can be looked up.</a:t>
            </a:r>
          </a:p>
          <a:p>
            <a:pPr lvl="0" rtl="0">
              <a:spcBef>
                <a:spcPts val="0"/>
              </a:spcBef>
              <a:buNone/>
            </a:pPr>
            <a:r>
              <a:rPr lang="en"/>
              <a:t>*COMMENT*</a:t>
            </a: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*COMMENT*</a:t>
            </a:r>
          </a:p>
          <a:p>
            <a:pPr lvl="0" rtl="0">
              <a:spcBef>
                <a:spcPts val="0"/>
              </a:spcBef>
              <a:buNone/>
            </a:pPr>
            <a:r>
              <a:rPr lang="en"/>
              <a:t>explain the backdrop</a:t>
            </a:r>
          </a:p>
          <a:p>
            <a:pPr lvl="0" rtl="0">
              <a:spcBef>
                <a:spcPts val="0"/>
              </a:spcBef>
              <a:buNone/>
            </a:pPr>
            <a:r>
              <a:rPr lang="en"/>
              <a:t>The Rabbit and Object prototypes lie behind killerRabbit as a kind of backdrop, where properties that are not found in the object itself can be looked up.</a:t>
            </a:r>
          </a:p>
          <a:p>
            <a:pPr lvl="0" rtl="0">
              <a:spcBef>
                <a:spcPts val="0"/>
              </a:spcBef>
              <a:buNone/>
            </a:pPr>
            <a:r>
              <a:rPr lang="en"/>
              <a:t>*COMMENT*</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*comment*</a:t>
            </a:r>
          </a:p>
          <a:p>
            <a:pPr lvl="0">
              <a:spcBef>
                <a:spcPts val="0"/>
              </a:spcBef>
              <a:buNone/>
            </a:pPr>
            <a:r>
              <a:rPr lang="en"/>
              <a:t>There is no event called “nonsense” in our data set. And there definitely is no event called “toString”.</a:t>
            </a:r>
          </a:p>
          <a:p>
            <a:pPr lvl="0">
              <a:spcBef>
                <a:spcPts val="0"/>
              </a:spcBef>
              <a:buNone/>
            </a:pPr>
            <a:r>
              <a:rPr lang="en"/>
              <a:t>toString did not show up in the for/in loop, but the in operator did return true for it.</a:t>
            </a:r>
          </a:p>
          <a:p>
            <a:pPr lvl="0">
              <a:spcBef>
                <a:spcPts val="0"/>
              </a:spcBef>
              <a:buNone/>
            </a:pPr>
            <a:r>
              <a:rPr lang="en"/>
              <a:t>*comment*</a:t>
            </a:r>
          </a:p>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*comment*</a:t>
            </a:r>
          </a:p>
          <a:p>
            <a:pPr lvl="0" rtl="0">
              <a:spcBef>
                <a:spcPts val="0"/>
              </a:spcBef>
              <a:buNone/>
            </a:pPr>
            <a:r>
              <a:rPr lang="en"/>
              <a:t>There is no event called “nonsense” in our data set. And there definitely is no event called “toString”.</a:t>
            </a:r>
          </a:p>
          <a:p>
            <a:pPr lvl="0" rtl="0">
              <a:spcBef>
                <a:spcPts val="0"/>
              </a:spcBef>
              <a:buNone/>
            </a:pPr>
            <a:r>
              <a:rPr lang="en"/>
              <a:t>toString did not show up in the for/in loop, but the in operator did return true for it.</a:t>
            </a:r>
          </a:p>
          <a:p>
            <a:pPr lvl="0" rtl="0">
              <a:spcBef>
                <a:spcPts val="0"/>
              </a:spcBef>
              <a:buNone/>
            </a:pPr>
            <a:r>
              <a:rPr lang="en"/>
              <a:t>*comment*</a:t>
            </a:r>
          </a:p>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*comment*</a:t>
            </a:r>
          </a:p>
          <a:p>
            <a:pPr lvl="0">
              <a:spcBef>
                <a:spcPts val="0"/>
              </a:spcBef>
              <a:buNone/>
            </a:pPr>
            <a:r>
              <a:rPr lang="en"/>
              <a:t>As an example, you can imagine an object that provides an interface to an area on your screen. It provides a way to draw shapes or text onto this area but hides all the details of how these shapes are converted to the actual pixels that make up the screen. You’d have a set of methods—for example, drawCircle—and those are the only things you need to know in order to use such an object.</a:t>
            </a:r>
          </a:p>
          <a:p>
            <a:pPr lvl="0">
              <a:spcBef>
                <a:spcPts val="0"/>
              </a:spcBef>
              <a:buNone/>
            </a:pPr>
            <a:r>
              <a:rPr lang="en"/>
              <a:t>*comment*</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sz="2400"/>
              <a:t>Predavanje #6</a:t>
            </a:r>
          </a:p>
          <a:p>
            <a:pPr lvl="0">
              <a:spcBef>
                <a:spcPts val="0"/>
              </a:spcBef>
              <a:buNone/>
            </a:pPr>
            <a:r>
              <a:rPr lang="en" sz="2400"/>
              <a:t>The Secret Life of Objects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Prototypes</a:t>
            </a:r>
          </a:p>
        </p:txBody>
      </p:sp>
      <p:sp>
        <p:nvSpPr>
          <p:cNvPr id="122" name="Shape 12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empty = {};</a:t>
            </a:r>
          </a:p>
          <a:p>
            <a:pPr lvl="0">
              <a:spcBef>
                <a:spcPts val="0"/>
              </a:spcBef>
              <a:buNone/>
            </a:pPr>
            <a:r>
              <a:rPr lang="en">
                <a:latin typeface="Roboto Mono"/>
                <a:ea typeface="Roboto Mono"/>
                <a:cs typeface="Roboto Mono"/>
                <a:sym typeface="Roboto Mono"/>
              </a:rPr>
              <a:t>console.log(empty.toString);</a:t>
            </a:r>
            <a:br>
              <a:rPr lang="en">
                <a:latin typeface="Roboto Mono"/>
                <a:ea typeface="Roboto Mono"/>
                <a:cs typeface="Roboto Mono"/>
                <a:sym typeface="Roboto Mono"/>
              </a:rPr>
            </a:br>
            <a:r>
              <a:rPr lang="en">
                <a:latin typeface="Roboto Mono"/>
                <a:ea typeface="Roboto Mono"/>
                <a:cs typeface="Roboto Mono"/>
                <a:sym typeface="Roboto Mono"/>
              </a:rPr>
              <a:t>// → function toString(){…}</a:t>
            </a:r>
          </a:p>
          <a:p>
            <a:pPr lvl="0">
              <a:spcBef>
                <a:spcPts val="0"/>
              </a:spcBef>
              <a:buNone/>
            </a:pPr>
            <a:r>
              <a:rPr lang="en">
                <a:latin typeface="Roboto Mono"/>
                <a:ea typeface="Roboto Mono"/>
                <a:cs typeface="Roboto Mono"/>
                <a:sym typeface="Roboto Mono"/>
              </a:rPr>
              <a:t>console.log(empty.toString());</a:t>
            </a:r>
            <a:br>
              <a:rPr lang="en">
                <a:latin typeface="Roboto Mono"/>
                <a:ea typeface="Roboto Mono"/>
                <a:cs typeface="Roboto Mono"/>
                <a:sym typeface="Roboto Mono"/>
              </a:rPr>
            </a:br>
            <a:r>
              <a:rPr lang="en">
                <a:latin typeface="Roboto Mono"/>
                <a:ea typeface="Roboto Mono"/>
                <a:cs typeface="Roboto Mono"/>
                <a:sym typeface="Roboto Mono"/>
              </a:rPr>
              <a:t>// → [object Object]</a:t>
            </a:r>
          </a:p>
          <a:p>
            <a:pPr lvl="0">
              <a:spcBef>
                <a:spcPts val="0"/>
              </a:spcBef>
              <a:buNone/>
            </a:pPr>
            <a:r>
              <a:rPr lang="en"/>
              <a:t>I just pulled a property out of an empty object. Magic!</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Prototypes</a:t>
            </a:r>
          </a:p>
        </p:txBody>
      </p:sp>
      <p:sp>
        <p:nvSpPr>
          <p:cNvPr id="128" name="Shape 12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In addition to their set of properties, almost all objects also have a prototype. </a:t>
            </a:r>
          </a:p>
          <a:p>
            <a:pPr lvl="0">
              <a:spcBef>
                <a:spcPts val="0"/>
              </a:spcBef>
              <a:buNone/>
            </a:pPr>
            <a:r>
              <a:rPr lang="en"/>
              <a:t>Prototype - object that is used as a fallback source of properties. </a:t>
            </a:r>
          </a:p>
          <a:p>
            <a:pPr lvl="0">
              <a:spcBef>
                <a:spcPts val="0"/>
              </a:spcBef>
              <a:buNone/>
            </a:pPr>
            <a:r>
              <a:rPr lang="en"/>
              <a:t>When an object gets a request for a property that it does not have, its prototype will be searched for the property, then the prototype’s prototype, and so on.</a:t>
            </a:r>
          </a:p>
          <a:p>
            <a:pPr lvl="0">
              <a:spcBef>
                <a:spcPts val="0"/>
              </a:spcBef>
              <a:buNone/>
            </a:pPr>
            <a:r>
              <a:rPr lang="en"/>
              <a:t>Prototype of that empty object - great ancestral prototype - entity behind almost all objects, Object.prototype.</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Prototypes</a:t>
            </a:r>
          </a:p>
        </p:txBody>
      </p:sp>
      <p:sp>
        <p:nvSpPr>
          <p:cNvPr id="134" name="Shape 13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console.log(Object.getPrototypeOf({}) ==</a:t>
            </a:r>
            <a:r>
              <a:rPr lang="en">
                <a:latin typeface="Roboto Mono"/>
                <a:ea typeface="Roboto Mono"/>
                <a:cs typeface="Roboto Mono"/>
                <a:sym typeface="Roboto Mono"/>
              </a:rPr>
              <a:t> Object</a:t>
            </a:r>
            <a:r>
              <a:rPr lang="en">
                <a:latin typeface="Roboto Mono"/>
                <a:ea typeface="Roboto Mono"/>
                <a:cs typeface="Roboto Mono"/>
                <a:sym typeface="Roboto Mono"/>
              </a:rPr>
              <a:t>.prototype);</a:t>
            </a:r>
            <a:br>
              <a:rPr lang="en">
                <a:latin typeface="Roboto Mono"/>
                <a:ea typeface="Roboto Mono"/>
                <a:cs typeface="Roboto Mono"/>
                <a:sym typeface="Roboto Mono"/>
              </a:rPr>
            </a:br>
            <a:r>
              <a:rPr lang="en">
                <a:latin typeface="Roboto Mono"/>
                <a:ea typeface="Roboto Mono"/>
                <a:cs typeface="Roboto Mono"/>
                <a:sym typeface="Roboto Mono"/>
              </a:rPr>
              <a:t>// → true</a:t>
            </a:r>
          </a:p>
          <a:p>
            <a:pPr lvl="0">
              <a:spcBef>
                <a:spcPts val="0"/>
              </a:spcBef>
              <a:buNone/>
            </a:pPr>
            <a:r>
              <a:rPr lang="en">
                <a:latin typeface="Roboto Mono"/>
                <a:ea typeface="Roboto Mono"/>
                <a:cs typeface="Roboto Mono"/>
                <a:sym typeface="Roboto Mono"/>
              </a:rPr>
              <a:t>console.log(Object.getPrototypeOf(Object.prototype));</a:t>
            </a:r>
            <a:br>
              <a:rPr lang="en">
                <a:latin typeface="Roboto Mono"/>
                <a:ea typeface="Roboto Mono"/>
                <a:cs typeface="Roboto Mono"/>
                <a:sym typeface="Roboto Mono"/>
              </a:rPr>
            </a:br>
            <a:r>
              <a:rPr lang="en">
                <a:latin typeface="Roboto Mono"/>
                <a:ea typeface="Roboto Mono"/>
                <a:cs typeface="Roboto Mono"/>
                <a:sym typeface="Roboto Mono"/>
              </a:rPr>
              <a:t>// → null</a:t>
            </a:r>
          </a:p>
          <a:p>
            <a:pPr lvl="0">
              <a:spcBef>
                <a:spcPts val="0"/>
              </a:spcBef>
              <a:buNone/>
            </a:pPr>
            <a:r>
              <a:rPr lang="en"/>
              <a:t>Object.getPrototypeOf function returns the prototype of an object.</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Prototypes</a:t>
            </a:r>
          </a:p>
        </p:txBody>
      </p:sp>
      <p:sp>
        <p:nvSpPr>
          <p:cNvPr id="140" name="Shape 14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Prototype relations - tree-shaped structure, at the root is Object.prototype - provides methods that show up in all objects (toString...).</a:t>
            </a:r>
          </a:p>
          <a:p>
            <a:pPr lvl="0">
              <a:spcBef>
                <a:spcPts val="0"/>
              </a:spcBef>
              <a:buNone/>
            </a:pPr>
            <a:r>
              <a:rPr lang="en"/>
              <a:t>Many objects don’t directly have Object.prototype as their prototype.</a:t>
            </a:r>
          </a:p>
          <a:p>
            <a:pPr lvl="0">
              <a:spcBef>
                <a:spcPts val="0"/>
              </a:spcBef>
              <a:buNone/>
            </a:pPr>
            <a:r>
              <a:rPr lang="en"/>
              <a:t>Functions derive from Function.prototype, and arrays derive from Array.prototype.</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Prototypes</a:t>
            </a:r>
          </a:p>
        </p:txBody>
      </p:sp>
      <p:sp>
        <p:nvSpPr>
          <p:cNvPr id="146" name="Shape 14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console.log(Object.getPrototypeOf(isNaN) == Function.prot</a:t>
            </a:r>
            <a:r>
              <a:rPr lang="en">
                <a:latin typeface="Roboto Mono"/>
                <a:ea typeface="Roboto Mono"/>
                <a:cs typeface="Roboto Mono"/>
                <a:sym typeface="Roboto Mono"/>
              </a:rPr>
              <a:t>otype);  </a:t>
            </a:r>
            <a:r>
              <a:rPr lang="en">
                <a:latin typeface="Roboto Mono"/>
                <a:ea typeface="Roboto Mono"/>
                <a:cs typeface="Roboto Mono"/>
                <a:sym typeface="Roboto Mono"/>
              </a:rPr>
              <a:t>// → true</a:t>
            </a:r>
          </a:p>
          <a:p>
            <a:pPr lvl="0">
              <a:spcBef>
                <a:spcPts val="0"/>
              </a:spcBef>
              <a:buNone/>
            </a:pPr>
            <a:r>
              <a:rPr lang="en">
                <a:latin typeface="Roboto Mono"/>
                <a:ea typeface="Roboto Mono"/>
                <a:cs typeface="Roboto Mono"/>
                <a:sym typeface="Roboto Mono"/>
              </a:rPr>
              <a:t>console.log(Object.getPrototypeOf([]) == Array.prototype);</a:t>
            </a:r>
            <a:br>
              <a:rPr lang="en">
                <a:latin typeface="Roboto Mono"/>
                <a:ea typeface="Roboto Mono"/>
                <a:cs typeface="Roboto Mono"/>
                <a:sym typeface="Roboto Mono"/>
              </a:rPr>
            </a:br>
            <a:r>
              <a:rPr lang="en">
                <a:latin typeface="Roboto Mono"/>
                <a:ea typeface="Roboto Mono"/>
                <a:cs typeface="Roboto Mono"/>
                <a:sym typeface="Roboto Mono"/>
              </a:rPr>
              <a:t>// → true</a:t>
            </a:r>
          </a:p>
          <a:p>
            <a:pPr lvl="0">
              <a:spcBef>
                <a:spcPts val="0"/>
              </a:spcBef>
              <a:buNone/>
            </a:pPr>
            <a:r>
              <a:rPr lang="en"/>
              <a:t>Object.getPrototypeOf function - returns the prototype of an object</a:t>
            </a:r>
          </a:p>
          <a:p>
            <a:pPr lvl="0">
              <a:spcBef>
                <a:spcPts val="0"/>
              </a:spcBef>
              <a:buNone/>
            </a:pPr>
            <a:r>
              <a:rPr lang="en"/>
              <a:t>Prototype objects have a prototype, often Object.prototype - indirectly provides methods like toString.</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Prototypes</a:t>
            </a:r>
          </a:p>
        </p:txBody>
      </p:sp>
      <p:sp>
        <p:nvSpPr>
          <p:cNvPr id="152" name="Shape 152"/>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Object.create - creates an object with a specific prototype.</a:t>
            </a:r>
          </a:p>
          <a:p>
            <a:pPr lvl="0">
              <a:spcBef>
                <a:spcPts val="0"/>
              </a:spcBef>
              <a:buNone/>
            </a:pPr>
            <a:r>
              <a:rPr lang="en">
                <a:latin typeface="Roboto Mono"/>
                <a:ea typeface="Roboto Mono"/>
                <a:cs typeface="Roboto Mono"/>
                <a:sym typeface="Roboto Mono"/>
              </a:rPr>
              <a:t>var protoRabbit = {</a:t>
            </a:r>
            <a:br>
              <a:rPr lang="en">
                <a:latin typeface="Roboto Mono"/>
                <a:ea typeface="Roboto Mono"/>
                <a:cs typeface="Roboto Mono"/>
                <a:sym typeface="Roboto Mono"/>
              </a:rPr>
            </a:br>
            <a:r>
              <a:rPr lang="en">
                <a:latin typeface="Roboto Mono"/>
                <a:ea typeface="Roboto Mono"/>
                <a:cs typeface="Roboto Mono"/>
                <a:sym typeface="Roboto Mono"/>
              </a:rPr>
              <a:t>  speak: function(line) {</a:t>
            </a:r>
            <a:br>
              <a:rPr lang="en">
                <a:latin typeface="Roboto Mono"/>
                <a:ea typeface="Roboto Mono"/>
                <a:cs typeface="Roboto Mono"/>
                <a:sym typeface="Roboto Mono"/>
              </a:rPr>
            </a:br>
            <a:r>
              <a:rPr lang="en">
                <a:latin typeface="Roboto Mono"/>
                <a:ea typeface="Roboto Mono"/>
                <a:cs typeface="Roboto Mono"/>
                <a:sym typeface="Roboto Mono"/>
              </a:rPr>
              <a:t>    console.log("The " + this.type + " rabbit says '" + line + "'");</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p>
        </p:txBody>
      </p:sp>
      <p:sp>
        <p:nvSpPr>
          <p:cNvPr id="153" name="Shape 153"/>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killerRabbit = Object.create(protoRabbit);</a:t>
            </a:r>
          </a:p>
          <a:p>
            <a:pPr lvl="0">
              <a:spcBef>
                <a:spcPts val="0"/>
              </a:spcBef>
              <a:buNone/>
            </a:pPr>
            <a:r>
              <a:rPr lang="en">
                <a:latin typeface="Roboto Mono"/>
                <a:ea typeface="Roboto Mono"/>
                <a:cs typeface="Roboto Mono"/>
                <a:sym typeface="Roboto Mono"/>
              </a:rPr>
              <a:t>killerRabbit.type = "killer";</a:t>
            </a:r>
          </a:p>
          <a:p>
            <a:pPr lvl="0">
              <a:spcBef>
                <a:spcPts val="0"/>
              </a:spcBef>
              <a:buNone/>
            </a:pPr>
            <a:r>
              <a:rPr lang="en">
                <a:latin typeface="Roboto Mono"/>
                <a:ea typeface="Roboto Mono"/>
                <a:cs typeface="Roboto Mono"/>
                <a:sym typeface="Roboto Mono"/>
              </a:rPr>
              <a:t>killerRabbit.speak("SKREEEE!");</a:t>
            </a:r>
          </a:p>
          <a:p>
            <a:pPr lvl="0">
              <a:spcBef>
                <a:spcPts val="0"/>
              </a:spcBef>
              <a:buNone/>
            </a:pPr>
            <a:r>
              <a:rPr lang="en">
                <a:latin typeface="Roboto Mono"/>
                <a:ea typeface="Roboto Mono"/>
                <a:cs typeface="Roboto Mono"/>
                <a:sym typeface="Roboto Mono"/>
              </a:rPr>
              <a:t>// → The killer rabbit says 'SKREEEE!'</a:t>
            </a:r>
          </a:p>
          <a:p>
            <a:pPr lvl="0">
              <a:spcBef>
                <a:spcPts val="0"/>
              </a:spcBef>
              <a:buNone/>
            </a:pPr>
            <a:r>
              <a:rPr lang="en"/>
              <a:t>The “proto” rabbit acts as a container for the properties that are shared by all rabbits.</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Constructors</a:t>
            </a:r>
          </a:p>
        </p:txBody>
      </p:sp>
      <p:sp>
        <p:nvSpPr>
          <p:cNvPr id="159" name="Shape 15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Create objects that derive from a shared prototype. </a:t>
            </a:r>
            <a:br>
              <a:rPr lang="en"/>
            </a:br>
            <a:r>
              <a:rPr lang="en"/>
              <a:t>Calling a function with the new keyword - treated as a constructor. </a:t>
            </a:r>
            <a:br>
              <a:rPr lang="en"/>
            </a:br>
            <a:r>
              <a:rPr lang="en"/>
              <a:t>Constructors </a:t>
            </a:r>
            <a:r>
              <a:rPr i="1" lang="en"/>
              <a:t>this</a:t>
            </a:r>
            <a:r>
              <a:rPr lang="en"/>
              <a:t> variable bound to a fresh object, this new object will be returned from the call.</a:t>
            </a:r>
          </a:p>
          <a:p>
            <a:pPr lvl="0">
              <a:spcBef>
                <a:spcPts val="0"/>
              </a:spcBef>
              <a:buNone/>
            </a:pPr>
            <a:r>
              <a:rPr lang="en"/>
              <a:t>An object created with new is said to be an instance of its constructor.</a:t>
            </a:r>
          </a:p>
          <a:p>
            <a:pPr lvl="0" rtl="0">
              <a:spcBef>
                <a:spcPts val="0"/>
              </a:spcBef>
              <a:buNone/>
            </a:pPr>
            <a:r>
              <a:rPr lang="en">
                <a:latin typeface="Roboto Mono"/>
                <a:ea typeface="Roboto Mono"/>
                <a:cs typeface="Roboto Mono"/>
                <a:sym typeface="Roboto Mono"/>
              </a:rPr>
              <a:t>function Rabbit(type) {</a:t>
            </a:r>
            <a:br>
              <a:rPr lang="en">
                <a:latin typeface="Roboto Mono"/>
                <a:ea typeface="Roboto Mono"/>
                <a:cs typeface="Roboto Mono"/>
                <a:sym typeface="Roboto Mono"/>
              </a:rPr>
            </a:br>
            <a:r>
              <a:rPr lang="en">
                <a:latin typeface="Roboto Mono"/>
                <a:ea typeface="Roboto Mono"/>
                <a:cs typeface="Roboto Mono"/>
                <a:sym typeface="Roboto Mono"/>
              </a:rPr>
              <a:t>  this.type = type;</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Constructors</a:t>
            </a:r>
          </a:p>
        </p:txBody>
      </p:sp>
      <p:sp>
        <p:nvSpPr>
          <p:cNvPr id="165" name="Shape 16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killerRabbit = new Rabbit("killer");</a:t>
            </a:r>
            <a:br>
              <a:rPr lang="en">
                <a:latin typeface="Roboto Mono"/>
                <a:ea typeface="Roboto Mono"/>
                <a:cs typeface="Roboto Mono"/>
                <a:sym typeface="Roboto Mono"/>
              </a:rPr>
            </a:br>
            <a:r>
              <a:rPr lang="en">
                <a:latin typeface="Roboto Mono"/>
                <a:ea typeface="Roboto Mono"/>
                <a:cs typeface="Roboto Mono"/>
                <a:sym typeface="Roboto Mono"/>
              </a:rPr>
              <a:t>var blackRabbit = new Rabbit("black");</a:t>
            </a:r>
            <a:br>
              <a:rPr lang="en">
                <a:latin typeface="Roboto Mono"/>
                <a:ea typeface="Roboto Mono"/>
                <a:cs typeface="Roboto Mono"/>
                <a:sym typeface="Roboto Mono"/>
              </a:rPr>
            </a:br>
            <a:r>
              <a:rPr lang="en">
                <a:latin typeface="Roboto Mono"/>
                <a:ea typeface="Roboto Mono"/>
                <a:cs typeface="Roboto Mono"/>
                <a:sym typeface="Roboto Mono"/>
              </a:rPr>
              <a:t>console.log(blackRabbit.type);</a:t>
            </a:r>
            <a:br>
              <a:rPr lang="en">
                <a:latin typeface="Roboto Mono"/>
                <a:ea typeface="Roboto Mono"/>
                <a:cs typeface="Roboto Mono"/>
                <a:sym typeface="Roboto Mono"/>
              </a:rPr>
            </a:br>
            <a:r>
              <a:rPr lang="en">
                <a:latin typeface="Roboto Mono"/>
                <a:ea typeface="Roboto Mono"/>
                <a:cs typeface="Roboto Mono"/>
                <a:sym typeface="Roboto Mono"/>
              </a:rPr>
              <a:t>// → black</a:t>
            </a:r>
          </a:p>
          <a:p>
            <a:pPr lvl="0">
              <a:spcBef>
                <a:spcPts val="0"/>
              </a:spcBef>
              <a:buNone/>
            </a:pPr>
            <a:r>
              <a:rPr lang="en"/>
              <a:t>Constructors (all functions) get a property named prototype - by default holds an empty object that derives from Object.prototype. </a:t>
            </a:r>
          </a:p>
          <a:p>
            <a:pPr lvl="0">
              <a:spcBef>
                <a:spcPts val="0"/>
              </a:spcBef>
              <a:buNone/>
            </a:pPr>
            <a:r>
              <a:rPr lang="en"/>
              <a:t>Every instance created with this constructor will have this object as its prototype.</a:t>
            </a: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Constructors</a:t>
            </a:r>
          </a:p>
        </p:txBody>
      </p:sp>
      <p:sp>
        <p:nvSpPr>
          <p:cNvPr id="171" name="Shape 17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latin typeface="Roboto Mono"/>
                <a:ea typeface="Roboto Mono"/>
                <a:cs typeface="Roboto Mono"/>
                <a:sym typeface="Roboto Mono"/>
              </a:rPr>
              <a:t>var killerRabbit = new Rabbit("killer");</a:t>
            </a:r>
            <a:br>
              <a:rPr lang="en">
                <a:latin typeface="Roboto Mono"/>
                <a:ea typeface="Roboto Mono"/>
                <a:cs typeface="Roboto Mono"/>
                <a:sym typeface="Roboto Mono"/>
              </a:rPr>
            </a:br>
            <a:r>
              <a:rPr lang="en">
                <a:latin typeface="Roboto Mono"/>
                <a:ea typeface="Roboto Mono"/>
                <a:cs typeface="Roboto Mono"/>
                <a:sym typeface="Roboto Mono"/>
              </a:rPr>
              <a:t>var blackRabbit = new Rabbit("black");</a:t>
            </a:r>
            <a:br>
              <a:rPr lang="en">
                <a:latin typeface="Roboto Mono"/>
                <a:ea typeface="Roboto Mono"/>
                <a:cs typeface="Roboto Mono"/>
                <a:sym typeface="Roboto Mono"/>
              </a:rPr>
            </a:br>
            <a:r>
              <a:rPr lang="en">
                <a:latin typeface="Roboto Mono"/>
                <a:ea typeface="Roboto Mono"/>
                <a:cs typeface="Roboto Mono"/>
                <a:sym typeface="Roboto Mono"/>
              </a:rPr>
              <a:t>console.log(blackRabbit.type);</a:t>
            </a:r>
            <a:br>
              <a:rPr lang="en">
                <a:latin typeface="Roboto Mono"/>
                <a:ea typeface="Roboto Mono"/>
                <a:cs typeface="Roboto Mono"/>
                <a:sym typeface="Roboto Mono"/>
              </a:rPr>
            </a:br>
            <a:r>
              <a:rPr lang="en">
                <a:latin typeface="Roboto Mono"/>
                <a:ea typeface="Roboto Mono"/>
                <a:cs typeface="Roboto Mono"/>
                <a:sym typeface="Roboto Mono"/>
              </a:rPr>
              <a:t>// → black</a:t>
            </a:r>
          </a:p>
          <a:p>
            <a:pPr lvl="0" rtl="0">
              <a:spcBef>
                <a:spcPts val="0"/>
              </a:spcBef>
              <a:buNone/>
            </a:pPr>
            <a:r>
              <a:rPr lang="en"/>
              <a:t>Constructors (all functions) get a property named prototype - by default holds an empty object that derives from Object.prototype. </a:t>
            </a:r>
          </a:p>
          <a:p>
            <a:pPr lvl="0" rtl="0">
              <a:spcBef>
                <a:spcPts val="0"/>
              </a:spcBef>
              <a:buNone/>
            </a:pPr>
            <a:r>
              <a:rPr lang="en"/>
              <a:t>Every instance created with this constructor will have this object as its prototype.</a:t>
            </a: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Constructors</a:t>
            </a:r>
          </a:p>
        </p:txBody>
      </p:sp>
      <p:sp>
        <p:nvSpPr>
          <p:cNvPr id="177" name="Shape 17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Rabbit.prototype.speak = function(line) {</a:t>
            </a:r>
            <a:br>
              <a:rPr lang="en">
                <a:latin typeface="Roboto Mono"/>
                <a:ea typeface="Roboto Mono"/>
                <a:cs typeface="Roboto Mono"/>
                <a:sym typeface="Roboto Mono"/>
              </a:rPr>
            </a:br>
            <a:r>
              <a:rPr lang="en">
                <a:latin typeface="Roboto Mono"/>
                <a:ea typeface="Roboto Mono"/>
                <a:cs typeface="Roboto Mono"/>
                <a:sym typeface="Roboto Mono"/>
              </a:rPr>
              <a:t>  console.log("The " + this.type + " rabbit says '" +</a:t>
            </a:r>
            <a:br>
              <a:rPr lang="en">
                <a:latin typeface="Roboto Mono"/>
                <a:ea typeface="Roboto Mono"/>
                <a:cs typeface="Roboto Mono"/>
                <a:sym typeface="Roboto Mono"/>
              </a:rPr>
            </a:br>
            <a:r>
              <a:rPr lang="en">
                <a:latin typeface="Roboto Mono"/>
                <a:ea typeface="Roboto Mono"/>
                <a:cs typeface="Roboto Mono"/>
                <a:sym typeface="Roboto Mono"/>
              </a:rPr>
              <a:t>              line + "'");</a:t>
            </a:r>
            <a:br>
              <a:rPr lang="en">
                <a:latin typeface="Roboto Mono"/>
                <a:ea typeface="Roboto Mono"/>
                <a:cs typeface="Roboto Mono"/>
                <a:sym typeface="Roboto Mono"/>
              </a:rPr>
            </a:br>
            <a:r>
              <a:rPr lang="en">
                <a:latin typeface="Roboto Mono"/>
                <a:ea typeface="Roboto Mono"/>
                <a:cs typeface="Roboto Mono"/>
                <a:sym typeface="Roboto Mono"/>
              </a:rPr>
              <a:t>};</a:t>
            </a:r>
          </a:p>
          <a:p>
            <a:pPr lvl="0" rtl="0">
              <a:spcBef>
                <a:spcPts val="0"/>
              </a:spcBef>
              <a:buNone/>
            </a:pPr>
            <a:r>
              <a:rPr lang="en">
                <a:latin typeface="Roboto Mono"/>
                <a:ea typeface="Roboto Mono"/>
                <a:cs typeface="Roboto Mono"/>
                <a:sym typeface="Roboto Mono"/>
              </a:rPr>
              <a:t>blackRabbit.speak("Doom...");</a:t>
            </a:r>
            <a:br>
              <a:rPr lang="en">
                <a:latin typeface="Roboto Mono"/>
                <a:ea typeface="Roboto Mono"/>
                <a:cs typeface="Roboto Mono"/>
                <a:sym typeface="Roboto Mono"/>
              </a:rPr>
            </a:br>
            <a:r>
              <a:rPr lang="en">
                <a:latin typeface="Roboto Mono"/>
                <a:ea typeface="Roboto Mono"/>
                <a:cs typeface="Roboto Mono"/>
                <a:sym typeface="Roboto Mono"/>
              </a:rPr>
              <a:t>// → The black rabbit says 'Doom...'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p:spPr>
        <p:txBody>
          <a:bodyPr anchorCtr="0" anchor="ctr" bIns="91425" lIns="91425" rIns="91425" tIns="91425">
            <a:noAutofit/>
          </a:bodyPr>
          <a:lstStyle/>
          <a:p>
            <a:pPr lvl="0">
              <a:spcBef>
                <a:spcPts val="0"/>
              </a:spcBef>
              <a:buNone/>
            </a:pPr>
            <a:r>
              <a:rPr lang="en"/>
              <a:t>The Secret Life of Objects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Constructors</a:t>
            </a:r>
          </a:p>
        </p:txBody>
      </p:sp>
      <p:sp>
        <p:nvSpPr>
          <p:cNvPr id="183" name="Shape 18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A prototype is associated with a constructor is through its prototype property</a:t>
            </a:r>
            <a:br>
              <a:rPr lang="en"/>
            </a:br>
            <a:r>
              <a:rPr lang="en"/>
              <a:t>An objects have a prototype (which can be retrieved with Object.getPrototypeOf)</a:t>
            </a:r>
          </a:p>
          <a:p>
            <a:pPr lvl="0">
              <a:spcBef>
                <a:spcPts val="0"/>
              </a:spcBef>
              <a:buNone/>
            </a:pPr>
            <a:r>
              <a:rPr lang="en"/>
              <a:t>The prototype of a constructor is Function.prototype since constructors are functions. </a:t>
            </a:r>
            <a:br>
              <a:rPr lang="en"/>
            </a:br>
            <a:r>
              <a:rPr lang="en"/>
              <a:t>Its prototype property will be the prototype of instances created through it but is not its own prototype.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Overriding derived properties</a:t>
            </a:r>
          </a:p>
        </p:txBody>
      </p:sp>
      <p:sp>
        <p:nvSpPr>
          <p:cNvPr id="189" name="Shape 18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t>When you add a property to an object - it will have it as its own property. </a:t>
            </a:r>
            <a:br>
              <a:rPr lang="en" sz="1400"/>
            </a:br>
            <a:r>
              <a:rPr lang="en" sz="1400"/>
              <a:t>If there is a property by the same name in the prototype - will no longer affect the object. </a:t>
            </a:r>
          </a:p>
          <a:p>
            <a:pPr lvl="0">
              <a:spcBef>
                <a:spcPts val="0"/>
              </a:spcBef>
              <a:buNone/>
            </a:pPr>
            <a:r>
              <a:rPr lang="en" sz="1400">
                <a:latin typeface="Roboto Mono"/>
                <a:ea typeface="Roboto Mono"/>
                <a:cs typeface="Roboto Mono"/>
                <a:sym typeface="Roboto Mono"/>
              </a:rPr>
              <a:t>Rabbit.prototype.teeth = "small";</a:t>
            </a:r>
            <a:br>
              <a:rPr lang="en" sz="1400">
                <a:latin typeface="Roboto Mono"/>
                <a:ea typeface="Roboto Mono"/>
                <a:cs typeface="Roboto Mono"/>
                <a:sym typeface="Roboto Mono"/>
              </a:rPr>
            </a:br>
            <a:r>
              <a:rPr lang="en" sz="1400">
                <a:latin typeface="Roboto Mono"/>
                <a:ea typeface="Roboto Mono"/>
                <a:cs typeface="Roboto Mono"/>
                <a:sym typeface="Roboto Mono"/>
              </a:rPr>
              <a:t>console.log(killerRabbit.teeth);  // → small</a:t>
            </a:r>
          </a:p>
          <a:p>
            <a:pPr lvl="0">
              <a:spcBef>
                <a:spcPts val="0"/>
              </a:spcBef>
              <a:buNone/>
            </a:pPr>
            <a:r>
              <a:rPr lang="en" sz="1400">
                <a:latin typeface="Roboto Mono"/>
                <a:ea typeface="Roboto Mono"/>
                <a:cs typeface="Roboto Mono"/>
                <a:sym typeface="Roboto Mono"/>
              </a:rPr>
              <a:t>killerRabbit.teeth = "long, sharp, and bloody";</a:t>
            </a:r>
            <a:br>
              <a:rPr lang="en" sz="1400">
                <a:latin typeface="Roboto Mono"/>
                <a:ea typeface="Roboto Mono"/>
                <a:cs typeface="Roboto Mono"/>
                <a:sym typeface="Roboto Mono"/>
              </a:rPr>
            </a:br>
            <a:r>
              <a:rPr lang="en" sz="1400">
                <a:latin typeface="Roboto Mono"/>
                <a:ea typeface="Roboto Mono"/>
                <a:cs typeface="Roboto Mono"/>
                <a:sym typeface="Roboto Mono"/>
              </a:rPr>
              <a:t>console.log(killerRabbit.teeth);  // → long, sharp, and bloody</a:t>
            </a:r>
          </a:p>
          <a:p>
            <a:pPr lvl="0">
              <a:spcBef>
                <a:spcPts val="0"/>
              </a:spcBef>
              <a:buNone/>
            </a:pPr>
            <a:r>
              <a:rPr lang="en" sz="1400">
                <a:latin typeface="Roboto Mono"/>
                <a:ea typeface="Roboto Mono"/>
                <a:cs typeface="Roboto Mono"/>
                <a:sym typeface="Roboto Mono"/>
              </a:rPr>
              <a:t>console.log(blackRabbit.teeth);  // → small</a:t>
            </a:r>
            <a:br>
              <a:rPr lang="en" sz="1400">
                <a:latin typeface="Roboto Mono"/>
                <a:ea typeface="Roboto Mono"/>
                <a:cs typeface="Roboto Mono"/>
                <a:sym typeface="Roboto Mono"/>
              </a:rPr>
            </a:br>
            <a:r>
              <a:rPr lang="en" sz="1400">
                <a:latin typeface="Roboto Mono"/>
                <a:ea typeface="Roboto Mono"/>
                <a:cs typeface="Roboto Mono"/>
                <a:sym typeface="Roboto Mono"/>
              </a:rPr>
              <a:t>console.log(Rabbit.prototype.teeth);  // → small</a:t>
            </a:r>
          </a:p>
          <a:p>
            <a:pPr lvl="0">
              <a:spcBef>
                <a:spcPts val="0"/>
              </a:spcBef>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Overriding derived properties</a:t>
            </a:r>
          </a:p>
        </p:txBody>
      </p:sp>
      <p:sp>
        <p:nvSpPr>
          <p:cNvPr id="195" name="Shape 19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Overriding properties in a prototype - useful.</a:t>
            </a:r>
          </a:p>
          <a:p>
            <a:pPr lvl="0">
              <a:spcBef>
                <a:spcPts val="0"/>
              </a:spcBef>
              <a:buNone/>
            </a:pPr>
            <a:r>
              <a:rPr lang="en"/>
              <a:t>Used to express exceptional properties in instances of a more generic class of objects.</a:t>
            </a:r>
          </a:p>
          <a:p>
            <a:pPr lvl="0">
              <a:spcBef>
                <a:spcPts val="0"/>
              </a:spcBef>
              <a:buNone/>
            </a:pPr>
            <a:r>
              <a:rPr lang="en"/>
              <a:t>The nonexceptional objects simply take a standard value from their prototype.</a:t>
            </a:r>
          </a:p>
          <a:p>
            <a:pPr lvl="0">
              <a:spcBef>
                <a:spcPts val="0"/>
              </a:spcBef>
              <a:buNone/>
            </a:pPr>
            <a:r>
              <a:rPr lang="en"/>
              <a:t>Used to give the standard function and array prototypes a different toString method than the basic object prototype.</a:t>
            </a: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Overriding derived properties</a:t>
            </a:r>
          </a:p>
        </p:txBody>
      </p:sp>
      <p:sp>
        <p:nvSpPr>
          <p:cNvPr id="201" name="Shape 20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console.log(Array.prototype.toString ==</a:t>
            </a:r>
            <a:br>
              <a:rPr lang="en">
                <a:latin typeface="Roboto Mono"/>
                <a:ea typeface="Roboto Mono"/>
                <a:cs typeface="Roboto Mono"/>
                <a:sym typeface="Roboto Mono"/>
              </a:rPr>
            </a:br>
            <a:r>
              <a:rPr lang="en">
                <a:latin typeface="Roboto Mono"/>
                <a:ea typeface="Roboto Mono"/>
                <a:cs typeface="Roboto Mono"/>
                <a:sym typeface="Roboto Mono"/>
              </a:rPr>
              <a:t>            </a:t>
            </a:r>
            <a:r>
              <a:rPr lang="en">
                <a:latin typeface="Roboto Mono"/>
                <a:ea typeface="Roboto Mono"/>
                <a:cs typeface="Roboto Mono"/>
                <a:sym typeface="Roboto Mono"/>
              </a:rPr>
              <a:t>Object.prototype.toString);  // → false</a:t>
            </a:r>
          </a:p>
          <a:p>
            <a:pPr lvl="0">
              <a:spcBef>
                <a:spcPts val="0"/>
              </a:spcBef>
              <a:buNone/>
            </a:pPr>
            <a:r>
              <a:rPr lang="en">
                <a:latin typeface="Roboto Mono"/>
                <a:ea typeface="Roboto Mono"/>
                <a:cs typeface="Roboto Mono"/>
                <a:sym typeface="Roboto Mono"/>
              </a:rPr>
              <a:t>console.log([1, 2].toString());</a:t>
            </a:r>
            <a:br>
              <a:rPr lang="en">
                <a:latin typeface="Roboto Mono"/>
                <a:ea typeface="Roboto Mono"/>
                <a:cs typeface="Roboto Mono"/>
                <a:sym typeface="Roboto Mono"/>
              </a:rPr>
            </a:br>
            <a:r>
              <a:rPr lang="en">
                <a:latin typeface="Roboto Mono"/>
                <a:ea typeface="Roboto Mono"/>
                <a:cs typeface="Roboto Mono"/>
                <a:sym typeface="Roboto Mono"/>
              </a:rPr>
              <a:t>// → 1,2</a:t>
            </a:r>
          </a:p>
          <a:p>
            <a:pPr lvl="0">
              <a:spcBef>
                <a:spcPts val="0"/>
              </a:spcBef>
              <a:buNone/>
            </a:pPr>
            <a:r>
              <a:rPr lang="en">
                <a:latin typeface="Roboto Mono"/>
                <a:ea typeface="Roboto Mono"/>
                <a:cs typeface="Roboto Mono"/>
                <a:sym typeface="Roboto Mono"/>
              </a:rPr>
              <a:t>console.log(Object.prototype.toString.call([1, 2]));</a:t>
            </a:r>
            <a:br>
              <a:rPr lang="en">
                <a:latin typeface="Roboto Mono"/>
                <a:ea typeface="Roboto Mono"/>
                <a:cs typeface="Roboto Mono"/>
                <a:sym typeface="Roboto Mono"/>
              </a:rPr>
            </a:br>
            <a:r>
              <a:rPr lang="en">
                <a:latin typeface="Roboto Mono"/>
                <a:ea typeface="Roboto Mono"/>
                <a:cs typeface="Roboto Mono"/>
                <a:sym typeface="Roboto Mono"/>
              </a:rPr>
              <a:t>// → [object Array]</a:t>
            </a:r>
          </a:p>
          <a:p>
            <a:pPr lvl="0">
              <a:spcBef>
                <a:spcPts val="0"/>
              </a:spcBef>
              <a:buNone/>
            </a:pPr>
            <a:r>
              <a:t/>
            </a:r>
            <a:endParaRPr>
              <a:latin typeface="Roboto Mono"/>
              <a:ea typeface="Roboto Mono"/>
              <a:cs typeface="Roboto Mono"/>
              <a:sym typeface="Roboto Mono"/>
            </a:endParaRP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Prototype interference</a:t>
            </a:r>
          </a:p>
        </p:txBody>
      </p:sp>
      <p:sp>
        <p:nvSpPr>
          <p:cNvPr id="207" name="Shape 20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Prototype - used to add new properties and methods to all objects based on it.</a:t>
            </a:r>
            <a:br>
              <a:rPr lang="en"/>
            </a:br>
            <a:r>
              <a:rPr lang="en">
                <a:latin typeface="Roboto Mono"/>
                <a:ea typeface="Roboto Mono"/>
                <a:cs typeface="Roboto Mono"/>
                <a:sym typeface="Roboto Mono"/>
              </a:rPr>
              <a:t>Rabbit.prototype.dance = function() {</a:t>
            </a:r>
            <a:br>
              <a:rPr lang="en">
                <a:latin typeface="Roboto Mono"/>
                <a:ea typeface="Roboto Mono"/>
                <a:cs typeface="Roboto Mono"/>
                <a:sym typeface="Roboto Mono"/>
              </a:rPr>
            </a:br>
            <a:r>
              <a:rPr lang="en">
                <a:latin typeface="Roboto Mono"/>
                <a:ea typeface="Roboto Mono"/>
                <a:cs typeface="Roboto Mono"/>
                <a:sym typeface="Roboto Mono"/>
              </a:rPr>
              <a:t>  console.log("The " + this.type </a:t>
            </a:r>
            <a:br>
              <a:rPr lang="en">
                <a:latin typeface="Roboto Mono"/>
                <a:ea typeface="Roboto Mono"/>
                <a:cs typeface="Roboto Mono"/>
                <a:sym typeface="Roboto Mono"/>
              </a:rPr>
            </a:br>
            <a:r>
              <a:rPr lang="en">
                <a:latin typeface="Roboto Mono"/>
                <a:ea typeface="Roboto Mono"/>
                <a:cs typeface="Roboto Mono"/>
                <a:sym typeface="Roboto Mono"/>
              </a:rPr>
              <a:t>						+ " rabbit dances a jig.");</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killerRabbit.dance();</a:t>
            </a:r>
            <a:br>
              <a:rPr lang="en">
                <a:latin typeface="Roboto Mono"/>
                <a:ea typeface="Roboto Mono"/>
                <a:cs typeface="Roboto Mono"/>
                <a:sym typeface="Roboto Mono"/>
              </a:rPr>
            </a:br>
            <a:r>
              <a:rPr lang="en">
                <a:latin typeface="Roboto Mono"/>
                <a:ea typeface="Roboto Mono"/>
                <a:cs typeface="Roboto Mono"/>
                <a:sym typeface="Roboto Mono"/>
              </a:rPr>
              <a:t>// → The killer rabbit dances a jig.</a:t>
            </a:r>
          </a:p>
          <a:p>
            <a:pPr lvl="0">
              <a:spcBef>
                <a:spcPts val="0"/>
              </a:spcBef>
              <a:buNone/>
            </a:pPr>
            <a:r>
              <a:rPr lang="en"/>
              <a:t>Convenient - but can cause problems.</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Prototype interference</a:t>
            </a:r>
          </a:p>
        </p:txBody>
      </p:sp>
      <p:sp>
        <p:nvSpPr>
          <p:cNvPr id="213" name="Shape 21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Remember the last chapter?</a:t>
            </a:r>
            <a:br>
              <a:rPr lang="en"/>
            </a:br>
            <a:r>
              <a:rPr lang="en">
                <a:latin typeface="Roboto Mono"/>
                <a:ea typeface="Roboto Mono"/>
                <a:cs typeface="Roboto Mono"/>
                <a:sym typeface="Roboto Mono"/>
              </a:rPr>
              <a:t>var map = {};</a:t>
            </a:r>
            <a:br>
              <a:rPr lang="en">
                <a:latin typeface="Roboto Mono"/>
                <a:ea typeface="Roboto Mono"/>
                <a:cs typeface="Roboto Mono"/>
                <a:sym typeface="Roboto Mono"/>
              </a:rPr>
            </a:br>
            <a:r>
              <a:rPr lang="en">
                <a:latin typeface="Roboto Mono"/>
                <a:ea typeface="Roboto Mono"/>
                <a:cs typeface="Roboto Mono"/>
                <a:sym typeface="Roboto Mono"/>
              </a:rPr>
              <a:t>function storePhi(event, phi) {</a:t>
            </a:r>
            <a:br>
              <a:rPr lang="en">
                <a:latin typeface="Roboto Mono"/>
                <a:ea typeface="Roboto Mono"/>
                <a:cs typeface="Roboto Mono"/>
                <a:sym typeface="Roboto Mono"/>
              </a:rPr>
            </a:br>
            <a:r>
              <a:rPr lang="en">
                <a:latin typeface="Roboto Mono"/>
                <a:ea typeface="Roboto Mono"/>
                <a:cs typeface="Roboto Mono"/>
                <a:sym typeface="Roboto Mono"/>
              </a:rPr>
              <a:t>  map[event] = phi;</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storePhi("pizza", 0.069);</a:t>
            </a:r>
            <a:br>
              <a:rPr lang="en">
                <a:latin typeface="Roboto Mono"/>
                <a:ea typeface="Roboto Mono"/>
                <a:cs typeface="Roboto Mono"/>
                <a:sym typeface="Roboto Mono"/>
              </a:rPr>
            </a:br>
            <a:r>
              <a:rPr lang="en">
                <a:latin typeface="Roboto Mono"/>
                <a:ea typeface="Roboto Mono"/>
                <a:cs typeface="Roboto Mono"/>
                <a:sym typeface="Roboto Mono"/>
              </a:rPr>
              <a:t>storePhi("touched tree", -0.081);</a:t>
            </a:r>
          </a:p>
          <a:p>
            <a:pPr lvl="0">
              <a:spcBef>
                <a:spcPts val="0"/>
              </a:spcBef>
              <a:buNone/>
            </a:pPr>
            <a:r>
              <a:rPr lang="en"/>
              <a:t>Let's use a for/in loop and test whether a name is in there using the regular in operator.</a:t>
            </a:r>
          </a:p>
          <a:p>
            <a:pPr lvl="0">
              <a:spcBef>
                <a:spcPts val="0"/>
              </a:spcBef>
              <a:buNone/>
            </a:pPr>
            <a:r>
              <a:rPr lang="en"/>
              <a:t>The object’s prototype gets in the way.</a:t>
            </a:r>
          </a:p>
        </p:txBody>
      </p:sp>
      <p:sp>
        <p:nvSpPr>
          <p:cNvPr id="214" name="Shape 21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Object.prototype.nonsense = "hi";</a:t>
            </a:r>
            <a:br>
              <a:rPr lang="en" sz="1200">
                <a:latin typeface="Roboto Mono"/>
                <a:ea typeface="Roboto Mono"/>
                <a:cs typeface="Roboto Mono"/>
                <a:sym typeface="Roboto Mono"/>
              </a:rPr>
            </a:br>
            <a:r>
              <a:rPr lang="en" sz="1200">
                <a:latin typeface="Roboto Mono"/>
                <a:ea typeface="Roboto Mono"/>
                <a:cs typeface="Roboto Mono"/>
                <a:sym typeface="Roboto Mono"/>
              </a:rPr>
              <a:t>for (var name in map)</a:t>
            </a:r>
            <a:br>
              <a:rPr lang="en" sz="1200">
                <a:latin typeface="Roboto Mono"/>
                <a:ea typeface="Roboto Mono"/>
                <a:cs typeface="Roboto Mono"/>
                <a:sym typeface="Roboto Mono"/>
              </a:rPr>
            </a:br>
            <a:r>
              <a:rPr lang="en" sz="1200">
                <a:latin typeface="Roboto Mono"/>
                <a:ea typeface="Roboto Mono"/>
                <a:cs typeface="Roboto Mono"/>
                <a:sym typeface="Roboto Mono"/>
              </a:rPr>
              <a:t>  console.log(name);</a:t>
            </a:r>
            <a:br>
              <a:rPr lang="en" sz="1200">
                <a:latin typeface="Roboto Mono"/>
                <a:ea typeface="Roboto Mono"/>
                <a:cs typeface="Roboto Mono"/>
                <a:sym typeface="Roboto Mono"/>
              </a:rPr>
            </a:br>
            <a:r>
              <a:rPr lang="en" sz="1200">
                <a:latin typeface="Roboto Mono"/>
                <a:ea typeface="Roboto Mono"/>
                <a:cs typeface="Roboto Mono"/>
                <a:sym typeface="Roboto Mono"/>
              </a:rPr>
              <a:t>// → pizza</a:t>
            </a:r>
            <a:br>
              <a:rPr lang="en" sz="1200">
                <a:latin typeface="Roboto Mono"/>
                <a:ea typeface="Roboto Mono"/>
                <a:cs typeface="Roboto Mono"/>
                <a:sym typeface="Roboto Mono"/>
              </a:rPr>
            </a:br>
            <a:r>
              <a:rPr lang="en" sz="1200">
                <a:latin typeface="Roboto Mono"/>
                <a:ea typeface="Roboto Mono"/>
                <a:cs typeface="Roboto Mono"/>
                <a:sym typeface="Roboto Mono"/>
              </a:rPr>
              <a:t>// → touched tree</a:t>
            </a:r>
            <a:br>
              <a:rPr lang="en" sz="1200">
                <a:latin typeface="Roboto Mono"/>
                <a:ea typeface="Roboto Mono"/>
                <a:cs typeface="Roboto Mono"/>
                <a:sym typeface="Roboto Mono"/>
              </a:rPr>
            </a:br>
            <a:r>
              <a:rPr lang="en" sz="1200">
                <a:latin typeface="Roboto Mono"/>
                <a:ea typeface="Roboto Mono"/>
                <a:cs typeface="Roboto Mono"/>
                <a:sym typeface="Roboto Mono"/>
              </a:rPr>
              <a:t>// → nonsense</a:t>
            </a:r>
          </a:p>
          <a:p>
            <a:pPr lvl="0">
              <a:spcBef>
                <a:spcPts val="0"/>
              </a:spcBef>
              <a:buNone/>
            </a:pPr>
            <a:r>
              <a:rPr lang="en" sz="1200">
                <a:latin typeface="Roboto Mono"/>
                <a:ea typeface="Roboto Mono"/>
                <a:cs typeface="Roboto Mono"/>
                <a:sym typeface="Roboto Mono"/>
              </a:rPr>
              <a:t>console.log("nonsense" in map); // → true</a:t>
            </a:r>
            <a:br>
              <a:rPr lang="en" sz="1200">
                <a:latin typeface="Roboto Mono"/>
                <a:ea typeface="Roboto Mono"/>
                <a:cs typeface="Roboto Mono"/>
                <a:sym typeface="Roboto Mono"/>
              </a:rPr>
            </a:br>
            <a:r>
              <a:rPr lang="en" sz="1200">
                <a:latin typeface="Roboto Mono"/>
                <a:ea typeface="Roboto Mono"/>
                <a:cs typeface="Roboto Mono"/>
                <a:sym typeface="Roboto Mono"/>
              </a:rPr>
              <a:t>console.log("toString" in map); // → true</a:t>
            </a:r>
          </a:p>
          <a:p>
            <a:pPr lvl="0">
              <a:spcBef>
                <a:spcPts val="0"/>
              </a:spcBef>
              <a:buNone/>
            </a:pPr>
            <a:r>
              <a:rPr lang="en" sz="1200">
                <a:latin typeface="Roboto Mono"/>
                <a:ea typeface="Roboto Mono"/>
                <a:cs typeface="Roboto Mono"/>
                <a:sym typeface="Roboto Mono"/>
              </a:rPr>
              <a:t>// Delete the problematic property again</a:t>
            </a:r>
            <a:br>
              <a:rPr lang="en" sz="1200">
                <a:latin typeface="Roboto Mono"/>
                <a:ea typeface="Roboto Mono"/>
                <a:cs typeface="Roboto Mono"/>
                <a:sym typeface="Roboto Mono"/>
              </a:rPr>
            </a:br>
            <a:r>
              <a:rPr lang="en" sz="1200">
                <a:latin typeface="Roboto Mono"/>
                <a:ea typeface="Roboto Mono"/>
                <a:cs typeface="Roboto Mono"/>
                <a:sym typeface="Roboto Mono"/>
              </a:rPr>
              <a:t>delete Object.prototype.nonsense;</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Prototype interference</a:t>
            </a:r>
          </a:p>
        </p:txBody>
      </p:sp>
      <p:sp>
        <p:nvSpPr>
          <p:cNvPr id="220" name="Shape 220"/>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JavaScript distinguishes between enumerable and nonenumerable properties.</a:t>
            </a:r>
          </a:p>
          <a:p>
            <a:pPr lvl="0">
              <a:spcBef>
                <a:spcPts val="0"/>
              </a:spcBef>
              <a:buNone/>
            </a:pPr>
            <a:r>
              <a:rPr lang="en"/>
              <a:t>All properties we create by assigning them to an object - enumerable. </a:t>
            </a:r>
          </a:p>
          <a:p>
            <a:pPr lvl="0">
              <a:spcBef>
                <a:spcPts val="0"/>
              </a:spcBef>
              <a:buNone/>
            </a:pPr>
            <a:r>
              <a:rPr lang="en"/>
              <a:t>Standard properties in Object.prototype - all nonenumerable - do not show up in a for/in loop.</a:t>
            </a:r>
          </a:p>
          <a:p>
            <a:pPr lvl="0" rtl="0">
              <a:spcBef>
                <a:spcPts val="0"/>
              </a:spcBef>
              <a:buNone/>
            </a:pPr>
            <a:r>
              <a:rPr lang="en"/>
              <a:t>Object.defineProperty function - control the type of property we are creating.</a:t>
            </a:r>
          </a:p>
        </p:txBody>
      </p:sp>
      <p:sp>
        <p:nvSpPr>
          <p:cNvPr id="221" name="Shape 221"/>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Object.defineProperty(Object.prototype, "hiddenNonsense", {enumerable: false, value: "hi"});</a:t>
            </a:r>
          </a:p>
          <a:p>
            <a:pPr lvl="0">
              <a:spcBef>
                <a:spcPts val="0"/>
              </a:spcBef>
              <a:buNone/>
            </a:pPr>
            <a:r>
              <a:rPr lang="en" sz="1200">
                <a:latin typeface="Roboto Mono"/>
                <a:ea typeface="Roboto Mono"/>
                <a:cs typeface="Roboto Mono"/>
                <a:sym typeface="Roboto Mono"/>
              </a:rPr>
              <a:t>for (var name in map)</a:t>
            </a:r>
            <a:br>
              <a:rPr lang="en" sz="1200">
                <a:latin typeface="Roboto Mono"/>
                <a:ea typeface="Roboto Mono"/>
                <a:cs typeface="Roboto Mono"/>
                <a:sym typeface="Roboto Mono"/>
              </a:rPr>
            </a:br>
            <a:r>
              <a:rPr lang="en" sz="1200">
                <a:latin typeface="Roboto Mono"/>
                <a:ea typeface="Roboto Mono"/>
                <a:cs typeface="Roboto Mono"/>
                <a:sym typeface="Roboto Mono"/>
              </a:rPr>
              <a:t>  console.log(name);</a:t>
            </a:r>
            <a:br>
              <a:rPr lang="en" sz="1200">
                <a:latin typeface="Roboto Mono"/>
                <a:ea typeface="Roboto Mono"/>
                <a:cs typeface="Roboto Mono"/>
                <a:sym typeface="Roboto Mono"/>
              </a:rPr>
            </a:br>
            <a:r>
              <a:rPr lang="en" sz="1200">
                <a:latin typeface="Roboto Mono"/>
                <a:ea typeface="Roboto Mono"/>
                <a:cs typeface="Roboto Mono"/>
                <a:sym typeface="Roboto Mono"/>
              </a:rPr>
              <a:t>// → pizza</a:t>
            </a:r>
            <a:br>
              <a:rPr lang="en" sz="1200">
                <a:latin typeface="Roboto Mono"/>
                <a:ea typeface="Roboto Mono"/>
                <a:cs typeface="Roboto Mono"/>
                <a:sym typeface="Roboto Mono"/>
              </a:rPr>
            </a:br>
            <a:r>
              <a:rPr lang="en" sz="1200">
                <a:latin typeface="Roboto Mono"/>
                <a:ea typeface="Roboto Mono"/>
                <a:cs typeface="Roboto Mono"/>
                <a:sym typeface="Roboto Mono"/>
              </a:rPr>
              <a:t>// → touched tree</a:t>
            </a:r>
          </a:p>
          <a:p>
            <a:pPr lvl="0">
              <a:spcBef>
                <a:spcPts val="0"/>
              </a:spcBef>
              <a:buNone/>
            </a:pPr>
            <a:r>
              <a:rPr lang="en" sz="1200">
                <a:latin typeface="Roboto Mono"/>
                <a:ea typeface="Roboto Mono"/>
                <a:cs typeface="Roboto Mono"/>
                <a:sym typeface="Roboto Mono"/>
              </a:rPr>
              <a:t>console.log(map.hiddenNonsense);</a:t>
            </a:r>
            <a:br>
              <a:rPr lang="en" sz="1200">
                <a:latin typeface="Roboto Mono"/>
                <a:ea typeface="Roboto Mono"/>
                <a:cs typeface="Roboto Mono"/>
                <a:sym typeface="Roboto Mono"/>
              </a:rPr>
            </a:br>
            <a:r>
              <a:rPr lang="en" sz="1200">
                <a:latin typeface="Roboto Mono"/>
                <a:ea typeface="Roboto Mono"/>
                <a:cs typeface="Roboto Mono"/>
                <a:sym typeface="Roboto Mono"/>
              </a:rPr>
              <a:t>// → hi</a:t>
            </a:r>
          </a:p>
          <a:p>
            <a:pPr lvl="0">
              <a:spcBef>
                <a:spcPts val="0"/>
              </a:spcBef>
              <a:buNone/>
            </a:pPr>
            <a:r>
              <a:rPr lang="en"/>
              <a:t>The property is there - won’t show up in a loop. </a:t>
            </a:r>
          </a:p>
          <a:p>
            <a:pPr lvl="0">
              <a:spcBef>
                <a:spcPts val="0"/>
              </a:spcBef>
              <a:buNone/>
            </a:pPr>
            <a:r>
              <a:t/>
            </a:r>
            <a:endParaRPr>
              <a:latin typeface="Roboto Mono"/>
              <a:ea typeface="Roboto Mono"/>
              <a:cs typeface="Roboto Mono"/>
              <a:sym typeface="Roboto Mono"/>
            </a:endParaRP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Prototype interference</a:t>
            </a:r>
          </a:p>
        </p:txBody>
      </p:sp>
      <p:sp>
        <p:nvSpPr>
          <p:cNvPr id="227" name="Shape 227"/>
          <p:cNvSpPr txBox="1"/>
          <p:nvPr>
            <p:ph idx="2" type="body"/>
          </p:nvPr>
        </p:nvSpPr>
        <p:spPr>
          <a:xfrm>
            <a:off x="47205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console.log(map.hasOwnProperty("toString"));</a:t>
            </a:r>
            <a:br>
              <a:rPr lang="en">
                <a:latin typeface="Roboto Mono"/>
                <a:ea typeface="Roboto Mono"/>
                <a:cs typeface="Roboto Mono"/>
                <a:sym typeface="Roboto Mono"/>
              </a:rPr>
            </a:br>
            <a:r>
              <a:rPr lang="en">
                <a:latin typeface="Roboto Mono"/>
                <a:ea typeface="Roboto Mono"/>
                <a:cs typeface="Roboto Mono"/>
                <a:sym typeface="Roboto Mono"/>
              </a:rPr>
              <a:t>// → false</a:t>
            </a:r>
          </a:p>
          <a:p>
            <a:pPr lvl="0">
              <a:spcBef>
                <a:spcPts val="0"/>
              </a:spcBef>
              <a:buNone/>
            </a:pPr>
            <a:r>
              <a:rPr lang="en">
                <a:latin typeface="Roboto Mono"/>
                <a:ea typeface="Roboto Mono"/>
                <a:cs typeface="Roboto Mono"/>
                <a:sym typeface="Roboto Mono"/>
              </a:rPr>
              <a:t>hasOwnProperty </a:t>
            </a:r>
            <a:r>
              <a:rPr lang="en"/>
              <a:t>method - tells us whether the object itself has </a:t>
            </a:r>
            <a:br>
              <a:rPr lang="en"/>
            </a:br>
            <a:r>
              <a:rPr lang="en"/>
              <a:t>the property - without looking at its prototypes.</a:t>
            </a:r>
          </a:p>
          <a:p>
            <a:pPr lvl="0">
              <a:spcBef>
                <a:spcPts val="0"/>
              </a:spcBef>
              <a:buNone/>
            </a:pPr>
            <a:r>
              <a:rPr lang="en">
                <a:latin typeface="Roboto Mono"/>
                <a:ea typeface="Roboto Mono"/>
                <a:cs typeface="Roboto Mono"/>
                <a:sym typeface="Roboto Mono"/>
              </a:rPr>
              <a:t>for (var name in map) {</a:t>
            </a:r>
            <a:br>
              <a:rPr lang="en">
                <a:latin typeface="Roboto Mono"/>
                <a:ea typeface="Roboto Mono"/>
                <a:cs typeface="Roboto Mono"/>
                <a:sym typeface="Roboto Mono"/>
              </a:rPr>
            </a:br>
            <a:r>
              <a:rPr lang="en">
                <a:latin typeface="Roboto Mono"/>
                <a:ea typeface="Roboto Mono"/>
                <a:cs typeface="Roboto Mono"/>
                <a:sym typeface="Roboto Mono"/>
              </a:rPr>
              <a:t>  if (map.hasOwnProperty(name)) {</a:t>
            </a:r>
            <a:br>
              <a:rPr lang="en">
                <a:latin typeface="Roboto Mono"/>
                <a:ea typeface="Roboto Mono"/>
                <a:cs typeface="Roboto Mono"/>
                <a:sym typeface="Roboto Mono"/>
              </a:rPr>
            </a:br>
            <a:r>
              <a:rPr lang="en">
                <a:latin typeface="Roboto Mono"/>
                <a:ea typeface="Roboto Mono"/>
                <a:cs typeface="Roboto Mono"/>
                <a:sym typeface="Roboto Mono"/>
              </a:rPr>
              <a:t>    // ... this is an own property</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Prototype-less objects</a:t>
            </a:r>
          </a:p>
        </p:txBody>
      </p:sp>
      <p:sp>
        <p:nvSpPr>
          <p:cNvPr id="233" name="Shape 23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Add the name hasOwnProperty in our map object and set it to the value 42? </a:t>
            </a:r>
          </a:p>
          <a:p>
            <a:pPr lvl="0">
              <a:spcBef>
                <a:spcPts val="0"/>
              </a:spcBef>
              <a:buNone/>
            </a:pPr>
            <a:r>
              <a:rPr lang="en"/>
              <a:t>Now the call to map.hasOwnProperty will try to call the local property, which holds a number, not a function.</a:t>
            </a:r>
          </a:p>
          <a:p>
            <a:pPr lvl="0">
              <a:spcBef>
                <a:spcPts val="0"/>
              </a:spcBef>
              <a:buNone/>
            </a:pPr>
            <a:r>
              <a:rPr lang="en"/>
              <a:t>Here prototypes get in the way - we would prefer to have objects without prototypes.</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Prototype-less objects</a:t>
            </a:r>
          </a:p>
        </p:txBody>
      </p:sp>
      <p:sp>
        <p:nvSpPr>
          <p:cNvPr id="239" name="Shape 23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Pass null as the prototype - create a fresh object with no prototype.</a:t>
            </a:r>
          </a:p>
          <a:p>
            <a:pPr lvl="0">
              <a:spcBef>
                <a:spcPts val="0"/>
              </a:spcBef>
              <a:buNone/>
            </a:pPr>
            <a:r>
              <a:rPr lang="en"/>
              <a:t>var map = Object.create(null);</a:t>
            </a:r>
            <a:br>
              <a:rPr lang="en"/>
            </a:br>
            <a:r>
              <a:rPr lang="en"/>
              <a:t>map["pizza"] = 0.069;</a:t>
            </a:r>
          </a:p>
          <a:p>
            <a:pPr lvl="0">
              <a:spcBef>
                <a:spcPts val="0"/>
              </a:spcBef>
              <a:buNone/>
            </a:pPr>
            <a:r>
              <a:rPr lang="en"/>
              <a:t>console.log("toString" in map);  // → false</a:t>
            </a:r>
            <a:br>
              <a:rPr lang="en"/>
            </a:br>
            <a:r>
              <a:rPr lang="en"/>
              <a:t>console.log("pizza" in map);  // → true</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773700" y="1663450"/>
            <a:ext cx="7596600" cy="761699"/>
          </a:xfrm>
          <a:prstGeom prst="rect">
            <a:avLst/>
          </a:prstGeom>
        </p:spPr>
        <p:txBody>
          <a:bodyPr anchorCtr="0" anchor="ctr" bIns="91425" lIns="91425" rIns="91425" tIns="91425">
            <a:noAutofit/>
          </a:bodyPr>
          <a:lstStyle/>
          <a:p>
            <a:pPr lvl="0" algn="ctr">
              <a:spcBef>
                <a:spcPts val="0"/>
              </a:spcBef>
              <a:buNone/>
            </a:pPr>
            <a:r>
              <a:rPr lang="en">
                <a:solidFill>
                  <a:schemeClr val="lt2"/>
                </a:solidFill>
              </a:rPr>
              <a:t>“The problem with object-oriented languages is they’ve got all this implicit environment that they carry around with them. You wanted a banana but what you got was a gorilla holding the banana and the entire jungle.”</a:t>
            </a:r>
          </a:p>
        </p:txBody>
      </p:sp>
      <p:cxnSp>
        <p:nvCxnSpPr>
          <p:cNvPr id="79" name="Shape 79"/>
          <p:cNvCxnSpPr/>
          <p:nvPr/>
        </p:nvCxnSpPr>
        <p:spPr>
          <a:xfrm>
            <a:off x="4295550" y="3710900"/>
            <a:ext cx="552900" cy="0"/>
          </a:xfrm>
          <a:prstGeom prst="straightConnector1">
            <a:avLst/>
          </a:prstGeom>
          <a:noFill/>
          <a:ln cap="flat" cmpd="sng" w="28575">
            <a:solidFill>
              <a:schemeClr val="dk1"/>
            </a:solidFill>
            <a:prstDash val="solid"/>
            <a:round/>
            <a:headEnd len="med" w="med" type="none"/>
            <a:tailEnd len="med" w="med" type="none"/>
          </a:ln>
        </p:spPr>
      </p:cxnSp>
      <p:sp>
        <p:nvSpPr>
          <p:cNvPr id="80" name="Shape 80"/>
          <p:cNvSpPr txBox="1"/>
          <p:nvPr>
            <p:ph idx="4294967295" type="body"/>
          </p:nvPr>
        </p:nvSpPr>
        <p:spPr>
          <a:xfrm>
            <a:off x="773700" y="3790225"/>
            <a:ext cx="7596600" cy="518400"/>
          </a:xfrm>
          <a:prstGeom prst="rect">
            <a:avLst/>
          </a:prstGeom>
        </p:spPr>
        <p:txBody>
          <a:bodyPr anchorCtr="0" anchor="t" bIns="91425" lIns="91425" rIns="91425" tIns="91425">
            <a:noAutofit/>
          </a:bodyPr>
          <a:lstStyle/>
          <a:p>
            <a:pPr lvl="0" algn="ctr">
              <a:lnSpc>
                <a:spcPct val="100000"/>
              </a:lnSpc>
              <a:spcBef>
                <a:spcPts val="0"/>
              </a:spcBef>
              <a:spcAft>
                <a:spcPts val="0"/>
              </a:spcAft>
              <a:buNone/>
            </a:pPr>
            <a:r>
              <a:rPr lang="en"/>
              <a:t>Joe Armstrong, interviewed in Coders at Work</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Polymorphism</a:t>
            </a:r>
          </a:p>
        </p:txBody>
      </p:sp>
      <p:sp>
        <p:nvSpPr>
          <p:cNvPr id="245" name="Shape 24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Standard prototypes define their own version of toString so they can create a string that contains more useful information than "[object Object]".</a:t>
            </a:r>
          </a:p>
          <a:p>
            <a:pPr lvl="0">
              <a:spcBef>
                <a:spcPts val="0"/>
              </a:spcBef>
              <a:buNone/>
            </a:pPr>
            <a:br>
              <a:rPr lang="en"/>
            </a:br>
            <a:r>
              <a:rPr lang="en"/>
              <a:t>A piece of code is written to work with objects that have a certain interface.</a:t>
            </a:r>
          </a:p>
          <a:p>
            <a:pPr lvl="0">
              <a:spcBef>
                <a:spcPts val="0"/>
              </a:spcBef>
              <a:buNone/>
            </a:pPr>
            <a:r>
              <a:rPr lang="en"/>
              <a:t>Any kind of object that supports this interface can be plugged into the code, and it will work.</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Getters and setters</a:t>
            </a:r>
          </a:p>
        </p:txBody>
      </p:sp>
      <p:sp>
        <p:nvSpPr>
          <p:cNvPr id="251" name="Shape 25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Possible to add properties that are not methods.</a:t>
            </a:r>
          </a:p>
          <a:p>
            <a:pPr lvl="0">
              <a:spcBef>
                <a:spcPts val="0"/>
              </a:spcBef>
              <a:buNone/>
            </a:pPr>
            <a:r>
              <a:rPr lang="en"/>
              <a:t>minHeight and minWidth can hold numbers - required to compute them in the constructor - adds code that isn’t relevant to constructing the object.</a:t>
            </a:r>
          </a:p>
          <a:p>
            <a:pPr lvl="0">
              <a:spcBef>
                <a:spcPts val="0"/>
              </a:spcBef>
              <a:buNone/>
            </a:pPr>
            <a:r>
              <a:rPr lang="en"/>
              <a:t>Leads to unexpected side effects.</a:t>
            </a:r>
          </a:p>
          <a:p>
            <a:pPr lvl="0">
              <a:spcBef>
                <a:spcPts val="0"/>
              </a:spcBef>
              <a:buNone/>
            </a:pPr>
            <a:r>
              <a:rPr lang="en"/>
              <a:t>Principle of never including nonmethod properties in interfaces.</a:t>
            </a:r>
          </a:p>
          <a:p>
            <a:pPr lvl="0">
              <a:spcBef>
                <a:spcPts val="0"/>
              </a:spcBef>
              <a:buNone/>
            </a:pPr>
            <a:r>
              <a:rPr lang="en"/>
              <a:t>Use: getSomething setSomething - methods to read and write the property.</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Getters and setters</a:t>
            </a:r>
          </a:p>
        </p:txBody>
      </p:sp>
      <p:sp>
        <p:nvSpPr>
          <p:cNvPr id="257" name="Shape 257"/>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pile = {</a:t>
            </a:r>
            <a:br>
              <a:rPr lang="en">
                <a:latin typeface="Roboto Mono"/>
                <a:ea typeface="Roboto Mono"/>
                <a:cs typeface="Roboto Mono"/>
                <a:sym typeface="Roboto Mono"/>
              </a:rPr>
            </a:br>
            <a:r>
              <a:rPr lang="en">
                <a:latin typeface="Roboto Mono"/>
                <a:ea typeface="Roboto Mono"/>
                <a:cs typeface="Roboto Mono"/>
                <a:sym typeface="Roboto Mono"/>
              </a:rPr>
              <a:t>  elements: ["eggshell", </a:t>
            </a:r>
            <a:br>
              <a:rPr lang="en">
                <a:latin typeface="Roboto Mono"/>
                <a:ea typeface="Roboto Mono"/>
                <a:cs typeface="Roboto Mono"/>
                <a:sym typeface="Roboto Mono"/>
              </a:rPr>
            </a:br>
            <a:r>
              <a:rPr lang="en">
                <a:latin typeface="Roboto Mono"/>
                <a:ea typeface="Roboto Mono"/>
                <a:cs typeface="Roboto Mono"/>
                <a:sym typeface="Roboto Mono"/>
              </a:rPr>
              <a:t>	"orange peel", "worm"],</a:t>
            </a:r>
            <a:br>
              <a:rPr lang="en">
                <a:latin typeface="Roboto Mono"/>
                <a:ea typeface="Roboto Mono"/>
                <a:cs typeface="Roboto Mono"/>
                <a:sym typeface="Roboto Mono"/>
              </a:rPr>
            </a:br>
            <a:r>
              <a:rPr lang="en">
                <a:latin typeface="Roboto Mono"/>
                <a:ea typeface="Roboto Mono"/>
                <a:cs typeface="Roboto Mono"/>
                <a:sym typeface="Roboto Mono"/>
              </a:rPr>
              <a:t>  get height() {</a:t>
            </a:r>
            <a:br>
              <a:rPr lang="en">
                <a:latin typeface="Roboto Mono"/>
                <a:ea typeface="Roboto Mono"/>
                <a:cs typeface="Roboto Mono"/>
                <a:sym typeface="Roboto Mono"/>
              </a:rPr>
            </a:br>
            <a:r>
              <a:rPr lang="en">
                <a:latin typeface="Roboto Mono"/>
                <a:ea typeface="Roboto Mono"/>
                <a:cs typeface="Roboto Mono"/>
                <a:sym typeface="Roboto Mono"/>
              </a:rPr>
              <a:t>    return this.elements.length;</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  set height(value) {</a:t>
            </a:r>
            <a:br>
              <a:rPr lang="en">
                <a:latin typeface="Roboto Mono"/>
                <a:ea typeface="Roboto Mono"/>
                <a:cs typeface="Roboto Mono"/>
                <a:sym typeface="Roboto Mono"/>
              </a:rPr>
            </a:br>
            <a:r>
              <a:rPr lang="en">
                <a:latin typeface="Roboto Mono"/>
                <a:ea typeface="Roboto Mono"/>
                <a:cs typeface="Roboto Mono"/>
                <a:sym typeface="Roboto Mono"/>
              </a:rPr>
              <a:t>    console.log("Ignoring attempt</a:t>
            </a:r>
            <a:br>
              <a:rPr lang="en">
                <a:latin typeface="Roboto Mono"/>
                <a:ea typeface="Roboto Mono"/>
                <a:cs typeface="Roboto Mono"/>
                <a:sym typeface="Roboto Mono"/>
              </a:rPr>
            </a:br>
            <a:r>
              <a:rPr lang="en">
                <a:latin typeface="Roboto Mono"/>
                <a:ea typeface="Roboto Mono"/>
                <a:cs typeface="Roboto Mono"/>
                <a:sym typeface="Roboto Mono"/>
              </a:rPr>
              <a:t>		to set height to", value);</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p>
        </p:txBody>
      </p:sp>
      <p:sp>
        <p:nvSpPr>
          <p:cNvPr id="258" name="Shape 258"/>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console.log(pile.height);</a:t>
            </a:r>
          </a:p>
          <a:p>
            <a:pPr lvl="0">
              <a:spcBef>
                <a:spcPts val="0"/>
              </a:spcBef>
              <a:buNone/>
            </a:pPr>
            <a:r>
              <a:rPr lang="en">
                <a:latin typeface="Roboto Mono"/>
                <a:ea typeface="Roboto Mono"/>
                <a:cs typeface="Roboto Mono"/>
                <a:sym typeface="Roboto Mono"/>
              </a:rPr>
              <a:t>// → 3</a:t>
            </a:r>
          </a:p>
          <a:p>
            <a:pPr lvl="0">
              <a:spcBef>
                <a:spcPts val="0"/>
              </a:spcBef>
              <a:buNone/>
            </a:pPr>
            <a:r>
              <a:rPr lang="en">
                <a:latin typeface="Roboto Mono"/>
                <a:ea typeface="Roboto Mono"/>
                <a:cs typeface="Roboto Mono"/>
                <a:sym typeface="Roboto Mono"/>
              </a:rPr>
              <a:t>pile.height = 100;</a:t>
            </a:r>
          </a:p>
          <a:p>
            <a:pPr lvl="0">
              <a:spcBef>
                <a:spcPts val="0"/>
              </a:spcBef>
              <a:buNone/>
            </a:pPr>
            <a:r>
              <a:rPr lang="en">
                <a:latin typeface="Roboto Mono"/>
                <a:ea typeface="Roboto Mono"/>
                <a:cs typeface="Roboto Mono"/>
                <a:sym typeface="Roboto Mono"/>
              </a:rPr>
              <a:t>// → Ignoring attempt to set height to 100</a:t>
            </a:r>
          </a:p>
          <a:p>
            <a:pPr lv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Getters and setters</a:t>
            </a:r>
          </a:p>
        </p:txBody>
      </p:sp>
      <p:sp>
        <p:nvSpPr>
          <p:cNvPr id="264" name="Shape 26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In object literal, the get or set notation for properties allows you to specify a function to be run when the property is read or written.</a:t>
            </a:r>
          </a:p>
          <a:p>
            <a:pPr lvl="0">
              <a:spcBef>
                <a:spcPts val="0"/>
              </a:spcBef>
              <a:buNone/>
            </a:pPr>
            <a:r>
              <a:rPr lang="en"/>
              <a:t>Add a property to an existing object, for example a prototype, using the Object.defineProperty function</a:t>
            </a:r>
          </a:p>
          <a:p>
            <a:pPr lvl="0">
              <a:spcBef>
                <a:spcPts val="0"/>
              </a:spcBef>
              <a:buNone/>
            </a:pPr>
            <a:r>
              <a:t/>
            </a:r>
            <a:endParaRPr>
              <a:latin typeface="Roboto Mono"/>
              <a:ea typeface="Roboto Mono"/>
              <a:cs typeface="Roboto Mono"/>
              <a:sym typeface="Roboto Mono"/>
            </a:endParaRP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Getters and setters</a:t>
            </a:r>
          </a:p>
        </p:txBody>
      </p:sp>
      <p:sp>
        <p:nvSpPr>
          <p:cNvPr id="270" name="Shape 27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latin typeface="Roboto Mono"/>
                <a:ea typeface="Roboto Mono"/>
                <a:cs typeface="Roboto Mono"/>
                <a:sym typeface="Roboto Mono"/>
              </a:rPr>
              <a:t>Object.defineProperty(TextCell.prototype, "heightProp", {</a:t>
            </a:r>
            <a:br>
              <a:rPr lang="en" sz="1400">
                <a:latin typeface="Roboto Mono"/>
                <a:ea typeface="Roboto Mono"/>
                <a:cs typeface="Roboto Mono"/>
                <a:sym typeface="Roboto Mono"/>
              </a:rPr>
            </a:br>
            <a:r>
              <a:rPr lang="en" sz="1400">
                <a:latin typeface="Roboto Mono"/>
                <a:ea typeface="Roboto Mono"/>
                <a:cs typeface="Roboto Mono"/>
                <a:sym typeface="Roboto Mono"/>
              </a:rPr>
              <a:t>  get: function() { return this.text.length; }</a:t>
            </a:r>
            <a:br>
              <a:rPr lang="en" sz="1400">
                <a:latin typeface="Roboto Mono"/>
                <a:ea typeface="Roboto Mono"/>
                <a:cs typeface="Roboto Mono"/>
                <a:sym typeface="Roboto Mono"/>
              </a:rPr>
            </a:br>
            <a:r>
              <a:rPr lang="en" sz="1400">
                <a:latin typeface="Roboto Mono"/>
                <a:ea typeface="Roboto Mono"/>
                <a:cs typeface="Roboto Mono"/>
                <a:sym typeface="Roboto Mono"/>
              </a:rPr>
              <a:t>});</a:t>
            </a:r>
          </a:p>
          <a:p>
            <a:pPr lvl="0">
              <a:spcBef>
                <a:spcPts val="0"/>
              </a:spcBef>
              <a:buNone/>
            </a:pPr>
            <a:r>
              <a:rPr lang="en" sz="1400">
                <a:latin typeface="Roboto Mono"/>
                <a:ea typeface="Roboto Mono"/>
                <a:cs typeface="Roboto Mono"/>
                <a:sym typeface="Roboto Mono"/>
              </a:rPr>
              <a:t>var cell = new TextCell("no\nway");</a:t>
            </a:r>
            <a:br>
              <a:rPr lang="en" sz="1400">
                <a:latin typeface="Roboto Mono"/>
                <a:ea typeface="Roboto Mono"/>
                <a:cs typeface="Roboto Mono"/>
                <a:sym typeface="Roboto Mono"/>
              </a:rPr>
            </a:br>
            <a:r>
              <a:rPr lang="en" sz="1400">
                <a:latin typeface="Roboto Mono"/>
                <a:ea typeface="Roboto Mono"/>
                <a:cs typeface="Roboto Mono"/>
                <a:sym typeface="Roboto Mono"/>
              </a:rPr>
              <a:t>console.log(cell.heightProp);  // → 2</a:t>
            </a:r>
          </a:p>
          <a:p>
            <a:pPr lvl="0">
              <a:spcBef>
                <a:spcPts val="0"/>
              </a:spcBef>
              <a:buNone/>
            </a:pPr>
            <a:r>
              <a:rPr lang="en" sz="1400">
                <a:latin typeface="Roboto Mono"/>
                <a:ea typeface="Roboto Mono"/>
                <a:cs typeface="Roboto Mono"/>
                <a:sym typeface="Roboto Mono"/>
              </a:rPr>
              <a:t>cell.heightProp = 100;</a:t>
            </a:r>
            <a:br>
              <a:rPr lang="en" sz="1400">
                <a:latin typeface="Roboto Mono"/>
                <a:ea typeface="Roboto Mono"/>
                <a:cs typeface="Roboto Mono"/>
                <a:sym typeface="Roboto Mono"/>
              </a:rPr>
            </a:br>
            <a:r>
              <a:rPr lang="en" sz="1400">
                <a:latin typeface="Roboto Mono"/>
                <a:ea typeface="Roboto Mono"/>
                <a:cs typeface="Roboto Mono"/>
                <a:sym typeface="Roboto Mono"/>
              </a:rPr>
              <a:t>console.log(cell.heightProp);  // → 2</a:t>
            </a:r>
          </a:p>
          <a:p>
            <a:pPr lvl="0" rtl="0">
              <a:spcBef>
                <a:spcPts val="0"/>
              </a:spcBef>
              <a:buNone/>
            </a:pPr>
            <a:r>
              <a:t/>
            </a:r>
            <a:endParaRPr sz="1400">
              <a:latin typeface="Roboto Mono"/>
              <a:ea typeface="Roboto Mono"/>
              <a:cs typeface="Roboto Mono"/>
              <a:sym typeface="Roboto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Inheritance</a:t>
            </a:r>
          </a:p>
        </p:txBody>
      </p:sp>
      <p:sp>
        <p:nvSpPr>
          <p:cNvPr id="276" name="Shape 27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Create a WhiteRabbit that is like Rabbit, but giving it another method for speak.</a:t>
            </a:r>
          </a:p>
          <a:p>
            <a:pPr lvl="0">
              <a:spcBef>
                <a:spcPts val="0"/>
              </a:spcBef>
              <a:buNone/>
            </a:pPr>
            <a:r>
              <a:rPr lang="en"/>
              <a:t>We could simply write a whole new constructor with same methods in its prototype. </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282" name="Shape 28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latin typeface="Roboto Mono"/>
                <a:ea typeface="Roboto Mono"/>
                <a:cs typeface="Roboto Mono"/>
                <a:sym typeface="Roboto Mono"/>
              </a:rPr>
              <a:t>function WhiteRabbit(name) {</a:t>
            </a:r>
            <a:br>
              <a:rPr lang="en" sz="1400">
                <a:latin typeface="Roboto Mono"/>
                <a:ea typeface="Roboto Mono"/>
                <a:cs typeface="Roboto Mono"/>
                <a:sym typeface="Roboto Mono"/>
              </a:rPr>
            </a:br>
            <a:r>
              <a:rPr lang="en" sz="1400">
                <a:latin typeface="Roboto Mono"/>
                <a:ea typeface="Roboto Mono"/>
                <a:cs typeface="Roboto Mono"/>
                <a:sym typeface="Roboto Mono"/>
              </a:rPr>
              <a:t>  Rabbit.call(this, name);</a:t>
            </a:r>
            <a:br>
              <a:rPr lang="en" sz="1400">
                <a:latin typeface="Roboto Mono"/>
                <a:ea typeface="Roboto Mono"/>
                <a:cs typeface="Roboto Mono"/>
                <a:sym typeface="Roboto Mono"/>
              </a:rPr>
            </a:br>
            <a:r>
              <a:rPr lang="en" sz="1400">
                <a:latin typeface="Roboto Mono"/>
                <a:ea typeface="Roboto Mono"/>
                <a:cs typeface="Roboto Mono"/>
                <a:sym typeface="Roboto Mono"/>
              </a:rPr>
              <a:t>}</a:t>
            </a:r>
          </a:p>
          <a:p>
            <a:pPr lvl="0">
              <a:spcBef>
                <a:spcPts val="0"/>
              </a:spcBef>
              <a:buNone/>
            </a:pPr>
            <a:r>
              <a:rPr lang="en" sz="1400">
                <a:latin typeface="Roboto Mono"/>
                <a:ea typeface="Roboto Mono"/>
                <a:cs typeface="Roboto Mono"/>
                <a:sym typeface="Roboto Mono"/>
              </a:rPr>
              <a:t>WhiteRabbit.prototype = Object.create(Rabbit.prototype);</a:t>
            </a:r>
          </a:p>
          <a:p>
            <a:pPr lvl="0">
              <a:spcBef>
                <a:spcPts val="0"/>
              </a:spcBef>
              <a:buNone/>
            </a:pPr>
            <a:r>
              <a:rPr lang="en" sz="1400">
                <a:latin typeface="Roboto Mono"/>
                <a:ea typeface="Roboto Mono"/>
                <a:cs typeface="Roboto Mono"/>
                <a:sym typeface="Roboto Mono"/>
              </a:rPr>
              <a:t>WhiteRabbit.prototype.speak = function(text) {</a:t>
            </a:r>
            <a:br>
              <a:rPr lang="en" sz="1400">
                <a:latin typeface="Roboto Mono"/>
                <a:ea typeface="Roboto Mono"/>
                <a:cs typeface="Roboto Mono"/>
                <a:sym typeface="Roboto Mono"/>
              </a:rPr>
            </a:br>
            <a:r>
              <a:rPr lang="en" sz="1400">
                <a:latin typeface="Roboto Mono"/>
                <a:ea typeface="Roboto Mono"/>
                <a:cs typeface="Roboto Mono"/>
                <a:sym typeface="Roboto Mono"/>
              </a:rPr>
              <a:t>  console.log("I am a " + this.type + " and i say: "+ text</a:t>
            </a:r>
            <a:br>
              <a:rPr lang="en" sz="1400">
                <a:latin typeface="Roboto Mono"/>
                <a:ea typeface="Roboto Mono"/>
                <a:cs typeface="Roboto Mono"/>
                <a:sym typeface="Roboto Mono"/>
              </a:rPr>
            </a:br>
            <a:r>
              <a:rPr lang="en" sz="1400">
                <a:latin typeface="Roboto Mono"/>
                <a:ea typeface="Roboto Mono"/>
                <a:cs typeface="Roboto Mono"/>
                <a:sym typeface="Roboto Mono"/>
              </a:rPr>
              <a:t>		+ " that is something completely different than what the </a:t>
            </a:r>
            <a:br>
              <a:rPr lang="en" sz="1400">
                <a:latin typeface="Roboto Mono"/>
                <a:ea typeface="Roboto Mono"/>
                <a:cs typeface="Roboto Mono"/>
                <a:sym typeface="Roboto Mono"/>
              </a:rPr>
            </a:br>
            <a:r>
              <a:rPr lang="en" sz="1400">
                <a:latin typeface="Roboto Mono"/>
                <a:ea typeface="Roboto Mono"/>
                <a:cs typeface="Roboto Mono"/>
                <a:sym typeface="Roboto Mono"/>
              </a:rPr>
              <a:t>				regular rabbit says.");</a:t>
            </a:r>
            <a:br>
              <a:rPr lang="en" sz="1400">
                <a:latin typeface="Roboto Mono"/>
                <a:ea typeface="Roboto Mono"/>
                <a:cs typeface="Roboto Mono"/>
                <a:sym typeface="Roboto Mono"/>
              </a:rPr>
            </a:br>
            <a:r>
              <a:rPr lang="en" sz="1400">
                <a:latin typeface="Roboto Mono"/>
                <a:ea typeface="Roboto Mono"/>
                <a:cs typeface="Roboto Mono"/>
                <a:sym typeface="Roboto Mono"/>
              </a:rPr>
              <a:t>};</a:t>
            </a:r>
          </a:p>
          <a:p>
            <a:pPr lvl="0" rtl="0">
              <a:spcBef>
                <a:spcPts val="0"/>
              </a:spcBef>
              <a:buNone/>
            </a:pPr>
            <a:r>
              <a:t/>
            </a:r>
            <a:endParaRPr sz="1400">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Inheritance</a:t>
            </a:r>
          </a:p>
        </p:txBody>
      </p:sp>
      <p:sp>
        <p:nvSpPr>
          <p:cNvPr id="288" name="Shape 28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We reuse the constructor and the speak method from the regular Rabbit. </a:t>
            </a:r>
            <a:br>
              <a:rPr lang="en"/>
            </a:br>
            <a:r>
              <a:rPr lang="en"/>
              <a:t>A </a:t>
            </a:r>
            <a:r>
              <a:rPr lang="en"/>
              <a:t>WhiteRabbit </a:t>
            </a:r>
            <a:r>
              <a:rPr lang="en"/>
              <a:t>is now equivalent to a</a:t>
            </a:r>
            <a:r>
              <a:rPr lang="en"/>
              <a:t> Rabbit, except that its speak method contains a different function.</a:t>
            </a:r>
          </a:p>
          <a:p>
            <a:pPr lvl="0">
              <a:spcBef>
                <a:spcPts val="0"/>
              </a:spcBef>
              <a:buNone/>
            </a:pPr>
            <a:r>
              <a:rPr lang="en"/>
              <a:t>The new constructor will call the old constructor (using the call method in order to be able to give it the new object as its this value).</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294" name="Shape 29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This pattern is called inheritance - build different data types from existing data types with little work.</a:t>
            </a:r>
          </a:p>
          <a:p>
            <a:pPr lvl="0">
              <a:spcBef>
                <a:spcPts val="0"/>
              </a:spcBef>
              <a:buNone/>
            </a:pPr>
            <a:r>
              <a:rPr lang="en"/>
              <a:t>Inheritance is a fundamental part of the object-oriented tradition, alongside encapsulation and polymorphism.</a:t>
            </a:r>
          </a:p>
          <a:p>
            <a:pPr lvl="0" rt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instanceof operator</a:t>
            </a:r>
          </a:p>
        </p:txBody>
      </p:sp>
      <p:sp>
        <p:nvSpPr>
          <p:cNvPr id="300" name="Shape 30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Check whether an object was derived from a specific constructor </a:t>
            </a:r>
            <a:br>
              <a:rPr lang="en"/>
            </a:br>
            <a:r>
              <a:rPr lang="en"/>
              <a:t>- binary operator: </a:t>
            </a:r>
            <a:r>
              <a:rPr b="1" lang="en"/>
              <a:t>instanceof</a:t>
            </a:r>
          </a:p>
          <a:p>
            <a:pPr lvl="0">
              <a:spcBef>
                <a:spcPts val="0"/>
              </a:spcBef>
              <a:buNone/>
            </a:pPr>
            <a:r>
              <a:rPr lang="en">
                <a:latin typeface="Roboto Mono"/>
                <a:ea typeface="Roboto Mono"/>
                <a:cs typeface="Roboto Mono"/>
                <a:sym typeface="Roboto Mono"/>
              </a:rPr>
              <a:t>console.log(new WhiteRabbit("A") instanceof WhiteRabbit);</a:t>
            </a:r>
            <a:br>
              <a:rPr lang="en">
                <a:latin typeface="Roboto Mono"/>
                <a:ea typeface="Roboto Mono"/>
                <a:cs typeface="Roboto Mono"/>
                <a:sym typeface="Roboto Mono"/>
              </a:rPr>
            </a:br>
            <a:r>
              <a:rPr lang="en">
                <a:latin typeface="Roboto Mono"/>
                <a:ea typeface="Roboto Mono"/>
                <a:cs typeface="Roboto Mono"/>
                <a:sym typeface="Roboto Mono"/>
              </a:rPr>
              <a:t>// → true</a:t>
            </a:r>
          </a:p>
          <a:p>
            <a:pPr lvl="0">
              <a:spcBef>
                <a:spcPts val="0"/>
              </a:spcBef>
              <a:buNone/>
            </a:pPr>
            <a:r>
              <a:rPr lang="en">
                <a:latin typeface="Roboto Mono"/>
                <a:ea typeface="Roboto Mono"/>
                <a:cs typeface="Roboto Mono"/>
                <a:sym typeface="Roboto Mono"/>
              </a:rPr>
              <a:t>console.log(new WhiteRabbit("A") instanceof Rabbit);</a:t>
            </a:r>
            <a:br>
              <a:rPr lang="en">
                <a:latin typeface="Roboto Mono"/>
                <a:ea typeface="Roboto Mono"/>
                <a:cs typeface="Roboto Mono"/>
                <a:sym typeface="Roboto Mono"/>
              </a:rPr>
            </a:br>
            <a:r>
              <a:rPr lang="en">
                <a:latin typeface="Roboto Mono"/>
                <a:ea typeface="Roboto Mono"/>
                <a:cs typeface="Roboto Mono"/>
                <a:sym typeface="Roboto Mono"/>
              </a:rPr>
              <a:t>// → true</a:t>
            </a:r>
          </a:p>
          <a:p>
            <a:pPr lvl="0">
              <a:spcBef>
                <a:spcPts val="0"/>
              </a:spcBef>
              <a:buNone/>
            </a:pPr>
            <a:r>
              <a:t/>
            </a:r>
            <a:endParaRPr>
              <a:latin typeface="Roboto Mono"/>
              <a:ea typeface="Roboto Mono"/>
              <a:cs typeface="Roboto Mono"/>
              <a:sym typeface="Roboto Mono"/>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History</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When a programmer says “object”, this is a loaded term.</a:t>
            </a:r>
          </a:p>
          <a:p>
            <a:pPr lvl="0">
              <a:spcBef>
                <a:spcPts val="0"/>
              </a:spcBef>
              <a:buNone/>
            </a:pPr>
            <a:r>
              <a:rPr lang="en"/>
              <a:t>Problem of complexity.</a:t>
            </a:r>
          </a:p>
          <a:p>
            <a:pPr lvl="0">
              <a:spcBef>
                <a:spcPts val="0"/>
              </a:spcBef>
              <a:buNone/>
            </a:pPr>
            <a:r>
              <a:rPr lang="en"/>
              <a:t>Complexity can be made manageable by separating it into small compartments that are isolated from each other. </a:t>
            </a:r>
          </a:p>
          <a:p>
            <a:pPr lvl="0">
              <a:spcBef>
                <a:spcPts val="0"/>
              </a:spcBef>
              <a:buNone/>
            </a:pPr>
            <a:r>
              <a:rPr lang="en"/>
              <a:t>These compartments = objects.</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The instanceof operator</a:t>
            </a:r>
          </a:p>
        </p:txBody>
      </p:sp>
      <p:sp>
        <p:nvSpPr>
          <p:cNvPr id="306" name="Shape 30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console.log(new Rabbit("A") instanceof WhiteRabbit);</a:t>
            </a:r>
            <a:br>
              <a:rPr lang="en">
                <a:latin typeface="Roboto Mono"/>
                <a:ea typeface="Roboto Mono"/>
                <a:cs typeface="Roboto Mono"/>
                <a:sym typeface="Roboto Mono"/>
              </a:rPr>
            </a:br>
            <a:r>
              <a:rPr lang="en">
                <a:latin typeface="Roboto Mono"/>
                <a:ea typeface="Roboto Mono"/>
                <a:cs typeface="Roboto Mono"/>
                <a:sym typeface="Roboto Mono"/>
              </a:rPr>
              <a:t>// → false</a:t>
            </a:r>
            <a:br>
              <a:rPr lang="en">
                <a:latin typeface="Roboto Mono"/>
                <a:ea typeface="Roboto Mono"/>
                <a:cs typeface="Roboto Mono"/>
                <a:sym typeface="Roboto Mono"/>
              </a:rPr>
            </a:br>
            <a:r>
              <a:rPr lang="en">
                <a:latin typeface="Roboto Mono"/>
                <a:ea typeface="Roboto Mono"/>
                <a:cs typeface="Roboto Mono"/>
                <a:sym typeface="Roboto Mono"/>
              </a:rPr>
              <a:t>console.log([1] instanceof Array); // → true</a:t>
            </a:r>
          </a:p>
          <a:p>
            <a:pPr lvl="0">
              <a:spcBef>
                <a:spcPts val="0"/>
              </a:spcBef>
              <a:buNone/>
            </a:pPr>
            <a:br>
              <a:rPr lang="en"/>
            </a:br>
            <a:r>
              <a:rPr lang="en"/>
              <a:t>The operator will see through inherited types. </a:t>
            </a:r>
            <a:br>
              <a:rPr lang="en"/>
            </a:br>
            <a:r>
              <a:rPr lang="en"/>
              <a:t>Can be applied to standard constructors like Array. </a:t>
            </a:r>
            <a:br>
              <a:rPr lang="en"/>
            </a:br>
            <a:r>
              <a:rPr lang="en"/>
              <a:t>Almost every object is an instance of Object.</a:t>
            </a:r>
          </a:p>
          <a:p>
            <a:pPr lvl="0" rt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Summary</a:t>
            </a:r>
          </a:p>
        </p:txBody>
      </p:sp>
      <p:sp>
        <p:nvSpPr>
          <p:cNvPr id="312" name="Shape 31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Objects are complicated.</a:t>
            </a:r>
          </a:p>
          <a:p>
            <a:pPr lvl="0">
              <a:spcBef>
                <a:spcPts val="0"/>
              </a:spcBef>
              <a:buNone/>
            </a:pPr>
            <a:r>
              <a:rPr lang="en"/>
              <a:t>They have prototypes, which are other objects - act as if they have properties they don’t have as long as the prototype has that property.</a:t>
            </a:r>
          </a:p>
          <a:p>
            <a:pPr lvl="0">
              <a:spcBef>
                <a:spcPts val="0"/>
              </a:spcBef>
              <a:buNone/>
            </a:pPr>
            <a:r>
              <a:rPr lang="en"/>
              <a:t>Simple objects have Object.prototype as their prototype.</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Summary</a:t>
            </a:r>
          </a:p>
        </p:txBody>
      </p:sp>
      <p:sp>
        <p:nvSpPr>
          <p:cNvPr id="318" name="Shape 31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Constructors - functions whose names start with a capital letter - used with the new operator to create new objects.</a:t>
            </a:r>
          </a:p>
          <a:p>
            <a:pPr lvl="0">
              <a:spcBef>
                <a:spcPts val="0"/>
              </a:spcBef>
              <a:buNone/>
            </a:pPr>
            <a:r>
              <a:rPr lang="en"/>
              <a:t>Put properties into the prototype for all objects to share.</a:t>
            </a:r>
          </a:p>
          <a:p>
            <a:pPr lvl="0" rt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Summary</a:t>
            </a:r>
          </a:p>
        </p:txBody>
      </p:sp>
      <p:sp>
        <p:nvSpPr>
          <p:cNvPr id="324" name="Shape 32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Specifying an interface for objects and telling everybody that they are supposed to talk to your object only through that interface - encapsulation.</a:t>
            </a:r>
          </a:p>
          <a:p>
            <a:pPr lvl="0">
              <a:spcBef>
                <a:spcPts val="0"/>
              </a:spcBef>
              <a:buNone/>
            </a:pPr>
            <a:r>
              <a:rPr lang="en"/>
              <a:t>Having different objects expose the same interface and then writing code that works on any object with the interface - polymorphism.</a:t>
            </a:r>
          </a:p>
          <a:p>
            <a:pPr lvl="0" rt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Summary</a:t>
            </a:r>
          </a:p>
        </p:txBody>
      </p:sp>
      <p:sp>
        <p:nvSpPr>
          <p:cNvPr id="330" name="Shape 33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Make the prototype of your new type derive from the prototype of your old type and have your new constructor call the old one. </a:t>
            </a:r>
          </a:p>
          <a:p>
            <a:pPr lvl="0">
              <a:spcBef>
                <a:spcPts val="0"/>
              </a:spcBef>
              <a:buNone/>
            </a:pPr>
            <a:r>
              <a:rPr lang="en"/>
              <a:t>New object type similar to the old type - add and override properties as you see fit.</a:t>
            </a:r>
          </a:p>
          <a:p>
            <a:pPr lvl="0" rt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Exercises: 1. A vector type</a:t>
            </a:r>
          </a:p>
        </p:txBody>
      </p:sp>
      <p:sp>
        <p:nvSpPr>
          <p:cNvPr id="336" name="Shape 336"/>
          <p:cNvSpPr txBox="1"/>
          <p:nvPr>
            <p:ph idx="1" type="body"/>
          </p:nvPr>
        </p:nvSpPr>
        <p:spPr>
          <a:xfrm>
            <a:off x="471900" y="1919075"/>
            <a:ext cx="3999900" cy="2710199"/>
          </a:xfrm>
          <a:prstGeom prst="rect">
            <a:avLst/>
          </a:prstGeom>
        </p:spPr>
        <p:txBody>
          <a:bodyPr anchorCtr="0" anchor="t" bIns="91425" lIns="91425" rIns="91425" tIns="91425">
            <a:noAutofit/>
          </a:bodyPr>
          <a:lstStyle/>
          <a:p>
            <a:pPr lvl="0" rtl="0">
              <a:spcBef>
                <a:spcPts val="0"/>
              </a:spcBef>
              <a:buNone/>
            </a:pPr>
            <a:r>
              <a:rPr lang="en" sz="1200"/>
              <a:t>Write a constructor Vector that represents a vector in two-dimensional space. It takes x and y parameters (numbers), which it should save to properties of the same name.</a:t>
            </a:r>
          </a:p>
          <a:p>
            <a:pPr lvl="0" rtl="0">
              <a:spcBef>
                <a:spcPts val="0"/>
              </a:spcBef>
              <a:buNone/>
            </a:pPr>
            <a:r>
              <a:rPr lang="en" sz="1200"/>
              <a:t>Give the Vector prototype two methods, plus and minus, that take another vector as a parameter and return a new vector that has the sum or difference of the two vectors’ (the one in this and the parameter) x and y values.</a:t>
            </a:r>
          </a:p>
          <a:p>
            <a:pPr lvl="0" rtl="0">
              <a:spcBef>
                <a:spcPts val="0"/>
              </a:spcBef>
              <a:buNone/>
            </a:pPr>
            <a:r>
              <a:rPr lang="en" sz="1200"/>
              <a:t>Add a getter property length to the prototype that computes the length of the vector—that is, the distance of the point (x, y) from the origin (0, 0).</a:t>
            </a:r>
          </a:p>
          <a:p>
            <a:pPr lvl="0">
              <a:spcBef>
                <a:spcPts val="0"/>
              </a:spcBef>
              <a:buNone/>
            </a:pPr>
            <a:r>
              <a:t/>
            </a:r>
            <a:endParaRPr sz="1200"/>
          </a:p>
        </p:txBody>
      </p:sp>
      <p:sp>
        <p:nvSpPr>
          <p:cNvPr id="337" name="Shape 337"/>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 Your code here.</a:t>
            </a:r>
          </a:p>
          <a:p>
            <a:pPr lvl="0">
              <a:spcBef>
                <a:spcPts val="0"/>
              </a:spcBef>
              <a:buNone/>
            </a:pPr>
            <a:r>
              <a:rPr lang="en" sz="1200">
                <a:latin typeface="Roboto Mono"/>
                <a:ea typeface="Roboto Mono"/>
                <a:cs typeface="Roboto Mono"/>
                <a:sym typeface="Roboto Mono"/>
              </a:rPr>
              <a:t>console.log(new Vector(1, 2).plus(new Vector(2, 3)));</a:t>
            </a:r>
            <a:br>
              <a:rPr lang="en" sz="1200">
                <a:latin typeface="Roboto Mono"/>
                <a:ea typeface="Roboto Mono"/>
                <a:cs typeface="Roboto Mono"/>
                <a:sym typeface="Roboto Mono"/>
              </a:rPr>
            </a:br>
            <a:r>
              <a:rPr lang="en" sz="1200">
                <a:latin typeface="Roboto Mono"/>
                <a:ea typeface="Roboto Mono"/>
                <a:cs typeface="Roboto Mono"/>
                <a:sym typeface="Roboto Mono"/>
              </a:rPr>
              <a:t>// → Vector{x: 3, y: 5}</a:t>
            </a:r>
          </a:p>
          <a:p>
            <a:pPr lvl="0">
              <a:spcBef>
                <a:spcPts val="0"/>
              </a:spcBef>
              <a:buNone/>
            </a:pPr>
            <a:r>
              <a:rPr lang="en" sz="1200">
                <a:latin typeface="Roboto Mono"/>
                <a:ea typeface="Roboto Mono"/>
                <a:cs typeface="Roboto Mono"/>
                <a:sym typeface="Roboto Mono"/>
              </a:rPr>
              <a:t>console.log(new Vector(1, 2).minus(new Vector(2, 3)));</a:t>
            </a:r>
            <a:br>
              <a:rPr lang="en" sz="1200">
                <a:latin typeface="Roboto Mono"/>
                <a:ea typeface="Roboto Mono"/>
                <a:cs typeface="Roboto Mono"/>
                <a:sym typeface="Roboto Mono"/>
              </a:rPr>
            </a:br>
            <a:r>
              <a:rPr lang="en" sz="1200">
                <a:latin typeface="Roboto Mono"/>
                <a:ea typeface="Roboto Mono"/>
                <a:cs typeface="Roboto Mono"/>
                <a:sym typeface="Roboto Mono"/>
              </a:rPr>
              <a:t>// → Vector{x: -1, y: -1}</a:t>
            </a:r>
          </a:p>
          <a:p>
            <a:pPr lvl="0">
              <a:spcBef>
                <a:spcPts val="0"/>
              </a:spcBef>
              <a:buNone/>
            </a:pPr>
            <a:r>
              <a:rPr lang="en" sz="1200">
                <a:latin typeface="Roboto Mono"/>
                <a:ea typeface="Roboto Mono"/>
                <a:cs typeface="Roboto Mono"/>
                <a:sym typeface="Roboto Mono"/>
              </a:rPr>
              <a:t>console.log(new Vector(3, 4).length);</a:t>
            </a:r>
            <a:br>
              <a:rPr lang="en" sz="1200">
                <a:latin typeface="Roboto Mono"/>
                <a:ea typeface="Roboto Mono"/>
                <a:cs typeface="Roboto Mono"/>
                <a:sym typeface="Roboto Mono"/>
              </a:rPr>
            </a:br>
            <a:r>
              <a:rPr lang="en" sz="1200">
                <a:latin typeface="Roboto Mono"/>
                <a:ea typeface="Roboto Mono"/>
                <a:cs typeface="Roboto Mono"/>
                <a:sym typeface="Roboto Mono"/>
              </a:rPr>
              <a:t>// → 5</a:t>
            </a:r>
          </a:p>
          <a:p>
            <a:pPr lvl="0">
              <a:spcBef>
                <a:spcPts val="0"/>
              </a:spcBef>
              <a:buNone/>
            </a:pPr>
            <a:r>
              <a:t/>
            </a:r>
            <a:endParaRPr sz="1200">
              <a:latin typeface="Roboto Mono"/>
              <a:ea typeface="Roboto Mono"/>
              <a:cs typeface="Roboto Mono"/>
              <a:sym typeface="Roboto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Exercises: 2. Another Rabbit</a:t>
            </a:r>
          </a:p>
        </p:txBody>
      </p:sp>
      <p:sp>
        <p:nvSpPr>
          <p:cNvPr id="343" name="Shape 34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Implement a rabbit type (constructor) named BlackRabbit(name) that conforms to the rabbit interface described earlier in the chapter.</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Exercises: 3. Sequence interface</a:t>
            </a:r>
          </a:p>
        </p:txBody>
      </p:sp>
      <p:sp>
        <p:nvSpPr>
          <p:cNvPr id="349" name="Shape 34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Design an interface that abstracts iteration over a collection of values.</a:t>
            </a:r>
          </a:p>
          <a:p>
            <a:pPr lvl="0">
              <a:spcBef>
                <a:spcPts val="0"/>
              </a:spcBef>
              <a:buNone/>
            </a:pPr>
            <a:r>
              <a:rPr lang="en"/>
              <a:t>Write a function logFive that takes a sequence object and calls console.log on its first five elements.</a:t>
            </a:r>
          </a:p>
          <a:p>
            <a:pPr lvl="0">
              <a:spcBef>
                <a:spcPts val="0"/>
              </a:spcBef>
              <a:buNone/>
            </a:pPr>
            <a:r>
              <a:rPr lang="en">
                <a:latin typeface="Roboto Mono"/>
                <a:ea typeface="Roboto Mono"/>
                <a:cs typeface="Roboto Mono"/>
                <a:sym typeface="Roboto Mono"/>
              </a:rPr>
              <a:t>logFive(new ArraySeq([1, 2]));</a:t>
            </a:r>
            <a:br>
              <a:rPr lang="en">
                <a:latin typeface="Roboto Mono"/>
                <a:ea typeface="Roboto Mono"/>
                <a:cs typeface="Roboto Mono"/>
                <a:sym typeface="Roboto Mono"/>
              </a:rPr>
            </a:br>
            <a:r>
              <a:rPr lang="en">
                <a:latin typeface="Roboto Mono"/>
                <a:ea typeface="Roboto Mono"/>
                <a:cs typeface="Roboto Mono"/>
                <a:sym typeface="Roboto Mono"/>
              </a:rPr>
              <a:t>// → 1</a:t>
            </a:r>
            <a:br>
              <a:rPr lang="en">
                <a:latin typeface="Roboto Mono"/>
                <a:ea typeface="Roboto Mono"/>
                <a:cs typeface="Roboto Mono"/>
                <a:sym typeface="Roboto Mono"/>
              </a:rPr>
            </a:br>
            <a:r>
              <a:rPr lang="en">
                <a:latin typeface="Roboto Mono"/>
                <a:ea typeface="Roboto Mono"/>
                <a:cs typeface="Roboto Mono"/>
                <a:sym typeface="Roboto Mono"/>
              </a:rPr>
              <a:t>// → 2</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History</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An object is a hard shell that hides complexity inside it.</a:t>
            </a:r>
          </a:p>
          <a:p>
            <a:pPr lvl="0">
              <a:spcBef>
                <a:spcPts val="0"/>
              </a:spcBef>
              <a:buNone/>
            </a:pPr>
            <a:r>
              <a:rPr lang="en"/>
              <a:t>Offers us methods that present an interface through which the object is to be used. </a:t>
            </a:r>
          </a:p>
          <a:p>
            <a:pPr lvl="0">
              <a:spcBef>
                <a:spcPts val="0"/>
              </a:spcBef>
              <a:buNone/>
            </a:pPr>
            <a:r>
              <a:rPr lang="en"/>
              <a:t>This interface is simple - all the complex things going on inside the object can be ignored when working with it.</a:t>
            </a:r>
          </a:p>
          <a:p>
            <a:pPr lvl="0">
              <a:spcBef>
                <a:spcPts val="0"/>
              </a:spcBef>
              <a:buNone/>
            </a:pPr>
            <a:r>
              <a:rPr lang="en"/>
              <a:t>There are several useful concepts, most importantly - encapsulation (distinguishing between internal complexity and external interface).</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Methods</a:t>
            </a:r>
          </a:p>
        </p:txBody>
      </p:sp>
      <p:sp>
        <p:nvSpPr>
          <p:cNvPr id="98" name="Shape 9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Properties that hold function values.</a:t>
            </a:r>
          </a:p>
          <a:p>
            <a:pPr lvl="0">
              <a:spcBef>
                <a:spcPts val="0"/>
              </a:spcBef>
              <a:buNone/>
            </a:pPr>
            <a:r>
              <a:rPr lang="en">
                <a:latin typeface="Roboto Mono"/>
                <a:ea typeface="Roboto Mono"/>
                <a:cs typeface="Roboto Mono"/>
                <a:sym typeface="Roboto Mono"/>
              </a:rPr>
              <a:t>var rabbit = {};</a:t>
            </a:r>
            <a:br>
              <a:rPr lang="en">
                <a:latin typeface="Roboto Mono"/>
                <a:ea typeface="Roboto Mono"/>
                <a:cs typeface="Roboto Mono"/>
                <a:sym typeface="Roboto Mono"/>
              </a:rPr>
            </a:br>
            <a:r>
              <a:rPr lang="en">
                <a:latin typeface="Roboto Mono"/>
                <a:ea typeface="Roboto Mono"/>
                <a:cs typeface="Roboto Mono"/>
                <a:sym typeface="Roboto Mono"/>
              </a:rPr>
              <a:t>rabbit.speak = function(line) {</a:t>
            </a:r>
            <a:br>
              <a:rPr lang="en">
                <a:latin typeface="Roboto Mono"/>
                <a:ea typeface="Roboto Mono"/>
                <a:cs typeface="Roboto Mono"/>
                <a:sym typeface="Roboto Mono"/>
              </a:rPr>
            </a:br>
            <a:r>
              <a:rPr lang="en">
                <a:latin typeface="Roboto Mono"/>
                <a:ea typeface="Roboto Mono"/>
                <a:cs typeface="Roboto Mono"/>
                <a:sym typeface="Roboto Mono"/>
              </a:rPr>
              <a:t>  console.log("The rabbit says '" + line + "'");</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rabbit.speak("I'm alive.");</a:t>
            </a:r>
            <a:br>
              <a:rPr lang="en">
                <a:latin typeface="Roboto Mono"/>
                <a:ea typeface="Roboto Mono"/>
                <a:cs typeface="Roboto Mono"/>
                <a:sym typeface="Roboto Mono"/>
              </a:rPr>
            </a:br>
            <a:r>
              <a:rPr lang="en">
                <a:latin typeface="Roboto Mono"/>
                <a:ea typeface="Roboto Mono"/>
                <a:cs typeface="Roboto Mono"/>
                <a:sym typeface="Roboto Mono"/>
              </a:rPr>
              <a:t>// → The rabbit says 'I'm alive.'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Methods</a:t>
            </a:r>
          </a:p>
        </p:txBody>
      </p:sp>
      <p:sp>
        <p:nvSpPr>
          <p:cNvPr id="104" name="Shape 10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Methods do something with the object they were called on. </a:t>
            </a:r>
          </a:p>
          <a:p>
            <a:pPr lvl="0">
              <a:spcBef>
                <a:spcPts val="0"/>
              </a:spcBef>
              <a:buNone/>
            </a:pPr>
            <a:r>
              <a:rPr lang="en"/>
              <a:t>When a function is called as a method — object.method() — this in its body will point to the object that it was called on.</a:t>
            </a:r>
          </a:p>
          <a:p>
            <a:pPr lvl="0">
              <a:spcBef>
                <a:spcPts val="0"/>
              </a:spcBef>
              <a:buNone/>
            </a:pPr>
            <a:r>
              <a:rPr lang="en">
                <a:latin typeface="Roboto Mono"/>
                <a:ea typeface="Roboto Mono"/>
                <a:cs typeface="Roboto Mono"/>
                <a:sym typeface="Roboto Mono"/>
              </a:rPr>
              <a:t>function speak(line) {</a:t>
            </a:r>
            <a:br>
              <a:rPr lang="en">
                <a:latin typeface="Roboto Mono"/>
                <a:ea typeface="Roboto Mono"/>
                <a:cs typeface="Roboto Mono"/>
                <a:sym typeface="Roboto Mono"/>
              </a:rPr>
            </a:br>
            <a:r>
              <a:rPr lang="en">
                <a:latin typeface="Roboto Mono"/>
                <a:ea typeface="Roboto Mono"/>
                <a:cs typeface="Roboto Mono"/>
                <a:sym typeface="Roboto Mono"/>
              </a:rPr>
              <a:t>  console.log("The " + this.type + " rabbit says '" </a:t>
            </a:r>
            <a:br>
              <a:rPr lang="en">
                <a:latin typeface="Roboto Mono"/>
                <a:ea typeface="Roboto Mono"/>
                <a:cs typeface="Roboto Mono"/>
                <a:sym typeface="Roboto Mono"/>
              </a:rPr>
            </a:br>
            <a:r>
              <a:rPr lang="en">
                <a:latin typeface="Roboto Mono"/>
                <a:ea typeface="Roboto Mono"/>
                <a:cs typeface="Roboto Mono"/>
                <a:sym typeface="Roboto Mono"/>
              </a:rPr>
              <a:t>	+ line + "'");</a:t>
            </a:r>
            <a:br>
              <a:rPr lang="en">
                <a:latin typeface="Roboto Mono"/>
                <a:ea typeface="Roboto Mono"/>
                <a:cs typeface="Roboto Mono"/>
                <a:sym typeface="Roboto Mono"/>
              </a:rPr>
            </a:br>
            <a:r>
              <a:rPr lang="en">
                <a:latin typeface="Roboto Mono"/>
                <a:ea typeface="Roboto Mono"/>
                <a:cs typeface="Roboto Mono"/>
                <a:sym typeface="Roboto Mono"/>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Methods</a:t>
            </a:r>
          </a:p>
        </p:txBody>
      </p:sp>
      <p:sp>
        <p:nvSpPr>
          <p:cNvPr id="110" name="Shape 11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sz="1400">
                <a:latin typeface="Roboto Mono"/>
                <a:ea typeface="Roboto Mono"/>
                <a:cs typeface="Roboto Mono"/>
                <a:sym typeface="Roboto Mono"/>
              </a:rPr>
              <a:t>var whiteRabbit = {type: "white", speak: speak};</a:t>
            </a:r>
            <a:br>
              <a:rPr lang="en" sz="1400">
                <a:latin typeface="Roboto Mono"/>
                <a:ea typeface="Roboto Mono"/>
                <a:cs typeface="Roboto Mono"/>
                <a:sym typeface="Roboto Mono"/>
              </a:rPr>
            </a:br>
            <a:r>
              <a:rPr lang="en" sz="1400">
                <a:latin typeface="Roboto Mono"/>
                <a:ea typeface="Roboto Mono"/>
                <a:cs typeface="Roboto Mono"/>
                <a:sym typeface="Roboto Mono"/>
              </a:rPr>
              <a:t>var fatRabbit = {type: "fat", speak: speak};</a:t>
            </a:r>
          </a:p>
          <a:p>
            <a:pPr lvl="0">
              <a:spcBef>
                <a:spcPts val="0"/>
              </a:spcBef>
              <a:buNone/>
            </a:pPr>
            <a:r>
              <a:rPr lang="en" sz="1400">
                <a:latin typeface="Roboto Mono"/>
                <a:ea typeface="Roboto Mono"/>
                <a:cs typeface="Roboto Mono"/>
                <a:sym typeface="Roboto Mono"/>
              </a:rPr>
              <a:t>whiteRabbit.speak("Oh my ears and whiskers, " </a:t>
            </a:r>
            <a:br>
              <a:rPr lang="en" sz="1400">
                <a:latin typeface="Roboto Mono"/>
                <a:ea typeface="Roboto Mono"/>
                <a:cs typeface="Roboto Mono"/>
                <a:sym typeface="Roboto Mono"/>
              </a:rPr>
            </a:br>
            <a:r>
              <a:rPr lang="en" sz="1400">
                <a:latin typeface="Roboto Mono"/>
                <a:ea typeface="Roboto Mono"/>
                <a:cs typeface="Roboto Mono"/>
                <a:sym typeface="Roboto Mono"/>
              </a:rPr>
              <a:t>						+ "how late it's getting!");</a:t>
            </a:r>
            <a:br>
              <a:rPr lang="en" sz="1400">
                <a:latin typeface="Roboto Mono"/>
                <a:ea typeface="Roboto Mono"/>
                <a:cs typeface="Roboto Mono"/>
                <a:sym typeface="Roboto Mono"/>
              </a:rPr>
            </a:br>
            <a:r>
              <a:rPr lang="en" sz="1400">
                <a:latin typeface="Roboto Mono"/>
                <a:ea typeface="Roboto Mono"/>
                <a:cs typeface="Roboto Mono"/>
                <a:sym typeface="Roboto Mono"/>
              </a:rPr>
              <a:t>// → The white rabbit says 'Oh my ears and whiskers, how</a:t>
            </a:r>
            <a:br>
              <a:rPr lang="en" sz="1400">
                <a:latin typeface="Roboto Mono"/>
                <a:ea typeface="Roboto Mono"/>
                <a:cs typeface="Roboto Mono"/>
                <a:sym typeface="Roboto Mono"/>
              </a:rPr>
            </a:br>
            <a:r>
              <a:rPr lang="en" sz="1400">
                <a:latin typeface="Roboto Mono"/>
                <a:ea typeface="Roboto Mono"/>
                <a:cs typeface="Roboto Mono"/>
                <a:sym typeface="Roboto Mono"/>
              </a:rPr>
              <a:t>//   late it's getting!'</a:t>
            </a:r>
          </a:p>
          <a:p>
            <a:pPr lvl="0">
              <a:spcBef>
                <a:spcPts val="0"/>
              </a:spcBef>
              <a:buNone/>
            </a:pPr>
            <a:r>
              <a:rPr lang="en" sz="1400">
                <a:latin typeface="Roboto Mono"/>
                <a:ea typeface="Roboto Mono"/>
                <a:cs typeface="Roboto Mono"/>
                <a:sym typeface="Roboto Mono"/>
              </a:rPr>
              <a:t>fatRabbit.speak("I could sure use a carrot right now.");</a:t>
            </a:r>
            <a:br>
              <a:rPr lang="en" sz="1400">
                <a:latin typeface="Roboto Mono"/>
                <a:ea typeface="Roboto Mono"/>
                <a:cs typeface="Roboto Mono"/>
                <a:sym typeface="Roboto Mono"/>
              </a:rPr>
            </a:br>
            <a:r>
              <a:rPr lang="en" sz="1400">
                <a:latin typeface="Roboto Mono"/>
                <a:ea typeface="Roboto Mono"/>
                <a:cs typeface="Roboto Mono"/>
                <a:sym typeface="Roboto Mono"/>
              </a:rPr>
              <a:t>// → The fat rabbit says 'I could sure use a carrot</a:t>
            </a:r>
            <a:br>
              <a:rPr lang="en" sz="1400">
                <a:latin typeface="Roboto Mono"/>
                <a:ea typeface="Roboto Mono"/>
                <a:cs typeface="Roboto Mono"/>
                <a:sym typeface="Roboto Mono"/>
              </a:rPr>
            </a:br>
            <a:r>
              <a:rPr lang="en" sz="1400">
                <a:latin typeface="Roboto Mono"/>
                <a:ea typeface="Roboto Mono"/>
                <a:cs typeface="Roboto Mono"/>
                <a:sym typeface="Roboto Mono"/>
              </a:rPr>
              <a:t>//   right now.'</a:t>
            </a:r>
          </a:p>
          <a:p>
            <a:pPr lvl="0" rtl="0">
              <a:spcBef>
                <a:spcPts val="0"/>
              </a:spcBef>
              <a:buNone/>
            </a:pPr>
            <a:r>
              <a:t/>
            </a:r>
            <a:endParaRPr sz="14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Methods</a:t>
            </a:r>
          </a:p>
        </p:txBody>
      </p:sp>
      <p:sp>
        <p:nvSpPr>
          <p:cNvPr id="116" name="Shape 11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Uses </a:t>
            </a:r>
            <a:r>
              <a:rPr i="1" lang="en"/>
              <a:t>this </a:t>
            </a:r>
            <a:r>
              <a:rPr lang="en"/>
              <a:t>keyword to output the type of rabbit that is speaking.</a:t>
            </a:r>
            <a:br>
              <a:rPr lang="en"/>
            </a:br>
            <a:r>
              <a:rPr b="1" lang="en"/>
              <a:t>call</a:t>
            </a:r>
            <a:r>
              <a:rPr lang="en"/>
              <a:t> is a special method - calls the function it is a method of.</a:t>
            </a:r>
            <a:br>
              <a:rPr lang="en"/>
            </a:br>
            <a:r>
              <a:rPr lang="en"/>
              <a:t>It can be passed a specific this value.</a:t>
            </a:r>
          </a:p>
          <a:p>
            <a:pPr lvl="0">
              <a:spcBef>
                <a:spcPts val="0"/>
              </a:spcBef>
              <a:buNone/>
            </a:pPr>
            <a:r>
              <a:rPr lang="en">
                <a:latin typeface="Roboto Mono"/>
                <a:ea typeface="Roboto Mono"/>
                <a:cs typeface="Roboto Mono"/>
                <a:sym typeface="Roboto Mono"/>
              </a:rPr>
              <a:t>speak.call(fatRabbit, "Burp.");</a:t>
            </a:r>
            <a:br>
              <a:rPr lang="en">
                <a:latin typeface="Roboto Mono"/>
                <a:ea typeface="Roboto Mono"/>
                <a:cs typeface="Roboto Mono"/>
                <a:sym typeface="Roboto Mono"/>
              </a:rPr>
            </a:br>
            <a:r>
              <a:rPr lang="en">
                <a:latin typeface="Roboto Mono"/>
                <a:ea typeface="Roboto Mono"/>
                <a:cs typeface="Roboto Mono"/>
                <a:sym typeface="Roboto Mono"/>
              </a:rPr>
              <a:t>// → The fat rabbit says 'Burp.'</a:t>
            </a:r>
          </a:p>
          <a:p>
            <a:pPr lvl="0">
              <a:spcBef>
                <a:spcPts val="0"/>
              </a:spcBef>
              <a:buNone/>
            </a:pPr>
            <a:r>
              <a:rPr lang="en">
                <a:latin typeface="Roboto Mono"/>
                <a:ea typeface="Roboto Mono"/>
                <a:cs typeface="Roboto Mono"/>
                <a:sym typeface="Roboto Mono"/>
              </a:rPr>
              <a:t>speak.call({type: "old"}, "Oh my.");</a:t>
            </a:r>
            <a:br>
              <a:rPr lang="en">
                <a:latin typeface="Roboto Mono"/>
                <a:ea typeface="Roboto Mono"/>
                <a:cs typeface="Roboto Mono"/>
                <a:sym typeface="Roboto Mono"/>
              </a:rPr>
            </a:br>
            <a:r>
              <a:rPr lang="en">
                <a:latin typeface="Roboto Mono"/>
                <a:ea typeface="Roboto Mono"/>
                <a:cs typeface="Roboto Mono"/>
                <a:sym typeface="Roboto Mono"/>
              </a:rPr>
              <a:t>// → The old rabbit says 'Oh my.'</a:t>
            </a:r>
          </a:p>
          <a:p>
            <a:pPr lvl="0" rtl="0">
              <a:spcBef>
                <a:spcPts val="0"/>
              </a:spcBef>
              <a:buNone/>
            </a:pPr>
            <a:r>
              <a:t/>
            </a:r>
            <a:endParaRPr sz="14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