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Lst>
  <p:sldSz cy="5143500" cx="9144000"/>
  <p:notesSz cx="6858000" cy="9144000"/>
  <p:embeddedFontLst>
    <p:embeddedFont>
      <p:font typeface="Roboto"/>
      <p:regular r:id="rId55"/>
      <p:bold r:id="rId56"/>
      <p:italic r:id="rId57"/>
      <p:boldItalic r:id="rId58"/>
    </p:embeddedFont>
    <p:embeddedFont>
      <p:font typeface="Roboto Mono"/>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RobotoMono-boldItalic.fntdata"/><Relationship Id="rId61" Type="http://schemas.openxmlformats.org/officeDocument/2006/relationships/font" Target="fonts/RobotoMono-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RobotoMono-bold.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font" Target="fonts/Roboto-regular.fntdata"/><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font" Target="fonts/Roboto-italic.fntdata"/><Relationship Id="rId12" Type="http://schemas.openxmlformats.org/officeDocument/2006/relationships/slide" Target="slides/slide8.xml"/><Relationship Id="rId56" Type="http://schemas.openxmlformats.org/officeDocument/2006/relationships/font" Target="fonts/Roboto-bold.fntdata"/><Relationship Id="rId15" Type="http://schemas.openxmlformats.org/officeDocument/2006/relationships/slide" Target="slides/slide11.xml"/><Relationship Id="rId59" Type="http://schemas.openxmlformats.org/officeDocument/2006/relationships/font" Target="fonts/RobotoMono-regular.fntdata"/><Relationship Id="rId14" Type="http://schemas.openxmlformats.org/officeDocument/2006/relationships/slide" Target="slides/slide10.xml"/><Relationship Id="rId58" Type="http://schemas.openxmlformats.org/officeDocument/2006/relationships/font" Target="fonts/Roboto-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function testVector() {</a:t>
            </a:r>
          </a:p>
          <a:p>
            <a:pPr lvl="0">
              <a:spcBef>
                <a:spcPts val="0"/>
              </a:spcBef>
              <a:buNone/>
            </a:pPr>
            <a:r>
              <a:rPr lang="en"/>
              <a:t>  var p1 = new Vector(10, 20);</a:t>
            </a:r>
          </a:p>
          <a:p>
            <a:pPr lvl="0">
              <a:spcBef>
                <a:spcPts val="0"/>
              </a:spcBef>
              <a:buNone/>
            </a:pPr>
            <a:r>
              <a:rPr lang="en"/>
              <a:t>  var p2 = new Vector(-10, 5);</a:t>
            </a:r>
          </a:p>
          <a:p>
            <a:pPr lvl="0">
              <a:spcBef>
                <a:spcPts val="0"/>
              </a:spcBef>
              <a:buNone/>
            </a:pPr>
            <a:r>
              <a:rPr lang="en"/>
              <a:t>  var p3 = p1.plus(p2);</a:t>
            </a:r>
          </a:p>
          <a:p>
            <a:pPr lvl="0">
              <a:spcBef>
                <a:spcPts val="0"/>
              </a:spcBef>
              <a:buNone/>
            </a:pPr>
            <a:r>
              <a:t/>
            </a:r>
            <a:endParaRPr/>
          </a:p>
          <a:p>
            <a:pPr lvl="0">
              <a:spcBef>
                <a:spcPts val="0"/>
              </a:spcBef>
              <a:buNone/>
            </a:pPr>
            <a:r>
              <a:rPr lang="en"/>
              <a:t>  if (p1.x !== 10) return "fail: x property";</a:t>
            </a:r>
          </a:p>
          <a:p>
            <a:pPr lvl="0">
              <a:spcBef>
                <a:spcPts val="0"/>
              </a:spcBef>
              <a:buNone/>
            </a:pPr>
            <a:r>
              <a:rPr lang="en"/>
              <a:t>  if (p1.y !== 20) return "fail: y property";</a:t>
            </a:r>
          </a:p>
          <a:p>
            <a:pPr lvl="0">
              <a:spcBef>
                <a:spcPts val="0"/>
              </a:spcBef>
              <a:buNone/>
            </a:pPr>
            <a:r>
              <a:rPr lang="en"/>
              <a:t>  if (p2.x !== -10) return "fail: negative x property";</a:t>
            </a:r>
          </a:p>
          <a:p>
            <a:pPr lvl="0">
              <a:spcBef>
                <a:spcPts val="0"/>
              </a:spcBef>
              <a:buNone/>
            </a:pPr>
            <a:r>
              <a:rPr lang="en"/>
              <a:t>  if (p3.x !== 0) return "fail: x from plus";</a:t>
            </a:r>
          </a:p>
          <a:p>
            <a:pPr lvl="0">
              <a:spcBef>
                <a:spcPts val="0"/>
              </a:spcBef>
              <a:buNone/>
            </a:pPr>
            <a:r>
              <a:rPr lang="en"/>
              <a:t>  if (p3.y !== 25) return "fail: y from plus";</a:t>
            </a:r>
          </a:p>
          <a:p>
            <a:pPr lvl="0">
              <a:spcBef>
                <a:spcPts val="0"/>
              </a:spcBef>
              <a:buNone/>
            </a:pPr>
            <a:r>
              <a:rPr lang="en"/>
              <a:t>  return "everything ok";</a:t>
            </a:r>
          </a:p>
          <a:p>
            <a:pPr lvl="0">
              <a:spcBef>
                <a:spcPts val="0"/>
              </a:spcBef>
              <a:buNone/>
            </a:pPr>
            <a:r>
              <a:rPr lang="en"/>
              <a:t>}</a:t>
            </a:r>
          </a:p>
          <a:p>
            <a:pPr lvl="0">
              <a:spcBef>
                <a:spcPts val="0"/>
              </a:spcBef>
              <a:buNone/>
            </a:pPr>
            <a:r>
              <a:rPr lang="en"/>
              <a:t>console.log(testVector());</a:t>
            </a:r>
          </a:p>
          <a:p>
            <a:pPr lvl="0">
              <a:spcBef>
                <a:spcPts val="0"/>
              </a:spcBef>
              <a:buNone/>
            </a:pPr>
            <a:r>
              <a:rPr lang="en"/>
              <a:t>// → everything ok</a:t>
            </a:r>
          </a:p>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function testVector() {</a:t>
            </a:r>
          </a:p>
          <a:p>
            <a:pPr lvl="0" rtl="0">
              <a:spcBef>
                <a:spcPts val="0"/>
              </a:spcBef>
              <a:buNone/>
            </a:pPr>
            <a:r>
              <a:rPr lang="en"/>
              <a:t>  var p1 = new Vector(10, 20);</a:t>
            </a:r>
          </a:p>
          <a:p>
            <a:pPr lvl="0" rtl="0">
              <a:spcBef>
                <a:spcPts val="0"/>
              </a:spcBef>
              <a:buNone/>
            </a:pPr>
            <a:r>
              <a:rPr lang="en"/>
              <a:t>  var p2 = new Vector(-10, 5);</a:t>
            </a:r>
          </a:p>
          <a:p>
            <a:pPr lvl="0" rtl="0">
              <a:spcBef>
                <a:spcPts val="0"/>
              </a:spcBef>
              <a:buNone/>
            </a:pPr>
            <a:r>
              <a:rPr lang="en"/>
              <a:t>  var p3 = p1.plus(p2);</a:t>
            </a:r>
          </a:p>
          <a:p>
            <a:pPr lvl="0" rtl="0">
              <a:spcBef>
                <a:spcPts val="0"/>
              </a:spcBef>
              <a:buNone/>
            </a:pPr>
            <a:r>
              <a:t/>
            </a:r>
            <a:endParaRPr/>
          </a:p>
          <a:p>
            <a:pPr lvl="0" rtl="0">
              <a:spcBef>
                <a:spcPts val="0"/>
              </a:spcBef>
              <a:buNone/>
            </a:pPr>
            <a:r>
              <a:rPr lang="en"/>
              <a:t>  if (p1.x !== 10) return "fail: x property";</a:t>
            </a:r>
          </a:p>
          <a:p>
            <a:pPr lvl="0" rtl="0">
              <a:spcBef>
                <a:spcPts val="0"/>
              </a:spcBef>
              <a:buNone/>
            </a:pPr>
            <a:r>
              <a:rPr lang="en"/>
              <a:t>  if (p1.y !== 20) return "fail: y property";</a:t>
            </a:r>
          </a:p>
          <a:p>
            <a:pPr lvl="0" rtl="0">
              <a:spcBef>
                <a:spcPts val="0"/>
              </a:spcBef>
              <a:buNone/>
            </a:pPr>
            <a:r>
              <a:rPr lang="en"/>
              <a:t>  if (p2.x !== -10) return "fail: negative x property";</a:t>
            </a:r>
          </a:p>
          <a:p>
            <a:pPr lvl="0" rtl="0">
              <a:spcBef>
                <a:spcPts val="0"/>
              </a:spcBef>
              <a:buNone/>
            </a:pPr>
            <a:r>
              <a:rPr lang="en"/>
              <a:t>  if (p3.x !== 0) return "fail: x from plus";</a:t>
            </a:r>
          </a:p>
          <a:p>
            <a:pPr lvl="0" rtl="0">
              <a:spcBef>
                <a:spcPts val="0"/>
              </a:spcBef>
              <a:buNone/>
            </a:pPr>
            <a:r>
              <a:rPr lang="en"/>
              <a:t>  if (p3.y !== 25) return "fail: y from plus";</a:t>
            </a:r>
          </a:p>
          <a:p>
            <a:pPr lvl="0" rtl="0">
              <a:spcBef>
                <a:spcPts val="0"/>
              </a:spcBef>
              <a:buNone/>
            </a:pPr>
            <a:r>
              <a:rPr lang="en"/>
              <a:t>  return "everything ok";</a:t>
            </a:r>
          </a:p>
          <a:p>
            <a:pPr lvl="0" rtl="0">
              <a:spcBef>
                <a:spcPts val="0"/>
              </a:spcBef>
              <a:buNone/>
            </a:pPr>
            <a:r>
              <a:rPr lang="en"/>
              <a:t>}</a:t>
            </a:r>
          </a:p>
          <a:p>
            <a:pPr lvl="0" rtl="0">
              <a:spcBef>
                <a:spcPts val="0"/>
              </a:spcBef>
              <a:buNone/>
            </a:pPr>
            <a:r>
              <a:rPr lang="en"/>
              <a:t>console.log(testVector());</a:t>
            </a:r>
          </a:p>
          <a:p>
            <a:pPr lvl="0" rtl="0">
              <a:spcBef>
                <a:spcPts val="0"/>
              </a:spcBef>
              <a:buNone/>
            </a:pPr>
            <a:r>
              <a:rPr lang="en"/>
              <a:t>// → everything ok</a:t>
            </a:r>
          </a:p>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function testVector() {</a:t>
            </a:r>
          </a:p>
          <a:p>
            <a:pPr lvl="0" rtl="0">
              <a:spcBef>
                <a:spcPts val="0"/>
              </a:spcBef>
              <a:buNone/>
            </a:pPr>
            <a:r>
              <a:rPr lang="en"/>
              <a:t>  var p1 = new Vector(10, 20);</a:t>
            </a:r>
          </a:p>
          <a:p>
            <a:pPr lvl="0" rtl="0">
              <a:spcBef>
                <a:spcPts val="0"/>
              </a:spcBef>
              <a:buNone/>
            </a:pPr>
            <a:r>
              <a:rPr lang="en"/>
              <a:t>  var p2 = new Vector(-10, 5);</a:t>
            </a:r>
          </a:p>
          <a:p>
            <a:pPr lvl="0" rtl="0">
              <a:spcBef>
                <a:spcPts val="0"/>
              </a:spcBef>
              <a:buNone/>
            </a:pPr>
            <a:r>
              <a:rPr lang="en"/>
              <a:t>  var p3 = p1.plus(p2);</a:t>
            </a:r>
          </a:p>
          <a:p>
            <a:pPr lvl="0" rtl="0">
              <a:spcBef>
                <a:spcPts val="0"/>
              </a:spcBef>
              <a:buNone/>
            </a:pPr>
            <a:r>
              <a:t/>
            </a:r>
            <a:endParaRPr/>
          </a:p>
          <a:p>
            <a:pPr lvl="0" rtl="0">
              <a:spcBef>
                <a:spcPts val="0"/>
              </a:spcBef>
              <a:buNone/>
            </a:pPr>
            <a:r>
              <a:rPr lang="en"/>
              <a:t>  if (p1.x !== 10) return "fail: x property";</a:t>
            </a:r>
          </a:p>
          <a:p>
            <a:pPr lvl="0" rtl="0">
              <a:spcBef>
                <a:spcPts val="0"/>
              </a:spcBef>
              <a:buNone/>
            </a:pPr>
            <a:r>
              <a:rPr lang="en"/>
              <a:t>  if (p1.y !== 20) return "fail: y property";</a:t>
            </a:r>
          </a:p>
          <a:p>
            <a:pPr lvl="0" rtl="0">
              <a:spcBef>
                <a:spcPts val="0"/>
              </a:spcBef>
              <a:buNone/>
            </a:pPr>
            <a:r>
              <a:rPr lang="en"/>
              <a:t>  if (p2.x !== -10) return "fail: negative x property";</a:t>
            </a:r>
          </a:p>
          <a:p>
            <a:pPr lvl="0" rtl="0">
              <a:spcBef>
                <a:spcPts val="0"/>
              </a:spcBef>
              <a:buNone/>
            </a:pPr>
            <a:r>
              <a:rPr lang="en"/>
              <a:t>  if (p3.x !== 0) return "fail: x from plus";</a:t>
            </a:r>
          </a:p>
          <a:p>
            <a:pPr lvl="0" rtl="0">
              <a:spcBef>
                <a:spcPts val="0"/>
              </a:spcBef>
              <a:buNone/>
            </a:pPr>
            <a:r>
              <a:rPr lang="en"/>
              <a:t>  if (p3.y !== 25) return "fail: y from plus";</a:t>
            </a:r>
          </a:p>
          <a:p>
            <a:pPr lvl="0" rtl="0">
              <a:spcBef>
                <a:spcPts val="0"/>
              </a:spcBef>
              <a:buNone/>
            </a:pPr>
            <a:r>
              <a:rPr lang="en"/>
              <a:t>  return "everything ok";</a:t>
            </a:r>
          </a:p>
          <a:p>
            <a:pPr lvl="0" rtl="0">
              <a:spcBef>
                <a:spcPts val="0"/>
              </a:spcBef>
              <a:buNone/>
            </a:pPr>
            <a:r>
              <a:rPr lang="en"/>
              <a:t>}</a:t>
            </a:r>
          </a:p>
          <a:p>
            <a:pPr lvl="0" rtl="0">
              <a:spcBef>
                <a:spcPts val="0"/>
              </a:spcBef>
              <a:buNone/>
            </a:pPr>
            <a:r>
              <a:rPr lang="en"/>
              <a:t>console.log(testVector());</a:t>
            </a:r>
          </a:p>
          <a:p>
            <a:pPr lvl="0" rtl="0">
              <a:spcBef>
                <a:spcPts val="0"/>
              </a:spcBef>
              <a:buNone/>
            </a:pPr>
            <a:r>
              <a:rPr lang="en"/>
              <a:t>// → everything ok</a:t>
            </a:r>
          </a:p>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function testVector() {</a:t>
            </a:r>
          </a:p>
          <a:p>
            <a:pPr lvl="0" rtl="0">
              <a:spcBef>
                <a:spcPts val="0"/>
              </a:spcBef>
              <a:buNone/>
            </a:pPr>
            <a:r>
              <a:rPr lang="en"/>
              <a:t>  var p1 = new Vector(10, 20);</a:t>
            </a:r>
          </a:p>
          <a:p>
            <a:pPr lvl="0" rtl="0">
              <a:spcBef>
                <a:spcPts val="0"/>
              </a:spcBef>
              <a:buNone/>
            </a:pPr>
            <a:r>
              <a:rPr lang="en"/>
              <a:t>  var p2 = new Vector(-10, 5);</a:t>
            </a:r>
          </a:p>
          <a:p>
            <a:pPr lvl="0" rtl="0">
              <a:spcBef>
                <a:spcPts val="0"/>
              </a:spcBef>
              <a:buNone/>
            </a:pPr>
            <a:r>
              <a:rPr lang="en"/>
              <a:t>  var p3 = p1.plus(p2);</a:t>
            </a:r>
          </a:p>
          <a:p>
            <a:pPr lvl="0" rtl="0">
              <a:spcBef>
                <a:spcPts val="0"/>
              </a:spcBef>
              <a:buNone/>
            </a:pPr>
            <a:r>
              <a:t/>
            </a:r>
            <a:endParaRPr/>
          </a:p>
          <a:p>
            <a:pPr lvl="0" rtl="0">
              <a:spcBef>
                <a:spcPts val="0"/>
              </a:spcBef>
              <a:buNone/>
            </a:pPr>
            <a:r>
              <a:rPr lang="en"/>
              <a:t>  if (p1.x !== 10) return "fail: x property";</a:t>
            </a:r>
          </a:p>
          <a:p>
            <a:pPr lvl="0" rtl="0">
              <a:spcBef>
                <a:spcPts val="0"/>
              </a:spcBef>
              <a:buNone/>
            </a:pPr>
            <a:r>
              <a:rPr lang="en"/>
              <a:t>  if (p1.y !== 20) return "fail: y property";</a:t>
            </a:r>
          </a:p>
          <a:p>
            <a:pPr lvl="0" rtl="0">
              <a:spcBef>
                <a:spcPts val="0"/>
              </a:spcBef>
              <a:buNone/>
            </a:pPr>
            <a:r>
              <a:rPr lang="en"/>
              <a:t>  if (p2.x !== -10) return "fail: negative x property";</a:t>
            </a:r>
          </a:p>
          <a:p>
            <a:pPr lvl="0" rtl="0">
              <a:spcBef>
                <a:spcPts val="0"/>
              </a:spcBef>
              <a:buNone/>
            </a:pPr>
            <a:r>
              <a:rPr lang="en"/>
              <a:t>  if (p3.x !== 0) return "fail: x from plus";</a:t>
            </a:r>
          </a:p>
          <a:p>
            <a:pPr lvl="0" rtl="0">
              <a:spcBef>
                <a:spcPts val="0"/>
              </a:spcBef>
              <a:buNone/>
            </a:pPr>
            <a:r>
              <a:rPr lang="en"/>
              <a:t>  if (p3.y !== 25) return "fail: y from plus";</a:t>
            </a:r>
          </a:p>
          <a:p>
            <a:pPr lvl="0" rtl="0">
              <a:spcBef>
                <a:spcPts val="0"/>
              </a:spcBef>
              <a:buNone/>
            </a:pPr>
            <a:r>
              <a:rPr lang="en"/>
              <a:t>  return "everything ok";</a:t>
            </a:r>
          </a:p>
          <a:p>
            <a:pPr lvl="0" rtl="0">
              <a:spcBef>
                <a:spcPts val="0"/>
              </a:spcBef>
              <a:buNone/>
            </a:pPr>
            <a:r>
              <a:rPr lang="en"/>
              <a:t>}</a:t>
            </a:r>
          </a:p>
          <a:p>
            <a:pPr lvl="0" rtl="0">
              <a:spcBef>
                <a:spcPts val="0"/>
              </a:spcBef>
              <a:buNone/>
            </a:pPr>
            <a:r>
              <a:rPr lang="en"/>
              <a:t>console.log(testVector());</a:t>
            </a:r>
          </a:p>
          <a:p>
            <a:pPr lvl="0" rtl="0">
              <a:spcBef>
                <a:spcPts val="0"/>
              </a:spcBef>
              <a:buNone/>
            </a:pPr>
            <a:r>
              <a:rPr lang="en"/>
              <a:t>// → everything ok</a:t>
            </a:r>
          </a:p>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*comment*</a:t>
            </a:r>
          </a:p>
          <a:p>
            <a:pPr lvl="0">
              <a:spcBef>
                <a:spcPts val="0"/>
              </a:spcBef>
              <a:buNone/>
            </a:pPr>
            <a:r>
              <a:rPr lang="en"/>
              <a:t>If a piece of code calls promptNumber 10 times, it has to check 10 times whether null was returned. And if its response to finding null is to simply return null itself, the caller will in turn have to check for it, and so on.</a:t>
            </a:r>
          </a:p>
          <a:p>
            <a:pPr lvl="0">
              <a:spcBef>
                <a:spcPts val="0"/>
              </a:spcBef>
              <a:buNone/>
            </a:pPr>
            <a:r>
              <a:rPr lang="en"/>
              <a:t>*comment*</a:t>
            </a:r>
          </a:p>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Represent the pattern: an a character followed by a b followed by a c.</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If abc occurs anywhere in the string we are testing against (not just at the start), test will return true.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Within square brackets, a dash (-) between two characters can be used to indicate a range of characters, where the ordering is determined by the character’s Unicode number.</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0" name="Shape 3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7" name="Shape 3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599" cy="897599"/>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599" cy="897599"/>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599"/>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899"/>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799"/>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399"/>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599"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7999" cy="9533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7999" cy="3163499"/>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8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1999"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699"/>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599"/>
          </a:xfrm>
          <a:prstGeom prst="rect">
            <a:avLst/>
          </a:prstGeom>
        </p:spPr>
        <p:txBody>
          <a:bodyPr anchorCtr="0" anchor="b" bIns="91425" lIns="91425" rIns="91425" tIns="91425">
            <a:noAutofit/>
          </a:bodyPr>
          <a:lstStyle/>
          <a:p>
            <a:pPr lvl="0">
              <a:spcBef>
                <a:spcPts val="0"/>
              </a:spcBef>
              <a:buNone/>
            </a:pPr>
            <a:r>
              <a:rPr lang="en">
                <a:latin typeface="Arial"/>
                <a:ea typeface="Arial"/>
                <a:cs typeface="Arial"/>
                <a:sym typeface="Arial"/>
              </a:rPr>
              <a:t>JavaScript za početnike</a:t>
            </a:r>
          </a:p>
        </p:txBody>
      </p:sp>
      <p:sp>
        <p:nvSpPr>
          <p:cNvPr id="68" name="Shape 68"/>
          <p:cNvSpPr txBox="1"/>
          <p:nvPr>
            <p:ph idx="1" type="subTitle"/>
          </p:nvPr>
        </p:nvSpPr>
        <p:spPr>
          <a:xfrm>
            <a:off x="390525" y="2789130"/>
            <a:ext cx="8222100" cy="432899"/>
          </a:xfrm>
          <a:prstGeom prst="rect">
            <a:avLst/>
          </a:prstGeom>
        </p:spPr>
        <p:txBody>
          <a:bodyPr anchorCtr="0" anchor="t" bIns="91425" lIns="91425" rIns="91425" tIns="91425">
            <a:noAutofit/>
          </a:bodyPr>
          <a:lstStyle/>
          <a:p>
            <a:pPr lvl="0">
              <a:spcBef>
                <a:spcPts val="0"/>
              </a:spcBef>
              <a:buNone/>
            </a:pPr>
            <a:r>
              <a:rPr lang="en" sz="2400"/>
              <a:t>Predavanje #7</a:t>
            </a:r>
          </a:p>
          <a:p>
            <a:pPr lvl="0">
              <a:spcBef>
                <a:spcPts val="0"/>
              </a:spcBef>
              <a:buNone/>
            </a:pPr>
            <a:r>
              <a:rPr lang="en" sz="2400"/>
              <a:t>Error Handling &amp; Regular Expressions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Testing - demo</a:t>
            </a:r>
          </a:p>
        </p:txBody>
      </p:sp>
      <p:sp>
        <p:nvSpPr>
          <p:cNvPr id="125" name="Shape 125"/>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We write a program to check that our implementation </a:t>
            </a:r>
            <a:br>
              <a:rPr lang="en"/>
            </a:br>
            <a:r>
              <a:rPr lang="en"/>
              <a:t>of Vector works as intended.</a:t>
            </a:r>
          </a:p>
          <a:p>
            <a:pPr lvl="0">
              <a:spcBef>
                <a:spcPts val="0"/>
              </a:spcBef>
              <a:buNone/>
            </a:pPr>
            <a:r>
              <a:rPr lang="en"/>
              <a:t>Pieces of software that help you build and run collections of tests (test suites) </a:t>
            </a:r>
            <a:br>
              <a:rPr lang="en"/>
            </a:br>
            <a:r>
              <a:rPr lang="en"/>
              <a:t>- testing frameworks.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Debugging</a:t>
            </a:r>
          </a:p>
        </p:txBody>
      </p:sp>
      <p:sp>
        <p:nvSpPr>
          <p:cNvPr id="131" name="Shape 131"/>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Program misbehaving or producing errors?</a:t>
            </a:r>
          </a:p>
          <a:p>
            <a:pPr lvl="0">
              <a:spcBef>
                <a:spcPts val="0"/>
              </a:spcBef>
              <a:buNone/>
            </a:pPr>
            <a:r>
              <a:rPr lang="en"/>
              <a:t>Time to figure out what the problem is.</a:t>
            </a:r>
          </a:p>
          <a:p>
            <a:pPr lvl="0">
              <a:spcBef>
                <a:spcPts val="0"/>
              </a:spcBef>
              <a:buNone/>
            </a:pPr>
            <a:r>
              <a:rPr lang="en"/>
              <a:t>Read error messages!</a:t>
            </a:r>
          </a:p>
          <a:p>
            <a:pPr lvl="0">
              <a:spcBef>
                <a:spcPts val="0"/>
              </a:spcBef>
              <a:buNone/>
            </a:pPr>
            <a:r>
              <a:rPr lang="en"/>
              <a:t>Sometimes the line that triggered the problem is simply the first place where a bogus value produced.</a:t>
            </a:r>
          </a:p>
          <a:p>
            <a:pPr lvl="0">
              <a:spcBef>
                <a:spcPts val="0"/>
              </a:spcBef>
              <a:buNone/>
            </a:pPr>
            <a:r>
              <a:rPr lang="en"/>
              <a:t>Sometimes there is no error message at all—just an invalid result.</a:t>
            </a:r>
          </a:p>
          <a:p>
            <a:pPr lvl="0" rt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Debugging</a:t>
            </a:r>
          </a:p>
        </p:txBody>
      </p:sp>
      <p:sp>
        <p:nvSpPr>
          <p:cNvPr id="137" name="Shape 137"/>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Think - Analyze what is happening - come up with a theory of why it might be happening.</a:t>
            </a:r>
          </a:p>
          <a:p>
            <a:pPr lvl="0">
              <a:spcBef>
                <a:spcPts val="0"/>
              </a:spcBef>
              <a:buNone/>
            </a:pPr>
            <a:r>
              <a:rPr lang="en"/>
              <a:t>Make additional observations to test your theory.</a:t>
            </a:r>
          </a:p>
          <a:p>
            <a:pPr lvl="0" rtl="0">
              <a:spcBef>
                <a:spcPts val="0"/>
              </a:spcBef>
              <a:buNone/>
            </a:pPr>
            <a:r>
              <a:rPr lang="en"/>
              <a:t>Put console.log calls into the program to get additional information.</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Debugging</a:t>
            </a:r>
          </a:p>
        </p:txBody>
      </p:sp>
      <p:sp>
        <p:nvSpPr>
          <p:cNvPr id="143" name="Shape 143"/>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Use the debugger in your browser - ability to set a breakpoint on a specific line of your code. </a:t>
            </a:r>
          </a:p>
          <a:p>
            <a:pPr lvl="0">
              <a:spcBef>
                <a:spcPts val="0"/>
              </a:spcBef>
              <a:buNone/>
            </a:pPr>
            <a:r>
              <a:rPr lang="en"/>
              <a:t>Will pause the execution of the program every time the line with the breakpoint is reached.</a:t>
            </a:r>
          </a:p>
          <a:p>
            <a:pPr lvl="0">
              <a:spcBef>
                <a:spcPts val="0"/>
              </a:spcBef>
              <a:buNone/>
            </a:pPr>
            <a:r>
              <a:rPr lang="en"/>
              <a:t>Allows you to inspect the values of variables at that point.</a:t>
            </a:r>
          </a:p>
          <a:p>
            <a:pPr lvl="0" rt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Error Propagation</a:t>
            </a:r>
          </a:p>
        </p:txBody>
      </p:sp>
      <p:sp>
        <p:nvSpPr>
          <p:cNvPr id="149" name="Shape 149"/>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Not all problems can be prevented by the programmer. </a:t>
            </a:r>
          </a:p>
          <a:p>
            <a:pPr lvl="0">
              <a:spcBef>
                <a:spcPts val="0"/>
              </a:spcBef>
              <a:buNone/>
            </a:pPr>
            <a:r>
              <a:rPr lang="en"/>
              <a:t>The </a:t>
            </a:r>
            <a:r>
              <a:rPr b="1" lang="en"/>
              <a:t>program communicates with the outside world </a:t>
            </a:r>
            <a:r>
              <a:rPr lang="en"/>
              <a:t>- chance that the input is invalid or that other systems that it tries to talk to are broken or unreachable.</a:t>
            </a:r>
          </a:p>
          <a:p>
            <a:pPr lvl="0">
              <a:spcBef>
                <a:spcPts val="0"/>
              </a:spcBef>
              <a:buNone/>
            </a:pPr>
            <a:r>
              <a:rPr lang="en"/>
              <a:t>Simple programs can afford to crash.</a:t>
            </a:r>
          </a:p>
          <a:p>
            <a:pPr lvl="0">
              <a:spcBef>
                <a:spcPts val="0"/>
              </a:spcBef>
              <a:buNone/>
            </a:pPr>
            <a:r>
              <a:rPr lang="en"/>
              <a:t>“Real” applications are expected to not simply crash.</a:t>
            </a:r>
          </a:p>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Error Propagation</a:t>
            </a:r>
          </a:p>
        </p:txBody>
      </p:sp>
      <p:sp>
        <p:nvSpPr>
          <p:cNvPr id="155" name="Shape 155"/>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The program has to actively do something in response to the problem.</a:t>
            </a:r>
          </a:p>
          <a:p>
            <a:pPr lvl="0">
              <a:spcBef>
                <a:spcPts val="0"/>
              </a:spcBef>
              <a:buNone/>
            </a:pPr>
            <a:r>
              <a:rPr lang="en">
                <a:latin typeface="Roboto Mono"/>
                <a:ea typeface="Roboto Mono"/>
                <a:cs typeface="Roboto Mono"/>
                <a:sym typeface="Roboto Mono"/>
              </a:rPr>
              <a:t>function promptNumber(question) {</a:t>
            </a:r>
            <a:br>
              <a:rPr lang="en">
                <a:latin typeface="Roboto Mono"/>
                <a:ea typeface="Roboto Mono"/>
                <a:cs typeface="Roboto Mono"/>
                <a:sym typeface="Roboto Mono"/>
              </a:rPr>
            </a:br>
            <a:r>
              <a:rPr lang="en">
                <a:latin typeface="Roboto Mono"/>
                <a:ea typeface="Roboto Mono"/>
                <a:cs typeface="Roboto Mono"/>
                <a:sym typeface="Roboto Mono"/>
              </a:rPr>
              <a:t>  var result = Number(prompt(question, ""));</a:t>
            </a:r>
            <a:br>
              <a:rPr lang="en">
                <a:latin typeface="Roboto Mono"/>
                <a:ea typeface="Roboto Mono"/>
                <a:cs typeface="Roboto Mono"/>
                <a:sym typeface="Roboto Mono"/>
              </a:rPr>
            </a:br>
            <a:r>
              <a:rPr lang="en">
                <a:latin typeface="Roboto Mono"/>
                <a:ea typeface="Roboto Mono"/>
                <a:cs typeface="Roboto Mono"/>
                <a:sym typeface="Roboto Mono"/>
              </a:rPr>
              <a:t>  if (isNaN(result)) return null;</a:t>
            </a:r>
            <a:br>
              <a:rPr lang="en">
                <a:latin typeface="Roboto Mono"/>
                <a:ea typeface="Roboto Mono"/>
                <a:cs typeface="Roboto Mono"/>
                <a:sym typeface="Roboto Mono"/>
              </a:rPr>
            </a:br>
            <a:r>
              <a:rPr lang="en">
                <a:latin typeface="Roboto Mono"/>
                <a:ea typeface="Roboto Mono"/>
                <a:cs typeface="Roboto Mono"/>
                <a:sym typeface="Roboto Mono"/>
              </a:rPr>
              <a:t>  else return result;</a:t>
            </a:r>
            <a:br>
              <a:rPr lang="en">
                <a:latin typeface="Roboto Mono"/>
                <a:ea typeface="Roboto Mono"/>
                <a:cs typeface="Roboto Mono"/>
                <a:sym typeface="Roboto Mono"/>
              </a:rPr>
            </a:br>
            <a:r>
              <a:rPr lang="en">
                <a:latin typeface="Roboto Mono"/>
                <a:ea typeface="Roboto Mono"/>
                <a:cs typeface="Roboto Mono"/>
                <a:sym typeface="Roboto Mono"/>
              </a:rPr>
              <a:t>}</a:t>
            </a:r>
            <a:br>
              <a:rPr lang="en">
                <a:latin typeface="Roboto Mono"/>
                <a:ea typeface="Roboto Mono"/>
                <a:cs typeface="Roboto Mono"/>
                <a:sym typeface="Roboto Mono"/>
              </a:rPr>
            </a:br>
            <a:r>
              <a:rPr lang="en">
                <a:latin typeface="Roboto Mono"/>
                <a:ea typeface="Roboto Mono"/>
                <a:cs typeface="Roboto Mono"/>
                <a:sym typeface="Roboto Mono"/>
              </a:rPr>
              <a:t>console.log(promptNumber("How many trees do you see?"));</a:t>
            </a:r>
          </a:p>
          <a:p>
            <a:pPr lvl="0" rt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Error Propagation</a:t>
            </a:r>
          </a:p>
        </p:txBody>
      </p:sp>
      <p:sp>
        <p:nvSpPr>
          <p:cNvPr id="161" name="Shape 161"/>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This is a sound strategy. </a:t>
            </a:r>
          </a:p>
          <a:p>
            <a:pPr lvl="0">
              <a:spcBef>
                <a:spcPts val="0"/>
              </a:spcBef>
              <a:buNone/>
            </a:pPr>
            <a:r>
              <a:rPr lang="en"/>
              <a:t>Any code that calls promptNumber must check whether </a:t>
            </a:r>
            <a:br>
              <a:rPr lang="en"/>
            </a:br>
            <a:r>
              <a:rPr lang="en"/>
              <a:t>an actual number was read.</a:t>
            </a:r>
          </a:p>
          <a:p>
            <a:pPr lvl="0">
              <a:spcBef>
                <a:spcPts val="0"/>
              </a:spcBef>
              <a:buNone/>
            </a:pPr>
            <a:r>
              <a:rPr lang="en"/>
              <a:t>Failing that - it must recover -  ask again, fill in a default value, return a special value to indicate that it failed to do what it was asked.</a:t>
            </a:r>
          </a:p>
          <a:p>
            <a:pPr lvl="0">
              <a:spcBef>
                <a:spcPts val="0"/>
              </a:spcBef>
              <a:buNone/>
            </a:pPr>
            <a:r>
              <a:rPr lang="en"/>
              <a:t>Downside -  can lead to some very cluttered code.</a:t>
            </a:r>
          </a:p>
          <a:p>
            <a:pPr lvl="0" rt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Exceptions</a:t>
            </a:r>
          </a:p>
        </p:txBody>
      </p:sp>
      <p:sp>
        <p:nvSpPr>
          <p:cNvPr id="167" name="Shape 167"/>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Function cannot proceed normally - stop what we are doing, immediately jump back to a place that knows how to handle the problem. </a:t>
            </a:r>
          </a:p>
          <a:p>
            <a:pPr lvl="0">
              <a:spcBef>
                <a:spcPts val="0"/>
              </a:spcBef>
              <a:buNone/>
            </a:pPr>
            <a:r>
              <a:rPr lang="en"/>
              <a:t>This is what exception handling does.</a:t>
            </a:r>
          </a:p>
          <a:p>
            <a:pPr lvl="0">
              <a:spcBef>
                <a:spcPts val="0"/>
              </a:spcBef>
              <a:buNone/>
            </a:pPr>
            <a:r>
              <a:rPr lang="en"/>
              <a:t>Exceptions - mechanism that make it possible for code that runs into a problem to raise (or throw) an exception, which is simply a value.</a:t>
            </a:r>
          </a:p>
          <a:p>
            <a:pPr lvl="0">
              <a:spcBef>
                <a:spcPts val="0"/>
              </a:spcBef>
              <a:buNone/>
            </a:pPr>
            <a:r>
              <a:t/>
            </a:r>
            <a:endParaRPr/>
          </a:p>
          <a:p>
            <a:pPr lv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Exceptions</a:t>
            </a:r>
          </a:p>
        </p:txBody>
      </p:sp>
      <p:sp>
        <p:nvSpPr>
          <p:cNvPr id="173" name="Shape 173"/>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Raising an exception - super-charged return from a function. </a:t>
            </a:r>
          </a:p>
          <a:p>
            <a:pPr lvl="0">
              <a:spcBef>
                <a:spcPts val="0"/>
              </a:spcBef>
              <a:buNone/>
            </a:pPr>
            <a:r>
              <a:rPr lang="en"/>
              <a:t>Jumps out of the current function and all of its callers - all the way down to the first call that started the current execution. - called </a:t>
            </a:r>
            <a:r>
              <a:rPr b="1" lang="en"/>
              <a:t>unwinding the stack</a:t>
            </a:r>
            <a:r>
              <a:rPr lang="en"/>
              <a:t>.</a:t>
            </a:r>
          </a:p>
          <a:p>
            <a:pPr lvl="0">
              <a:spcBef>
                <a:spcPts val="0"/>
              </a:spcBef>
              <a:buNone/>
            </a:pPr>
            <a:r>
              <a:rPr lang="en"/>
              <a:t>Set “obstacles” along the stack to catch the exception as it is zooming down.</a:t>
            </a:r>
          </a:p>
          <a:p>
            <a:pPr lvl="0">
              <a:spcBef>
                <a:spcPts val="0"/>
              </a:spcBef>
              <a:buNone/>
            </a:pPr>
            <a:r>
              <a:rPr lang="en"/>
              <a:t>There we can do something with it - then the program continues running from where the exception was caught.</a:t>
            </a:r>
          </a:p>
          <a:p>
            <a:pPr lvl="0" rt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Exceptions - Demo</a:t>
            </a:r>
          </a:p>
        </p:txBody>
      </p:sp>
      <p:sp>
        <p:nvSpPr>
          <p:cNvPr id="179" name="Shape 179"/>
          <p:cNvSpPr txBox="1"/>
          <p:nvPr>
            <p:ph idx="1" type="body"/>
          </p:nvPr>
        </p:nvSpPr>
        <p:spPr>
          <a:xfrm>
            <a:off x="471900" y="1919075"/>
            <a:ext cx="3999900" cy="2710199"/>
          </a:xfrm>
          <a:prstGeom prst="rect">
            <a:avLst/>
          </a:prstGeom>
        </p:spPr>
        <p:txBody>
          <a:bodyPr anchorCtr="0" anchor="t" bIns="91425" lIns="91425" rIns="91425" tIns="91425">
            <a:noAutofit/>
          </a:bodyPr>
          <a:lstStyle/>
          <a:p>
            <a:pPr lvl="0">
              <a:spcBef>
                <a:spcPts val="0"/>
              </a:spcBef>
              <a:buNone/>
            </a:pPr>
            <a:r>
              <a:rPr lang="en" sz="1200">
                <a:latin typeface="Roboto Mono"/>
                <a:ea typeface="Roboto Mono"/>
                <a:cs typeface="Roboto Mono"/>
                <a:sym typeface="Roboto Mono"/>
              </a:rPr>
              <a:t>function promptDirection(question) {</a:t>
            </a:r>
            <a:br>
              <a:rPr lang="en" sz="1200">
                <a:latin typeface="Roboto Mono"/>
                <a:ea typeface="Roboto Mono"/>
                <a:cs typeface="Roboto Mono"/>
                <a:sym typeface="Roboto Mono"/>
              </a:rPr>
            </a:br>
            <a:r>
              <a:rPr lang="en" sz="1200">
                <a:latin typeface="Roboto Mono"/>
                <a:ea typeface="Roboto Mono"/>
                <a:cs typeface="Roboto Mono"/>
                <a:sym typeface="Roboto Mono"/>
              </a:rPr>
              <a:t>  var result = prompt(question, "");</a:t>
            </a:r>
            <a:br>
              <a:rPr lang="en" sz="1200">
                <a:latin typeface="Roboto Mono"/>
                <a:ea typeface="Roboto Mono"/>
                <a:cs typeface="Roboto Mono"/>
                <a:sym typeface="Roboto Mono"/>
              </a:rPr>
            </a:br>
            <a:r>
              <a:rPr lang="en" sz="1200">
                <a:latin typeface="Roboto Mono"/>
                <a:ea typeface="Roboto Mono"/>
                <a:cs typeface="Roboto Mono"/>
                <a:sym typeface="Roboto Mono"/>
              </a:rPr>
              <a:t>  if (result.toLowerCase() == "left") return "L";</a:t>
            </a:r>
            <a:br>
              <a:rPr lang="en" sz="1200">
                <a:latin typeface="Roboto Mono"/>
                <a:ea typeface="Roboto Mono"/>
                <a:cs typeface="Roboto Mono"/>
                <a:sym typeface="Roboto Mono"/>
              </a:rPr>
            </a:br>
            <a:r>
              <a:rPr lang="en" sz="1200">
                <a:latin typeface="Roboto Mono"/>
                <a:ea typeface="Roboto Mono"/>
                <a:cs typeface="Roboto Mono"/>
                <a:sym typeface="Roboto Mono"/>
              </a:rPr>
              <a:t>  if (result.toLowerCase() == "right") return "R";</a:t>
            </a:r>
            <a:br>
              <a:rPr lang="en" sz="1200">
                <a:latin typeface="Roboto Mono"/>
                <a:ea typeface="Roboto Mono"/>
                <a:cs typeface="Roboto Mono"/>
                <a:sym typeface="Roboto Mono"/>
              </a:rPr>
            </a:br>
            <a:r>
              <a:rPr lang="en" sz="1200">
                <a:latin typeface="Roboto Mono"/>
                <a:ea typeface="Roboto Mono"/>
                <a:cs typeface="Roboto Mono"/>
                <a:sym typeface="Roboto Mono"/>
              </a:rPr>
              <a:t>  throw new Error("Invalid direction: " + result);</a:t>
            </a:r>
            <a:br>
              <a:rPr lang="en" sz="1200">
                <a:latin typeface="Roboto Mono"/>
                <a:ea typeface="Roboto Mono"/>
                <a:cs typeface="Roboto Mono"/>
                <a:sym typeface="Roboto Mono"/>
              </a:rPr>
            </a:br>
            <a:r>
              <a:rPr lang="en" sz="1200">
                <a:latin typeface="Roboto Mono"/>
                <a:ea typeface="Roboto Mono"/>
                <a:cs typeface="Roboto Mono"/>
                <a:sym typeface="Roboto Mono"/>
              </a:rPr>
              <a:t>}</a:t>
            </a:r>
          </a:p>
          <a:p>
            <a:pPr lvl="0">
              <a:spcBef>
                <a:spcPts val="0"/>
              </a:spcBef>
              <a:buNone/>
            </a:pPr>
            <a:r>
              <a:t/>
            </a:r>
            <a:endParaRPr sz="1200">
              <a:latin typeface="Roboto Mono"/>
              <a:ea typeface="Roboto Mono"/>
              <a:cs typeface="Roboto Mono"/>
              <a:sym typeface="Roboto Mono"/>
            </a:endParaRPr>
          </a:p>
        </p:txBody>
      </p:sp>
      <p:sp>
        <p:nvSpPr>
          <p:cNvPr id="180" name="Shape 180"/>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spcBef>
                <a:spcPts val="0"/>
              </a:spcBef>
              <a:buNone/>
            </a:pPr>
            <a:r>
              <a:rPr lang="en" sz="1200">
                <a:latin typeface="Roboto Mono"/>
                <a:ea typeface="Roboto Mono"/>
                <a:cs typeface="Roboto Mono"/>
                <a:sym typeface="Roboto Mono"/>
              </a:rPr>
              <a:t>function look() {</a:t>
            </a:r>
            <a:br>
              <a:rPr lang="en" sz="1200">
                <a:latin typeface="Roboto Mono"/>
                <a:ea typeface="Roboto Mono"/>
                <a:cs typeface="Roboto Mono"/>
                <a:sym typeface="Roboto Mono"/>
              </a:rPr>
            </a:br>
            <a:r>
              <a:rPr lang="en" sz="1200">
                <a:latin typeface="Roboto Mono"/>
                <a:ea typeface="Roboto Mono"/>
                <a:cs typeface="Roboto Mono"/>
                <a:sym typeface="Roboto Mono"/>
              </a:rPr>
              <a:t>  if (promptDirection("Which way?") == "L")</a:t>
            </a:r>
            <a:br>
              <a:rPr lang="en" sz="1200">
                <a:latin typeface="Roboto Mono"/>
                <a:ea typeface="Roboto Mono"/>
                <a:cs typeface="Roboto Mono"/>
                <a:sym typeface="Roboto Mono"/>
              </a:rPr>
            </a:br>
            <a:r>
              <a:rPr lang="en" sz="1200">
                <a:latin typeface="Roboto Mono"/>
                <a:ea typeface="Roboto Mono"/>
                <a:cs typeface="Roboto Mono"/>
                <a:sym typeface="Roboto Mono"/>
              </a:rPr>
              <a:t>    return "a house";</a:t>
            </a:r>
            <a:br>
              <a:rPr lang="en" sz="1200">
                <a:latin typeface="Roboto Mono"/>
                <a:ea typeface="Roboto Mono"/>
                <a:cs typeface="Roboto Mono"/>
                <a:sym typeface="Roboto Mono"/>
              </a:rPr>
            </a:br>
            <a:r>
              <a:rPr lang="en" sz="1200">
                <a:latin typeface="Roboto Mono"/>
                <a:ea typeface="Roboto Mono"/>
                <a:cs typeface="Roboto Mono"/>
                <a:sym typeface="Roboto Mono"/>
              </a:rPr>
              <a:t>  else</a:t>
            </a:r>
            <a:br>
              <a:rPr lang="en" sz="1200">
                <a:latin typeface="Roboto Mono"/>
                <a:ea typeface="Roboto Mono"/>
                <a:cs typeface="Roboto Mono"/>
                <a:sym typeface="Roboto Mono"/>
              </a:rPr>
            </a:br>
            <a:r>
              <a:rPr lang="en" sz="1200">
                <a:latin typeface="Roboto Mono"/>
                <a:ea typeface="Roboto Mono"/>
                <a:cs typeface="Roboto Mono"/>
                <a:sym typeface="Roboto Mono"/>
              </a:rPr>
              <a:t>    return "two angry bears";</a:t>
            </a:r>
            <a:br>
              <a:rPr lang="en" sz="1200">
                <a:latin typeface="Roboto Mono"/>
                <a:ea typeface="Roboto Mono"/>
                <a:cs typeface="Roboto Mono"/>
                <a:sym typeface="Roboto Mono"/>
              </a:rPr>
            </a:br>
            <a:r>
              <a:rPr lang="en" sz="1200">
                <a:latin typeface="Roboto Mono"/>
                <a:ea typeface="Roboto Mono"/>
                <a:cs typeface="Roboto Mono"/>
                <a:sym typeface="Roboto Mono"/>
              </a:rPr>
              <a:t>}</a:t>
            </a:r>
          </a:p>
          <a:p>
            <a:pPr lvl="0">
              <a:spcBef>
                <a:spcPts val="0"/>
              </a:spcBef>
              <a:buNone/>
            </a:pPr>
            <a:r>
              <a:rPr lang="en" sz="1200">
                <a:latin typeface="Roboto Mono"/>
                <a:ea typeface="Roboto Mono"/>
                <a:cs typeface="Roboto Mono"/>
                <a:sym typeface="Roboto Mono"/>
              </a:rPr>
              <a:t>try {</a:t>
            </a:r>
            <a:br>
              <a:rPr lang="en" sz="1200">
                <a:latin typeface="Roboto Mono"/>
                <a:ea typeface="Roboto Mono"/>
                <a:cs typeface="Roboto Mono"/>
                <a:sym typeface="Roboto Mono"/>
              </a:rPr>
            </a:br>
            <a:r>
              <a:rPr lang="en" sz="1200">
                <a:latin typeface="Roboto Mono"/>
                <a:ea typeface="Roboto Mono"/>
                <a:cs typeface="Roboto Mono"/>
                <a:sym typeface="Roboto Mono"/>
              </a:rPr>
              <a:t>  console.log("You see", look());</a:t>
            </a:r>
            <a:br>
              <a:rPr lang="en" sz="1200">
                <a:latin typeface="Roboto Mono"/>
                <a:ea typeface="Roboto Mono"/>
                <a:cs typeface="Roboto Mono"/>
                <a:sym typeface="Roboto Mono"/>
              </a:rPr>
            </a:br>
            <a:r>
              <a:rPr lang="en" sz="1200">
                <a:latin typeface="Roboto Mono"/>
                <a:ea typeface="Roboto Mono"/>
                <a:cs typeface="Roboto Mono"/>
                <a:sym typeface="Roboto Mono"/>
              </a:rPr>
              <a:t>} catch (error) {</a:t>
            </a:r>
            <a:br>
              <a:rPr lang="en" sz="1200">
                <a:latin typeface="Roboto Mono"/>
                <a:ea typeface="Roboto Mono"/>
                <a:cs typeface="Roboto Mono"/>
                <a:sym typeface="Roboto Mono"/>
              </a:rPr>
            </a:br>
            <a:r>
              <a:rPr lang="en" sz="1200">
                <a:latin typeface="Roboto Mono"/>
                <a:ea typeface="Roboto Mono"/>
                <a:cs typeface="Roboto Mono"/>
                <a:sym typeface="Roboto Mono"/>
              </a:rPr>
              <a:t>  console.log("Something went wrong: " + error);</a:t>
            </a:r>
            <a:br>
              <a:rPr lang="en" sz="1200">
                <a:latin typeface="Roboto Mono"/>
                <a:ea typeface="Roboto Mono"/>
                <a:cs typeface="Roboto Mono"/>
                <a:sym typeface="Roboto Mono"/>
              </a:rPr>
            </a:br>
            <a:r>
              <a:rPr lang="en" sz="1200">
                <a:latin typeface="Roboto Mono"/>
                <a:ea typeface="Roboto Mono"/>
                <a:cs typeface="Roboto Mono"/>
                <a:sym typeface="Roboto Mono"/>
              </a:rPr>
              <a:t>}</a:t>
            </a:r>
          </a:p>
          <a:p>
            <a:pPr lvl="0">
              <a:spcBef>
                <a:spcPts val="0"/>
              </a:spcBef>
              <a:buNone/>
            </a:pPr>
            <a:r>
              <a:t/>
            </a:r>
            <a:endParaRPr sz="1200">
              <a:latin typeface="Roboto Mono"/>
              <a:ea typeface="Roboto Mono"/>
              <a:cs typeface="Roboto Mono"/>
              <a:sym typeface="Roboto Mono"/>
            </a:endParaRPr>
          </a:p>
          <a:p>
            <a:pPr lvl="0">
              <a:spcBef>
                <a:spcPts val="0"/>
              </a:spcBef>
              <a:buNone/>
            </a:pPr>
            <a:r>
              <a:t/>
            </a:r>
            <a:endParaRPr sz="1200">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60950" y="2065350"/>
            <a:ext cx="8222100" cy="1012799"/>
          </a:xfrm>
          <a:prstGeom prst="rect">
            <a:avLst/>
          </a:prstGeom>
        </p:spPr>
        <p:txBody>
          <a:bodyPr anchorCtr="0" anchor="ctr" bIns="91425" lIns="91425" rIns="91425" tIns="91425">
            <a:noAutofit/>
          </a:bodyPr>
          <a:lstStyle/>
          <a:p>
            <a:pPr lvl="0">
              <a:spcBef>
                <a:spcPts val="0"/>
              </a:spcBef>
              <a:buNone/>
            </a:pPr>
            <a:r>
              <a:rPr lang="en"/>
              <a:t>Part 1</a:t>
            </a:r>
          </a:p>
          <a:p>
            <a:pPr lvl="0">
              <a:spcBef>
                <a:spcPts val="0"/>
              </a:spcBef>
              <a:buNone/>
            </a:pPr>
            <a:r>
              <a:rPr lang="en"/>
              <a:t>Bugs and Error Handling</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Exceptions</a:t>
            </a:r>
          </a:p>
        </p:txBody>
      </p:sp>
      <p:sp>
        <p:nvSpPr>
          <p:cNvPr id="186" name="Shape 186"/>
          <p:cNvSpPr txBox="1"/>
          <p:nvPr>
            <p:ph idx="1" type="body"/>
          </p:nvPr>
        </p:nvSpPr>
        <p:spPr>
          <a:xfrm>
            <a:off x="471900" y="1919075"/>
            <a:ext cx="3999900" cy="2710199"/>
          </a:xfrm>
          <a:prstGeom prst="rect">
            <a:avLst/>
          </a:prstGeom>
        </p:spPr>
        <p:txBody>
          <a:bodyPr anchorCtr="0" anchor="t" bIns="91425" lIns="91425" rIns="91425" tIns="91425">
            <a:noAutofit/>
          </a:bodyPr>
          <a:lstStyle/>
          <a:p>
            <a:pPr lvl="0">
              <a:spcBef>
                <a:spcPts val="0"/>
              </a:spcBef>
              <a:buNone/>
            </a:pPr>
            <a:r>
              <a:rPr b="1" lang="en"/>
              <a:t>throw</a:t>
            </a:r>
            <a:r>
              <a:rPr lang="en"/>
              <a:t> keyword - raises an exception.</a:t>
            </a:r>
          </a:p>
          <a:p>
            <a:pPr lvl="0">
              <a:spcBef>
                <a:spcPts val="0"/>
              </a:spcBef>
              <a:buNone/>
            </a:pPr>
            <a:r>
              <a:rPr b="1" lang="en"/>
              <a:t>Catching an exception</a:t>
            </a:r>
            <a:r>
              <a:rPr lang="en"/>
              <a:t> - wrap code in a try block, followed by the keyword catch.</a:t>
            </a:r>
          </a:p>
          <a:p>
            <a:pPr lvl="0">
              <a:spcBef>
                <a:spcPts val="0"/>
              </a:spcBef>
              <a:buNone/>
            </a:pPr>
            <a:r>
              <a:rPr lang="en"/>
              <a:t>When code in the try block causes an exception to be raised, the catch block is evaluated.</a:t>
            </a:r>
          </a:p>
          <a:p>
            <a:pPr lvl="0">
              <a:spcBef>
                <a:spcPts val="0"/>
              </a:spcBef>
              <a:buNone/>
            </a:pPr>
            <a:r>
              <a:rPr lang="en"/>
              <a:t>The variable name (in parentheses) after catch will be bound to the exception value.</a:t>
            </a:r>
          </a:p>
          <a:p>
            <a:pPr lvl="0">
              <a:spcBef>
                <a:spcPts val="0"/>
              </a:spcBef>
              <a:buNone/>
            </a:pPr>
            <a:r>
              <a:t/>
            </a:r>
            <a:endParaRPr/>
          </a:p>
        </p:txBody>
      </p:sp>
      <p:sp>
        <p:nvSpPr>
          <p:cNvPr id="187" name="Shape 187"/>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spcBef>
                <a:spcPts val="0"/>
              </a:spcBef>
              <a:buNone/>
            </a:pPr>
            <a:r>
              <a:rPr lang="en"/>
              <a:t>After the catch block finishes—or if the try block finishes without problems—control proceeds beneath the entire try/catch statement.</a:t>
            </a:r>
          </a:p>
          <a:p>
            <a:pPr lvl="0">
              <a:spcBef>
                <a:spcPts val="0"/>
              </a:spcBef>
              <a:buNone/>
            </a:pPr>
            <a:r>
              <a:rPr lang="en"/>
              <a:t>Error constructor creates an exception value - standard JavaScript constructor that creates an object with a message property.</a:t>
            </a:r>
          </a:p>
          <a:p>
            <a:pPr lv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Cleaning up after exceptions</a:t>
            </a:r>
          </a:p>
        </p:txBody>
      </p:sp>
      <p:sp>
        <p:nvSpPr>
          <p:cNvPr id="193" name="Shape 193"/>
          <p:cNvSpPr txBox="1"/>
          <p:nvPr>
            <p:ph idx="1" type="body"/>
          </p:nvPr>
        </p:nvSpPr>
        <p:spPr>
          <a:xfrm>
            <a:off x="471900" y="1919075"/>
            <a:ext cx="3999900" cy="2710199"/>
          </a:xfrm>
          <a:prstGeom prst="rect">
            <a:avLst/>
          </a:prstGeom>
        </p:spPr>
        <p:txBody>
          <a:bodyPr anchorCtr="0" anchor="t" bIns="91425" lIns="91425" rIns="91425" tIns="91425">
            <a:noAutofit/>
          </a:bodyPr>
          <a:lstStyle/>
          <a:p>
            <a:pPr lvl="0">
              <a:spcBef>
                <a:spcPts val="0"/>
              </a:spcBef>
              <a:buNone/>
            </a:pPr>
            <a:r>
              <a:rPr lang="en"/>
              <a:t>Consider this: </a:t>
            </a:r>
          </a:p>
          <a:p>
            <a:pPr lvl="0">
              <a:spcBef>
                <a:spcPts val="0"/>
              </a:spcBef>
              <a:buNone/>
            </a:pPr>
            <a:r>
              <a:rPr lang="en"/>
              <a:t>A function, </a:t>
            </a:r>
            <a:r>
              <a:rPr b="1" lang="en"/>
              <a:t>withContext</a:t>
            </a:r>
            <a:r>
              <a:rPr lang="en"/>
              <a:t>, wants to make sure that, during its execution, the top-level variable context holds a specific context value. After it finishes, it restores this variable to its old value.</a:t>
            </a:r>
          </a:p>
          <a:p>
            <a:pPr lvl="0" rtl="0">
              <a:spcBef>
                <a:spcPts val="0"/>
              </a:spcBef>
              <a:buNone/>
            </a:pPr>
            <a:r>
              <a:rPr lang="en"/>
              <a:t>What if body raises an exception? The call to withContext will be thrown off the stack by the exception, and context will never be set back to its old value.</a:t>
            </a:r>
          </a:p>
        </p:txBody>
      </p:sp>
      <p:sp>
        <p:nvSpPr>
          <p:cNvPr id="194" name="Shape 194"/>
          <p:cNvSpPr txBox="1"/>
          <p:nvPr>
            <p:ph idx="2" type="body"/>
          </p:nvPr>
        </p:nvSpPr>
        <p:spPr>
          <a:xfrm>
            <a:off x="4598325" y="1919075"/>
            <a:ext cx="4468200" cy="2710200"/>
          </a:xfrm>
          <a:prstGeom prst="rect">
            <a:avLst/>
          </a:prstGeom>
        </p:spPr>
        <p:txBody>
          <a:bodyPr anchorCtr="0" anchor="t" bIns="91425" lIns="91425" rIns="91425" tIns="91425">
            <a:noAutofit/>
          </a:bodyPr>
          <a:lstStyle/>
          <a:p>
            <a:pPr lvl="0">
              <a:spcBef>
                <a:spcPts val="0"/>
              </a:spcBef>
              <a:buNone/>
            </a:pPr>
            <a:r>
              <a:rPr lang="en">
                <a:latin typeface="Roboto Mono"/>
                <a:ea typeface="Roboto Mono"/>
                <a:cs typeface="Roboto Mono"/>
                <a:sym typeface="Roboto Mono"/>
              </a:rPr>
              <a:t>var context = null;</a:t>
            </a:r>
          </a:p>
          <a:p>
            <a:pPr lvl="0">
              <a:spcBef>
                <a:spcPts val="0"/>
              </a:spcBef>
              <a:buNone/>
            </a:pPr>
            <a:r>
              <a:rPr lang="en">
                <a:latin typeface="Roboto Mono"/>
                <a:ea typeface="Roboto Mono"/>
                <a:cs typeface="Roboto Mono"/>
                <a:sym typeface="Roboto Mono"/>
              </a:rPr>
              <a:t>function withContext(newContext, body){</a:t>
            </a:r>
            <a:br>
              <a:rPr lang="en">
                <a:latin typeface="Roboto Mono"/>
                <a:ea typeface="Roboto Mono"/>
                <a:cs typeface="Roboto Mono"/>
                <a:sym typeface="Roboto Mono"/>
              </a:rPr>
            </a:br>
            <a:r>
              <a:rPr lang="en">
                <a:latin typeface="Roboto Mono"/>
                <a:ea typeface="Roboto Mono"/>
                <a:cs typeface="Roboto Mono"/>
                <a:sym typeface="Roboto Mono"/>
              </a:rPr>
              <a:t>  var oldContext = context;</a:t>
            </a:r>
            <a:br>
              <a:rPr lang="en">
                <a:latin typeface="Roboto Mono"/>
                <a:ea typeface="Roboto Mono"/>
                <a:cs typeface="Roboto Mono"/>
                <a:sym typeface="Roboto Mono"/>
              </a:rPr>
            </a:br>
            <a:r>
              <a:rPr lang="en">
                <a:latin typeface="Roboto Mono"/>
                <a:ea typeface="Roboto Mono"/>
                <a:cs typeface="Roboto Mono"/>
                <a:sym typeface="Roboto Mono"/>
              </a:rPr>
              <a:t>  context = newContext;</a:t>
            </a:r>
            <a:br>
              <a:rPr lang="en">
                <a:latin typeface="Roboto Mono"/>
                <a:ea typeface="Roboto Mono"/>
                <a:cs typeface="Roboto Mono"/>
                <a:sym typeface="Roboto Mono"/>
              </a:rPr>
            </a:br>
            <a:r>
              <a:rPr lang="en">
                <a:latin typeface="Roboto Mono"/>
                <a:ea typeface="Roboto Mono"/>
                <a:cs typeface="Roboto Mono"/>
                <a:sym typeface="Roboto Mono"/>
              </a:rPr>
              <a:t>  var result = body();</a:t>
            </a:r>
            <a:br>
              <a:rPr lang="en">
                <a:latin typeface="Roboto Mono"/>
                <a:ea typeface="Roboto Mono"/>
                <a:cs typeface="Roboto Mono"/>
                <a:sym typeface="Roboto Mono"/>
              </a:rPr>
            </a:br>
            <a:r>
              <a:rPr lang="en">
                <a:latin typeface="Roboto Mono"/>
                <a:ea typeface="Roboto Mono"/>
                <a:cs typeface="Roboto Mono"/>
                <a:sym typeface="Roboto Mono"/>
              </a:rPr>
              <a:t>  context = oldContext;</a:t>
            </a:r>
            <a:br>
              <a:rPr lang="en">
                <a:latin typeface="Roboto Mono"/>
                <a:ea typeface="Roboto Mono"/>
                <a:cs typeface="Roboto Mono"/>
                <a:sym typeface="Roboto Mono"/>
              </a:rPr>
            </a:br>
            <a:r>
              <a:rPr lang="en">
                <a:latin typeface="Roboto Mono"/>
                <a:ea typeface="Roboto Mono"/>
                <a:cs typeface="Roboto Mono"/>
                <a:sym typeface="Roboto Mono"/>
              </a:rPr>
              <a:t>  return result;</a:t>
            </a:r>
            <a:br>
              <a:rPr lang="en">
                <a:latin typeface="Roboto Mono"/>
                <a:ea typeface="Roboto Mono"/>
                <a:cs typeface="Roboto Mono"/>
                <a:sym typeface="Roboto Mono"/>
              </a:rPr>
            </a:br>
            <a:r>
              <a:rPr lang="en">
                <a:latin typeface="Roboto Mono"/>
                <a:ea typeface="Roboto Mono"/>
                <a:cs typeface="Roboto Mono"/>
                <a:sym typeface="Roboto Mono"/>
              </a:rPr>
              <a:t>}</a:t>
            </a:r>
          </a:p>
          <a:p>
            <a:pPr lvl="0" rt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Cleaning up after exceptions</a:t>
            </a:r>
          </a:p>
        </p:txBody>
      </p:sp>
      <p:sp>
        <p:nvSpPr>
          <p:cNvPr id="200" name="Shape 20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Try may be followed by a </a:t>
            </a:r>
            <a:r>
              <a:rPr b="1" lang="en"/>
              <a:t>finally</a:t>
            </a:r>
            <a:r>
              <a:rPr lang="en"/>
              <a:t> block either instead of or in addition to a catch block.</a:t>
            </a:r>
          </a:p>
          <a:p>
            <a:pPr lvl="0">
              <a:spcBef>
                <a:spcPts val="0"/>
              </a:spcBef>
              <a:buNone/>
            </a:pPr>
            <a:r>
              <a:rPr lang="en"/>
              <a:t>“No matter what happens, run this code after trying to run the code in the try block”.</a:t>
            </a:r>
          </a:p>
          <a:p>
            <a:pPr lvl="0">
              <a:spcBef>
                <a:spcPts val="0"/>
              </a:spcBef>
              <a:buNone/>
            </a:pPr>
            <a:r>
              <a:rPr lang="en"/>
              <a:t>Used for code cleanup.</a:t>
            </a:r>
          </a:p>
          <a:p>
            <a:pPr lv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Cleaning up after exceptions</a:t>
            </a:r>
          </a:p>
        </p:txBody>
      </p:sp>
      <p:sp>
        <p:nvSpPr>
          <p:cNvPr id="206" name="Shape 20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sz="1400">
                <a:latin typeface="Roboto Mono"/>
                <a:ea typeface="Roboto Mono"/>
                <a:cs typeface="Roboto Mono"/>
                <a:sym typeface="Roboto Mono"/>
              </a:rPr>
              <a:t>function withContext(newContext, body) {</a:t>
            </a:r>
            <a:br>
              <a:rPr lang="en" sz="1400">
                <a:latin typeface="Roboto Mono"/>
                <a:ea typeface="Roboto Mono"/>
                <a:cs typeface="Roboto Mono"/>
                <a:sym typeface="Roboto Mono"/>
              </a:rPr>
            </a:br>
            <a:r>
              <a:rPr lang="en" sz="1400">
                <a:latin typeface="Roboto Mono"/>
                <a:ea typeface="Roboto Mono"/>
                <a:cs typeface="Roboto Mono"/>
                <a:sym typeface="Roboto Mono"/>
              </a:rPr>
              <a:t>  var oldContext = context;</a:t>
            </a:r>
            <a:br>
              <a:rPr lang="en" sz="1400">
                <a:latin typeface="Roboto Mono"/>
                <a:ea typeface="Roboto Mono"/>
                <a:cs typeface="Roboto Mono"/>
                <a:sym typeface="Roboto Mono"/>
              </a:rPr>
            </a:br>
            <a:r>
              <a:rPr lang="en" sz="1400">
                <a:latin typeface="Roboto Mono"/>
                <a:ea typeface="Roboto Mono"/>
                <a:cs typeface="Roboto Mono"/>
                <a:sym typeface="Roboto Mono"/>
              </a:rPr>
              <a:t>  context = newContext;</a:t>
            </a:r>
            <a:br>
              <a:rPr lang="en" sz="1400">
                <a:latin typeface="Roboto Mono"/>
                <a:ea typeface="Roboto Mono"/>
                <a:cs typeface="Roboto Mono"/>
                <a:sym typeface="Roboto Mono"/>
              </a:rPr>
            </a:br>
            <a:r>
              <a:rPr lang="en" sz="1400">
                <a:latin typeface="Roboto Mono"/>
                <a:ea typeface="Roboto Mono"/>
                <a:cs typeface="Roboto Mono"/>
                <a:sym typeface="Roboto Mono"/>
              </a:rPr>
              <a:t>  try {</a:t>
            </a:r>
            <a:br>
              <a:rPr lang="en" sz="1400">
                <a:latin typeface="Roboto Mono"/>
                <a:ea typeface="Roboto Mono"/>
                <a:cs typeface="Roboto Mono"/>
                <a:sym typeface="Roboto Mono"/>
              </a:rPr>
            </a:br>
            <a:r>
              <a:rPr lang="en" sz="1400">
                <a:latin typeface="Roboto Mono"/>
                <a:ea typeface="Roboto Mono"/>
                <a:cs typeface="Roboto Mono"/>
                <a:sym typeface="Roboto Mono"/>
              </a:rPr>
              <a:t>    return body();</a:t>
            </a:r>
            <a:br>
              <a:rPr lang="en" sz="1400">
                <a:latin typeface="Roboto Mono"/>
                <a:ea typeface="Roboto Mono"/>
                <a:cs typeface="Roboto Mono"/>
                <a:sym typeface="Roboto Mono"/>
              </a:rPr>
            </a:br>
            <a:r>
              <a:rPr lang="en" sz="1400">
                <a:latin typeface="Roboto Mono"/>
                <a:ea typeface="Roboto Mono"/>
                <a:cs typeface="Roboto Mono"/>
                <a:sym typeface="Roboto Mono"/>
              </a:rPr>
              <a:t>  } finally {</a:t>
            </a:r>
            <a:br>
              <a:rPr lang="en" sz="1400">
                <a:latin typeface="Roboto Mono"/>
                <a:ea typeface="Roboto Mono"/>
                <a:cs typeface="Roboto Mono"/>
                <a:sym typeface="Roboto Mono"/>
              </a:rPr>
            </a:br>
            <a:r>
              <a:rPr lang="en" sz="1400">
                <a:latin typeface="Roboto Mono"/>
                <a:ea typeface="Roboto Mono"/>
                <a:cs typeface="Roboto Mono"/>
                <a:sym typeface="Roboto Mono"/>
              </a:rPr>
              <a:t>    context = oldContext;</a:t>
            </a:r>
            <a:br>
              <a:rPr lang="en" sz="1400">
                <a:latin typeface="Roboto Mono"/>
                <a:ea typeface="Roboto Mono"/>
                <a:cs typeface="Roboto Mono"/>
                <a:sym typeface="Roboto Mono"/>
              </a:rPr>
            </a:br>
            <a:r>
              <a:rPr lang="en" sz="1400">
                <a:latin typeface="Roboto Mono"/>
                <a:ea typeface="Roboto Mono"/>
                <a:cs typeface="Roboto Mono"/>
                <a:sym typeface="Roboto Mono"/>
              </a:rPr>
              <a:t>  }</a:t>
            </a:r>
            <a:br>
              <a:rPr lang="en" sz="1400">
                <a:latin typeface="Roboto Mono"/>
                <a:ea typeface="Roboto Mono"/>
                <a:cs typeface="Roboto Mono"/>
                <a:sym typeface="Roboto Mono"/>
              </a:rPr>
            </a:br>
            <a:r>
              <a:rPr lang="en" sz="1400">
                <a:latin typeface="Roboto Mono"/>
                <a:ea typeface="Roboto Mono"/>
                <a:cs typeface="Roboto Mono"/>
                <a:sym typeface="Roboto Mono"/>
              </a:rPr>
              <a:t>}</a:t>
            </a:r>
          </a:p>
          <a:p>
            <a:pPr lvl="0">
              <a:spcBef>
                <a:spcPts val="0"/>
              </a:spcBef>
              <a:buNone/>
            </a:pPr>
            <a:r>
              <a:rPr lang="en" sz="1400"/>
              <a:t>We return directly from the try block - finally block will be run.</a:t>
            </a:r>
          </a:p>
          <a:p>
            <a:pPr lvl="0" rtl="0">
              <a:spcBef>
                <a:spcPts val="0"/>
              </a:spcBef>
              <a:buNone/>
            </a:pPr>
            <a:r>
              <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Cleaning up after exceptions</a:t>
            </a:r>
          </a:p>
        </p:txBody>
      </p:sp>
      <p:sp>
        <p:nvSpPr>
          <p:cNvPr id="212" name="Shape 21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sz="1400">
                <a:latin typeface="Roboto Mono"/>
                <a:ea typeface="Roboto Mono"/>
                <a:cs typeface="Roboto Mono"/>
                <a:sym typeface="Roboto Mono"/>
              </a:rPr>
              <a:t>try {</a:t>
            </a:r>
            <a:br>
              <a:rPr lang="en" sz="1400">
                <a:latin typeface="Roboto Mono"/>
                <a:ea typeface="Roboto Mono"/>
                <a:cs typeface="Roboto Mono"/>
                <a:sym typeface="Roboto Mono"/>
              </a:rPr>
            </a:br>
            <a:r>
              <a:rPr lang="en" sz="1400">
                <a:latin typeface="Roboto Mono"/>
                <a:ea typeface="Roboto Mono"/>
                <a:cs typeface="Roboto Mono"/>
                <a:sym typeface="Roboto Mono"/>
              </a:rPr>
              <a:t>  withContext(5, function() {</a:t>
            </a:r>
            <a:br>
              <a:rPr lang="en" sz="1400">
                <a:latin typeface="Roboto Mono"/>
                <a:ea typeface="Roboto Mono"/>
                <a:cs typeface="Roboto Mono"/>
                <a:sym typeface="Roboto Mono"/>
              </a:rPr>
            </a:br>
            <a:r>
              <a:rPr lang="en" sz="1400">
                <a:latin typeface="Roboto Mono"/>
                <a:ea typeface="Roboto Mono"/>
                <a:cs typeface="Roboto Mono"/>
                <a:sym typeface="Roboto Mono"/>
              </a:rPr>
              <a:t>    if (context &lt; 10)</a:t>
            </a:r>
            <a:br>
              <a:rPr lang="en" sz="1400">
                <a:latin typeface="Roboto Mono"/>
                <a:ea typeface="Roboto Mono"/>
                <a:cs typeface="Roboto Mono"/>
                <a:sym typeface="Roboto Mono"/>
              </a:rPr>
            </a:br>
            <a:r>
              <a:rPr lang="en" sz="1400">
                <a:latin typeface="Roboto Mono"/>
                <a:ea typeface="Roboto Mono"/>
                <a:cs typeface="Roboto Mono"/>
                <a:sym typeface="Roboto Mono"/>
              </a:rPr>
              <a:t>      throw new Error("Not enough context!");</a:t>
            </a:r>
            <a:br>
              <a:rPr lang="en" sz="1400">
                <a:latin typeface="Roboto Mono"/>
                <a:ea typeface="Roboto Mono"/>
                <a:cs typeface="Roboto Mono"/>
                <a:sym typeface="Roboto Mono"/>
              </a:rPr>
            </a:br>
            <a:r>
              <a:rPr lang="en" sz="1400">
                <a:latin typeface="Roboto Mono"/>
                <a:ea typeface="Roboto Mono"/>
                <a:cs typeface="Roboto Mono"/>
                <a:sym typeface="Roboto Mono"/>
              </a:rPr>
              <a:t>  });</a:t>
            </a:r>
            <a:br>
              <a:rPr lang="en" sz="1400">
                <a:latin typeface="Roboto Mono"/>
                <a:ea typeface="Roboto Mono"/>
                <a:cs typeface="Roboto Mono"/>
                <a:sym typeface="Roboto Mono"/>
              </a:rPr>
            </a:br>
            <a:r>
              <a:rPr lang="en" sz="1400">
                <a:latin typeface="Roboto Mono"/>
                <a:ea typeface="Roboto Mono"/>
                <a:cs typeface="Roboto Mono"/>
                <a:sym typeface="Roboto Mono"/>
              </a:rPr>
              <a:t>} catch (e) {</a:t>
            </a:r>
            <a:br>
              <a:rPr lang="en" sz="1400">
                <a:latin typeface="Roboto Mono"/>
                <a:ea typeface="Roboto Mono"/>
                <a:cs typeface="Roboto Mono"/>
                <a:sym typeface="Roboto Mono"/>
              </a:rPr>
            </a:br>
            <a:r>
              <a:rPr lang="en" sz="1400">
                <a:latin typeface="Roboto Mono"/>
                <a:ea typeface="Roboto Mono"/>
                <a:cs typeface="Roboto Mono"/>
                <a:sym typeface="Roboto Mono"/>
              </a:rPr>
              <a:t>  console.log("Ignoring: " + e);</a:t>
            </a:r>
            <a:br>
              <a:rPr lang="en" sz="1400">
                <a:latin typeface="Roboto Mono"/>
                <a:ea typeface="Roboto Mono"/>
                <a:cs typeface="Roboto Mono"/>
                <a:sym typeface="Roboto Mono"/>
              </a:rPr>
            </a:br>
            <a:r>
              <a:rPr lang="en" sz="1400">
                <a:latin typeface="Roboto Mono"/>
                <a:ea typeface="Roboto Mono"/>
                <a:cs typeface="Roboto Mono"/>
                <a:sym typeface="Roboto Mono"/>
              </a:rPr>
              <a:t>} // → Ignoring: Error: Not enough context!</a:t>
            </a:r>
            <a:br>
              <a:rPr lang="en" sz="1400">
                <a:latin typeface="Roboto Mono"/>
                <a:ea typeface="Roboto Mono"/>
                <a:cs typeface="Roboto Mono"/>
                <a:sym typeface="Roboto Mono"/>
              </a:rPr>
            </a:br>
            <a:r>
              <a:rPr lang="en" sz="1400">
                <a:latin typeface="Roboto Mono"/>
                <a:ea typeface="Roboto Mono"/>
                <a:cs typeface="Roboto Mono"/>
                <a:sym typeface="Roboto Mono"/>
              </a:rPr>
              <a:t>console.log(context); // → null</a:t>
            </a:r>
          </a:p>
          <a:p>
            <a:pPr lvl="0">
              <a:spcBef>
                <a:spcPts val="0"/>
              </a:spcBef>
              <a:buNone/>
            </a:pPr>
            <a:r>
              <a:rPr lang="en" sz="1400"/>
              <a:t>The function called from withContext exploded, withContext itself still properly cleaned up the context variable.</a:t>
            </a:r>
          </a:p>
          <a:p>
            <a:pPr lvl="0" rtl="0">
              <a:spcBef>
                <a:spcPts val="0"/>
              </a:spcBef>
              <a:buNone/>
            </a:pPr>
            <a:r>
              <a:t/>
            </a:r>
            <a:endParaRPr sz="1400">
              <a:latin typeface="Roboto Mono"/>
              <a:ea typeface="Roboto Mono"/>
              <a:cs typeface="Roboto Mono"/>
              <a:sym typeface="Roboto Mon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460950" y="2065350"/>
            <a:ext cx="8222100" cy="1012800"/>
          </a:xfrm>
          <a:prstGeom prst="rect">
            <a:avLst/>
          </a:prstGeom>
        </p:spPr>
        <p:txBody>
          <a:bodyPr anchorCtr="0" anchor="ctr" bIns="91425" lIns="91425" rIns="91425" tIns="91425">
            <a:noAutofit/>
          </a:bodyPr>
          <a:lstStyle/>
          <a:p>
            <a:pPr lvl="0">
              <a:spcBef>
                <a:spcPts val="0"/>
              </a:spcBef>
              <a:buNone/>
            </a:pPr>
            <a:r>
              <a:rPr lang="en"/>
              <a:t>Part 2</a:t>
            </a:r>
          </a:p>
          <a:p>
            <a:pPr lvl="0">
              <a:spcBef>
                <a:spcPts val="0"/>
              </a:spcBef>
              <a:buNone/>
            </a:pPr>
            <a:r>
              <a:rPr lang="en"/>
              <a:t>Regular Expressions</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idx="4294967295" type="title"/>
          </p:nvPr>
        </p:nvSpPr>
        <p:spPr>
          <a:xfrm>
            <a:off x="773700" y="1663450"/>
            <a:ext cx="7596600" cy="761700"/>
          </a:xfrm>
          <a:prstGeom prst="rect">
            <a:avLst/>
          </a:prstGeom>
        </p:spPr>
        <p:txBody>
          <a:bodyPr anchorCtr="0" anchor="ctr" bIns="91425" lIns="91425" rIns="91425" tIns="91425">
            <a:noAutofit/>
          </a:bodyPr>
          <a:lstStyle/>
          <a:p>
            <a:pPr lvl="0" rtl="0" algn="ctr">
              <a:spcBef>
                <a:spcPts val="0"/>
              </a:spcBef>
              <a:buNone/>
            </a:pPr>
            <a:r>
              <a:rPr lang="en">
                <a:solidFill>
                  <a:schemeClr val="lt2"/>
                </a:solidFill>
              </a:rPr>
              <a:t>Some people, when confronted with a problem, think ‘I know, I’ll use regular expressions.’ Now they have two problems.</a:t>
            </a:r>
          </a:p>
        </p:txBody>
      </p:sp>
      <p:cxnSp>
        <p:nvCxnSpPr>
          <p:cNvPr id="223" name="Shape 223"/>
          <p:cNvCxnSpPr/>
          <p:nvPr/>
        </p:nvCxnSpPr>
        <p:spPr>
          <a:xfrm>
            <a:off x="4295550" y="3677075"/>
            <a:ext cx="552900" cy="0"/>
          </a:xfrm>
          <a:prstGeom prst="straightConnector1">
            <a:avLst/>
          </a:prstGeom>
          <a:noFill/>
          <a:ln cap="flat" cmpd="sng" w="28575">
            <a:solidFill>
              <a:schemeClr val="dk1"/>
            </a:solidFill>
            <a:prstDash val="solid"/>
            <a:round/>
            <a:headEnd len="med" w="med" type="none"/>
            <a:tailEnd len="med" w="med" type="none"/>
          </a:ln>
        </p:spPr>
      </p:cxnSp>
      <p:sp>
        <p:nvSpPr>
          <p:cNvPr id="224" name="Shape 224"/>
          <p:cNvSpPr txBox="1"/>
          <p:nvPr>
            <p:ph idx="4294967295" type="body"/>
          </p:nvPr>
        </p:nvSpPr>
        <p:spPr>
          <a:xfrm>
            <a:off x="773700" y="3826800"/>
            <a:ext cx="7596600" cy="518400"/>
          </a:xfrm>
          <a:prstGeom prst="rect">
            <a:avLst/>
          </a:prstGeom>
        </p:spPr>
        <p:txBody>
          <a:bodyPr anchorCtr="0" anchor="t" bIns="91425" lIns="91425" rIns="91425" tIns="91425">
            <a:noAutofit/>
          </a:bodyPr>
          <a:lstStyle/>
          <a:p>
            <a:pPr lvl="0" rtl="0" algn="ctr">
              <a:lnSpc>
                <a:spcPct val="100000"/>
              </a:lnSpc>
              <a:spcBef>
                <a:spcPts val="0"/>
              </a:spcBef>
              <a:spcAft>
                <a:spcPts val="0"/>
              </a:spcAft>
              <a:buNone/>
            </a:pPr>
            <a:r>
              <a:rPr lang="en"/>
              <a:t>- Jamie Zawinski</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Regular Expressions</a:t>
            </a:r>
          </a:p>
        </p:txBody>
      </p:sp>
      <p:sp>
        <p:nvSpPr>
          <p:cNvPr id="230" name="Shape 23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Regular expressions - way to describe patterns in string data. </a:t>
            </a:r>
          </a:p>
          <a:p>
            <a:pPr lvl="0">
              <a:spcBef>
                <a:spcPts val="0"/>
              </a:spcBef>
              <a:buNone/>
            </a:pPr>
            <a:r>
              <a:rPr lang="en"/>
              <a:t>Separate language that is part of JavaScript and many other languages and tools.</a:t>
            </a:r>
          </a:p>
          <a:p>
            <a:pPr lvl="0">
              <a:spcBef>
                <a:spcPts val="0"/>
              </a:spcBef>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Creating a regular expression</a:t>
            </a:r>
          </a:p>
        </p:txBody>
      </p:sp>
      <p:sp>
        <p:nvSpPr>
          <p:cNvPr id="236" name="Shape 23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A regular expression = object. </a:t>
            </a:r>
          </a:p>
          <a:p>
            <a:pPr lvl="0">
              <a:spcBef>
                <a:spcPts val="0"/>
              </a:spcBef>
              <a:buNone/>
            </a:pPr>
            <a:r>
              <a:rPr lang="en"/>
              <a:t>Constructed with the RegExp constructor</a:t>
            </a:r>
          </a:p>
          <a:p>
            <a:pPr lvl="0">
              <a:spcBef>
                <a:spcPts val="0"/>
              </a:spcBef>
              <a:buNone/>
            </a:pPr>
            <a:r>
              <a:rPr lang="en"/>
              <a:t>Literal value - enclosing the pattern with / .</a:t>
            </a:r>
          </a:p>
          <a:p>
            <a:pPr lvl="0">
              <a:spcBef>
                <a:spcPts val="0"/>
              </a:spcBef>
              <a:buNone/>
            </a:pPr>
            <a:r>
              <a:rPr lang="en">
                <a:latin typeface="Roboto Mono"/>
                <a:ea typeface="Roboto Mono"/>
                <a:cs typeface="Roboto Mono"/>
                <a:sym typeface="Roboto Mono"/>
              </a:rPr>
              <a:t>var re1 = new RegExp("abc");</a:t>
            </a:r>
          </a:p>
          <a:p>
            <a:pPr lvl="0">
              <a:spcBef>
                <a:spcPts val="0"/>
              </a:spcBef>
              <a:buNone/>
            </a:pPr>
            <a:r>
              <a:rPr lang="en">
                <a:latin typeface="Roboto Mono"/>
                <a:ea typeface="Roboto Mono"/>
                <a:cs typeface="Roboto Mono"/>
                <a:sym typeface="Roboto Mono"/>
              </a:rPr>
              <a:t>var re2 = /abc/;</a:t>
            </a:r>
          </a:p>
          <a:p>
            <a:pPr lvl="0" rtl="0">
              <a:spcBef>
                <a:spcPts val="0"/>
              </a:spcBef>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Creating a regular expression</a:t>
            </a:r>
          </a:p>
        </p:txBody>
      </p:sp>
      <p:sp>
        <p:nvSpPr>
          <p:cNvPr id="242" name="Shape 24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When using </a:t>
            </a:r>
            <a:r>
              <a:rPr b="1" lang="en"/>
              <a:t>RegExp</a:t>
            </a:r>
            <a:r>
              <a:rPr lang="en"/>
              <a:t> - written as a string - usual rules apply for backslashes.</a:t>
            </a:r>
          </a:p>
          <a:p>
            <a:pPr lvl="0">
              <a:spcBef>
                <a:spcPts val="0"/>
              </a:spcBef>
              <a:buNone/>
            </a:pPr>
            <a:r>
              <a:rPr lang="en"/>
              <a:t>Slash pattern - forward slash ends the pattern - need to put a backslash before any forward slash that we want to be part of the pattern. </a:t>
            </a:r>
          </a:p>
          <a:p>
            <a:pPr lvl="0">
              <a:spcBef>
                <a:spcPts val="0"/>
              </a:spcBef>
              <a:buNone/>
            </a:pPr>
            <a:r>
              <a:rPr lang="en"/>
              <a:t>Some characters have special meanings in regular expressions - (+, ?, ...)</a:t>
            </a:r>
          </a:p>
          <a:p>
            <a:pPr lvl="0">
              <a:spcBef>
                <a:spcPts val="0"/>
              </a:spcBef>
              <a:buNone/>
            </a:pPr>
            <a:r>
              <a:rPr lang="en"/>
              <a:t>For now - put a backslash before any character that is not a letter, number, or whitespace.</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idx="4294967295" type="title"/>
          </p:nvPr>
        </p:nvSpPr>
        <p:spPr>
          <a:xfrm>
            <a:off x="773700" y="1663450"/>
            <a:ext cx="7596600" cy="761699"/>
          </a:xfrm>
          <a:prstGeom prst="rect">
            <a:avLst/>
          </a:prstGeom>
        </p:spPr>
        <p:txBody>
          <a:bodyPr anchorCtr="0" anchor="ctr" bIns="91425" lIns="91425" rIns="91425" tIns="91425">
            <a:noAutofit/>
          </a:bodyPr>
          <a:lstStyle/>
          <a:p>
            <a:pPr lvl="0" algn="ctr">
              <a:spcBef>
                <a:spcPts val="0"/>
              </a:spcBef>
              <a:buNone/>
            </a:pPr>
            <a:r>
              <a:rPr lang="en">
                <a:solidFill>
                  <a:schemeClr val="lt2"/>
                </a:solidFill>
              </a:rPr>
              <a:t>“Debugging is twice as hard as writing the code in the first place. Therefore, if you write the code as cleverly as possible, you are, by definition, not smart enough to debug it.”</a:t>
            </a:r>
          </a:p>
        </p:txBody>
      </p:sp>
      <p:cxnSp>
        <p:nvCxnSpPr>
          <p:cNvPr id="79" name="Shape 79"/>
          <p:cNvCxnSpPr/>
          <p:nvPr/>
        </p:nvCxnSpPr>
        <p:spPr>
          <a:xfrm>
            <a:off x="4295550" y="3677075"/>
            <a:ext cx="552900" cy="0"/>
          </a:xfrm>
          <a:prstGeom prst="straightConnector1">
            <a:avLst/>
          </a:prstGeom>
          <a:noFill/>
          <a:ln cap="flat" cmpd="sng" w="28575">
            <a:solidFill>
              <a:schemeClr val="dk1"/>
            </a:solidFill>
            <a:prstDash val="solid"/>
            <a:round/>
            <a:headEnd len="med" w="med" type="none"/>
            <a:tailEnd len="med" w="med" type="none"/>
          </a:ln>
        </p:spPr>
      </p:cxnSp>
      <p:sp>
        <p:nvSpPr>
          <p:cNvPr id="80" name="Shape 80"/>
          <p:cNvSpPr txBox="1"/>
          <p:nvPr>
            <p:ph idx="4294967295" type="body"/>
          </p:nvPr>
        </p:nvSpPr>
        <p:spPr>
          <a:xfrm>
            <a:off x="773700" y="3826800"/>
            <a:ext cx="7596600" cy="518400"/>
          </a:xfrm>
          <a:prstGeom prst="rect">
            <a:avLst/>
          </a:prstGeom>
        </p:spPr>
        <p:txBody>
          <a:bodyPr anchorCtr="0" anchor="t" bIns="91425" lIns="91425" rIns="91425" tIns="91425">
            <a:noAutofit/>
          </a:bodyPr>
          <a:lstStyle/>
          <a:p>
            <a:pPr lvl="0" algn="ctr">
              <a:lnSpc>
                <a:spcPct val="100000"/>
              </a:lnSpc>
              <a:spcBef>
                <a:spcPts val="0"/>
              </a:spcBef>
              <a:spcAft>
                <a:spcPts val="0"/>
              </a:spcAft>
              <a:buNone/>
            </a:pPr>
            <a:r>
              <a:rPr lang="en"/>
              <a:t>- Brian Kernighan and P.J. Plauger, </a:t>
            </a:r>
            <a:r>
              <a:rPr i="1" lang="en"/>
              <a:t>The Elements of Programming Style</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Testing for matches</a:t>
            </a:r>
          </a:p>
        </p:txBody>
      </p:sp>
      <p:sp>
        <p:nvSpPr>
          <p:cNvPr id="248" name="Shape 248"/>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Regular expression method - test. </a:t>
            </a:r>
          </a:p>
          <a:p>
            <a:pPr lvl="0">
              <a:spcBef>
                <a:spcPts val="0"/>
              </a:spcBef>
              <a:buNone/>
            </a:pPr>
            <a:r>
              <a:rPr lang="en"/>
              <a:t>Pass a string - return a Boolean - tells whether the string contains a match of the pattern in the expression.</a:t>
            </a:r>
          </a:p>
          <a:p>
            <a:pPr lvl="0">
              <a:spcBef>
                <a:spcPts val="0"/>
              </a:spcBef>
              <a:buNone/>
            </a:pPr>
            <a:r>
              <a:rPr lang="en">
                <a:latin typeface="Roboto Mono"/>
                <a:ea typeface="Roboto Mono"/>
                <a:cs typeface="Roboto Mono"/>
                <a:sym typeface="Roboto Mono"/>
              </a:rPr>
              <a:t>console.log(/abc/.test("abcde"));  // → true</a:t>
            </a:r>
            <a:br>
              <a:rPr lang="en">
                <a:latin typeface="Roboto Mono"/>
                <a:ea typeface="Roboto Mono"/>
                <a:cs typeface="Roboto Mono"/>
                <a:sym typeface="Roboto Mono"/>
              </a:rPr>
            </a:br>
            <a:r>
              <a:rPr lang="en">
                <a:latin typeface="Roboto Mono"/>
                <a:ea typeface="Roboto Mono"/>
                <a:cs typeface="Roboto Mono"/>
                <a:sym typeface="Roboto Mono"/>
              </a:rPr>
              <a:t>console.log(/abc/.test("abxde"));  // → false</a:t>
            </a:r>
          </a:p>
          <a:p>
            <a:pPr lvl="0">
              <a:spcBef>
                <a:spcPts val="0"/>
              </a:spcBef>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Matching a set of characters</a:t>
            </a:r>
          </a:p>
        </p:txBody>
      </p:sp>
      <p:sp>
        <p:nvSpPr>
          <p:cNvPr id="254" name="Shape 25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Set of characters between square brackets makes that part of the expression match any of the characters between the brackets.</a:t>
            </a:r>
          </a:p>
          <a:p>
            <a:pPr lvl="0">
              <a:spcBef>
                <a:spcPts val="0"/>
              </a:spcBef>
              <a:buNone/>
            </a:pPr>
            <a:r>
              <a:rPr lang="en">
                <a:latin typeface="Roboto Mono"/>
                <a:ea typeface="Roboto Mono"/>
                <a:cs typeface="Roboto Mono"/>
                <a:sym typeface="Roboto Mono"/>
              </a:rPr>
              <a:t>console.log(/[0123456789]/.test("in 1992"));  // → true</a:t>
            </a:r>
            <a:br>
              <a:rPr lang="en">
                <a:latin typeface="Roboto Mono"/>
                <a:ea typeface="Roboto Mono"/>
                <a:cs typeface="Roboto Mono"/>
                <a:sym typeface="Roboto Mono"/>
              </a:rPr>
            </a:br>
            <a:r>
              <a:rPr lang="en">
                <a:latin typeface="Roboto Mono"/>
                <a:ea typeface="Roboto Mono"/>
                <a:cs typeface="Roboto Mono"/>
                <a:sym typeface="Roboto Mono"/>
              </a:rPr>
              <a:t>console.log(/[0-9]/.test("in 1992"));  // → true</a:t>
            </a:r>
          </a:p>
          <a:p>
            <a:pPr lvl="0">
              <a:spcBef>
                <a:spcPts val="0"/>
              </a:spcBef>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Matching a set of characters</a:t>
            </a:r>
          </a:p>
        </p:txBody>
      </p:sp>
      <p:sp>
        <p:nvSpPr>
          <p:cNvPr id="260" name="Shape 26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Shortcuts:</a:t>
            </a:r>
          </a:p>
          <a:p>
            <a:pPr lvl="0">
              <a:spcBef>
                <a:spcPts val="0"/>
              </a:spcBef>
              <a:buNone/>
            </a:pPr>
            <a:r>
              <a:rPr lang="en"/>
              <a:t>\d	Any digit character</a:t>
            </a:r>
            <a:br>
              <a:rPr lang="en"/>
            </a:br>
            <a:r>
              <a:rPr lang="en"/>
              <a:t>\w	An alphanumeric character (“word character”)</a:t>
            </a:r>
            <a:br>
              <a:rPr lang="en"/>
            </a:br>
            <a:r>
              <a:rPr lang="en"/>
              <a:t>\s	Any whitespace character (space, tab, newline, and similar)</a:t>
            </a:r>
            <a:br>
              <a:rPr lang="en"/>
            </a:br>
            <a:r>
              <a:rPr lang="en"/>
              <a:t>\D	A character that is not a digit</a:t>
            </a:r>
            <a:br>
              <a:rPr lang="en"/>
            </a:br>
            <a:r>
              <a:rPr lang="en"/>
              <a:t>\W	A nonalphanumeric character</a:t>
            </a:r>
            <a:br>
              <a:rPr lang="en"/>
            </a:br>
            <a:r>
              <a:rPr lang="en"/>
              <a:t>\S	A nonwhitespace character</a:t>
            </a:r>
            <a:br>
              <a:rPr lang="en"/>
            </a:br>
            <a:r>
              <a:rPr lang="en"/>
              <a:t>.	Any character except for newline</a:t>
            </a:r>
          </a:p>
          <a:p>
            <a:pPr lvl="0">
              <a:spcBef>
                <a:spcPts val="0"/>
              </a:spcBef>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Matching a set of characters</a:t>
            </a:r>
          </a:p>
        </p:txBody>
      </p:sp>
      <p:sp>
        <p:nvSpPr>
          <p:cNvPr id="266" name="Shape 26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Inverting a set of characters - match any character except the ones in the set — caret (^) character after the opening bracket.</a:t>
            </a:r>
          </a:p>
          <a:p>
            <a:pPr lvl="0">
              <a:spcBef>
                <a:spcPts val="0"/>
              </a:spcBef>
              <a:buNone/>
            </a:pPr>
            <a:r>
              <a:rPr lang="en">
                <a:latin typeface="Roboto Mono"/>
                <a:ea typeface="Roboto Mono"/>
                <a:cs typeface="Roboto Mono"/>
                <a:sym typeface="Roboto Mono"/>
              </a:rPr>
              <a:t>var notBinary = /[^01]/;</a:t>
            </a:r>
            <a:br>
              <a:rPr lang="en">
                <a:latin typeface="Roboto Mono"/>
                <a:ea typeface="Roboto Mono"/>
                <a:cs typeface="Roboto Mono"/>
                <a:sym typeface="Roboto Mono"/>
              </a:rPr>
            </a:br>
            <a:r>
              <a:rPr lang="en">
                <a:latin typeface="Roboto Mono"/>
                <a:ea typeface="Roboto Mono"/>
                <a:cs typeface="Roboto Mono"/>
                <a:sym typeface="Roboto Mono"/>
              </a:rPr>
              <a:t>console.log(notBinary.test("1100100010100110"));  </a:t>
            </a:r>
            <a:br>
              <a:rPr lang="en">
                <a:latin typeface="Roboto Mono"/>
                <a:ea typeface="Roboto Mono"/>
                <a:cs typeface="Roboto Mono"/>
                <a:sym typeface="Roboto Mono"/>
              </a:rPr>
            </a:br>
            <a:r>
              <a:rPr lang="en">
                <a:latin typeface="Roboto Mono"/>
                <a:ea typeface="Roboto Mono"/>
                <a:cs typeface="Roboto Mono"/>
                <a:sym typeface="Roboto Mono"/>
              </a:rPr>
              <a:t>// → false</a:t>
            </a:r>
            <a:br>
              <a:rPr lang="en">
                <a:latin typeface="Roboto Mono"/>
                <a:ea typeface="Roboto Mono"/>
                <a:cs typeface="Roboto Mono"/>
                <a:sym typeface="Roboto Mono"/>
              </a:rPr>
            </a:br>
            <a:r>
              <a:rPr lang="en">
                <a:latin typeface="Roboto Mono"/>
                <a:ea typeface="Roboto Mono"/>
                <a:cs typeface="Roboto Mono"/>
                <a:sym typeface="Roboto Mono"/>
              </a:rPr>
              <a:t>console.log(notBinary.test("1100100010200110"));  </a:t>
            </a:r>
            <a:br>
              <a:rPr lang="en">
                <a:latin typeface="Roboto Mono"/>
                <a:ea typeface="Roboto Mono"/>
                <a:cs typeface="Roboto Mono"/>
                <a:sym typeface="Roboto Mono"/>
              </a:rPr>
            </a:br>
            <a:r>
              <a:rPr lang="en">
                <a:latin typeface="Roboto Mono"/>
                <a:ea typeface="Roboto Mono"/>
                <a:cs typeface="Roboto Mono"/>
                <a:sym typeface="Roboto Mono"/>
              </a:rPr>
              <a:t>// → true</a:t>
            </a:r>
          </a:p>
          <a:p>
            <a:pPr lvl="0" rtl="0">
              <a:spcBef>
                <a:spcPts val="0"/>
              </a:spcBef>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Repeating parts of a pattern</a:t>
            </a:r>
          </a:p>
        </p:txBody>
      </p:sp>
      <p:sp>
        <p:nvSpPr>
          <p:cNvPr id="272" name="Shape 27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What if we want to match a sequence of one or more digits?</a:t>
            </a:r>
          </a:p>
          <a:p>
            <a:pPr lvl="0">
              <a:spcBef>
                <a:spcPts val="0"/>
              </a:spcBef>
              <a:buNone/>
            </a:pPr>
            <a:r>
              <a:rPr lang="en"/>
              <a:t>(+) after an element indicates that it may be repeated more than once.</a:t>
            </a:r>
          </a:p>
          <a:p>
            <a:pPr lvl="0">
              <a:spcBef>
                <a:spcPts val="0"/>
              </a:spcBef>
              <a:buNone/>
            </a:pPr>
            <a:r>
              <a:rPr lang="en"/>
              <a:t>(*) same as (+) - also allows the pattern to match zero times.</a:t>
            </a:r>
          </a:p>
          <a:p>
            <a:pPr lvl="0">
              <a:spcBef>
                <a:spcPts val="0"/>
              </a:spcBef>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Repeating parts of a pattern</a:t>
            </a:r>
          </a:p>
        </p:txBody>
      </p:sp>
      <p:sp>
        <p:nvSpPr>
          <p:cNvPr id="278" name="Shape 278"/>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latin typeface="Roboto Mono"/>
                <a:ea typeface="Roboto Mono"/>
                <a:cs typeface="Roboto Mono"/>
                <a:sym typeface="Roboto Mono"/>
              </a:rPr>
              <a:t>console.log(/'\d+'/.test("'123'"));  // → true</a:t>
            </a:r>
          </a:p>
          <a:p>
            <a:pPr lvl="0">
              <a:spcBef>
                <a:spcPts val="0"/>
              </a:spcBef>
              <a:buNone/>
            </a:pPr>
            <a:r>
              <a:rPr lang="en">
                <a:latin typeface="Roboto Mono"/>
                <a:ea typeface="Roboto Mono"/>
                <a:cs typeface="Roboto Mono"/>
                <a:sym typeface="Roboto Mono"/>
              </a:rPr>
              <a:t>console.log(/'\d+'/.test("''"));  // → false</a:t>
            </a:r>
          </a:p>
          <a:p>
            <a:pPr lvl="0">
              <a:spcBef>
                <a:spcPts val="0"/>
              </a:spcBef>
              <a:buNone/>
            </a:pPr>
            <a:r>
              <a:rPr lang="en">
                <a:latin typeface="Roboto Mono"/>
                <a:ea typeface="Roboto Mono"/>
                <a:cs typeface="Roboto Mono"/>
                <a:sym typeface="Roboto Mono"/>
              </a:rPr>
              <a:t>console.log(/'\d*'/.test("'123'"));  // → true</a:t>
            </a:r>
          </a:p>
          <a:p>
            <a:pPr lvl="0">
              <a:spcBef>
                <a:spcPts val="0"/>
              </a:spcBef>
              <a:buNone/>
            </a:pPr>
            <a:r>
              <a:rPr lang="en">
                <a:latin typeface="Roboto Mono"/>
                <a:ea typeface="Roboto Mono"/>
                <a:cs typeface="Roboto Mono"/>
                <a:sym typeface="Roboto Mono"/>
              </a:rPr>
              <a:t>console.log(/'\d*'/.test("''"));  // → true</a:t>
            </a:r>
          </a:p>
          <a:p>
            <a:pPr lvl="0" rtl="0">
              <a:spcBef>
                <a:spcPts val="0"/>
              </a:spcBef>
              <a:buNone/>
            </a:pPr>
            <a:r>
              <a:t/>
            </a:r>
            <a:endParaRPr>
              <a:latin typeface="Roboto Mono"/>
              <a:ea typeface="Roboto Mono"/>
              <a:cs typeface="Roboto Mono"/>
              <a:sym typeface="Roboto Mon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Repeating parts of a pattern</a:t>
            </a:r>
          </a:p>
        </p:txBody>
      </p:sp>
      <p:sp>
        <p:nvSpPr>
          <p:cNvPr id="284" name="Shape 28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 makes a part of a pattern “optional”, meaning it may occur zero or one time. </a:t>
            </a:r>
          </a:p>
          <a:p>
            <a:pPr lvl="0">
              <a:spcBef>
                <a:spcPts val="0"/>
              </a:spcBef>
              <a:buNone/>
            </a:pPr>
            <a:r>
              <a:t/>
            </a:r>
            <a:endParaRPr/>
          </a:p>
          <a:p>
            <a:pPr lvl="0">
              <a:spcBef>
                <a:spcPts val="0"/>
              </a:spcBef>
              <a:buNone/>
            </a:pPr>
            <a:r>
              <a:rPr lang="en">
                <a:latin typeface="Roboto Mono"/>
                <a:ea typeface="Roboto Mono"/>
                <a:cs typeface="Roboto Mono"/>
                <a:sym typeface="Roboto Mono"/>
              </a:rPr>
              <a:t>var neighbor = /neighbou?r/;</a:t>
            </a:r>
            <a:br>
              <a:rPr lang="en">
                <a:latin typeface="Roboto Mono"/>
                <a:ea typeface="Roboto Mono"/>
                <a:cs typeface="Roboto Mono"/>
                <a:sym typeface="Roboto Mono"/>
              </a:rPr>
            </a:br>
            <a:r>
              <a:rPr lang="en">
                <a:latin typeface="Roboto Mono"/>
                <a:ea typeface="Roboto Mono"/>
                <a:cs typeface="Roboto Mono"/>
                <a:sym typeface="Roboto Mono"/>
              </a:rPr>
              <a:t>console.log(neighbor.test("neighbour"));  // → true</a:t>
            </a:r>
            <a:br>
              <a:rPr lang="en">
                <a:latin typeface="Roboto Mono"/>
                <a:ea typeface="Roboto Mono"/>
                <a:cs typeface="Roboto Mono"/>
                <a:sym typeface="Roboto Mono"/>
              </a:rPr>
            </a:br>
            <a:r>
              <a:rPr lang="en">
                <a:latin typeface="Roboto Mono"/>
                <a:ea typeface="Roboto Mono"/>
                <a:cs typeface="Roboto Mono"/>
                <a:sym typeface="Roboto Mono"/>
              </a:rPr>
              <a:t>console.log(neighbor.test("neighbor"));  // → true</a:t>
            </a:r>
          </a:p>
          <a:p>
            <a:pPr lvl="0" rtl="0">
              <a:spcBef>
                <a:spcPts val="0"/>
              </a:spcBef>
              <a:buNone/>
            </a:pPr>
            <a:r>
              <a:t/>
            </a:r>
            <a:endParaRPr>
              <a:latin typeface="Roboto Mono"/>
              <a:ea typeface="Roboto Mono"/>
              <a:cs typeface="Roboto Mono"/>
              <a:sym typeface="Roboto Mon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Repeating parts of a pattern</a:t>
            </a:r>
          </a:p>
        </p:txBody>
      </p:sp>
      <p:sp>
        <p:nvSpPr>
          <p:cNvPr id="290" name="Shape 29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 {n} ) - pattern should occur a precise number of times.</a:t>
            </a:r>
          </a:p>
          <a:p>
            <a:pPr lvl="0">
              <a:spcBef>
                <a:spcPts val="0"/>
              </a:spcBef>
              <a:buNone/>
            </a:pPr>
            <a:r>
              <a:t/>
            </a:r>
            <a:endParaRPr/>
          </a:p>
          <a:p>
            <a:pPr lvl="0">
              <a:spcBef>
                <a:spcPts val="0"/>
              </a:spcBef>
              <a:buNone/>
            </a:pPr>
            <a:r>
              <a:rPr lang="en">
                <a:latin typeface="Roboto Mono"/>
                <a:ea typeface="Roboto Mono"/>
                <a:cs typeface="Roboto Mono"/>
                <a:sym typeface="Roboto Mono"/>
              </a:rPr>
              <a:t>var dateTime = /\d{1,2}-\d{1,2}-\d{4} \d{1,2}:\d{2}/;</a:t>
            </a:r>
          </a:p>
          <a:p>
            <a:pPr lvl="0">
              <a:spcBef>
                <a:spcPts val="0"/>
              </a:spcBef>
              <a:buNone/>
            </a:pPr>
            <a:r>
              <a:rPr lang="en">
                <a:latin typeface="Roboto Mono"/>
                <a:ea typeface="Roboto Mono"/>
                <a:cs typeface="Roboto Mono"/>
                <a:sym typeface="Roboto Mono"/>
              </a:rPr>
              <a:t>console.log(dateTime.test("30-1-2003 8:45"));</a:t>
            </a:r>
            <a:br>
              <a:rPr lang="en">
                <a:latin typeface="Roboto Mono"/>
                <a:ea typeface="Roboto Mono"/>
                <a:cs typeface="Roboto Mono"/>
                <a:sym typeface="Roboto Mono"/>
              </a:rPr>
            </a:br>
            <a:r>
              <a:rPr lang="en">
                <a:latin typeface="Roboto Mono"/>
                <a:ea typeface="Roboto Mono"/>
                <a:cs typeface="Roboto Mono"/>
                <a:sym typeface="Roboto Mono"/>
              </a:rPr>
              <a:t>// → true</a:t>
            </a:r>
          </a:p>
          <a:p>
            <a:pPr lvl="0">
              <a:spcBef>
                <a:spcPts val="0"/>
              </a:spcBef>
              <a:buNone/>
            </a:pPr>
            <a:r>
              <a:t/>
            </a:r>
            <a:endParaRPr/>
          </a:p>
          <a:p>
            <a:pPr lvl="0" rtl="0">
              <a:spcBef>
                <a:spcPts val="0"/>
              </a:spcBef>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The date type</a:t>
            </a:r>
          </a:p>
        </p:txBody>
      </p:sp>
      <p:sp>
        <p:nvSpPr>
          <p:cNvPr id="296" name="Shape 29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Standard object type for representing dates — points in time.</a:t>
            </a:r>
          </a:p>
          <a:p>
            <a:pPr lvl="0">
              <a:spcBef>
                <a:spcPts val="0"/>
              </a:spcBef>
              <a:buNone/>
            </a:pPr>
            <a:r>
              <a:rPr lang="en"/>
              <a:t>Creation - new Date() - you get the current date and time.</a:t>
            </a:r>
          </a:p>
          <a:p>
            <a:pPr lvl="0">
              <a:spcBef>
                <a:spcPts val="0"/>
              </a:spcBef>
              <a:buNone/>
            </a:pPr>
            <a:r>
              <a:rPr lang="en"/>
              <a:t>console.log(new Date());</a:t>
            </a:r>
          </a:p>
          <a:p>
            <a:pPr lvl="0">
              <a:spcBef>
                <a:spcPts val="0"/>
              </a:spcBef>
              <a:buNone/>
            </a:pPr>
            <a:r>
              <a:rPr lang="en"/>
              <a:t>// → Wed Dec 04 2013 14:24:57 GMT+0100 (CET)</a:t>
            </a:r>
          </a:p>
          <a:p>
            <a:pPr lvl="0">
              <a:spcBef>
                <a:spcPts val="0"/>
              </a:spcBef>
              <a:buNone/>
            </a:pPr>
            <a:r>
              <a:rPr lang="en"/>
              <a:t>You can also create an object for a specific time.</a:t>
            </a:r>
          </a:p>
          <a:p>
            <a:pPr lvl="0" rtl="0">
              <a:spcBef>
                <a:spcPts val="0"/>
              </a:spcBef>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The date type</a:t>
            </a:r>
          </a:p>
        </p:txBody>
      </p:sp>
      <p:sp>
        <p:nvSpPr>
          <p:cNvPr id="302" name="Shape 30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
              <a:t>You can also create an object for a specific time.</a:t>
            </a:r>
          </a:p>
          <a:p>
            <a:pPr lvl="0">
              <a:spcBef>
                <a:spcPts val="0"/>
              </a:spcBef>
              <a:buNone/>
            </a:pPr>
            <a:r>
              <a:rPr lang="en">
                <a:latin typeface="Roboto Mono"/>
                <a:ea typeface="Roboto Mono"/>
                <a:cs typeface="Roboto Mono"/>
                <a:sym typeface="Roboto Mono"/>
              </a:rPr>
              <a:t>console.log(new Date(2009, 11, 9));</a:t>
            </a:r>
          </a:p>
          <a:p>
            <a:pPr lvl="0">
              <a:spcBef>
                <a:spcPts val="0"/>
              </a:spcBef>
              <a:buNone/>
            </a:pPr>
            <a:r>
              <a:rPr lang="en">
                <a:latin typeface="Roboto Mono"/>
                <a:ea typeface="Roboto Mono"/>
                <a:cs typeface="Roboto Mono"/>
                <a:sym typeface="Roboto Mono"/>
              </a:rPr>
              <a:t>// → Wed Dec 09 2009 00:00:00 GMT+0100 (CET)</a:t>
            </a:r>
          </a:p>
          <a:p>
            <a:pPr lvl="0">
              <a:spcBef>
                <a:spcPts val="0"/>
              </a:spcBef>
              <a:buNone/>
            </a:pPr>
            <a:r>
              <a:rPr lang="en">
                <a:latin typeface="Roboto Mono"/>
                <a:ea typeface="Roboto Mono"/>
                <a:cs typeface="Roboto Mono"/>
                <a:sym typeface="Roboto Mono"/>
              </a:rPr>
              <a:t>console.log(new Date(2009, 11, 9, 12, 59, 59, 999));</a:t>
            </a:r>
          </a:p>
          <a:p>
            <a:pPr lvl="0">
              <a:spcBef>
                <a:spcPts val="0"/>
              </a:spcBef>
              <a:buNone/>
            </a:pPr>
            <a:r>
              <a:rPr lang="en">
                <a:latin typeface="Roboto Mono"/>
                <a:ea typeface="Roboto Mono"/>
                <a:cs typeface="Roboto Mono"/>
                <a:sym typeface="Roboto Mono"/>
              </a:rPr>
              <a:t>// → Wed Dec 09 2009 12:59:59 GMT+0100 (CET)</a:t>
            </a:r>
          </a:p>
          <a:p>
            <a:pPr lvl="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99 little bugs in my code</a:t>
            </a:r>
          </a:p>
        </p:txBody>
      </p:sp>
      <p:sp>
        <p:nvSpPr>
          <p:cNvPr id="86" name="Shape 8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Flaws in a program are called </a:t>
            </a:r>
            <a:r>
              <a:rPr b="1" lang="en"/>
              <a:t>bugs</a:t>
            </a:r>
            <a:r>
              <a:rPr lang="en"/>
              <a:t>.</a:t>
            </a:r>
          </a:p>
          <a:p>
            <a:pPr lvl="0">
              <a:spcBef>
                <a:spcPts val="0"/>
              </a:spcBef>
              <a:buNone/>
            </a:pPr>
            <a:r>
              <a:rPr lang="en"/>
              <a:t>Such mistakes can range from typos that cause the computer to complain as soon as it sees our program to subtle mistakes in our understanding of the way the program operates.</a:t>
            </a:r>
          </a:p>
          <a:p>
            <a:pPr lvl="0">
              <a:spcBef>
                <a:spcPts val="0"/>
              </a:spcBef>
              <a:buNone/>
            </a:pPr>
            <a:r>
              <a:rPr lang="en"/>
              <a:t>JavaScript is a language which </a:t>
            </a:r>
            <a:r>
              <a:rPr b="1" lang="en"/>
              <a:t>“hardly helps at all”</a:t>
            </a:r>
            <a:r>
              <a:rPr lang="en"/>
              <a:t> at finding mistakes.</a:t>
            </a:r>
          </a:p>
          <a:p>
            <a:pPr lvl="0">
              <a:spcBef>
                <a:spcPts val="0"/>
              </a:spcBef>
              <a:buNone/>
            </a:pPr>
            <a:r>
              <a:rPr lang="en"/>
              <a:t>JavaScript </a:t>
            </a:r>
            <a:r>
              <a:rPr b="1" lang="en"/>
              <a:t>considers types only when</a:t>
            </a:r>
            <a:r>
              <a:rPr lang="en"/>
              <a:t> actually </a:t>
            </a:r>
            <a:r>
              <a:rPr b="1" lang="en"/>
              <a:t>running</a:t>
            </a:r>
            <a:r>
              <a:rPr lang="en"/>
              <a:t> the program.</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The date type</a:t>
            </a:r>
          </a:p>
        </p:txBody>
      </p:sp>
      <p:sp>
        <p:nvSpPr>
          <p:cNvPr id="308" name="Shape 308"/>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sz="1400"/>
              <a:t>Convention - month numbers start at zero (December is 11) - day numbers start at one.</a:t>
            </a:r>
          </a:p>
          <a:p>
            <a:pPr lvl="0">
              <a:spcBef>
                <a:spcPts val="0"/>
              </a:spcBef>
              <a:buNone/>
            </a:pPr>
            <a:r>
              <a:rPr lang="en" sz="1400"/>
              <a:t>Timestamps - number of milliseconds since the start of 1970. (negative numbers before 1970)</a:t>
            </a:r>
          </a:p>
          <a:p>
            <a:pPr lvl="0">
              <a:spcBef>
                <a:spcPts val="0"/>
              </a:spcBef>
              <a:buNone/>
            </a:pPr>
            <a:r>
              <a:rPr lang="en" sz="1400">
                <a:latin typeface="Roboto Mono"/>
                <a:ea typeface="Roboto Mono"/>
                <a:cs typeface="Roboto Mono"/>
                <a:sym typeface="Roboto Mono"/>
              </a:rPr>
              <a:t>Date.getTime() - </a:t>
            </a:r>
            <a:r>
              <a:rPr lang="en" sz="1400"/>
              <a:t>method on a date object returns this number.</a:t>
            </a:r>
          </a:p>
          <a:p>
            <a:pPr lvl="0" rtl="0">
              <a:spcBef>
                <a:spcPts val="0"/>
              </a:spcBef>
              <a:buNone/>
            </a:pPr>
            <a:r>
              <a:rPr lang="en" sz="1400">
                <a:latin typeface="Roboto Mono"/>
                <a:ea typeface="Roboto Mono"/>
                <a:cs typeface="Roboto Mono"/>
                <a:sym typeface="Roboto Mono"/>
              </a:rPr>
              <a:t>console.log(new Date(2013, 11, 19).getTime());</a:t>
            </a:r>
            <a:br>
              <a:rPr lang="en" sz="1400">
                <a:latin typeface="Roboto Mono"/>
                <a:ea typeface="Roboto Mono"/>
                <a:cs typeface="Roboto Mono"/>
                <a:sym typeface="Roboto Mono"/>
              </a:rPr>
            </a:br>
            <a:r>
              <a:rPr lang="en" sz="1400">
                <a:latin typeface="Roboto Mono"/>
                <a:ea typeface="Roboto Mono"/>
                <a:cs typeface="Roboto Mono"/>
                <a:sym typeface="Roboto Mono"/>
              </a:rPr>
              <a:t>// → 1387407600000</a:t>
            </a:r>
            <a:br>
              <a:rPr lang="en" sz="1400">
                <a:latin typeface="Roboto Mono"/>
                <a:ea typeface="Roboto Mono"/>
                <a:cs typeface="Roboto Mono"/>
                <a:sym typeface="Roboto Mono"/>
              </a:rPr>
            </a:br>
            <a:r>
              <a:rPr lang="en" sz="1400">
                <a:latin typeface="Roboto Mono"/>
                <a:ea typeface="Roboto Mono"/>
                <a:cs typeface="Roboto Mono"/>
                <a:sym typeface="Roboto Mono"/>
              </a:rPr>
              <a:t>console.log(new Date(1387407600000))</a:t>
            </a:r>
            <a:r>
              <a:rPr lang="en" sz="1400">
                <a:latin typeface="Roboto Mono"/>
                <a:ea typeface="Roboto Mono"/>
                <a:cs typeface="Roboto Mono"/>
                <a:sym typeface="Roboto Mono"/>
              </a:rPr>
              <a:t>;</a:t>
            </a:r>
            <a:br>
              <a:rPr lang="en" sz="1400">
                <a:latin typeface="Roboto Mono"/>
                <a:ea typeface="Roboto Mono"/>
                <a:cs typeface="Roboto Mono"/>
                <a:sym typeface="Roboto Mono"/>
              </a:rPr>
            </a:br>
            <a:r>
              <a:rPr lang="en" sz="1400">
                <a:latin typeface="Roboto Mono"/>
                <a:ea typeface="Roboto Mono"/>
                <a:cs typeface="Roboto Mono"/>
                <a:sym typeface="Roboto Mono"/>
              </a:rPr>
              <a:t>// → Thu Dec 19 2013 00:00:00 GMT+0100 (CET)</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x="0" y="0"/>
          <a:ext cx="0" cy="0"/>
          <a:chOff x="0" y="0"/>
          <a:chExt cx="0" cy="0"/>
        </a:xfrm>
      </p:grpSpPr>
      <p:sp>
        <p:nvSpPr>
          <p:cNvPr id="313" name="Shape 313"/>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The date type</a:t>
            </a:r>
          </a:p>
        </p:txBody>
      </p:sp>
      <p:sp>
        <p:nvSpPr>
          <p:cNvPr id="314" name="Shape 31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More methods:</a:t>
            </a:r>
          </a:p>
          <a:p>
            <a:pPr indent="-228600" lvl="0" marL="457200" rtl="0">
              <a:spcBef>
                <a:spcPts val="0"/>
              </a:spcBef>
              <a:buChar char="-"/>
            </a:pPr>
            <a:r>
              <a:rPr lang="en"/>
              <a:t>getFullYear</a:t>
            </a:r>
          </a:p>
          <a:p>
            <a:pPr indent="-228600" lvl="0" marL="457200" rtl="0">
              <a:spcBef>
                <a:spcPts val="0"/>
              </a:spcBef>
              <a:buChar char="-"/>
            </a:pPr>
            <a:r>
              <a:rPr lang="en"/>
              <a:t>getMonth</a:t>
            </a:r>
          </a:p>
          <a:p>
            <a:pPr indent="-228600" lvl="0" marL="457200" rtl="0">
              <a:spcBef>
                <a:spcPts val="0"/>
              </a:spcBef>
              <a:buChar char="-"/>
            </a:pPr>
            <a:r>
              <a:rPr lang="en"/>
              <a:t>getDate </a:t>
            </a:r>
          </a:p>
          <a:p>
            <a:pPr indent="-228600" lvl="0" marL="457200" rtl="0">
              <a:spcBef>
                <a:spcPts val="0"/>
              </a:spcBef>
              <a:buChar char="-"/>
            </a:pPr>
            <a:r>
              <a:rPr lang="en"/>
              <a:t>getHours </a:t>
            </a:r>
          </a:p>
          <a:p>
            <a:pPr indent="-228600" lvl="0" marL="457200" rtl="0">
              <a:spcBef>
                <a:spcPts val="0"/>
              </a:spcBef>
              <a:buChar char="-"/>
            </a:pPr>
            <a:r>
              <a:rPr lang="en"/>
              <a:t>getMinutes</a:t>
            </a:r>
          </a:p>
          <a:p>
            <a:pPr indent="-228600" lvl="0" marL="457200" rtl="0">
              <a:spcBef>
                <a:spcPts val="0"/>
              </a:spcBef>
              <a:buChar char="-"/>
            </a:pPr>
            <a:r>
              <a:rPr lang="en"/>
              <a:t>getSeconds</a:t>
            </a:r>
          </a:p>
          <a:p>
            <a:pPr lvl="0" rtl="0">
              <a:spcBef>
                <a:spcPts val="0"/>
              </a:spcBef>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8" name="Shape 318"/>
        <p:cNvGrpSpPr/>
        <p:nvPr/>
      </p:nvGrpSpPr>
      <p:grpSpPr>
        <a:xfrm>
          <a:off x="0" y="0"/>
          <a:ext cx="0" cy="0"/>
          <a:chOff x="0" y="0"/>
          <a:chExt cx="0" cy="0"/>
        </a:xfrm>
      </p:grpSpPr>
      <p:sp>
        <p:nvSpPr>
          <p:cNvPr id="319" name="Shape 31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The replace method</a:t>
            </a:r>
          </a:p>
        </p:txBody>
      </p:sp>
      <p:sp>
        <p:nvSpPr>
          <p:cNvPr id="320" name="Shape 32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String - replace method - replace part of a string with another string.</a:t>
            </a:r>
          </a:p>
          <a:p>
            <a:pPr lvl="0">
              <a:spcBef>
                <a:spcPts val="0"/>
              </a:spcBef>
              <a:buNone/>
            </a:pPr>
            <a:r>
              <a:rPr lang="en">
                <a:latin typeface="Roboto Mono"/>
                <a:ea typeface="Roboto Mono"/>
                <a:cs typeface="Roboto Mono"/>
                <a:sym typeface="Roboto Mono"/>
              </a:rPr>
              <a:t>console.log("papa".replace("p", "m"));</a:t>
            </a:r>
            <a:br>
              <a:rPr lang="en">
                <a:latin typeface="Roboto Mono"/>
                <a:ea typeface="Roboto Mono"/>
                <a:cs typeface="Roboto Mono"/>
                <a:sym typeface="Roboto Mono"/>
              </a:rPr>
            </a:br>
            <a:r>
              <a:rPr lang="en">
                <a:latin typeface="Roboto Mono"/>
                <a:ea typeface="Roboto Mono"/>
                <a:cs typeface="Roboto Mono"/>
                <a:sym typeface="Roboto Mono"/>
              </a:rPr>
              <a:t>// → mapa</a:t>
            </a:r>
          </a:p>
          <a:p>
            <a:pPr lvl="0">
              <a:spcBef>
                <a:spcPts val="0"/>
              </a:spcBef>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4" name="Shape 324"/>
        <p:cNvGrpSpPr/>
        <p:nvPr/>
      </p:nvGrpSpPr>
      <p:grpSpPr>
        <a:xfrm>
          <a:off x="0" y="0"/>
          <a:ext cx="0" cy="0"/>
          <a:chOff x="0" y="0"/>
          <a:chExt cx="0" cy="0"/>
        </a:xfrm>
      </p:grpSpPr>
      <p:sp>
        <p:nvSpPr>
          <p:cNvPr id="325" name="Shape 325"/>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The replace method</a:t>
            </a:r>
          </a:p>
        </p:txBody>
      </p:sp>
      <p:sp>
        <p:nvSpPr>
          <p:cNvPr id="326" name="Shape 32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First argument can be a regular expression - first match is replaced.</a:t>
            </a:r>
          </a:p>
          <a:p>
            <a:pPr lvl="0">
              <a:spcBef>
                <a:spcPts val="0"/>
              </a:spcBef>
              <a:buNone/>
            </a:pPr>
            <a:r>
              <a:rPr lang="en"/>
              <a:t>g option -  all matches in the string will be replaced.</a:t>
            </a:r>
          </a:p>
          <a:p>
            <a:pPr lvl="0">
              <a:spcBef>
                <a:spcPts val="0"/>
              </a:spcBef>
              <a:buNone/>
            </a:pPr>
            <a:r>
              <a:rPr lang="en">
                <a:latin typeface="Roboto Mono"/>
                <a:ea typeface="Roboto Mono"/>
                <a:cs typeface="Roboto Mono"/>
                <a:sym typeface="Roboto Mono"/>
              </a:rPr>
              <a:t>console.log("Borobudur".replace(/[ou]/, "a"));</a:t>
            </a:r>
            <a:br>
              <a:rPr lang="en">
                <a:latin typeface="Roboto Mono"/>
                <a:ea typeface="Roboto Mono"/>
                <a:cs typeface="Roboto Mono"/>
                <a:sym typeface="Roboto Mono"/>
              </a:rPr>
            </a:br>
            <a:r>
              <a:rPr lang="en">
                <a:latin typeface="Roboto Mono"/>
                <a:ea typeface="Roboto Mono"/>
                <a:cs typeface="Roboto Mono"/>
                <a:sym typeface="Roboto Mono"/>
              </a:rPr>
              <a:t>// → Barobudur</a:t>
            </a:r>
            <a:br>
              <a:rPr lang="en">
                <a:latin typeface="Roboto Mono"/>
                <a:ea typeface="Roboto Mono"/>
                <a:cs typeface="Roboto Mono"/>
                <a:sym typeface="Roboto Mono"/>
              </a:rPr>
            </a:br>
            <a:r>
              <a:rPr lang="en">
                <a:latin typeface="Roboto Mono"/>
                <a:ea typeface="Roboto Mono"/>
                <a:cs typeface="Roboto Mono"/>
                <a:sym typeface="Roboto Mono"/>
              </a:rPr>
              <a:t>console.log("Borobudur".replace(/[ou]/g, "a"));</a:t>
            </a:r>
            <a:br>
              <a:rPr lang="en">
                <a:latin typeface="Roboto Mono"/>
                <a:ea typeface="Roboto Mono"/>
                <a:cs typeface="Roboto Mono"/>
                <a:sym typeface="Roboto Mono"/>
              </a:rPr>
            </a:br>
            <a:r>
              <a:rPr lang="en">
                <a:latin typeface="Roboto Mono"/>
                <a:ea typeface="Roboto Mono"/>
                <a:cs typeface="Roboto Mono"/>
                <a:sym typeface="Roboto Mono"/>
              </a:rPr>
              <a:t>// → Barabadar</a:t>
            </a:r>
          </a:p>
          <a:p>
            <a:pPr lvl="0" rtl="0">
              <a:spcBef>
                <a:spcPts val="0"/>
              </a:spcBef>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The replace method</a:t>
            </a:r>
          </a:p>
        </p:txBody>
      </p:sp>
      <p:sp>
        <p:nvSpPr>
          <p:cNvPr id="332" name="Shape 33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Real power of regular expressions with replace - refer back to matched groups in the replacement string.</a:t>
            </a:r>
          </a:p>
          <a:p>
            <a:pPr lvl="0" rtl="0">
              <a:spcBef>
                <a:spcPts val="0"/>
              </a:spcBef>
              <a:buNone/>
            </a:pPr>
            <a:r>
              <a:rPr lang="en">
                <a:latin typeface="Roboto Mono"/>
                <a:ea typeface="Roboto Mono"/>
                <a:cs typeface="Roboto Mono"/>
                <a:sym typeface="Roboto Mono"/>
              </a:rPr>
              <a:t>console.log(</a:t>
            </a:r>
            <a:br>
              <a:rPr lang="en">
                <a:latin typeface="Roboto Mono"/>
                <a:ea typeface="Roboto Mono"/>
                <a:cs typeface="Roboto Mono"/>
                <a:sym typeface="Roboto Mono"/>
              </a:rPr>
            </a:br>
            <a:r>
              <a:rPr lang="en">
                <a:latin typeface="Roboto Mono"/>
                <a:ea typeface="Roboto Mono"/>
                <a:cs typeface="Roboto Mono"/>
                <a:sym typeface="Roboto Mono"/>
              </a:rPr>
              <a:t>  "Hopper, Grace\nMcCarthy, John\nRitchie, Dennis"</a:t>
            </a:r>
            <a:br>
              <a:rPr lang="en">
                <a:latin typeface="Roboto Mono"/>
                <a:ea typeface="Roboto Mono"/>
                <a:cs typeface="Roboto Mono"/>
                <a:sym typeface="Roboto Mono"/>
              </a:rPr>
            </a:br>
            <a:r>
              <a:rPr lang="en">
                <a:latin typeface="Roboto Mono"/>
                <a:ea typeface="Roboto Mono"/>
                <a:cs typeface="Roboto Mono"/>
                <a:sym typeface="Roboto Mono"/>
              </a:rPr>
              <a:t>    .replace(/([\w ]+), ([\w ]+)/g, "$2 $1"));</a:t>
            </a:r>
            <a:br>
              <a:rPr lang="en">
                <a:latin typeface="Roboto Mono"/>
                <a:ea typeface="Roboto Mono"/>
                <a:cs typeface="Roboto Mono"/>
                <a:sym typeface="Roboto Mono"/>
              </a:rPr>
            </a:br>
            <a:r>
              <a:rPr lang="en">
                <a:latin typeface="Roboto Mono"/>
                <a:ea typeface="Roboto Mono"/>
                <a:cs typeface="Roboto Mono"/>
                <a:sym typeface="Roboto Mono"/>
              </a:rPr>
              <a:t>// → Grace Hopper</a:t>
            </a:r>
            <a:br>
              <a:rPr lang="en">
                <a:latin typeface="Roboto Mono"/>
                <a:ea typeface="Roboto Mono"/>
                <a:cs typeface="Roboto Mono"/>
                <a:sym typeface="Roboto Mono"/>
              </a:rPr>
            </a:br>
            <a:r>
              <a:rPr lang="en">
                <a:latin typeface="Roboto Mono"/>
                <a:ea typeface="Roboto Mono"/>
                <a:cs typeface="Roboto Mono"/>
                <a:sym typeface="Roboto Mono"/>
              </a:rPr>
              <a:t>//   John McCarthy</a:t>
            </a:r>
            <a:br>
              <a:rPr lang="en">
                <a:latin typeface="Roboto Mono"/>
                <a:ea typeface="Roboto Mono"/>
                <a:cs typeface="Roboto Mono"/>
                <a:sym typeface="Roboto Mono"/>
              </a:rPr>
            </a:br>
            <a:r>
              <a:rPr lang="en">
                <a:latin typeface="Roboto Mono"/>
                <a:ea typeface="Roboto Mono"/>
                <a:cs typeface="Roboto Mono"/>
                <a:sym typeface="Roboto Mono"/>
              </a:rPr>
              <a:t>//   Dennis Ritchie</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6" name="Shape 336"/>
        <p:cNvGrpSpPr/>
        <p:nvPr/>
      </p:nvGrpSpPr>
      <p:grpSpPr>
        <a:xfrm>
          <a:off x="0" y="0"/>
          <a:ext cx="0" cy="0"/>
          <a:chOff x="0" y="0"/>
          <a:chExt cx="0" cy="0"/>
        </a:xfrm>
      </p:grpSpPr>
      <p:sp>
        <p:nvSpPr>
          <p:cNvPr id="337" name="Shape 337"/>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The replace method</a:t>
            </a:r>
          </a:p>
        </p:txBody>
      </p:sp>
      <p:sp>
        <p:nvSpPr>
          <p:cNvPr id="338" name="Shape 338"/>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$1 and $2 in the replacement string - parenthesized groups in the pattern. </a:t>
            </a:r>
          </a:p>
          <a:p>
            <a:pPr lvl="0">
              <a:spcBef>
                <a:spcPts val="0"/>
              </a:spcBef>
              <a:buNone/>
            </a:pPr>
            <a:r>
              <a:rPr lang="en"/>
              <a:t>$1 is replaced by the text that matched against the first group, $2 by the second.</a:t>
            </a:r>
          </a:p>
          <a:p>
            <a:pPr lvl="0">
              <a:spcBef>
                <a:spcPts val="0"/>
              </a:spcBef>
              <a:buNone/>
            </a:pPr>
            <a:r>
              <a:rPr lang="en"/>
              <a:t>Passing a function as the second argument to replace - for each replacement, the function will be called with the matched groups.</a:t>
            </a:r>
          </a:p>
          <a:p>
            <a:pPr lvl="0">
              <a:spcBef>
                <a:spcPts val="0"/>
              </a:spcBef>
              <a:buNone/>
            </a:pPr>
            <a:r>
              <a:t/>
            </a:r>
            <a:endParaRPr/>
          </a:p>
          <a:p>
            <a:pPr lvl="0" rtl="0">
              <a:spcBef>
                <a:spcPts val="0"/>
              </a:spcBef>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2" name="Shape 342"/>
        <p:cNvGrpSpPr/>
        <p:nvPr/>
      </p:nvGrpSpPr>
      <p:grpSpPr>
        <a:xfrm>
          <a:off x="0" y="0"/>
          <a:ext cx="0" cy="0"/>
          <a:chOff x="0" y="0"/>
          <a:chExt cx="0" cy="0"/>
        </a:xfrm>
      </p:grpSpPr>
      <p:sp>
        <p:nvSpPr>
          <p:cNvPr id="343" name="Shape 343"/>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The replace method</a:t>
            </a:r>
          </a:p>
        </p:txBody>
      </p:sp>
      <p:sp>
        <p:nvSpPr>
          <p:cNvPr id="344" name="Shape 34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latin typeface="Roboto Mono"/>
                <a:ea typeface="Roboto Mono"/>
                <a:cs typeface="Roboto Mono"/>
                <a:sym typeface="Roboto Mono"/>
              </a:rPr>
              <a:t>var s = "the cia and fbi";</a:t>
            </a:r>
            <a:br>
              <a:rPr lang="en">
                <a:latin typeface="Roboto Mono"/>
                <a:ea typeface="Roboto Mono"/>
                <a:cs typeface="Roboto Mono"/>
                <a:sym typeface="Roboto Mono"/>
              </a:rPr>
            </a:br>
            <a:r>
              <a:rPr lang="en">
                <a:latin typeface="Roboto Mono"/>
                <a:ea typeface="Roboto Mono"/>
                <a:cs typeface="Roboto Mono"/>
                <a:sym typeface="Roboto Mono"/>
              </a:rPr>
              <a:t>console.log(s.replace(/\b(fbi|cia)\b/g, function(str) {</a:t>
            </a:r>
            <a:br>
              <a:rPr lang="en">
                <a:latin typeface="Roboto Mono"/>
                <a:ea typeface="Roboto Mono"/>
                <a:cs typeface="Roboto Mono"/>
                <a:sym typeface="Roboto Mono"/>
              </a:rPr>
            </a:br>
            <a:r>
              <a:rPr lang="en">
                <a:latin typeface="Roboto Mono"/>
                <a:ea typeface="Roboto Mono"/>
                <a:cs typeface="Roboto Mono"/>
                <a:sym typeface="Roboto Mono"/>
              </a:rPr>
              <a:t>  return str.toUpperCase();</a:t>
            </a:r>
            <a:br>
              <a:rPr lang="en">
                <a:latin typeface="Roboto Mono"/>
                <a:ea typeface="Roboto Mono"/>
                <a:cs typeface="Roboto Mono"/>
                <a:sym typeface="Roboto Mono"/>
              </a:rPr>
            </a:br>
            <a:r>
              <a:rPr lang="en">
                <a:latin typeface="Roboto Mono"/>
                <a:ea typeface="Roboto Mono"/>
                <a:cs typeface="Roboto Mono"/>
                <a:sym typeface="Roboto Mono"/>
              </a:rPr>
              <a:t>}));</a:t>
            </a:r>
          </a:p>
          <a:p>
            <a:pPr lvl="0" rtl="0">
              <a:spcBef>
                <a:spcPts val="0"/>
              </a:spcBef>
              <a:buNone/>
            </a:pPr>
            <a:r>
              <a:rPr lang="en">
                <a:latin typeface="Roboto Mono"/>
                <a:ea typeface="Roboto Mono"/>
                <a:cs typeface="Roboto Mono"/>
                <a:sym typeface="Roboto Mono"/>
              </a:rPr>
              <a:t>// → the CIA and FBI</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sp>
        <p:nvSpPr>
          <p:cNvPr id="349" name="Shape 34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Summary</a:t>
            </a:r>
          </a:p>
        </p:txBody>
      </p:sp>
      <p:sp>
        <p:nvSpPr>
          <p:cNvPr id="350" name="Shape 35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Bugs can be found and fixed with: </a:t>
            </a:r>
          </a:p>
          <a:p>
            <a:pPr lvl="0">
              <a:spcBef>
                <a:spcPts val="0"/>
              </a:spcBef>
              <a:buNone/>
            </a:pPr>
            <a:r>
              <a:rPr lang="en"/>
              <a:t>- automated test suites</a:t>
            </a:r>
          </a:p>
          <a:p>
            <a:pPr lvl="0">
              <a:spcBef>
                <a:spcPts val="0"/>
              </a:spcBef>
              <a:buNone/>
            </a:pPr>
            <a:r>
              <a:rPr lang="en"/>
              <a:t>- special return values </a:t>
            </a:r>
          </a:p>
          <a:p>
            <a:pPr lvl="0">
              <a:spcBef>
                <a:spcPts val="0"/>
              </a:spcBef>
              <a:buNone/>
            </a:pPr>
            <a:r>
              <a:rPr lang="en"/>
              <a:t>- exceptions</a:t>
            </a:r>
          </a:p>
          <a:p>
            <a:pPr lvl="0">
              <a:spcBef>
                <a:spcPts val="0"/>
              </a:spcBef>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4" name="Shape 354"/>
        <p:cNvGrpSpPr/>
        <p:nvPr/>
      </p:nvGrpSpPr>
      <p:grpSpPr>
        <a:xfrm>
          <a:off x="0" y="0"/>
          <a:ext cx="0" cy="0"/>
          <a:chOff x="0" y="0"/>
          <a:chExt cx="0" cy="0"/>
        </a:xfrm>
      </p:grpSpPr>
      <p:sp>
        <p:nvSpPr>
          <p:cNvPr id="355" name="Shape 35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Summary</a:t>
            </a:r>
          </a:p>
        </p:txBody>
      </p:sp>
      <p:sp>
        <p:nvSpPr>
          <p:cNvPr id="356" name="Shape 356"/>
          <p:cNvSpPr txBox="1"/>
          <p:nvPr>
            <p:ph idx="1" type="body"/>
          </p:nvPr>
        </p:nvSpPr>
        <p:spPr>
          <a:xfrm>
            <a:off x="471900" y="1919075"/>
            <a:ext cx="3999900" cy="2710199"/>
          </a:xfrm>
          <a:prstGeom prst="rect">
            <a:avLst/>
          </a:prstGeom>
        </p:spPr>
        <p:txBody>
          <a:bodyPr anchorCtr="0" anchor="t" bIns="91425" lIns="91425" rIns="91425" tIns="91425">
            <a:noAutofit/>
          </a:bodyPr>
          <a:lstStyle/>
          <a:p>
            <a:pPr lvl="0">
              <a:spcBef>
                <a:spcPts val="0"/>
              </a:spcBef>
              <a:buNone/>
            </a:pPr>
            <a:r>
              <a:rPr lang="en"/>
              <a:t>/abc/  A sequence of characters</a:t>
            </a:r>
            <a:br>
              <a:rPr lang="en"/>
            </a:br>
            <a:r>
              <a:rPr lang="en"/>
              <a:t>/[abc]/  Any character from a set of characters</a:t>
            </a:r>
            <a:br>
              <a:rPr lang="en"/>
            </a:br>
            <a:r>
              <a:rPr lang="en"/>
              <a:t>/[^abc]/ Any character not in a set of characters</a:t>
            </a:r>
            <a:br>
              <a:rPr lang="en"/>
            </a:br>
            <a:r>
              <a:rPr lang="en"/>
              <a:t>/[0-9]/  Any character in a range of characters</a:t>
            </a:r>
            <a:br>
              <a:rPr lang="en"/>
            </a:br>
            <a:r>
              <a:rPr lang="en"/>
              <a:t>/x+/	One or more occurrences of the pattern x</a:t>
            </a:r>
            <a:br>
              <a:rPr lang="en"/>
            </a:br>
            <a:r>
              <a:rPr lang="en"/>
              <a:t>/x+?/	  One or more occurrences, nongreedy</a:t>
            </a:r>
            <a:br>
              <a:rPr lang="en"/>
            </a:br>
            <a:r>
              <a:rPr lang="en"/>
              <a:t>/x*/	Zero or more occurrences</a:t>
            </a:r>
            <a:br>
              <a:rPr lang="en"/>
            </a:br>
            <a:r>
              <a:rPr lang="en"/>
              <a:t>/x?/	Zero or one occurrence</a:t>
            </a:r>
            <a:br>
              <a:rPr lang="en"/>
            </a:br>
            <a:r>
              <a:rPr lang="en"/>
              <a:t>/x{2,4}/   Between two and four occurrences</a:t>
            </a:r>
          </a:p>
          <a:p>
            <a:pPr lvl="0">
              <a:spcBef>
                <a:spcPts val="0"/>
              </a:spcBef>
              <a:buNone/>
            </a:pPr>
            <a:r>
              <a:t/>
            </a:r>
            <a:endParaRPr/>
          </a:p>
        </p:txBody>
      </p:sp>
      <p:sp>
        <p:nvSpPr>
          <p:cNvPr id="357" name="Shape 357"/>
          <p:cNvSpPr txBox="1"/>
          <p:nvPr>
            <p:ph idx="2" type="body"/>
          </p:nvPr>
        </p:nvSpPr>
        <p:spPr>
          <a:xfrm>
            <a:off x="4694250" y="1919075"/>
            <a:ext cx="4371900" cy="2710200"/>
          </a:xfrm>
          <a:prstGeom prst="rect">
            <a:avLst/>
          </a:prstGeom>
        </p:spPr>
        <p:txBody>
          <a:bodyPr anchorCtr="0" anchor="t" bIns="91425" lIns="91425" rIns="91425" tIns="91425">
            <a:noAutofit/>
          </a:bodyPr>
          <a:lstStyle/>
          <a:p>
            <a:pPr lvl="0">
              <a:spcBef>
                <a:spcPts val="0"/>
              </a:spcBef>
              <a:buNone/>
            </a:pPr>
            <a:r>
              <a:rPr lang="en"/>
              <a:t>/(abc)/	A group</a:t>
            </a:r>
            <a:br>
              <a:rPr lang="en"/>
            </a:br>
            <a:r>
              <a:rPr lang="en"/>
              <a:t>/a|b|c/	Any one of several patterns</a:t>
            </a:r>
            <a:br>
              <a:rPr lang="en"/>
            </a:br>
            <a:r>
              <a:rPr lang="en"/>
              <a:t>/\d/	Any digit character</a:t>
            </a:r>
            <a:br>
              <a:rPr lang="en"/>
            </a:br>
            <a:r>
              <a:rPr lang="en"/>
              <a:t>/\w/An alphanumeric character (“word character”)</a:t>
            </a:r>
            <a:br>
              <a:rPr lang="en"/>
            </a:br>
            <a:r>
              <a:rPr lang="en"/>
              <a:t>/\s/	Any whitespace character</a:t>
            </a:r>
            <a:br>
              <a:rPr lang="en"/>
            </a:br>
            <a:r>
              <a:rPr lang="en"/>
              <a:t>/./	Any character except newlines</a:t>
            </a:r>
            <a:br>
              <a:rPr lang="en"/>
            </a:br>
            <a:r>
              <a:rPr lang="en"/>
              <a:t>/\b/	A word boundary</a:t>
            </a:r>
            <a:br>
              <a:rPr lang="en"/>
            </a:br>
            <a:r>
              <a:rPr lang="en"/>
              <a:t>/^/	Start of input</a:t>
            </a:r>
            <a:br>
              <a:rPr lang="en"/>
            </a:br>
            <a:r>
              <a:rPr lang="en"/>
              <a:t>/$/	End of input</a:t>
            </a:r>
          </a:p>
          <a:p>
            <a:pPr lvl="0">
              <a:spcBef>
                <a:spcPts val="0"/>
              </a:spcBef>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1" name="Shape 361"/>
        <p:cNvGrpSpPr/>
        <p:nvPr/>
      </p:nvGrpSpPr>
      <p:grpSpPr>
        <a:xfrm>
          <a:off x="0" y="0"/>
          <a:ext cx="0" cy="0"/>
          <a:chOff x="0" y="0"/>
          <a:chExt cx="0" cy="0"/>
        </a:xfrm>
      </p:grpSpPr>
      <p:sp>
        <p:nvSpPr>
          <p:cNvPr id="362" name="Shape 36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Exercises - Exception handling - “Retry”</a:t>
            </a:r>
          </a:p>
        </p:txBody>
      </p:sp>
      <p:sp>
        <p:nvSpPr>
          <p:cNvPr id="363" name="Shape 363"/>
          <p:cNvSpPr txBox="1"/>
          <p:nvPr>
            <p:ph idx="1" type="body"/>
          </p:nvPr>
        </p:nvSpPr>
        <p:spPr>
          <a:xfrm>
            <a:off x="471900" y="1919075"/>
            <a:ext cx="3999900" cy="2710199"/>
          </a:xfrm>
          <a:prstGeom prst="rect">
            <a:avLst/>
          </a:prstGeom>
        </p:spPr>
        <p:txBody>
          <a:bodyPr anchorCtr="0" anchor="t" bIns="91425" lIns="91425" rIns="91425" tIns="91425">
            <a:noAutofit/>
          </a:bodyPr>
          <a:lstStyle/>
          <a:p>
            <a:pPr lvl="0">
              <a:spcBef>
                <a:spcPts val="0"/>
              </a:spcBef>
              <a:buNone/>
            </a:pPr>
            <a:r>
              <a:rPr lang="en"/>
              <a:t>Say you have a function primitiveMultiply that, in 50 percent of cases, multiplies two numbers, and in the other 50 percent, raises an exception of type MultiplicatorUnitFailure. Write a function that wraps this clunky function and just keeps trying until a call succeeds, after which it returns the result.</a:t>
            </a:r>
          </a:p>
          <a:p>
            <a:pPr lvl="0">
              <a:spcBef>
                <a:spcPts val="0"/>
              </a:spcBef>
              <a:buNone/>
            </a:pPr>
            <a:r>
              <a:rPr lang="en"/>
              <a:t>Make sure you handle only the exceptions you are trying to handle.</a:t>
            </a:r>
          </a:p>
          <a:p>
            <a:pPr lvl="0">
              <a:spcBef>
                <a:spcPts val="0"/>
              </a:spcBef>
              <a:buNone/>
            </a:pPr>
            <a:r>
              <a:t/>
            </a:r>
            <a:endParaRPr/>
          </a:p>
        </p:txBody>
      </p:sp>
      <p:sp>
        <p:nvSpPr>
          <p:cNvPr id="364" name="Shape 364"/>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spcBef>
                <a:spcPts val="0"/>
              </a:spcBef>
              <a:buNone/>
            </a:pPr>
            <a:r>
              <a:rPr lang="en"/>
              <a:t>function MultiplicatorUnitFailure() {}</a:t>
            </a:r>
            <a:br>
              <a:rPr lang="en"/>
            </a:br>
            <a:r>
              <a:rPr lang="en"/>
              <a:t>function primitiveMultiply(a, b) {</a:t>
            </a:r>
            <a:br>
              <a:rPr lang="en"/>
            </a:br>
            <a:r>
              <a:rPr lang="en"/>
              <a:t>  if (Math.random() &lt; 0.5)</a:t>
            </a:r>
            <a:br>
              <a:rPr lang="en"/>
            </a:br>
            <a:r>
              <a:rPr lang="en"/>
              <a:t>    return a * b;</a:t>
            </a:r>
            <a:br>
              <a:rPr lang="en"/>
            </a:br>
            <a:r>
              <a:rPr lang="en"/>
              <a:t>  else</a:t>
            </a:r>
            <a:br>
              <a:rPr lang="en"/>
            </a:br>
            <a:r>
              <a:rPr lang="en"/>
              <a:t>    throw new MultiplicatorUnitFailure();</a:t>
            </a:r>
            <a:br>
              <a:rPr lang="en"/>
            </a:br>
            <a:r>
              <a:rPr lang="en"/>
              <a:t>}</a:t>
            </a:r>
            <a:br>
              <a:rPr lang="en"/>
            </a:br>
            <a:r>
              <a:rPr lang="en"/>
              <a:t>function reliableMultiply(a, b) {</a:t>
            </a:r>
            <a:br>
              <a:rPr lang="en"/>
            </a:br>
            <a:r>
              <a:rPr lang="en"/>
              <a:t>  // Your code here.</a:t>
            </a:r>
            <a:br>
              <a:rPr lang="en"/>
            </a:br>
            <a:r>
              <a:rPr lang="en"/>
              <a:t>}</a:t>
            </a:r>
            <a:br>
              <a:rPr lang="en"/>
            </a:br>
            <a:r>
              <a:rPr lang="en"/>
              <a:t>console.log(reliableMultiply(8, 8));  // → 64</a:t>
            </a: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99 little bugs in my code</a:t>
            </a:r>
          </a:p>
        </p:txBody>
      </p:sp>
      <p:sp>
        <p:nvSpPr>
          <p:cNvPr id="92" name="Shape 9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Javascript complains when a program is not syntactically valid -&gt; error</a:t>
            </a:r>
            <a:br>
              <a:rPr lang="en"/>
            </a:br>
            <a:r>
              <a:rPr lang="en"/>
              <a:t>Calling non-functions or looking up a property on an undefined value -&gt; error</a:t>
            </a:r>
          </a:p>
          <a:p>
            <a:pPr lvl="0">
              <a:spcBef>
                <a:spcPts val="0"/>
              </a:spcBef>
              <a:buNone/>
            </a:pPr>
            <a:r>
              <a:rPr lang="en"/>
              <a:t>Nonsense computation will produce NaN or undefined</a:t>
            </a:r>
            <a:br>
              <a:rPr lang="en"/>
            </a:br>
            <a:r>
              <a:rPr lang="en"/>
              <a:t>- the program will continue.</a:t>
            </a:r>
          </a:p>
          <a:p>
            <a:pPr lvl="0">
              <a:spcBef>
                <a:spcPts val="0"/>
              </a:spcBef>
              <a:buNone/>
            </a:pPr>
            <a:r>
              <a:rPr lang="en"/>
              <a:t>The mistake is visible later - may not trigger error at all </a:t>
            </a:r>
            <a:br>
              <a:rPr lang="en"/>
            </a:br>
            <a:r>
              <a:rPr lang="en"/>
              <a:t>- only makes </a:t>
            </a:r>
            <a:r>
              <a:rPr lang="en"/>
              <a:t>the </a:t>
            </a:r>
            <a:r>
              <a:rPr lang="en"/>
              <a:t>output wrong.</a:t>
            </a:r>
          </a:p>
          <a:p>
            <a:pPr lvl="0">
              <a:spcBef>
                <a:spcPts val="0"/>
              </a:spcBef>
              <a:buNone/>
            </a:pPr>
            <a:r>
              <a:rPr lang="en"/>
              <a:t>The process of </a:t>
            </a:r>
            <a:r>
              <a:rPr b="1" lang="en"/>
              <a:t>finding mistakes</a:t>
            </a:r>
            <a:r>
              <a:rPr lang="en"/>
              <a:t>—bugs—in programs is called </a:t>
            </a:r>
            <a:r>
              <a:rPr b="1" lang="en"/>
              <a:t>debugging</a:t>
            </a:r>
            <a:r>
              <a:rPr lang="en"/>
              <a:t>.</a:t>
            </a:r>
          </a:p>
          <a:p>
            <a:pPr lvl="0" rtl="0">
              <a:spcBef>
                <a:spcPts val="0"/>
              </a:spcBef>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8" name="Shape 368"/>
        <p:cNvGrpSpPr/>
        <p:nvPr/>
      </p:nvGrpSpPr>
      <p:grpSpPr>
        <a:xfrm>
          <a:off x="0" y="0"/>
          <a:ext cx="0" cy="0"/>
          <a:chOff x="0" y="0"/>
          <a:chExt cx="0" cy="0"/>
        </a:xfrm>
      </p:grpSpPr>
      <p:sp>
        <p:nvSpPr>
          <p:cNvPr id="369" name="Shape 369"/>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Exercises - RegExp - “Quoting style”</a:t>
            </a:r>
          </a:p>
        </p:txBody>
      </p:sp>
      <p:sp>
        <p:nvSpPr>
          <p:cNvPr id="370" name="Shape 370"/>
          <p:cNvSpPr txBox="1"/>
          <p:nvPr>
            <p:ph idx="1" type="body"/>
          </p:nvPr>
        </p:nvSpPr>
        <p:spPr>
          <a:xfrm>
            <a:off x="471900" y="1919075"/>
            <a:ext cx="3999900" cy="2710199"/>
          </a:xfrm>
          <a:prstGeom prst="rect">
            <a:avLst/>
          </a:prstGeom>
        </p:spPr>
        <p:txBody>
          <a:bodyPr anchorCtr="0" anchor="t" bIns="91425" lIns="91425" rIns="91425" tIns="91425">
            <a:noAutofit/>
          </a:bodyPr>
          <a:lstStyle/>
          <a:p>
            <a:pPr lvl="0">
              <a:spcBef>
                <a:spcPts val="0"/>
              </a:spcBef>
              <a:buNone/>
            </a:pPr>
            <a:r>
              <a:rPr lang="en"/>
              <a:t>Imagine you have written a story and used single quotation marks throughout to mark pieces of dialogue. Now you want to replace all the dialogue quotes with double quotes, while keeping the single quotes used in contractions like aren’t.</a:t>
            </a:r>
          </a:p>
          <a:p>
            <a:pPr lvl="0">
              <a:spcBef>
                <a:spcPts val="0"/>
              </a:spcBef>
              <a:buNone/>
            </a:pPr>
            <a:r>
              <a:rPr lang="en"/>
              <a:t>Think of a pattern that distinguishes these two kinds of quote usage and craft a call to the replace method that does the proper replacement.</a:t>
            </a:r>
          </a:p>
          <a:p>
            <a:pPr lvl="0" rtl="0">
              <a:spcBef>
                <a:spcPts val="0"/>
              </a:spcBef>
              <a:buNone/>
            </a:pPr>
            <a:r>
              <a:t/>
            </a:r>
            <a:endParaRPr/>
          </a:p>
        </p:txBody>
      </p:sp>
      <p:sp>
        <p:nvSpPr>
          <p:cNvPr id="371" name="Shape 371"/>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spcBef>
                <a:spcPts val="0"/>
              </a:spcBef>
              <a:buNone/>
            </a:pPr>
            <a:r>
              <a:rPr lang="en"/>
              <a:t>var text = "'I'm the cook,' he said, 'it's my job.'";</a:t>
            </a:r>
          </a:p>
          <a:p>
            <a:pPr lvl="0">
              <a:spcBef>
                <a:spcPts val="0"/>
              </a:spcBef>
              <a:buNone/>
            </a:pPr>
            <a:r>
              <a:rPr lang="en"/>
              <a:t>// Change this call.</a:t>
            </a:r>
          </a:p>
          <a:p>
            <a:pPr lvl="0">
              <a:spcBef>
                <a:spcPts val="0"/>
              </a:spcBef>
              <a:buNone/>
            </a:pPr>
            <a:r>
              <a:rPr lang="en"/>
              <a:t>console.log(text.replace(/A/g, "B"));</a:t>
            </a:r>
          </a:p>
          <a:p>
            <a:pPr lvl="0">
              <a:spcBef>
                <a:spcPts val="0"/>
              </a:spcBef>
              <a:buNone/>
            </a:pPr>
            <a:r>
              <a:rPr lang="en"/>
              <a:t>// → "I'm the cook," he said, "it's my job."</a:t>
            </a:r>
          </a:p>
          <a:p>
            <a:pPr lv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Strict mode</a:t>
            </a:r>
          </a:p>
        </p:txBody>
      </p:sp>
      <p:sp>
        <p:nvSpPr>
          <p:cNvPr id="98" name="Shape 98"/>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JavaScript made a little more strict by enabling strict mode.</a:t>
            </a:r>
          </a:p>
          <a:p>
            <a:pPr lvl="0">
              <a:spcBef>
                <a:spcPts val="0"/>
              </a:spcBef>
              <a:buNone/>
            </a:pPr>
            <a:r>
              <a:rPr lang="en">
                <a:latin typeface="Roboto Mono"/>
                <a:ea typeface="Roboto Mono"/>
                <a:cs typeface="Roboto Mono"/>
                <a:sym typeface="Roboto Mono"/>
              </a:rPr>
              <a:t>function canYouSpotTheProblem() {</a:t>
            </a:r>
            <a:br>
              <a:rPr lang="en">
                <a:latin typeface="Roboto Mono"/>
                <a:ea typeface="Roboto Mono"/>
                <a:cs typeface="Roboto Mono"/>
                <a:sym typeface="Roboto Mono"/>
              </a:rPr>
            </a:br>
            <a:r>
              <a:rPr lang="en">
                <a:latin typeface="Roboto Mono"/>
                <a:ea typeface="Roboto Mono"/>
                <a:cs typeface="Roboto Mono"/>
                <a:sym typeface="Roboto Mono"/>
              </a:rPr>
              <a:t>  "use strict";</a:t>
            </a:r>
            <a:br>
              <a:rPr lang="en">
                <a:latin typeface="Roboto Mono"/>
                <a:ea typeface="Roboto Mono"/>
                <a:cs typeface="Roboto Mono"/>
                <a:sym typeface="Roboto Mono"/>
              </a:rPr>
            </a:br>
            <a:r>
              <a:rPr lang="en">
                <a:latin typeface="Roboto Mono"/>
                <a:ea typeface="Roboto Mono"/>
                <a:cs typeface="Roboto Mono"/>
                <a:sym typeface="Roboto Mono"/>
              </a:rPr>
              <a:t>  for (counter = 0; counter &lt; 10; counter++)</a:t>
            </a:r>
            <a:br>
              <a:rPr lang="en">
                <a:latin typeface="Roboto Mono"/>
                <a:ea typeface="Roboto Mono"/>
                <a:cs typeface="Roboto Mono"/>
                <a:sym typeface="Roboto Mono"/>
              </a:rPr>
            </a:br>
            <a:r>
              <a:rPr lang="en">
                <a:latin typeface="Roboto Mono"/>
                <a:ea typeface="Roboto Mono"/>
                <a:cs typeface="Roboto Mono"/>
                <a:sym typeface="Roboto Mono"/>
              </a:rPr>
              <a:t>    console.log("Happy happy");</a:t>
            </a:r>
            <a:br>
              <a:rPr lang="en">
                <a:latin typeface="Roboto Mono"/>
                <a:ea typeface="Roboto Mono"/>
                <a:cs typeface="Roboto Mono"/>
                <a:sym typeface="Roboto Mono"/>
              </a:rPr>
            </a:br>
            <a:r>
              <a:rPr lang="en">
                <a:latin typeface="Roboto Mono"/>
                <a:ea typeface="Roboto Mono"/>
                <a:cs typeface="Roboto Mono"/>
                <a:sym typeface="Roboto Mono"/>
              </a:rPr>
              <a:t>}</a:t>
            </a:r>
            <a:br>
              <a:rPr lang="en">
                <a:latin typeface="Roboto Mono"/>
                <a:ea typeface="Roboto Mono"/>
                <a:cs typeface="Roboto Mono"/>
                <a:sym typeface="Roboto Mono"/>
              </a:rPr>
            </a:br>
            <a:r>
              <a:rPr lang="en">
                <a:latin typeface="Roboto Mono"/>
                <a:ea typeface="Roboto Mono"/>
                <a:cs typeface="Roboto Mono"/>
                <a:sym typeface="Roboto Mono"/>
              </a:rPr>
              <a:t>canYouSpotTheProblem();</a:t>
            </a:r>
            <a:br>
              <a:rPr lang="en">
                <a:latin typeface="Roboto Mono"/>
                <a:ea typeface="Roboto Mono"/>
                <a:cs typeface="Roboto Mono"/>
                <a:sym typeface="Roboto Mono"/>
              </a:rPr>
            </a:br>
            <a:r>
              <a:rPr lang="en">
                <a:latin typeface="Roboto Mono"/>
                <a:ea typeface="Roboto Mono"/>
                <a:cs typeface="Roboto Mono"/>
                <a:sym typeface="Roboto Mono"/>
              </a:rPr>
              <a:t>// → ReferenceError: counter is not defined</a:t>
            </a:r>
          </a:p>
          <a:p>
            <a:pPr lvl="0" rt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Strict mode</a:t>
            </a:r>
          </a:p>
        </p:txBody>
      </p:sp>
      <p:sp>
        <p:nvSpPr>
          <p:cNvPr id="104" name="Shape 10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Forget to put var in front of your variable </a:t>
            </a:r>
            <a:br>
              <a:rPr lang="en"/>
            </a:br>
            <a:r>
              <a:rPr lang="en"/>
              <a:t>-&gt; JavaScript quietly creates a global variable.</a:t>
            </a:r>
          </a:p>
          <a:p>
            <a:pPr lvl="0">
              <a:spcBef>
                <a:spcPts val="0"/>
              </a:spcBef>
              <a:buNone/>
            </a:pPr>
            <a:r>
              <a:rPr lang="en"/>
              <a:t>In strict mode - an error is reported.</a:t>
            </a:r>
          </a:p>
          <a:p>
            <a:pPr lvl="0">
              <a:spcBef>
                <a:spcPts val="0"/>
              </a:spcBef>
              <a:buNone/>
            </a:pPr>
            <a:r>
              <a:rPr lang="en"/>
              <a:t>In strict mode - this binding holds the value undefined in functions that are not called as methods.</a:t>
            </a:r>
          </a:p>
          <a:p>
            <a:pPr lvl="0">
              <a:spcBef>
                <a:spcPts val="0"/>
              </a:spcBef>
              <a:buNone/>
            </a:pPr>
            <a:r>
              <a:rPr lang="en"/>
              <a:t>Outside of strict mode, this refers to the global scope object</a:t>
            </a:r>
          </a:p>
          <a:p>
            <a:pPr lvl="0" rt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Strict mode</a:t>
            </a:r>
          </a:p>
        </p:txBody>
      </p:sp>
      <p:sp>
        <p:nvSpPr>
          <p:cNvPr id="110" name="Shape 110"/>
          <p:cNvSpPr txBox="1"/>
          <p:nvPr>
            <p:ph idx="1" type="body"/>
          </p:nvPr>
        </p:nvSpPr>
        <p:spPr>
          <a:xfrm>
            <a:off x="272575" y="1919075"/>
            <a:ext cx="4199100" cy="2710200"/>
          </a:xfrm>
          <a:prstGeom prst="rect">
            <a:avLst/>
          </a:prstGeom>
        </p:spPr>
        <p:txBody>
          <a:bodyPr anchorCtr="0" anchor="t" bIns="91425" lIns="91425" rIns="91425" tIns="91425">
            <a:noAutofit/>
          </a:bodyPr>
          <a:lstStyle/>
          <a:p>
            <a:pPr lvl="0">
              <a:spcBef>
                <a:spcPts val="0"/>
              </a:spcBef>
              <a:buNone/>
            </a:pPr>
            <a:r>
              <a:rPr lang="en"/>
              <a:t>Example - calls a constructor without the new keyword so that its this will not refer to a newly constructed object:</a:t>
            </a:r>
          </a:p>
          <a:p>
            <a:pPr lvl="0">
              <a:spcBef>
                <a:spcPts val="0"/>
              </a:spcBef>
              <a:buNone/>
            </a:pPr>
            <a:r>
              <a:rPr lang="en" sz="1200">
                <a:latin typeface="Roboto Mono"/>
                <a:ea typeface="Roboto Mono"/>
                <a:cs typeface="Roboto Mono"/>
                <a:sym typeface="Roboto Mono"/>
              </a:rPr>
              <a:t>function Person(name) { this.name = name; }</a:t>
            </a:r>
            <a:br>
              <a:rPr lang="en" sz="1200">
                <a:latin typeface="Roboto Mono"/>
                <a:ea typeface="Roboto Mono"/>
                <a:cs typeface="Roboto Mono"/>
                <a:sym typeface="Roboto Mono"/>
              </a:rPr>
            </a:br>
            <a:r>
              <a:rPr lang="en" sz="1200">
                <a:latin typeface="Roboto Mono"/>
                <a:ea typeface="Roboto Mono"/>
                <a:cs typeface="Roboto Mono"/>
                <a:sym typeface="Roboto Mono"/>
              </a:rPr>
              <a:t>var ferdinand = Person("Ferdinand");// oops</a:t>
            </a:r>
            <a:br>
              <a:rPr lang="en" sz="1200">
                <a:latin typeface="Roboto Mono"/>
                <a:ea typeface="Roboto Mono"/>
                <a:cs typeface="Roboto Mono"/>
                <a:sym typeface="Roboto Mono"/>
              </a:rPr>
            </a:br>
            <a:r>
              <a:rPr lang="en" sz="1200">
                <a:latin typeface="Roboto Mono"/>
                <a:ea typeface="Roboto Mono"/>
                <a:cs typeface="Roboto Mono"/>
                <a:sym typeface="Roboto Mono"/>
              </a:rPr>
              <a:t>console.log(name); // → Ferdinand</a:t>
            </a:r>
          </a:p>
          <a:p>
            <a:pPr lvl="0">
              <a:spcBef>
                <a:spcPts val="0"/>
              </a:spcBef>
              <a:buNone/>
            </a:pPr>
            <a:r>
              <a:rPr lang="en"/>
              <a:t>Call to Person succeeded - returned an undefined value and created the global variable name.</a:t>
            </a:r>
          </a:p>
          <a:p>
            <a:pPr lvl="0">
              <a:spcBef>
                <a:spcPts val="0"/>
              </a:spcBef>
              <a:buNone/>
            </a:pPr>
            <a:r>
              <a:t/>
            </a:r>
            <a:endParaRPr/>
          </a:p>
        </p:txBody>
      </p:sp>
      <p:sp>
        <p:nvSpPr>
          <p:cNvPr id="111" name="Shape 111"/>
          <p:cNvSpPr txBox="1"/>
          <p:nvPr>
            <p:ph idx="2" type="body"/>
          </p:nvPr>
        </p:nvSpPr>
        <p:spPr>
          <a:xfrm>
            <a:off x="4694250" y="1919075"/>
            <a:ext cx="4134900" cy="2710200"/>
          </a:xfrm>
          <a:prstGeom prst="rect">
            <a:avLst/>
          </a:prstGeom>
        </p:spPr>
        <p:txBody>
          <a:bodyPr anchorCtr="0" anchor="t" bIns="91425" lIns="91425" rIns="91425" tIns="91425">
            <a:noAutofit/>
          </a:bodyPr>
          <a:lstStyle/>
          <a:p>
            <a:pPr lvl="0">
              <a:spcBef>
                <a:spcPts val="0"/>
              </a:spcBef>
              <a:buNone/>
            </a:pPr>
            <a:r>
              <a:rPr lang="en" sz="1200">
                <a:latin typeface="Roboto Mono"/>
                <a:ea typeface="Roboto Mono"/>
                <a:cs typeface="Roboto Mono"/>
                <a:sym typeface="Roboto Mono"/>
              </a:rPr>
              <a:t>"use strict";</a:t>
            </a:r>
            <a:br>
              <a:rPr lang="en" sz="1200">
                <a:latin typeface="Roboto Mono"/>
                <a:ea typeface="Roboto Mono"/>
                <a:cs typeface="Roboto Mono"/>
                <a:sym typeface="Roboto Mono"/>
              </a:rPr>
            </a:br>
            <a:r>
              <a:rPr lang="en" sz="1200">
                <a:latin typeface="Roboto Mono"/>
                <a:ea typeface="Roboto Mono"/>
                <a:cs typeface="Roboto Mono"/>
                <a:sym typeface="Roboto Mono"/>
              </a:rPr>
              <a:t>function Person(name) { this.name = name; }</a:t>
            </a:r>
            <a:br>
              <a:rPr lang="en" sz="1200">
                <a:latin typeface="Roboto Mono"/>
                <a:ea typeface="Roboto Mono"/>
                <a:cs typeface="Roboto Mono"/>
                <a:sym typeface="Roboto Mono"/>
              </a:rPr>
            </a:br>
            <a:r>
              <a:rPr lang="en" sz="1200">
                <a:latin typeface="Roboto Mono"/>
                <a:ea typeface="Roboto Mono"/>
                <a:cs typeface="Roboto Mono"/>
                <a:sym typeface="Roboto Mono"/>
              </a:rPr>
              <a:t>// Oops, forgot 'new'</a:t>
            </a:r>
            <a:br>
              <a:rPr lang="en" sz="1200">
                <a:latin typeface="Roboto Mono"/>
                <a:ea typeface="Roboto Mono"/>
                <a:cs typeface="Roboto Mono"/>
                <a:sym typeface="Roboto Mono"/>
              </a:rPr>
            </a:br>
            <a:r>
              <a:rPr lang="en" sz="1200">
                <a:latin typeface="Roboto Mono"/>
                <a:ea typeface="Roboto Mono"/>
                <a:cs typeface="Roboto Mono"/>
                <a:sym typeface="Roboto Mono"/>
              </a:rPr>
              <a:t>var ferdinand = Person("Ferdinand");</a:t>
            </a:r>
            <a:br>
              <a:rPr lang="en" sz="1200">
                <a:latin typeface="Roboto Mono"/>
                <a:ea typeface="Roboto Mono"/>
                <a:cs typeface="Roboto Mono"/>
                <a:sym typeface="Roboto Mono"/>
              </a:rPr>
            </a:br>
            <a:r>
              <a:rPr lang="en" sz="1200">
                <a:latin typeface="Roboto Mono"/>
                <a:ea typeface="Roboto Mono"/>
                <a:cs typeface="Roboto Mono"/>
                <a:sym typeface="Roboto Mono"/>
              </a:rPr>
              <a:t>// → TypeError: Cannot set property 'name' of undefined</a:t>
            </a:r>
          </a:p>
          <a:p>
            <a:pPr lvl="0">
              <a:spcBef>
                <a:spcPts val="0"/>
              </a:spcBef>
              <a:buNone/>
            </a:pPr>
            <a:r>
              <a:rPr lang="en"/>
              <a:t>We are immediately told that something is wrong. This is helpful.</a:t>
            </a:r>
          </a:p>
          <a:p>
            <a:pPr lvl="0">
              <a:spcBef>
                <a:spcPts val="0"/>
              </a:spcBef>
              <a:buNone/>
            </a:pPr>
            <a:r>
              <a:rPr lang="en"/>
              <a:t>Use strict - disallows giving a function multiple parameters with the same name.</a:t>
            </a: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Testing</a:t>
            </a:r>
          </a:p>
        </p:txBody>
      </p:sp>
      <p:sp>
        <p:nvSpPr>
          <p:cNvPr id="117" name="Shape 117"/>
          <p:cNvSpPr txBox="1"/>
          <p:nvPr>
            <p:ph idx="1" type="body"/>
          </p:nvPr>
        </p:nvSpPr>
        <p:spPr>
          <a:xfrm>
            <a:off x="471900" y="1919075"/>
            <a:ext cx="8369100" cy="1103100"/>
          </a:xfrm>
          <a:prstGeom prst="rect">
            <a:avLst/>
          </a:prstGeom>
        </p:spPr>
        <p:txBody>
          <a:bodyPr anchorCtr="0" anchor="t" bIns="91425" lIns="91425" rIns="91425" tIns="91425">
            <a:noAutofit/>
          </a:bodyPr>
          <a:lstStyle/>
          <a:p>
            <a:pPr lvl="0">
              <a:spcBef>
                <a:spcPts val="0"/>
              </a:spcBef>
              <a:buNone/>
            </a:pPr>
            <a:r>
              <a:rPr lang="en"/>
              <a:t>Find bugs the hard way: run the program and see whether it does the right thing.</a:t>
            </a:r>
          </a:p>
          <a:p>
            <a:pPr lvl="0">
              <a:spcBef>
                <a:spcPts val="0"/>
              </a:spcBef>
              <a:buNone/>
            </a:pPr>
            <a:r>
              <a:rPr lang="en"/>
              <a:t>Possible to write a second program that automates testing your actual program.</a:t>
            </a:r>
          </a:p>
          <a:p>
            <a:pPr lvl="0">
              <a:spcBef>
                <a:spcPts val="0"/>
              </a:spcBef>
              <a:buNone/>
            </a:pPr>
            <a:r>
              <a:t/>
            </a:r>
            <a:endParaRPr/>
          </a:p>
        </p:txBody>
      </p:sp>
      <p:sp>
        <p:nvSpPr>
          <p:cNvPr id="118" name="Shape 118"/>
          <p:cNvSpPr txBox="1"/>
          <p:nvPr>
            <p:ph idx="1" type="body"/>
          </p:nvPr>
        </p:nvSpPr>
        <p:spPr>
          <a:xfrm>
            <a:off x="471900" y="3517350"/>
            <a:ext cx="3782700" cy="1103100"/>
          </a:xfrm>
          <a:prstGeom prst="rect">
            <a:avLst/>
          </a:prstGeom>
        </p:spPr>
        <p:txBody>
          <a:bodyPr anchorCtr="0" anchor="t" bIns="91425" lIns="91425" rIns="91425" tIns="91425">
            <a:noAutofit/>
          </a:bodyPr>
          <a:lstStyle/>
          <a:p>
            <a:pPr lvl="0">
              <a:spcBef>
                <a:spcPts val="0"/>
              </a:spcBef>
              <a:buNone/>
            </a:pPr>
            <a:r>
              <a:rPr lang="en" sz="1400">
                <a:latin typeface="Roboto Mono"/>
                <a:ea typeface="Roboto Mono"/>
                <a:cs typeface="Roboto Mono"/>
                <a:sym typeface="Roboto Mono"/>
              </a:rPr>
              <a:t>function Vector(x, y) {</a:t>
            </a:r>
            <a:br>
              <a:rPr lang="en" sz="1400">
                <a:latin typeface="Roboto Mono"/>
                <a:ea typeface="Roboto Mono"/>
                <a:cs typeface="Roboto Mono"/>
                <a:sym typeface="Roboto Mono"/>
              </a:rPr>
            </a:br>
            <a:r>
              <a:rPr lang="en" sz="1400">
                <a:latin typeface="Roboto Mono"/>
                <a:ea typeface="Roboto Mono"/>
                <a:cs typeface="Roboto Mono"/>
                <a:sym typeface="Roboto Mono"/>
              </a:rPr>
              <a:t>  this.x = x;</a:t>
            </a:r>
            <a:br>
              <a:rPr lang="en" sz="1400">
                <a:latin typeface="Roboto Mono"/>
                <a:ea typeface="Roboto Mono"/>
                <a:cs typeface="Roboto Mono"/>
                <a:sym typeface="Roboto Mono"/>
              </a:rPr>
            </a:br>
            <a:r>
              <a:rPr lang="en" sz="1400">
                <a:latin typeface="Roboto Mono"/>
                <a:ea typeface="Roboto Mono"/>
                <a:cs typeface="Roboto Mono"/>
                <a:sym typeface="Roboto Mono"/>
              </a:rPr>
              <a:t>  this.y = y;</a:t>
            </a:r>
            <a:br>
              <a:rPr lang="en" sz="1400">
                <a:latin typeface="Roboto Mono"/>
                <a:ea typeface="Roboto Mono"/>
                <a:cs typeface="Roboto Mono"/>
                <a:sym typeface="Roboto Mono"/>
              </a:rPr>
            </a:br>
            <a:r>
              <a:rPr lang="en" sz="1400">
                <a:latin typeface="Roboto Mono"/>
                <a:ea typeface="Roboto Mono"/>
                <a:cs typeface="Roboto Mono"/>
                <a:sym typeface="Roboto Mono"/>
              </a:rPr>
              <a:t>}</a:t>
            </a:r>
          </a:p>
          <a:p>
            <a:pPr lvl="0" rtl="0">
              <a:spcBef>
                <a:spcPts val="0"/>
              </a:spcBef>
              <a:buNone/>
            </a:pPr>
            <a:r>
              <a:t/>
            </a:r>
            <a:endParaRPr sz="1400">
              <a:latin typeface="Roboto Mono"/>
              <a:ea typeface="Roboto Mono"/>
              <a:cs typeface="Roboto Mono"/>
              <a:sym typeface="Roboto Mono"/>
            </a:endParaRPr>
          </a:p>
        </p:txBody>
      </p:sp>
      <p:sp>
        <p:nvSpPr>
          <p:cNvPr id="119" name="Shape 119"/>
          <p:cNvSpPr txBox="1"/>
          <p:nvPr>
            <p:ph idx="1" type="body"/>
          </p:nvPr>
        </p:nvSpPr>
        <p:spPr>
          <a:xfrm>
            <a:off x="4005700" y="3517350"/>
            <a:ext cx="4835400" cy="1103100"/>
          </a:xfrm>
          <a:prstGeom prst="rect">
            <a:avLst/>
          </a:prstGeom>
        </p:spPr>
        <p:txBody>
          <a:bodyPr anchorCtr="0" anchor="t" bIns="91425" lIns="91425" rIns="91425" tIns="91425">
            <a:noAutofit/>
          </a:bodyPr>
          <a:lstStyle/>
          <a:p>
            <a:pPr lvl="0">
              <a:spcBef>
                <a:spcPts val="0"/>
              </a:spcBef>
              <a:buNone/>
            </a:pPr>
            <a:r>
              <a:rPr lang="en" sz="1400">
                <a:latin typeface="Roboto Mono"/>
                <a:ea typeface="Roboto Mono"/>
                <a:cs typeface="Roboto Mono"/>
                <a:sym typeface="Roboto Mono"/>
              </a:rPr>
              <a:t>Vector.prototype.plus = function(other) {</a:t>
            </a:r>
            <a:br>
              <a:rPr lang="en" sz="1400">
                <a:latin typeface="Roboto Mono"/>
                <a:ea typeface="Roboto Mono"/>
                <a:cs typeface="Roboto Mono"/>
                <a:sym typeface="Roboto Mono"/>
              </a:rPr>
            </a:br>
            <a:r>
              <a:rPr lang="en" sz="1400">
                <a:latin typeface="Roboto Mono"/>
                <a:ea typeface="Roboto Mono"/>
                <a:cs typeface="Roboto Mono"/>
                <a:sym typeface="Roboto Mono"/>
              </a:rPr>
              <a:t>  return new Vector(this.x + other.x,</a:t>
            </a:r>
            <a:br>
              <a:rPr lang="en" sz="1400">
                <a:latin typeface="Roboto Mono"/>
                <a:ea typeface="Roboto Mono"/>
                <a:cs typeface="Roboto Mono"/>
                <a:sym typeface="Roboto Mono"/>
              </a:rPr>
            </a:br>
            <a:r>
              <a:rPr lang="en" sz="1400">
                <a:latin typeface="Roboto Mono"/>
                <a:ea typeface="Roboto Mono"/>
                <a:cs typeface="Roboto Mono"/>
                <a:sym typeface="Roboto Mono"/>
              </a:rPr>
              <a:t>			this.y + other.y);</a:t>
            </a:r>
            <a:br>
              <a:rPr lang="en" sz="1400">
                <a:latin typeface="Roboto Mono"/>
                <a:ea typeface="Roboto Mono"/>
                <a:cs typeface="Roboto Mono"/>
                <a:sym typeface="Roboto Mono"/>
              </a:rPr>
            </a:br>
            <a:r>
              <a:rPr lang="en" sz="1400">
                <a:latin typeface="Roboto Mono"/>
                <a:ea typeface="Roboto Mono"/>
                <a:cs typeface="Roboto Mono"/>
                <a:sym typeface="Roboto Mono"/>
              </a:rPr>
              <a:t>};</a:t>
            </a:r>
          </a:p>
          <a:p>
            <a:pPr lvl="0" rtl="0">
              <a:spcBef>
                <a:spcPts val="0"/>
              </a:spcBef>
              <a:buNone/>
            </a:pPr>
            <a:r>
              <a:t/>
            </a:r>
            <a:endParaRPr sz="1400">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