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Roboto"/>
      <p:regular r:id="rId47"/>
      <p:bold r:id="rId48"/>
      <p:italic r:id="rId49"/>
      <p:boldItalic r:id="rId50"/>
    </p:embeddedFont>
    <p:embeddedFont>
      <p:font typeface="Roboto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Mono-regular.fntdata"/><Relationship Id="rId50" Type="http://schemas.openxmlformats.org/officeDocument/2006/relationships/font" Target="fonts/Roboto-boldItalic.fntdata"/><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If you type the previous URL into your browser’s address bar, it will try to retrieve and display the document at that URL. First, your browser has to find out what address eloquentjavascript.net refers to. Then, using the HTTP protocol, it makes a connection to the server at that address and asks for the resource /12_browser.html.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eloquentjavascript.net/12_browser.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n">
                <a:latin typeface="Arial"/>
                <a:ea typeface="Arial"/>
                <a:cs typeface="Arial"/>
                <a:sym typeface="Arial"/>
              </a:rPr>
              <a:t>JavaScript za početnike</a:t>
            </a:r>
          </a:p>
        </p:txBody>
      </p:sp>
      <p:sp>
        <p:nvSpPr>
          <p:cNvPr id="68" name="Shape 68"/>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a:spcBef>
                <a:spcPts val="0"/>
              </a:spcBef>
              <a:buNone/>
            </a:pPr>
            <a:r>
              <a:rPr lang="en" sz="2400"/>
              <a:t>Predavanje #8</a:t>
            </a:r>
          </a:p>
          <a:p>
            <a:pPr lvl="0">
              <a:spcBef>
                <a:spcPts val="0"/>
              </a:spcBef>
              <a:buNone/>
            </a:pPr>
            <a:r>
              <a:rPr lang="en" sz="2400"/>
              <a:t>Javascript and the Browser &amp; The DOM</a:t>
            </a:r>
          </a:p>
          <a:p>
            <a:pPr lvl="0">
              <a:spcBef>
                <a:spcPts val="0"/>
              </a:spcBef>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HTML</a:t>
            </a:r>
          </a:p>
        </p:txBody>
      </p:sp>
      <p:sp>
        <p:nvSpPr>
          <p:cNvPr id="123" name="Shape 123"/>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b="1" lang="en"/>
              <a:t>Tags</a:t>
            </a:r>
            <a:r>
              <a:rPr lang="en"/>
              <a:t> (&lt; and &gt;), provide information about the structure of the document.</a:t>
            </a:r>
          </a:p>
          <a:p>
            <a:pPr lvl="0">
              <a:spcBef>
                <a:spcPts val="0"/>
              </a:spcBef>
              <a:buNone/>
            </a:pPr>
            <a:r>
              <a:rPr lang="en"/>
              <a:t>&lt;!doctype html&gt; tells the browser to interpret it as modern HTML.</a:t>
            </a:r>
          </a:p>
          <a:p>
            <a:pPr lvl="0">
              <a:spcBef>
                <a:spcPts val="0"/>
              </a:spcBef>
              <a:buNone/>
            </a:pPr>
            <a:r>
              <a:rPr lang="en"/>
              <a:t>HTML documents have a </a:t>
            </a:r>
            <a:r>
              <a:rPr b="1" lang="en"/>
              <a:t>head</a:t>
            </a:r>
            <a:r>
              <a:rPr lang="en"/>
              <a:t> and a </a:t>
            </a:r>
            <a:r>
              <a:rPr b="1" lang="en"/>
              <a:t>body</a:t>
            </a:r>
            <a:r>
              <a:rPr lang="en"/>
              <a:t>. The head contains information about the document, and the body contains the document itself.</a:t>
            </a:r>
          </a:p>
          <a:p>
            <a:pPr lvl="0" rtl="0">
              <a:spcBef>
                <a:spcPts val="0"/>
              </a:spcBef>
              <a:buNone/>
            </a:pPr>
            <a:r>
              <a:t/>
            </a:r>
            <a:endParaRPr/>
          </a:p>
        </p:txBody>
      </p:sp>
      <p:sp>
        <p:nvSpPr>
          <p:cNvPr id="124" name="Shape 124"/>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Tags: &lt;h1&gt;,&lt;p&gt;,&lt;a&gt;...</a:t>
            </a:r>
          </a:p>
          <a:p>
            <a:pPr lvl="0">
              <a:spcBef>
                <a:spcPts val="0"/>
              </a:spcBef>
              <a:buNone/>
            </a:pPr>
            <a:r>
              <a:rPr lang="en"/>
              <a:t>Element (body,paragraph...): started by </a:t>
            </a:r>
            <a:r>
              <a:rPr b="1" lang="en"/>
              <a:t>opening</a:t>
            </a:r>
            <a:r>
              <a:rPr lang="en"/>
              <a:t> tag (&lt;p&gt;), ended by a </a:t>
            </a:r>
            <a:r>
              <a:rPr b="1" lang="en"/>
              <a:t>closing</a:t>
            </a:r>
            <a:r>
              <a:rPr lang="en"/>
              <a:t> tag (&lt;/p&gt;)</a:t>
            </a:r>
          </a:p>
          <a:p>
            <a:pPr lvl="0">
              <a:spcBef>
                <a:spcPts val="0"/>
              </a:spcBef>
              <a:buNone/>
            </a:pPr>
            <a:r>
              <a:rPr lang="en"/>
              <a:t>Some opening tags have </a:t>
            </a:r>
            <a:r>
              <a:rPr b="1" lang="en"/>
              <a:t>attributes</a:t>
            </a:r>
            <a:r>
              <a:rPr lang="en"/>
              <a:t> (eg. &lt;a href="..."&gt;&lt;/a&gt;) - extra info in form of </a:t>
            </a:r>
            <a:r>
              <a:rPr b="1" lang="en"/>
              <a:t>name="value"</a:t>
            </a:r>
            <a:r>
              <a:rPr lang="en"/>
              <a:t> pairs.</a:t>
            </a:r>
          </a:p>
          <a:p>
            <a:pPr lvl="0">
              <a:spcBef>
                <a:spcPts val="0"/>
              </a:spcBef>
              <a:buNone/>
            </a:pPr>
            <a:r>
              <a:rPr lang="en"/>
              <a:t>Tags without closing tags - img, input... - do not enclose anything.</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HTML and JavaScript</a:t>
            </a:r>
          </a:p>
        </p:txBody>
      </p:sp>
      <p:sp>
        <p:nvSpPr>
          <p:cNvPr id="130" name="Shape 13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&lt;script&gt;</a:t>
            </a:r>
            <a:r>
              <a:rPr lang="en"/>
              <a:t> tag - used to include a piece of JavaScript in a document.</a:t>
            </a:r>
          </a:p>
          <a:p>
            <a:pPr lvl="0">
              <a:spcBef>
                <a:spcPts val="0"/>
              </a:spcBef>
              <a:buNone/>
            </a:pPr>
            <a:r>
              <a:rPr lang="en">
                <a:latin typeface="Roboto Mono"/>
                <a:ea typeface="Roboto Mono"/>
                <a:cs typeface="Roboto Mono"/>
                <a:sym typeface="Roboto Mono"/>
              </a:rPr>
              <a:t>&lt;h1&gt;Testing alert&lt;/h1&gt;</a:t>
            </a:r>
            <a:br>
              <a:rPr lang="en">
                <a:latin typeface="Roboto Mono"/>
                <a:ea typeface="Roboto Mono"/>
                <a:cs typeface="Roboto Mono"/>
                <a:sym typeface="Roboto Mono"/>
              </a:rPr>
            </a:br>
            <a:r>
              <a:rPr lang="en">
                <a:latin typeface="Roboto Mono"/>
                <a:ea typeface="Roboto Mono"/>
                <a:cs typeface="Roboto Mono"/>
                <a:sym typeface="Roboto Mono"/>
              </a:rPr>
              <a:t>&lt;script&gt;alert("hello!");&lt;/script&gt;</a:t>
            </a:r>
          </a:p>
          <a:p>
            <a:pPr lvl="0">
              <a:spcBef>
                <a:spcPts val="0"/>
              </a:spcBef>
              <a:buNone/>
            </a:pPr>
            <a:r>
              <a:rPr lang="en"/>
              <a:t>It will run as soon as the </a:t>
            </a:r>
            <a:r>
              <a:rPr lang="en">
                <a:latin typeface="Roboto Mono"/>
                <a:ea typeface="Roboto Mono"/>
                <a:cs typeface="Roboto Mono"/>
                <a:sym typeface="Roboto Mono"/>
              </a:rPr>
              <a:t>&lt;script&gt;</a:t>
            </a:r>
            <a:r>
              <a:rPr lang="en"/>
              <a:t> tag is encountered as the </a:t>
            </a:r>
            <a:br>
              <a:rPr lang="en"/>
            </a:br>
            <a:r>
              <a:rPr lang="en"/>
              <a:t>browser reads the HTML.</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HTML and JavaScript</a:t>
            </a:r>
          </a:p>
        </p:txBody>
      </p:sp>
      <p:sp>
        <p:nvSpPr>
          <p:cNvPr id="136" name="Shape 13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&lt;script&gt; </a:t>
            </a:r>
            <a:r>
              <a:rPr lang="en"/>
              <a:t>tag can be given an src attribute in order to fetch a script file</a:t>
            </a:r>
          </a:p>
          <a:p>
            <a:pPr lvl="0">
              <a:spcBef>
                <a:spcPts val="0"/>
              </a:spcBef>
              <a:buNone/>
            </a:pPr>
            <a:r>
              <a:rPr lang="en">
                <a:latin typeface="Roboto Mono"/>
                <a:ea typeface="Roboto Mono"/>
                <a:cs typeface="Roboto Mono"/>
                <a:sym typeface="Roboto Mono"/>
              </a:rPr>
              <a:t>&lt;h1&gt;Testing alert&lt;/h1&gt;</a:t>
            </a:r>
          </a:p>
          <a:p>
            <a:pPr lvl="0">
              <a:spcBef>
                <a:spcPts val="0"/>
              </a:spcBef>
              <a:buNone/>
            </a:pPr>
            <a:r>
              <a:rPr lang="en">
                <a:latin typeface="Roboto Mono"/>
                <a:ea typeface="Roboto Mono"/>
                <a:cs typeface="Roboto Mono"/>
                <a:sym typeface="Roboto Mono"/>
              </a:rPr>
              <a:t>&lt;script src="code/hello.js"&gt;&lt;/script&gt;</a:t>
            </a:r>
          </a:p>
          <a:p>
            <a:pPr lvl="0">
              <a:spcBef>
                <a:spcPts val="0"/>
              </a:spcBef>
              <a:buNone/>
            </a:pPr>
            <a:r>
              <a:rPr lang="en"/>
              <a:t>A script tag must always be closed with</a:t>
            </a:r>
            <a:r>
              <a:rPr lang="en">
                <a:latin typeface="Roboto Mono"/>
                <a:ea typeface="Roboto Mono"/>
                <a:cs typeface="Roboto Mono"/>
                <a:sym typeface="Roboto Mono"/>
              </a:rPr>
              <a:t> &lt;/script&gt;.</a:t>
            </a: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HTML and JavaScript</a:t>
            </a:r>
          </a:p>
        </p:txBody>
      </p:sp>
      <p:sp>
        <p:nvSpPr>
          <p:cNvPr id="142" name="Shape 14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Attributes can contain a JavaScript program.</a:t>
            </a:r>
          </a:p>
          <a:p>
            <a:pPr lvl="0">
              <a:spcBef>
                <a:spcPts val="0"/>
              </a:spcBef>
              <a:buNone/>
            </a:pPr>
            <a:r>
              <a:rPr lang="en">
                <a:latin typeface="Roboto Mono"/>
                <a:ea typeface="Roboto Mono"/>
                <a:cs typeface="Roboto Mono"/>
                <a:sym typeface="Roboto Mono"/>
              </a:rPr>
              <a:t>&lt;button onclick="alert('Boom!');"&gt;DO NOT PRESS&lt;/button&gt;</a:t>
            </a:r>
          </a:p>
          <a:p>
            <a:pPr lvl="0">
              <a:spcBef>
                <a:spcPts val="0"/>
              </a:spcBef>
              <a:buNone/>
            </a:pPr>
            <a:r>
              <a:rPr lang="en"/>
              <a:t>Onclick content will be run whenever the button is clicked.</a:t>
            </a: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Part 2</a:t>
            </a:r>
            <a:br>
              <a:rPr lang="en"/>
            </a:br>
            <a:r>
              <a:rPr lang="en"/>
              <a:t>The Document Object Model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DOM</a:t>
            </a:r>
          </a:p>
        </p:txBody>
      </p:sp>
      <p:sp>
        <p:nvSpPr>
          <p:cNvPr id="153" name="Shape 15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browser retrieves the page’s HTML text and parses it - builds up a model of the document’s structure.</a:t>
            </a:r>
          </a:p>
          <a:p>
            <a:pPr lvl="0">
              <a:spcBef>
                <a:spcPts val="0"/>
              </a:spcBef>
              <a:buNone/>
            </a:pPr>
            <a:r>
              <a:rPr lang="en"/>
              <a:t>Can read from the model &amp; change the model. </a:t>
            </a:r>
          </a:p>
          <a:p>
            <a:pPr lvl="0">
              <a:spcBef>
                <a:spcPts val="0"/>
              </a:spcBef>
              <a:buNone/>
            </a:pPr>
            <a:r>
              <a:rPr lang="en"/>
              <a:t>Acts as live data structure: when it is modified, the page is updated to reflect the changes.</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Document structure</a:t>
            </a:r>
          </a:p>
        </p:txBody>
      </p:sp>
      <p:sp>
        <p:nvSpPr>
          <p:cNvPr id="159" name="Shape 15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HTML document - nested set of boxes = Document Object Model, or DOM.</a:t>
            </a:r>
            <a:br>
              <a:rPr lang="en"/>
            </a:br>
            <a:r>
              <a:rPr lang="en"/>
              <a:t>For each box, there is an object, which we can interact with.</a:t>
            </a:r>
          </a:p>
          <a:p>
            <a:pPr lvl="0">
              <a:spcBef>
                <a:spcPts val="0"/>
              </a:spcBef>
              <a:buNone/>
            </a:pPr>
            <a:r>
              <a:rPr lang="en"/>
              <a:t>Global variable document - gives access to these objects.</a:t>
            </a:r>
          </a:p>
          <a:p>
            <a:pPr lvl="0">
              <a:spcBef>
                <a:spcPts val="0"/>
              </a:spcBef>
              <a:buNone/>
            </a:pPr>
            <a:r>
              <a:rPr lang="en">
                <a:latin typeface="Roboto Mono"/>
                <a:ea typeface="Roboto Mono"/>
                <a:cs typeface="Roboto Mono"/>
                <a:sym typeface="Roboto Mono"/>
              </a:rPr>
              <a:t>document.documentElement</a:t>
            </a:r>
            <a:r>
              <a:rPr lang="en"/>
              <a:t> property refers to the object representing the &lt;html&gt; tag.</a:t>
            </a:r>
          </a:p>
          <a:p>
            <a:pPr lvl="0">
              <a:spcBef>
                <a:spcPts val="0"/>
              </a:spcBef>
              <a:buNone/>
            </a:pPr>
            <a:r>
              <a:rPr lang="en">
                <a:latin typeface="Roboto Mono"/>
                <a:ea typeface="Roboto Mono"/>
                <a:cs typeface="Roboto Mono"/>
                <a:sym typeface="Roboto Mono"/>
              </a:rPr>
              <a:t>document.head, document.body</a:t>
            </a:r>
            <a:r>
              <a:rPr lang="en"/>
              <a:t> - properties for the head and body tags, which hold the objects for those elements.</a:t>
            </a: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Trees</a:t>
            </a:r>
          </a:p>
        </p:txBody>
      </p:sp>
      <p:sp>
        <p:nvSpPr>
          <p:cNvPr id="165" name="Shape 16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Each node may refer to other nodes, children, which in turn </a:t>
            </a:r>
            <a:br>
              <a:rPr lang="en"/>
            </a:br>
            <a:r>
              <a:rPr lang="en"/>
              <a:t>may have their own children.</a:t>
            </a:r>
          </a:p>
          <a:p>
            <a:pPr lvl="0">
              <a:spcBef>
                <a:spcPts val="0"/>
              </a:spcBef>
              <a:buNone/>
            </a:pPr>
            <a:r>
              <a:rPr b="1" lang="en"/>
              <a:t>Tree </a:t>
            </a:r>
            <a:r>
              <a:rPr lang="en"/>
              <a:t>- data structure - branching structure, no cycles, single well-defined “root”. </a:t>
            </a:r>
            <a:br>
              <a:rPr lang="en"/>
            </a:br>
            <a:r>
              <a:rPr lang="en"/>
              <a:t>document.documentElement serves as the root for the DOM.</a:t>
            </a:r>
          </a:p>
          <a:p>
            <a:pPr lvl="0">
              <a:spcBef>
                <a:spcPts val="0"/>
              </a:spcBef>
              <a:buNone/>
            </a:pPr>
            <a:r>
              <a:rPr lang="en"/>
              <a:t>Nodes - regular elements - represent HTML tags - can have child nodes.</a:t>
            </a:r>
            <a:br>
              <a:rPr lang="en"/>
            </a:br>
            <a:r>
              <a:rPr lang="en"/>
              <a:t>Some of these children can be leaf nodes, such as pieces of text.</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standard</a:t>
            </a:r>
          </a:p>
        </p:txBody>
      </p:sp>
      <p:sp>
        <p:nvSpPr>
          <p:cNvPr id="171" name="Shape 17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DOM was not made for JavaScript alone - poor integration.</a:t>
            </a:r>
          </a:p>
          <a:p>
            <a:pPr lvl="0">
              <a:spcBef>
                <a:spcPts val="0"/>
              </a:spcBef>
              <a:buNone/>
            </a:pPr>
            <a:r>
              <a:rPr b="1" lang="en"/>
              <a:t>childNodes property </a:t>
            </a:r>
            <a:r>
              <a:rPr lang="en"/>
              <a:t>- holds an array-like object, with a length property and properties labeled by numbers to access the child nodes.</a:t>
            </a:r>
          </a:p>
          <a:p>
            <a:pPr lvl="0">
              <a:spcBef>
                <a:spcPts val="0"/>
              </a:spcBef>
              <a:buNone/>
            </a:pPr>
            <a:r>
              <a:rPr lang="en"/>
              <a:t>Instance of the </a:t>
            </a:r>
            <a:r>
              <a:rPr b="1" lang="en"/>
              <a:t>NodeList type</a:t>
            </a:r>
            <a:r>
              <a:rPr lang="en"/>
              <a:t>, not a real array - does not have methods such as slice and forEach.</a:t>
            </a:r>
          </a:p>
          <a:p>
            <a:pPr lvl="0">
              <a:spcBef>
                <a:spcPts val="0"/>
              </a:spcBef>
              <a:buNone/>
            </a:pPr>
            <a:r>
              <a:rPr lang="en"/>
              <a:t>No way to create a new node and immediately add children or attributes to it.</a:t>
            </a:r>
            <a:br>
              <a:rPr lang="en"/>
            </a:br>
            <a:r>
              <a:rPr lang="en"/>
              <a:t>First create it - add children one by one - set the attributes one by one.</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Moving through the tree</a:t>
            </a:r>
          </a:p>
        </p:txBody>
      </p:sp>
      <p:sp>
        <p:nvSpPr>
          <p:cNvPr id="177" name="Shape 17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DOM nodes contain </a:t>
            </a:r>
            <a:br>
              <a:rPr lang="en"/>
            </a:br>
            <a:r>
              <a:rPr lang="en"/>
              <a:t>links to other nearby nodes.</a:t>
            </a:r>
          </a:p>
          <a:p>
            <a:pPr lvl="0">
              <a:spcBef>
                <a:spcPts val="0"/>
              </a:spcBef>
              <a:buNone/>
            </a:pPr>
            <a:r>
              <a:t/>
            </a:r>
            <a:endParaRPr/>
          </a:p>
        </p:txBody>
      </p:sp>
      <p:pic>
        <p:nvPicPr>
          <p:cNvPr id="178" name="Shape 178"/>
          <p:cNvPicPr preferRelativeResize="0"/>
          <p:nvPr/>
        </p:nvPicPr>
        <p:blipFill>
          <a:blip r:embed="rId3">
            <a:alphaModFix/>
          </a:blip>
          <a:stretch>
            <a:fillRect/>
          </a:stretch>
        </p:blipFill>
        <p:spPr>
          <a:xfrm>
            <a:off x="5001700" y="1719875"/>
            <a:ext cx="3692296" cy="342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799"/>
          </a:xfrm>
          <a:prstGeom prst="rect">
            <a:avLst/>
          </a:prstGeom>
        </p:spPr>
        <p:txBody>
          <a:bodyPr anchorCtr="0" anchor="ctr" bIns="91425" lIns="91425" rIns="91425" tIns="91425">
            <a:noAutofit/>
          </a:bodyPr>
          <a:lstStyle/>
          <a:p>
            <a:pPr lvl="0">
              <a:spcBef>
                <a:spcPts val="0"/>
              </a:spcBef>
              <a:buNone/>
            </a:pPr>
            <a:r>
              <a:rPr lang="en"/>
              <a:t>Part 1 - JS and the Browser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Moving through the tree</a:t>
            </a:r>
          </a:p>
        </p:txBody>
      </p:sp>
      <p:sp>
        <p:nvSpPr>
          <p:cNvPr id="184" name="Shape 18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parentNode property - points to its containing node.</a:t>
            </a:r>
          </a:p>
          <a:p>
            <a:pPr lvl="0">
              <a:spcBef>
                <a:spcPts val="0"/>
              </a:spcBef>
              <a:buNone/>
            </a:pPr>
            <a:r>
              <a:rPr lang="en"/>
              <a:t>childNodes property - points to an array-like object holding its children.</a:t>
            </a:r>
          </a:p>
          <a:p>
            <a:pPr lvl="0">
              <a:spcBef>
                <a:spcPts val="0"/>
              </a:spcBef>
              <a:buNone/>
            </a:pPr>
            <a:r>
              <a:rPr lang="en"/>
              <a:t>firstChild and lastChild properties - point to the first and last child elements or have the value null for nodes without children.</a:t>
            </a:r>
          </a:p>
          <a:p>
            <a:pPr lvl="0">
              <a:spcBef>
                <a:spcPts val="0"/>
              </a:spcBef>
              <a:buNone/>
            </a:pPr>
            <a:r>
              <a:rPr lang="en"/>
              <a:t>innerHTML and innerText properties - shows the content of an element node.</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Finding elements</a:t>
            </a:r>
          </a:p>
        </p:txBody>
      </p:sp>
      <p:sp>
        <p:nvSpPr>
          <p:cNvPr id="190" name="Shape 19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To find a specific node, let's say an &lt;a&gt; element, by starting at document.body and following a path of links is a bad idea.</a:t>
            </a:r>
          </a:p>
          <a:p>
            <a:pPr lvl="0">
              <a:spcBef>
                <a:spcPts val="0"/>
              </a:spcBef>
              <a:buNone/>
            </a:pPr>
            <a:r>
              <a:rPr lang="en"/>
              <a:t>Better if we could - “Get the first link in the document”.</a:t>
            </a:r>
          </a:p>
          <a:p>
            <a:pPr lvl="0">
              <a:spcBef>
                <a:spcPts val="0"/>
              </a:spcBef>
              <a:buNone/>
            </a:pPr>
            <a:r>
              <a:rPr lang="en"/>
              <a:t>var link = document.body.getElementsByTagName("a")[0];</a:t>
            </a:r>
          </a:p>
          <a:p>
            <a:pPr lvl="0">
              <a:spcBef>
                <a:spcPts val="0"/>
              </a:spcBef>
              <a:buNone/>
            </a:pPr>
            <a:r>
              <a:rPr lang="en"/>
              <a:t>console.log(link.href);</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Finding elements</a:t>
            </a:r>
          </a:p>
        </p:txBody>
      </p:sp>
      <p:sp>
        <p:nvSpPr>
          <p:cNvPr id="196" name="Shape 19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a:t>getElementsByTagName</a:t>
            </a:r>
            <a:r>
              <a:rPr lang="en"/>
              <a:t> method - collects all elements with the given tag name that are descendants of the given node and returns them as an array-like object.</a:t>
            </a:r>
          </a:p>
          <a:p>
            <a:pPr lvl="0">
              <a:spcBef>
                <a:spcPts val="0"/>
              </a:spcBef>
              <a:buNone/>
            </a:pPr>
            <a:r>
              <a:rPr b="1" lang="en"/>
              <a:t>document</a:t>
            </a:r>
            <a:r>
              <a:rPr lang="en"/>
              <a:t>.</a:t>
            </a:r>
            <a:r>
              <a:rPr b="1" lang="en"/>
              <a:t>getElementById</a:t>
            </a:r>
            <a:r>
              <a:rPr lang="en"/>
              <a:t> - find a specific single node.</a:t>
            </a:r>
          </a:p>
          <a:p>
            <a:pPr lvl="0" rtl="0">
              <a:spcBef>
                <a:spcPts val="0"/>
              </a:spcBef>
              <a:buNone/>
            </a:pPr>
            <a:r>
              <a:rPr b="1" lang="en"/>
              <a:t>getElementsByClassName</a:t>
            </a:r>
            <a:r>
              <a:rPr lang="en"/>
              <a:t> method - retrieves all elements that have the given string in their class attribute.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Finding elements</a:t>
            </a:r>
          </a:p>
        </p:txBody>
      </p:sp>
      <p:sp>
        <p:nvSpPr>
          <p:cNvPr id="202" name="Shape 20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&lt;p&gt;My ostrich Gertrude:&lt;/p&gt;</a:t>
            </a:r>
            <a:br>
              <a:rPr lang="en">
                <a:latin typeface="Roboto Mono"/>
                <a:ea typeface="Roboto Mono"/>
                <a:cs typeface="Roboto Mono"/>
                <a:sym typeface="Roboto Mono"/>
              </a:rPr>
            </a:br>
            <a:r>
              <a:rPr lang="en">
                <a:latin typeface="Roboto Mono"/>
                <a:ea typeface="Roboto Mono"/>
                <a:cs typeface="Roboto Mono"/>
                <a:sym typeface="Roboto Mono"/>
              </a:rPr>
              <a:t>&lt;p&gt;&lt;img id="gertrude" src="img/ostrich.png"&gt;&lt;/p&gt;</a:t>
            </a:r>
          </a:p>
          <a:p>
            <a:pPr lvl="0">
              <a:spcBef>
                <a:spcPts val="0"/>
              </a:spcBef>
              <a:buNone/>
            </a:pPr>
            <a:r>
              <a:rPr lang="en">
                <a:latin typeface="Roboto Mono"/>
                <a:ea typeface="Roboto Mono"/>
                <a:cs typeface="Roboto Mono"/>
                <a:sym typeface="Roboto Mono"/>
              </a:rPr>
              <a:t>&lt;script&gt;</a:t>
            </a:r>
            <a:br>
              <a:rPr lang="en">
                <a:latin typeface="Roboto Mono"/>
                <a:ea typeface="Roboto Mono"/>
                <a:cs typeface="Roboto Mono"/>
                <a:sym typeface="Roboto Mono"/>
              </a:rPr>
            </a:br>
            <a:r>
              <a:rPr lang="en">
                <a:latin typeface="Roboto Mono"/>
                <a:ea typeface="Roboto Mono"/>
                <a:cs typeface="Roboto Mono"/>
                <a:sym typeface="Roboto Mono"/>
              </a:rPr>
              <a:t>  var ostrich = document.getElementById("gertrude");</a:t>
            </a:r>
            <a:br>
              <a:rPr lang="en">
                <a:latin typeface="Roboto Mono"/>
                <a:ea typeface="Roboto Mono"/>
                <a:cs typeface="Roboto Mono"/>
                <a:sym typeface="Roboto Mono"/>
              </a:rPr>
            </a:br>
            <a:r>
              <a:rPr lang="en">
                <a:latin typeface="Roboto Mono"/>
                <a:ea typeface="Roboto Mono"/>
                <a:cs typeface="Roboto Mono"/>
                <a:sym typeface="Roboto Mono"/>
              </a:rPr>
              <a:t>  console.log(ostrich.src);</a:t>
            </a:r>
            <a:br>
              <a:rPr lang="en">
                <a:latin typeface="Roboto Mono"/>
                <a:ea typeface="Roboto Mono"/>
                <a:cs typeface="Roboto Mono"/>
                <a:sym typeface="Roboto Mono"/>
              </a:rPr>
            </a:br>
            <a:r>
              <a:rPr lang="en">
                <a:latin typeface="Roboto Mono"/>
                <a:ea typeface="Roboto Mono"/>
                <a:cs typeface="Roboto Mono"/>
                <a:sym typeface="Roboto Mono"/>
              </a:rPr>
              <a:t>&lt;/script&gt;</a:t>
            </a: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Changing the document</a:t>
            </a:r>
          </a:p>
        </p:txBody>
      </p:sp>
      <p:sp>
        <p:nvSpPr>
          <p:cNvPr id="208" name="Shape 20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Almost everything about the DOM data structure can be changed.</a:t>
            </a:r>
          </a:p>
          <a:p>
            <a:pPr lvl="0">
              <a:spcBef>
                <a:spcPts val="0"/>
              </a:spcBef>
              <a:buNone/>
            </a:pPr>
            <a:r>
              <a:rPr b="1" lang="en"/>
              <a:t>removeChild </a:t>
            </a:r>
            <a:r>
              <a:rPr lang="en"/>
              <a:t>method - removes the given child node from the document.</a:t>
            </a:r>
            <a:br>
              <a:rPr lang="en"/>
            </a:br>
            <a:r>
              <a:rPr b="1" lang="en"/>
              <a:t>appendChild </a:t>
            </a:r>
            <a:r>
              <a:rPr lang="en"/>
              <a:t>- puts the given node at the end of the list of children.</a:t>
            </a:r>
            <a:br>
              <a:rPr lang="en"/>
            </a:br>
            <a:r>
              <a:rPr b="1" lang="en"/>
              <a:t>insertBefore </a:t>
            </a:r>
            <a:r>
              <a:rPr lang="en"/>
              <a:t>- inserts the node given as the first argument before the node given as the second argument.</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Changing the document</a:t>
            </a:r>
          </a:p>
        </p:txBody>
      </p:sp>
      <p:sp>
        <p:nvSpPr>
          <p:cNvPr id="214" name="Shape 21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node can exist in the document in </a:t>
            </a:r>
            <a:r>
              <a:rPr b="1" lang="en"/>
              <a:t>only one place</a:t>
            </a:r>
            <a:r>
              <a:rPr lang="en"/>
              <a:t>.</a:t>
            </a:r>
          </a:p>
          <a:p>
            <a:pPr lvl="0">
              <a:spcBef>
                <a:spcPts val="0"/>
              </a:spcBef>
              <a:buNone/>
            </a:pPr>
            <a:r>
              <a:rPr lang="en"/>
              <a:t>Operations that insert a node somewhere - cause it to be removed from its current position.</a:t>
            </a:r>
          </a:p>
          <a:p>
            <a:pPr lvl="0">
              <a:spcBef>
                <a:spcPts val="0"/>
              </a:spcBef>
              <a:buNone/>
            </a:pPr>
            <a:r>
              <a:rPr b="1" lang="en"/>
              <a:t>replaceChild </a:t>
            </a:r>
            <a:r>
              <a:rPr lang="en"/>
              <a:t>method is used to replace a child node with another one - arguments two nodes: a </a:t>
            </a:r>
            <a:r>
              <a:rPr b="1" lang="en"/>
              <a:t>new node</a:t>
            </a:r>
            <a:r>
              <a:rPr lang="en"/>
              <a:t> and the </a:t>
            </a:r>
            <a:r>
              <a:rPr b="1" lang="en"/>
              <a:t>node to be replaced</a:t>
            </a:r>
            <a:r>
              <a:rPr lang="en"/>
              <a:t>.</a:t>
            </a:r>
          </a:p>
          <a:p>
            <a:pPr lvl="0">
              <a:spcBef>
                <a:spcPts val="0"/>
              </a:spcBef>
              <a:buNone/>
            </a:pPr>
            <a:r>
              <a:rPr lang="en"/>
              <a:t>The replaced node must be a child of the element the method is called on.</a:t>
            </a:r>
          </a:p>
          <a:p>
            <a:pPr lv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Creating nodes</a:t>
            </a:r>
          </a:p>
        </p:txBody>
      </p:sp>
      <p:sp>
        <p:nvSpPr>
          <p:cNvPr id="220" name="Shape 22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a:t>document.createTextNode</a:t>
            </a:r>
            <a:r>
              <a:rPr lang="en"/>
              <a:t> method - adds a new text node.</a:t>
            </a:r>
            <a:br>
              <a:rPr lang="en"/>
            </a:br>
            <a:r>
              <a:rPr lang="en"/>
              <a:t>Given a string, createTextNode gives us a type 3 DOM node (a text node)</a:t>
            </a:r>
          </a:p>
          <a:p>
            <a:pPr lvl="0">
              <a:spcBef>
                <a:spcPts val="0"/>
              </a:spcBef>
              <a:buNone/>
            </a:pPr>
            <a:r>
              <a:rPr lang="en"/>
              <a:t>The node list returned by a method like </a:t>
            </a:r>
            <a:r>
              <a:rPr b="1" lang="en"/>
              <a:t>getElementsByTagName</a:t>
            </a:r>
            <a:r>
              <a:rPr lang="en"/>
              <a:t> (or a property like childNodes) is </a:t>
            </a:r>
            <a:r>
              <a:rPr b="1" lang="en"/>
              <a:t>live</a:t>
            </a:r>
            <a:r>
              <a:rPr lang="en"/>
              <a:t> - updated as the document changes.</a:t>
            </a:r>
          </a:p>
          <a:p>
            <a:pPr lvl="0">
              <a:spcBef>
                <a:spcPts val="0"/>
              </a:spcBef>
              <a:buNone/>
            </a:pPr>
            <a:r>
              <a:rPr b="1" lang="en"/>
              <a:t>document.createElement</a:t>
            </a:r>
            <a:r>
              <a:rPr lang="en"/>
              <a:t> method - takes a tag name and returns a new empty node of the given type.</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Attributes</a:t>
            </a:r>
          </a:p>
        </p:txBody>
      </p:sp>
      <p:sp>
        <p:nvSpPr>
          <p:cNvPr id="226" name="Shape 22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Element attributes - accessed through a property of the same name on the element’s DOM object.</a:t>
            </a:r>
          </a:p>
          <a:p>
            <a:pPr lvl="0">
              <a:spcBef>
                <a:spcPts val="0"/>
              </a:spcBef>
              <a:buNone/>
            </a:pPr>
            <a:r>
              <a:rPr lang="en"/>
              <a:t>Example. a href</a:t>
            </a:r>
          </a:p>
          <a:p>
            <a:pPr lvl="0">
              <a:spcBef>
                <a:spcPts val="0"/>
              </a:spcBef>
              <a:buNone/>
            </a:pPr>
            <a:r>
              <a:rPr lang="en">
                <a:latin typeface="Roboto Mono"/>
                <a:ea typeface="Roboto Mono"/>
                <a:cs typeface="Roboto Mono"/>
                <a:sym typeface="Roboto Mono"/>
              </a:rPr>
              <a:t>var a = document.getElementsByTagName("a")[0];</a:t>
            </a:r>
            <a:br>
              <a:rPr lang="en">
                <a:latin typeface="Roboto Mono"/>
                <a:ea typeface="Roboto Mono"/>
                <a:cs typeface="Roboto Mono"/>
                <a:sym typeface="Roboto Mono"/>
              </a:rPr>
            </a:br>
            <a:r>
              <a:rPr lang="en">
                <a:latin typeface="Roboto Mono"/>
                <a:ea typeface="Roboto Mono"/>
                <a:cs typeface="Roboto Mono"/>
                <a:sym typeface="Roboto Mono"/>
              </a:rPr>
              <a:t>console.log(a.href);</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Attributes</a:t>
            </a:r>
          </a:p>
        </p:txBody>
      </p:sp>
      <p:sp>
        <p:nvSpPr>
          <p:cNvPr id="232" name="Shape 23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HTML allows setting any attribute you want on nodes - useful because it allows to store extra information in a document.</a:t>
            </a:r>
          </a:p>
          <a:p>
            <a:pPr lvl="0">
              <a:spcBef>
                <a:spcPts val="0"/>
              </a:spcBef>
              <a:buNone/>
            </a:pPr>
            <a:r>
              <a:rPr lang="en"/>
              <a:t>Not be present as a property on the element’s node - have to use the getAttribute and setAttribute methods.</a:t>
            </a:r>
          </a:p>
          <a:p>
            <a:pPr lvl="0">
              <a:spcBef>
                <a:spcPts val="0"/>
              </a:spcBef>
              <a:buNone/>
            </a:pPr>
            <a:r>
              <a:rPr lang="en"/>
              <a:t>Commonly used attribute is class - reserved word in JS - property used to access this attribute is called className.</a:t>
            </a:r>
          </a:p>
          <a:p>
            <a:pPr lv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Attributes</a:t>
            </a:r>
          </a:p>
        </p:txBody>
      </p:sp>
      <p:sp>
        <p:nvSpPr>
          <p:cNvPr id="238" name="Shape 23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&lt;p data-classified="secret"&gt;The launch code is 00000000.&lt;/p&gt;</a:t>
            </a:r>
            <a:br>
              <a:rPr lang="en">
                <a:latin typeface="Roboto Mono"/>
                <a:ea typeface="Roboto Mono"/>
                <a:cs typeface="Roboto Mono"/>
                <a:sym typeface="Roboto Mono"/>
              </a:rPr>
            </a:br>
            <a:r>
              <a:rPr lang="en">
                <a:latin typeface="Roboto Mono"/>
                <a:ea typeface="Roboto Mono"/>
                <a:cs typeface="Roboto Mono"/>
                <a:sym typeface="Roboto Mono"/>
              </a:rPr>
              <a:t>&lt;p data-classified="unclassified"&gt;I have two feet.&lt;/p&gt;</a:t>
            </a:r>
            <a:br>
              <a:rPr lang="en">
                <a:latin typeface="Roboto Mono"/>
                <a:ea typeface="Roboto Mono"/>
                <a:cs typeface="Roboto Mono"/>
                <a:sym typeface="Roboto Mono"/>
              </a:rPr>
            </a:br>
            <a:r>
              <a:rPr lang="en">
                <a:latin typeface="Roboto Mono"/>
                <a:ea typeface="Roboto Mono"/>
                <a:cs typeface="Roboto Mono"/>
                <a:sym typeface="Roboto Mono"/>
              </a:rPr>
              <a:t>&lt;script&gt;</a:t>
            </a:r>
            <a:br>
              <a:rPr lang="en">
                <a:latin typeface="Roboto Mono"/>
                <a:ea typeface="Roboto Mono"/>
                <a:cs typeface="Roboto Mono"/>
                <a:sym typeface="Roboto Mono"/>
              </a:rPr>
            </a:br>
            <a:r>
              <a:rPr lang="en">
                <a:latin typeface="Roboto Mono"/>
                <a:ea typeface="Roboto Mono"/>
                <a:cs typeface="Roboto Mono"/>
                <a:sym typeface="Roboto Mono"/>
              </a:rPr>
              <a:t>  var paras = document.body.getElementsByTagName("p");</a:t>
            </a:r>
            <a:br>
              <a:rPr lang="en">
                <a:latin typeface="Roboto Mono"/>
                <a:ea typeface="Roboto Mono"/>
                <a:cs typeface="Roboto Mono"/>
                <a:sym typeface="Roboto Mono"/>
              </a:rPr>
            </a:br>
            <a:r>
              <a:rPr lang="en">
                <a:latin typeface="Roboto Mono"/>
                <a:ea typeface="Roboto Mono"/>
                <a:cs typeface="Roboto Mono"/>
                <a:sym typeface="Roboto Mono"/>
              </a:rPr>
              <a:t>  Array.prototype.forEach.call(paras, function(para) {</a:t>
            </a:r>
            <a:br>
              <a:rPr lang="en">
                <a:latin typeface="Roboto Mono"/>
                <a:ea typeface="Roboto Mono"/>
                <a:cs typeface="Roboto Mono"/>
                <a:sym typeface="Roboto Mono"/>
              </a:rPr>
            </a:br>
            <a:r>
              <a:rPr lang="en">
                <a:latin typeface="Roboto Mono"/>
                <a:ea typeface="Roboto Mono"/>
                <a:cs typeface="Roboto Mono"/>
                <a:sym typeface="Roboto Mono"/>
              </a:rPr>
              <a:t>    if (para.getAttribute("data-classified") == "secret")</a:t>
            </a:r>
            <a:br>
              <a:rPr lang="en">
                <a:latin typeface="Roboto Mono"/>
                <a:ea typeface="Roboto Mono"/>
                <a:cs typeface="Roboto Mono"/>
                <a:sym typeface="Roboto Mono"/>
              </a:rPr>
            </a:br>
            <a:r>
              <a:rPr lang="en">
                <a:latin typeface="Roboto Mono"/>
                <a:ea typeface="Roboto Mono"/>
                <a:cs typeface="Roboto Mono"/>
                <a:sym typeface="Roboto Mono"/>
              </a:rPr>
              <a:t>      para.parentNode.removeChild(para);</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&lt;/script&gt;</a:t>
            </a: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773700" y="1663450"/>
            <a:ext cx="7596600" cy="761699"/>
          </a:xfrm>
          <a:prstGeom prst="rect">
            <a:avLst/>
          </a:prstGeom>
        </p:spPr>
        <p:txBody>
          <a:bodyPr anchorCtr="0" anchor="ctr" bIns="91425" lIns="91425" rIns="91425" tIns="91425">
            <a:noAutofit/>
          </a:bodyPr>
          <a:lstStyle/>
          <a:p>
            <a:pPr lvl="0" algn="ctr">
              <a:spcBef>
                <a:spcPts val="0"/>
              </a:spcBef>
              <a:buNone/>
            </a:pPr>
            <a:r>
              <a:rPr lang="en">
                <a:solidFill>
                  <a:schemeClr val="lt2"/>
                </a:solidFill>
              </a:rPr>
              <a:t>"The browser is a really hostile programming environment."</a:t>
            </a:r>
          </a:p>
        </p:txBody>
      </p:sp>
      <p:cxnSp>
        <p:nvCxnSpPr>
          <p:cNvPr id="79" name="Shape 79"/>
          <p:cNvCxnSpPr/>
          <p:nvPr/>
        </p:nvCxnSpPr>
        <p:spPr>
          <a:xfrm>
            <a:off x="4295550" y="2693400"/>
            <a:ext cx="552900" cy="0"/>
          </a:xfrm>
          <a:prstGeom prst="straightConnector1">
            <a:avLst/>
          </a:prstGeom>
          <a:noFill/>
          <a:ln cap="flat" cmpd="sng" w="28575">
            <a:solidFill>
              <a:schemeClr val="dk1"/>
            </a:solidFill>
            <a:prstDash val="solid"/>
            <a:round/>
            <a:headEnd len="med" w="med" type="none"/>
            <a:tailEnd len="med" w="med" type="none"/>
          </a:ln>
        </p:spPr>
      </p:cxnSp>
      <p:sp>
        <p:nvSpPr>
          <p:cNvPr id="80" name="Shape 80"/>
          <p:cNvSpPr txBox="1"/>
          <p:nvPr>
            <p:ph idx="4294967295" type="body"/>
          </p:nvPr>
        </p:nvSpPr>
        <p:spPr>
          <a:xfrm>
            <a:off x="773700" y="2961650"/>
            <a:ext cx="7596600" cy="518400"/>
          </a:xfrm>
          <a:prstGeom prst="rect">
            <a:avLst/>
          </a:prstGeom>
        </p:spPr>
        <p:txBody>
          <a:bodyPr anchorCtr="0" anchor="t" bIns="91425" lIns="91425" rIns="91425" tIns="91425">
            <a:noAutofit/>
          </a:bodyPr>
          <a:lstStyle/>
          <a:p>
            <a:pPr lvl="0" algn="ctr">
              <a:lnSpc>
                <a:spcPct val="100000"/>
              </a:lnSpc>
              <a:spcBef>
                <a:spcPts val="0"/>
              </a:spcBef>
              <a:spcAft>
                <a:spcPts val="0"/>
              </a:spcAft>
              <a:buNone/>
            </a:pPr>
            <a:r>
              <a:rPr lang="en"/>
              <a:t>- Douglas Crockford</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Layout</a:t>
            </a:r>
          </a:p>
        </p:txBody>
      </p:sp>
      <p:sp>
        <p:nvSpPr>
          <p:cNvPr id="244" name="Shape 24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Different types of elements are laid out differently. </a:t>
            </a:r>
            <a:br>
              <a:rPr lang="en"/>
            </a:br>
            <a:r>
              <a:rPr b="1" lang="en"/>
              <a:t>&lt;p&gt;, &lt;h1&gt;, ..., </a:t>
            </a:r>
            <a:r>
              <a:rPr lang="en"/>
              <a:t>take up the </a:t>
            </a:r>
            <a:r>
              <a:rPr b="1" lang="en"/>
              <a:t>whole width </a:t>
            </a:r>
            <a:r>
              <a:rPr lang="en"/>
              <a:t>of the document and are rendered on separate lines.</a:t>
            </a:r>
            <a:br>
              <a:rPr lang="en"/>
            </a:br>
            <a:r>
              <a:rPr lang="en"/>
              <a:t>These are called </a:t>
            </a:r>
            <a:r>
              <a:rPr b="1" lang="en"/>
              <a:t>block</a:t>
            </a:r>
            <a:r>
              <a:rPr lang="en"/>
              <a:t> elements.</a:t>
            </a:r>
          </a:p>
          <a:p>
            <a:pPr lvl="0">
              <a:spcBef>
                <a:spcPts val="0"/>
              </a:spcBef>
              <a:buNone/>
            </a:pPr>
            <a:r>
              <a:rPr lang="en"/>
              <a:t>Others - &lt;a&gt;, &lt;strong&gt;, ... - </a:t>
            </a:r>
            <a:r>
              <a:rPr b="1" lang="en"/>
              <a:t>rendered on the same line</a:t>
            </a:r>
            <a:r>
              <a:rPr lang="en"/>
              <a:t> with their surrounding text. Such elements are called </a:t>
            </a:r>
            <a:r>
              <a:rPr b="1" lang="en"/>
              <a:t>inline</a:t>
            </a:r>
            <a:r>
              <a:rPr lang="en"/>
              <a:t> elements.</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Layout</a:t>
            </a:r>
          </a:p>
        </p:txBody>
      </p:sp>
      <p:sp>
        <p:nvSpPr>
          <p:cNvPr id="250" name="Shape 25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Browsers can compute a layout - gives each element a size and position based on its type and content.</a:t>
            </a:r>
          </a:p>
          <a:p>
            <a:pPr lvl="0">
              <a:spcBef>
                <a:spcPts val="0"/>
              </a:spcBef>
              <a:buNone/>
            </a:pPr>
            <a:r>
              <a:rPr lang="en"/>
              <a:t>offsetWidth and offsetHeight properties - the space the element takes up in pixels.</a:t>
            </a:r>
          </a:p>
          <a:p>
            <a:pPr lvl="0">
              <a:spcBef>
                <a:spcPts val="0"/>
              </a:spcBef>
              <a:buNone/>
            </a:pPr>
            <a:r>
              <a:rPr lang="en"/>
              <a:t>clientWidth and clientHeight - the size of the space inside the element, ignoring border width.</a:t>
            </a:r>
          </a:p>
          <a:p>
            <a:pPr lv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Layout</a:t>
            </a:r>
          </a:p>
        </p:txBody>
      </p:sp>
      <p:sp>
        <p:nvSpPr>
          <p:cNvPr id="256" name="Shape 25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&lt;p style="border: 3px solid red"&gt;</a:t>
            </a:r>
            <a:br>
              <a:rPr lang="en">
                <a:latin typeface="Roboto Mono"/>
                <a:ea typeface="Roboto Mono"/>
                <a:cs typeface="Roboto Mono"/>
                <a:sym typeface="Roboto Mono"/>
              </a:rPr>
            </a:br>
            <a:r>
              <a:rPr lang="en">
                <a:latin typeface="Roboto Mono"/>
                <a:ea typeface="Roboto Mono"/>
                <a:cs typeface="Roboto Mono"/>
                <a:sym typeface="Roboto Mono"/>
              </a:rPr>
              <a:t>  I'm boxed in</a:t>
            </a:r>
            <a:br>
              <a:rPr lang="en">
                <a:latin typeface="Roboto Mono"/>
                <a:ea typeface="Roboto Mono"/>
                <a:cs typeface="Roboto Mono"/>
                <a:sym typeface="Roboto Mono"/>
              </a:rPr>
            </a:br>
            <a:r>
              <a:rPr lang="en">
                <a:latin typeface="Roboto Mono"/>
                <a:ea typeface="Roboto Mono"/>
                <a:cs typeface="Roboto Mono"/>
                <a:sym typeface="Roboto Mono"/>
              </a:rPr>
              <a:t>&lt;/p&gt;</a:t>
            </a:r>
            <a:br>
              <a:rPr lang="en">
                <a:latin typeface="Roboto Mono"/>
                <a:ea typeface="Roboto Mono"/>
                <a:cs typeface="Roboto Mono"/>
                <a:sym typeface="Roboto Mono"/>
              </a:rPr>
            </a:br>
            <a:r>
              <a:rPr lang="en">
                <a:latin typeface="Roboto Mono"/>
                <a:ea typeface="Roboto Mono"/>
                <a:cs typeface="Roboto Mono"/>
                <a:sym typeface="Roboto Mono"/>
              </a:rPr>
              <a:t>&lt;script&gt;</a:t>
            </a:r>
            <a:br>
              <a:rPr lang="en">
                <a:latin typeface="Roboto Mono"/>
                <a:ea typeface="Roboto Mono"/>
                <a:cs typeface="Roboto Mono"/>
                <a:sym typeface="Roboto Mono"/>
              </a:rPr>
            </a:br>
            <a:r>
              <a:rPr lang="en">
                <a:latin typeface="Roboto Mono"/>
                <a:ea typeface="Roboto Mono"/>
                <a:cs typeface="Roboto Mono"/>
                <a:sym typeface="Roboto Mono"/>
              </a:rPr>
              <a:t>  var para = document.body.getElementsByTagName("p")[0];</a:t>
            </a:r>
            <a:br>
              <a:rPr lang="en">
                <a:latin typeface="Roboto Mono"/>
                <a:ea typeface="Roboto Mono"/>
                <a:cs typeface="Roboto Mono"/>
                <a:sym typeface="Roboto Mono"/>
              </a:rPr>
            </a:br>
            <a:r>
              <a:rPr lang="en">
                <a:latin typeface="Roboto Mono"/>
                <a:ea typeface="Roboto Mono"/>
                <a:cs typeface="Roboto Mono"/>
                <a:sym typeface="Roboto Mono"/>
              </a:rPr>
              <a:t>  console.log("clientHeight:", para.clientHeight);</a:t>
            </a:r>
            <a:br>
              <a:rPr lang="en">
                <a:latin typeface="Roboto Mono"/>
                <a:ea typeface="Roboto Mono"/>
                <a:cs typeface="Roboto Mono"/>
                <a:sym typeface="Roboto Mono"/>
              </a:rPr>
            </a:br>
            <a:r>
              <a:rPr lang="en">
                <a:latin typeface="Roboto Mono"/>
                <a:ea typeface="Roboto Mono"/>
                <a:cs typeface="Roboto Mono"/>
                <a:sym typeface="Roboto Mono"/>
              </a:rPr>
              <a:t>  console.log("offsetHeight:", para.offsetHeight);</a:t>
            </a:r>
            <a:br>
              <a:rPr lang="en">
                <a:latin typeface="Roboto Mono"/>
                <a:ea typeface="Roboto Mono"/>
                <a:cs typeface="Roboto Mono"/>
                <a:sym typeface="Roboto Mono"/>
              </a:rPr>
            </a:br>
            <a:r>
              <a:rPr lang="en">
                <a:latin typeface="Roboto Mono"/>
                <a:ea typeface="Roboto Mono"/>
                <a:cs typeface="Roboto Mono"/>
                <a:sym typeface="Roboto Mono"/>
              </a:rPr>
              <a:t>&lt;/script&gt;</a:t>
            </a: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Styling</a:t>
            </a:r>
          </a:p>
        </p:txBody>
      </p:sp>
      <p:sp>
        <p:nvSpPr>
          <p:cNvPr id="262" name="Shape 26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HTML elements display different behavior - depending on their style property.</a:t>
            </a:r>
          </a:p>
          <a:p>
            <a:pPr lvl="0">
              <a:spcBef>
                <a:spcPts val="0"/>
              </a:spcBef>
              <a:buNone/>
            </a:pPr>
            <a:r>
              <a:rPr lang="en">
                <a:latin typeface="Roboto Mono"/>
                <a:ea typeface="Roboto Mono"/>
                <a:cs typeface="Roboto Mono"/>
                <a:sym typeface="Roboto Mono"/>
              </a:rPr>
              <a:t>&lt;p&gt;&lt;a href="."&gt;Normal link&lt;/a&gt;&lt;/p&gt;</a:t>
            </a:r>
          </a:p>
          <a:p>
            <a:pPr lvl="0">
              <a:spcBef>
                <a:spcPts val="0"/>
              </a:spcBef>
              <a:buNone/>
            </a:pPr>
            <a:r>
              <a:rPr lang="en">
                <a:latin typeface="Roboto Mono"/>
                <a:ea typeface="Roboto Mono"/>
                <a:cs typeface="Roboto Mono"/>
                <a:sym typeface="Roboto Mono"/>
              </a:rPr>
              <a:t>&lt;p&gt;&lt;a href="." style="color: green"&gt;Green link&lt;/a&gt;&lt;/p&gt;</a:t>
            </a:r>
          </a:p>
          <a:p>
            <a:pPr lvl="0">
              <a:spcBef>
                <a:spcPts val="0"/>
              </a:spcBef>
              <a:buNone/>
            </a:pPr>
            <a:r>
              <a:rPr lang="en"/>
              <a:t>Style attributes- contain declarations - property (color) followed by a colon and a value (green).</a:t>
            </a:r>
          </a:p>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Styling</a:t>
            </a:r>
          </a:p>
        </p:txBody>
      </p:sp>
      <p:sp>
        <p:nvSpPr>
          <p:cNvPr id="268" name="Shape 26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a:t>display</a:t>
            </a:r>
            <a:r>
              <a:rPr lang="en"/>
              <a:t> property - controls whether an element is displayed as a block or an inline element.</a:t>
            </a:r>
          </a:p>
          <a:p>
            <a:pPr lvl="0">
              <a:spcBef>
                <a:spcPts val="0"/>
              </a:spcBef>
              <a:buNone/>
            </a:pPr>
            <a:r>
              <a:rPr lang="en">
                <a:latin typeface="Roboto Mono"/>
                <a:ea typeface="Roboto Mono"/>
                <a:cs typeface="Roboto Mono"/>
                <a:sym typeface="Roboto Mono"/>
              </a:rPr>
              <a:t>This text is displayed &lt;strong&gt;inline&lt;/strong&gt;,</a:t>
            </a:r>
          </a:p>
          <a:p>
            <a:pPr lvl="0">
              <a:spcBef>
                <a:spcPts val="0"/>
              </a:spcBef>
              <a:buNone/>
            </a:pPr>
            <a:r>
              <a:rPr lang="en">
                <a:latin typeface="Roboto Mono"/>
                <a:ea typeface="Roboto Mono"/>
                <a:cs typeface="Roboto Mono"/>
                <a:sym typeface="Roboto Mono"/>
              </a:rPr>
              <a:t>&lt;strong style="display: block"&gt;as a block&lt;/strong&gt;, and</a:t>
            </a:r>
          </a:p>
          <a:p>
            <a:pPr lvl="0">
              <a:spcBef>
                <a:spcPts val="0"/>
              </a:spcBef>
              <a:buNone/>
            </a:pPr>
            <a:r>
              <a:rPr lang="en">
                <a:latin typeface="Roboto Mono"/>
                <a:ea typeface="Roboto Mono"/>
                <a:cs typeface="Roboto Mono"/>
                <a:sym typeface="Roboto Mono"/>
              </a:rPr>
              <a:t>&lt;strong style="display: none"&gt;not at all&lt;/strong&gt;</a:t>
            </a:r>
          </a:p>
          <a:p>
            <a:pPr lvl="0" rt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Styling</a:t>
            </a:r>
          </a:p>
        </p:txBody>
      </p:sp>
      <p:sp>
        <p:nvSpPr>
          <p:cNvPr id="274" name="Shape 274"/>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JavaScript - directly manipulate the style of an element through the node’s style property.</a:t>
            </a:r>
            <a:br>
              <a:rPr lang="en"/>
            </a:br>
            <a:r>
              <a:rPr lang="en"/>
              <a:t>The values of these properties are strings.</a:t>
            </a:r>
          </a:p>
          <a:p>
            <a:pPr lvl="0">
              <a:spcBef>
                <a:spcPts val="0"/>
              </a:spcBef>
              <a:buNone/>
            </a:pPr>
            <a:r>
              <a:rPr lang="en"/>
              <a:t>Property names with dashes (font-family) - dashes removed, camelcased (style.fontFamily).</a:t>
            </a:r>
          </a:p>
        </p:txBody>
      </p:sp>
      <p:sp>
        <p:nvSpPr>
          <p:cNvPr id="275" name="Shape 275"/>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&lt;p id="para" style="color: purple"&gt;</a:t>
            </a:r>
            <a:br>
              <a:rPr lang="en"/>
            </a:br>
            <a:r>
              <a:rPr lang="en"/>
              <a:t>  Pretty text</a:t>
            </a:r>
            <a:br>
              <a:rPr lang="en"/>
            </a:br>
            <a:r>
              <a:rPr lang="en"/>
              <a:t>&lt;/p&gt;</a:t>
            </a:r>
            <a:br>
              <a:rPr lang="en"/>
            </a:br>
            <a:r>
              <a:rPr lang="en"/>
              <a:t>&lt;script&gt;</a:t>
            </a:r>
            <a:br>
              <a:rPr lang="en"/>
            </a:br>
            <a:r>
              <a:rPr lang="en"/>
              <a:t>  var para = document.getElementById("para");</a:t>
            </a:r>
            <a:br>
              <a:rPr lang="en"/>
            </a:br>
            <a:r>
              <a:rPr lang="en"/>
              <a:t>  console.log(para.style.color);</a:t>
            </a:r>
            <a:br>
              <a:rPr lang="en"/>
            </a:br>
            <a:r>
              <a:rPr lang="en"/>
              <a:t>  para.style.color = "magenta";</a:t>
            </a:r>
            <a:br>
              <a:rPr lang="en"/>
            </a:br>
            <a:r>
              <a:rPr lang="en"/>
              <a:t>&lt;/script&gt;</a:t>
            </a:r>
          </a:p>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Cascading styles</a:t>
            </a:r>
          </a:p>
        </p:txBody>
      </p:sp>
      <p:sp>
        <p:nvSpPr>
          <p:cNvPr id="281" name="Shape 281"/>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Styling system for HTML - CSS (Cascading Style Sheets).</a:t>
            </a:r>
          </a:p>
          <a:p>
            <a:pPr lvl="0">
              <a:spcBef>
                <a:spcPts val="0"/>
              </a:spcBef>
              <a:buNone/>
            </a:pPr>
            <a:r>
              <a:rPr lang="en"/>
              <a:t>A style sheet is a set of rules for how to style elements in a document.</a:t>
            </a:r>
          </a:p>
          <a:p>
            <a:pPr lvl="0">
              <a:spcBef>
                <a:spcPts val="0"/>
              </a:spcBef>
              <a:buNone/>
            </a:pPr>
            <a:r>
              <a:t/>
            </a:r>
            <a:endParaRPr/>
          </a:p>
        </p:txBody>
      </p:sp>
      <p:sp>
        <p:nvSpPr>
          <p:cNvPr id="282" name="Shape 282"/>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&lt;style&gt;</a:t>
            </a:r>
            <a:br>
              <a:rPr lang="en"/>
            </a:br>
            <a:r>
              <a:rPr lang="en"/>
              <a:t>  strong {</a:t>
            </a:r>
            <a:br>
              <a:rPr lang="en"/>
            </a:br>
            <a:r>
              <a:rPr lang="en"/>
              <a:t>    font-style: italic;</a:t>
            </a:r>
            <a:br>
              <a:rPr lang="en"/>
            </a:br>
            <a:r>
              <a:rPr lang="en"/>
              <a:t>    color: gray;</a:t>
            </a:r>
            <a:br>
              <a:rPr lang="en"/>
            </a:br>
            <a:r>
              <a:rPr lang="en"/>
              <a:t>  }</a:t>
            </a:r>
            <a:br>
              <a:rPr lang="en"/>
            </a:br>
            <a:r>
              <a:rPr lang="en"/>
              <a:t>&lt;/style&gt;</a:t>
            </a:r>
            <a:br>
              <a:rPr lang="en"/>
            </a:br>
            <a:r>
              <a:rPr lang="en"/>
              <a:t>&lt;p&gt;Now &lt;strong&gt;strong text&lt;/strong&gt; is italic and gray.&lt;/p&gt;</a:t>
            </a:r>
          </a:p>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Cascading styles</a:t>
            </a:r>
          </a:p>
        </p:txBody>
      </p:sp>
      <p:sp>
        <p:nvSpPr>
          <p:cNvPr id="288" name="Shape 288"/>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Cascading - multiple rules get combined.</a:t>
            </a:r>
          </a:p>
          <a:p>
            <a:pPr lvl="0">
              <a:spcBef>
                <a:spcPts val="0"/>
              </a:spcBef>
              <a:buNone/>
            </a:pPr>
            <a:r>
              <a:rPr lang="en"/>
              <a:t>Styles in a style attribute applied directly to the node have the highest precedence and always win.</a:t>
            </a:r>
          </a:p>
          <a:p>
            <a:pPr lvl="0">
              <a:spcBef>
                <a:spcPts val="0"/>
              </a:spcBef>
              <a:buNone/>
            </a:pPr>
            <a:r>
              <a:rPr lang="en"/>
              <a:t>CSS can target: tags, classes and ids.</a:t>
            </a:r>
          </a:p>
          <a:p>
            <a:pPr lvl="0" rtl="0">
              <a:spcBef>
                <a:spcPts val="0"/>
              </a:spcBef>
              <a:buNone/>
            </a:pPr>
            <a:r>
              <a:t/>
            </a:r>
            <a:endParaRPr/>
          </a:p>
        </p:txBody>
      </p:sp>
      <p:sp>
        <p:nvSpPr>
          <p:cNvPr id="289" name="Shape 289"/>
          <p:cNvSpPr txBox="1"/>
          <p:nvPr>
            <p:ph idx="2" type="body"/>
          </p:nvPr>
        </p:nvSpPr>
        <p:spPr>
          <a:xfrm>
            <a:off x="4977575" y="1919075"/>
            <a:ext cx="3716700" cy="2710200"/>
          </a:xfrm>
          <a:prstGeom prst="rect">
            <a:avLst/>
          </a:prstGeom>
        </p:spPr>
        <p:txBody>
          <a:bodyPr anchorCtr="0" anchor="t" bIns="91425" lIns="91425" rIns="91425" tIns="91425">
            <a:noAutofit/>
          </a:bodyPr>
          <a:lstStyle/>
          <a:p>
            <a:pPr lvl="0">
              <a:spcBef>
                <a:spcPts val="0"/>
              </a:spcBef>
              <a:buNone/>
            </a:pPr>
            <a:r>
              <a:rPr lang="en"/>
              <a:t>.subtle {</a:t>
            </a:r>
            <a:br>
              <a:rPr lang="en"/>
            </a:br>
            <a:r>
              <a:rPr lang="en"/>
              <a:t>  color: gray;</a:t>
            </a:r>
            <a:br>
              <a:rPr lang="en"/>
            </a:br>
            <a:r>
              <a:rPr lang="en"/>
              <a:t>  font-size: 80%;</a:t>
            </a:r>
            <a:br>
              <a:rPr lang="en"/>
            </a:br>
            <a:r>
              <a:rPr lang="en"/>
              <a:t>}</a:t>
            </a:r>
            <a:br>
              <a:rPr lang="en"/>
            </a:br>
            <a:r>
              <a:rPr lang="en"/>
              <a:t>#header {</a:t>
            </a:r>
            <a:br>
              <a:rPr lang="en"/>
            </a:br>
            <a:r>
              <a:rPr lang="en"/>
              <a:t>  background: blue;</a:t>
            </a:r>
            <a:br>
              <a:rPr lang="en"/>
            </a:br>
            <a:r>
              <a:rPr lang="en"/>
              <a:t>  color: white;</a:t>
            </a:r>
            <a:br>
              <a:rPr lang="en"/>
            </a:br>
            <a:r>
              <a:rPr lang="en"/>
              <a:t>}</a:t>
            </a:r>
            <a:br>
              <a:rPr lang="en"/>
            </a:br>
            <a:r>
              <a:rPr lang="en"/>
              <a:t>p.a.b#main {</a:t>
            </a:r>
            <a:br>
              <a:rPr lang="en"/>
            </a:br>
            <a:r>
              <a:rPr lang="en"/>
              <a:t>  margin-bottom: 20px;</a:t>
            </a:r>
            <a:br>
              <a:rPr lang="en"/>
            </a:br>
            <a:r>
              <a:rPr lang="en"/>
              <a:t>}</a:t>
            </a:r>
          </a:p>
          <a:p>
            <a:pPr lvl="0" rt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Query selectors</a:t>
            </a:r>
          </a:p>
        </p:txBody>
      </p:sp>
      <p:sp>
        <p:nvSpPr>
          <p:cNvPr id="295" name="Shape 295"/>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Selector syntax - effective way to find DOM elements.</a:t>
            </a:r>
          </a:p>
          <a:p>
            <a:pPr lvl="0">
              <a:spcBef>
                <a:spcPts val="0"/>
              </a:spcBef>
              <a:buNone/>
            </a:pPr>
            <a:r>
              <a:rPr b="1" lang="en"/>
              <a:t>querySelectorAll</a:t>
            </a:r>
            <a:r>
              <a:rPr lang="en"/>
              <a:t> method - takes a selector string and returns an array-like object containing all the elements that it matches.</a:t>
            </a:r>
          </a:p>
          <a:p>
            <a:pPr lvl="0">
              <a:spcBef>
                <a:spcPts val="0"/>
              </a:spcBef>
              <a:buNone/>
            </a:pPr>
            <a:r>
              <a:t/>
            </a:r>
            <a:endParaRPr/>
          </a:p>
        </p:txBody>
      </p:sp>
      <p:sp>
        <p:nvSpPr>
          <p:cNvPr id="296" name="Shape 296"/>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The </a:t>
            </a:r>
            <a:r>
              <a:rPr b="1" lang="en"/>
              <a:t>object returned</a:t>
            </a:r>
            <a:r>
              <a:rPr lang="en"/>
              <a:t> by querySelectorAll is </a:t>
            </a:r>
            <a:r>
              <a:rPr b="1" lang="en"/>
              <a:t>not live</a:t>
            </a:r>
            <a:r>
              <a:rPr lang="en"/>
              <a:t> - won’t change when the document is changed.</a:t>
            </a:r>
          </a:p>
          <a:p>
            <a:pPr lvl="0">
              <a:spcBef>
                <a:spcPts val="0"/>
              </a:spcBef>
              <a:buNone/>
            </a:pPr>
            <a:r>
              <a:rPr b="1" lang="en"/>
              <a:t>querySelector</a:t>
            </a:r>
            <a:r>
              <a:rPr lang="en"/>
              <a:t> method - same as querySelectorAll but only returns the first element in encounters.</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Query selectors</a:t>
            </a:r>
          </a:p>
        </p:txBody>
      </p:sp>
      <p:sp>
        <p:nvSpPr>
          <p:cNvPr id="302" name="Shape 302"/>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sz="1200"/>
              <a:t>&lt;p&gt;And if you go chasing</a:t>
            </a:r>
          </a:p>
          <a:p>
            <a:pPr lvl="0">
              <a:spcBef>
                <a:spcPts val="0"/>
              </a:spcBef>
              <a:buNone/>
            </a:pPr>
            <a:r>
              <a:rPr lang="en" sz="1200"/>
              <a:t>  &lt;span class="animal"&gt;rabbits&lt;/span&gt;&lt;/p&gt;</a:t>
            </a:r>
          </a:p>
          <a:p>
            <a:pPr lvl="0">
              <a:spcBef>
                <a:spcPts val="0"/>
              </a:spcBef>
              <a:buNone/>
            </a:pPr>
            <a:r>
              <a:rPr lang="en" sz="1200"/>
              <a:t>&lt;p&gt;And you know you're going to fall&lt;/p&gt;</a:t>
            </a:r>
          </a:p>
          <a:p>
            <a:pPr lvl="0">
              <a:spcBef>
                <a:spcPts val="0"/>
              </a:spcBef>
              <a:buNone/>
            </a:pPr>
            <a:r>
              <a:rPr lang="en" sz="1200"/>
              <a:t>&lt;p&gt;Tell 'em a &lt;span class="character"&gt;hookah smoking</a:t>
            </a:r>
          </a:p>
          <a:p>
            <a:pPr lvl="0">
              <a:spcBef>
                <a:spcPts val="0"/>
              </a:spcBef>
              <a:buNone/>
            </a:pPr>
            <a:r>
              <a:rPr lang="en" sz="1200"/>
              <a:t>  &lt;span class="animal"&gt;caterpillar&lt;/span&gt;&lt;/span&gt;&lt;/p&gt;</a:t>
            </a:r>
          </a:p>
          <a:p>
            <a:pPr lvl="0">
              <a:spcBef>
                <a:spcPts val="0"/>
              </a:spcBef>
              <a:buNone/>
            </a:pPr>
            <a:r>
              <a:rPr lang="en" sz="1200"/>
              <a:t>&lt;p&gt;Has given you the call&lt;/p&gt;</a:t>
            </a:r>
          </a:p>
          <a:p>
            <a:pPr lvl="0">
              <a:spcBef>
                <a:spcPts val="0"/>
              </a:spcBef>
              <a:buNone/>
            </a:pPr>
            <a:r>
              <a:t/>
            </a:r>
            <a:endParaRPr sz="1200"/>
          </a:p>
        </p:txBody>
      </p:sp>
      <p:sp>
        <p:nvSpPr>
          <p:cNvPr id="303" name="Shape 303"/>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sz="1200"/>
              <a:t>&lt;script&gt;</a:t>
            </a:r>
            <a:br>
              <a:rPr lang="en" sz="1200"/>
            </a:br>
            <a:r>
              <a:rPr lang="en" sz="1200"/>
              <a:t>  function count(selector) {</a:t>
            </a:r>
            <a:br>
              <a:rPr lang="en" sz="1200"/>
            </a:br>
            <a:r>
              <a:rPr lang="en" sz="1200"/>
              <a:t>    return document.querySelectorAll(selector).length;</a:t>
            </a:r>
            <a:br>
              <a:rPr lang="en" sz="1200"/>
            </a:br>
            <a:r>
              <a:rPr lang="en" sz="1200"/>
              <a:t>  }</a:t>
            </a:r>
            <a:br>
              <a:rPr lang="en" sz="1200"/>
            </a:br>
            <a:r>
              <a:rPr lang="en" sz="1200"/>
              <a:t>  console.log(count("p"));           </a:t>
            </a:r>
            <a:br>
              <a:rPr lang="en" sz="1200"/>
            </a:br>
            <a:r>
              <a:rPr lang="en" sz="1200"/>
              <a:t>// All &lt;p&gt; elements  // → 4</a:t>
            </a:r>
            <a:br>
              <a:rPr lang="en" sz="1200"/>
            </a:br>
            <a:r>
              <a:rPr lang="en" sz="1200"/>
              <a:t>  console.log(count(".animal"));     </a:t>
            </a:r>
            <a:br>
              <a:rPr lang="en" sz="1200"/>
            </a:br>
            <a:r>
              <a:rPr lang="en" sz="1200"/>
              <a:t>// Class animal  // → 2</a:t>
            </a:r>
            <a:br>
              <a:rPr lang="en" sz="1200"/>
            </a:br>
            <a:r>
              <a:rPr lang="en" sz="1200"/>
              <a:t>  console.log(count("p .animal"));   </a:t>
            </a:r>
            <a:br>
              <a:rPr lang="en" sz="1200"/>
            </a:br>
            <a:r>
              <a:rPr lang="en" sz="1200"/>
              <a:t>// Animal inside of &lt;p&gt;  // → 2</a:t>
            </a:r>
            <a:br>
              <a:rPr lang="en" sz="1200"/>
            </a:br>
            <a:r>
              <a:rPr lang="en" sz="1200"/>
              <a:t>  console.log(count("p &gt; .animal")); </a:t>
            </a:r>
            <a:br>
              <a:rPr lang="en" sz="1200"/>
            </a:br>
            <a:r>
              <a:rPr lang="en" sz="1200"/>
              <a:t>// Direct child of &lt;p&gt;  // → 1</a:t>
            </a:r>
            <a:br>
              <a:rPr lang="en" sz="1200"/>
            </a:br>
            <a:r>
              <a:rPr lang="en" sz="1200"/>
              <a:t>&lt;/script&gt;</a:t>
            </a:r>
          </a:p>
          <a:p>
            <a:pPr lvl="0">
              <a:spcBef>
                <a:spcPts val="0"/>
              </a:spcBef>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JS and the Browser</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Without web browsers, there would be no JavaScript.</a:t>
            </a:r>
          </a:p>
          <a:p>
            <a:pPr lvl="0">
              <a:spcBef>
                <a:spcPts val="0"/>
              </a:spcBef>
              <a:buNone/>
            </a:pPr>
            <a:r>
              <a:rPr lang="en"/>
              <a:t>Browser vendors add new functionality - ends up being adopted and set down as a standard.</a:t>
            </a:r>
          </a:p>
          <a:p>
            <a:pPr lvl="0">
              <a:spcBef>
                <a:spcPts val="0"/>
              </a:spcBef>
              <a:buNone/>
            </a:pPr>
            <a:r>
              <a:rPr lang="en"/>
              <a:t>Good and bad.</a:t>
            </a:r>
          </a:p>
          <a:p>
            <a:pPr lvl="0">
              <a:spcBef>
                <a:spcPts val="0"/>
              </a:spcBef>
              <a:buNone/>
            </a:pPr>
            <a:r>
              <a:rPr lang="en"/>
              <a:t>No central party control.</a:t>
            </a:r>
          </a:p>
          <a:p>
            <a:pPr lvl="0">
              <a:spcBef>
                <a:spcPts val="0"/>
              </a:spcBef>
              <a:buNone/>
            </a:pPr>
            <a:r>
              <a:rPr lang="en"/>
              <a:t>No internal consistency.</a:t>
            </a: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Summary</a:t>
            </a:r>
          </a:p>
        </p:txBody>
      </p:sp>
      <p:sp>
        <p:nvSpPr>
          <p:cNvPr id="309" name="Shape 30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JavaScript inspects and interferes with the current document that a browser is displaying through a data structure called the DOM.</a:t>
            </a:r>
          </a:p>
          <a:p>
            <a:pPr lvl="0">
              <a:spcBef>
                <a:spcPts val="0"/>
              </a:spcBef>
              <a:buNone/>
            </a:pPr>
            <a:r>
              <a:rPr lang="en"/>
              <a:t>The DOM is organized like a tree.</a:t>
            </a:r>
          </a:p>
          <a:p>
            <a:pPr lvl="0">
              <a:spcBef>
                <a:spcPts val="0"/>
              </a:spcBef>
              <a:buNone/>
            </a:pPr>
            <a:r>
              <a:rPr lang="en"/>
              <a:t>The objects representing elements have properties such as parentElement and children.</a:t>
            </a:r>
          </a:p>
          <a:p>
            <a:pPr lvl="0">
              <a:spcBef>
                <a:spcPts val="0"/>
              </a:spcBef>
              <a:buNone/>
            </a:pPr>
            <a:r>
              <a:rPr lang="en"/>
              <a:t>The way a document is displayed can be influenced by styling.</a:t>
            </a:r>
          </a:p>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Exercises - Build a table</a:t>
            </a:r>
          </a:p>
        </p:txBody>
      </p:sp>
      <p:sp>
        <p:nvSpPr>
          <p:cNvPr id="315" name="Shape 315"/>
          <p:cNvSpPr txBox="1"/>
          <p:nvPr>
            <p:ph idx="1" type="body"/>
          </p:nvPr>
        </p:nvSpPr>
        <p:spPr>
          <a:xfrm>
            <a:off x="471900" y="1919075"/>
            <a:ext cx="3999900" cy="2710199"/>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lnSpc>
                <a:spcPct val="100000"/>
              </a:lnSpc>
              <a:spcBef>
                <a:spcPts val="0"/>
              </a:spcBef>
              <a:spcAft>
                <a:spcPts val="0"/>
              </a:spcAft>
              <a:buNone/>
            </a:pPr>
            <a:r>
              <a:rPr lang="en"/>
              <a:t>&lt;table&gt;</a:t>
            </a:r>
          </a:p>
          <a:p>
            <a:pPr lvl="0">
              <a:lnSpc>
                <a:spcPct val="100000"/>
              </a:lnSpc>
              <a:spcBef>
                <a:spcPts val="0"/>
              </a:spcBef>
              <a:spcAft>
                <a:spcPts val="0"/>
              </a:spcAft>
              <a:buNone/>
            </a:pPr>
            <a:r>
              <a:rPr lang="en"/>
              <a:t>  &lt;tr&gt;</a:t>
            </a:r>
          </a:p>
          <a:p>
            <a:pPr lvl="0">
              <a:lnSpc>
                <a:spcPct val="100000"/>
              </a:lnSpc>
              <a:spcBef>
                <a:spcPts val="0"/>
              </a:spcBef>
              <a:spcAft>
                <a:spcPts val="0"/>
              </a:spcAft>
              <a:buNone/>
            </a:pPr>
            <a:r>
              <a:rPr lang="en"/>
              <a:t>    &lt;th&gt;name&lt;/th&gt;</a:t>
            </a:r>
          </a:p>
          <a:p>
            <a:pPr lvl="0">
              <a:lnSpc>
                <a:spcPct val="100000"/>
              </a:lnSpc>
              <a:spcBef>
                <a:spcPts val="0"/>
              </a:spcBef>
              <a:spcAft>
                <a:spcPts val="0"/>
              </a:spcAft>
              <a:buNone/>
            </a:pPr>
            <a:r>
              <a:rPr lang="en"/>
              <a:t>    &lt;th&gt;height&lt;/th&gt;</a:t>
            </a:r>
          </a:p>
          <a:p>
            <a:pPr lvl="0">
              <a:lnSpc>
                <a:spcPct val="100000"/>
              </a:lnSpc>
              <a:spcBef>
                <a:spcPts val="0"/>
              </a:spcBef>
              <a:spcAft>
                <a:spcPts val="0"/>
              </a:spcAft>
              <a:buNone/>
            </a:pPr>
            <a:r>
              <a:rPr lang="en"/>
              <a:t>    &lt;th&gt;country&lt;/th&gt;</a:t>
            </a:r>
          </a:p>
          <a:p>
            <a:pPr lvl="0">
              <a:lnSpc>
                <a:spcPct val="100000"/>
              </a:lnSpc>
              <a:spcBef>
                <a:spcPts val="0"/>
              </a:spcBef>
              <a:spcAft>
                <a:spcPts val="0"/>
              </a:spcAft>
              <a:buNone/>
            </a:pPr>
            <a:r>
              <a:rPr lang="en"/>
              <a:t>  &lt;/tr&gt;</a:t>
            </a:r>
          </a:p>
          <a:p>
            <a:pPr lvl="0">
              <a:lnSpc>
                <a:spcPct val="100000"/>
              </a:lnSpc>
              <a:spcBef>
                <a:spcPts val="0"/>
              </a:spcBef>
              <a:spcAft>
                <a:spcPts val="0"/>
              </a:spcAft>
              <a:buNone/>
            </a:pPr>
            <a:r>
              <a:rPr lang="en"/>
              <a:t>  &lt;tr&gt;</a:t>
            </a:r>
          </a:p>
          <a:p>
            <a:pPr lvl="0">
              <a:lnSpc>
                <a:spcPct val="100000"/>
              </a:lnSpc>
              <a:spcBef>
                <a:spcPts val="0"/>
              </a:spcBef>
              <a:spcAft>
                <a:spcPts val="0"/>
              </a:spcAft>
              <a:buNone/>
            </a:pPr>
            <a:r>
              <a:rPr lang="en"/>
              <a:t>    &lt;td&gt;Kilimanjaro&lt;/td&gt;</a:t>
            </a:r>
          </a:p>
          <a:p>
            <a:pPr lvl="0">
              <a:lnSpc>
                <a:spcPct val="100000"/>
              </a:lnSpc>
              <a:spcBef>
                <a:spcPts val="0"/>
              </a:spcBef>
              <a:spcAft>
                <a:spcPts val="0"/>
              </a:spcAft>
              <a:buNone/>
            </a:pPr>
            <a:r>
              <a:rPr lang="en"/>
              <a:t>    &lt;td&gt;5895&lt;/td&gt;</a:t>
            </a:r>
          </a:p>
          <a:p>
            <a:pPr lvl="0">
              <a:lnSpc>
                <a:spcPct val="100000"/>
              </a:lnSpc>
              <a:spcBef>
                <a:spcPts val="0"/>
              </a:spcBef>
              <a:spcAft>
                <a:spcPts val="0"/>
              </a:spcAft>
              <a:buNone/>
            </a:pPr>
            <a:r>
              <a:rPr lang="en"/>
              <a:t>    &lt;td&gt;Tanzania&lt;/td&gt;</a:t>
            </a:r>
          </a:p>
          <a:p>
            <a:pPr lvl="0" rtl="0">
              <a:lnSpc>
                <a:spcPct val="100000"/>
              </a:lnSpc>
              <a:spcBef>
                <a:spcPts val="0"/>
              </a:spcBef>
              <a:spcAft>
                <a:spcPts val="0"/>
              </a:spcAft>
              <a:buNone/>
            </a:pPr>
            <a:r>
              <a:rPr lang="en"/>
              <a:t>  &lt;/tr&gt;</a:t>
            </a:r>
          </a:p>
          <a:p>
            <a:pPr lvl="0">
              <a:lnSpc>
                <a:spcPct val="100000"/>
              </a:lnSpc>
              <a:spcBef>
                <a:spcPts val="0"/>
              </a:spcBef>
              <a:spcAft>
                <a:spcPts val="0"/>
              </a:spcAft>
              <a:buNone/>
            </a:pPr>
            <a:r>
              <a:rPr lang="en"/>
              <a:t>&lt;/table&gt;</a:t>
            </a:r>
          </a:p>
          <a:p>
            <a:pPr lvl="0">
              <a:lnSpc>
                <a:spcPct val="100000"/>
              </a:lnSpc>
              <a:spcBef>
                <a:spcPts val="0"/>
              </a:spcBef>
              <a:spcAft>
                <a:spcPts val="0"/>
              </a:spcAft>
              <a:buNone/>
            </a:pPr>
            <a:r>
              <a:t/>
            </a:r>
            <a:endParaRPr/>
          </a:p>
        </p:txBody>
      </p:sp>
      <p:sp>
        <p:nvSpPr>
          <p:cNvPr id="316" name="Shape 316"/>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For each row, the &lt;table&gt; tag contains a &lt;tr&gt; tag. Inside of these &lt;tr&gt; tags, we can put cell elements: either heading cells (&lt;th&gt;) or regular cells (&lt;td&gt;).</a:t>
            </a:r>
          </a:p>
          <a:p>
            <a:pPr lvl="0">
              <a:spcBef>
                <a:spcPts val="0"/>
              </a:spcBef>
              <a:buNone/>
            </a:pPr>
            <a:r>
              <a:rPr lang="en"/>
              <a:t>The same source data that was used in Chapter 6 is again available in the MOUNTAINS variable in the sandbox. It can also be downloaded from the website.</a:t>
            </a:r>
          </a:p>
          <a:p>
            <a:pPr lvl="0">
              <a:spcBef>
                <a:spcPts val="0"/>
              </a:spcBef>
              <a:buNone/>
            </a:pPr>
            <a:r>
              <a:t/>
            </a:r>
            <a:endParaRP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Exercises - Build a table</a:t>
            </a:r>
          </a:p>
        </p:txBody>
      </p:sp>
      <p:sp>
        <p:nvSpPr>
          <p:cNvPr id="322" name="Shape 322"/>
          <p:cNvSpPr txBox="1"/>
          <p:nvPr>
            <p:ph idx="1" type="body"/>
          </p:nvPr>
        </p:nvSpPr>
        <p:spPr>
          <a:xfrm>
            <a:off x="471900" y="1919075"/>
            <a:ext cx="3999900" cy="2710199"/>
          </a:xfrm>
          <a:prstGeom prst="rect">
            <a:avLst/>
          </a:prstGeom>
          <a:ln>
            <a:noFill/>
          </a:ln>
        </p:spPr>
        <p:txBody>
          <a:bodyPr anchorCtr="0" anchor="t" bIns="91425" lIns="91425" rIns="91425" tIns="91425">
            <a:noAutofit/>
          </a:bodyPr>
          <a:lstStyle/>
          <a:p>
            <a:pPr lvl="0" rtl="0">
              <a:spcBef>
                <a:spcPts val="0"/>
              </a:spcBef>
              <a:buNone/>
            </a:pPr>
            <a:r>
              <a:rPr lang="en"/>
              <a:t>Write a function buildTable that, given an array of objects that all have the same set of properties, builds up a DOM structure representing a table. The table should have a header row with the property names wrapped in &lt;th&gt; elements and should have one subsequent row per object in the array, with its property values in &lt;td&gt; elements.</a:t>
            </a:r>
          </a:p>
          <a:p>
            <a:pPr lvl="0" rtl="0">
              <a:spcBef>
                <a:spcPts val="0"/>
              </a:spcBef>
              <a:buNone/>
            </a:pPr>
            <a:r>
              <a:rPr lang="en"/>
              <a:t>The Object.keys function, which returns an array containing the property names that an object has, will probably be helpful here.</a:t>
            </a:r>
          </a:p>
          <a:p>
            <a:pPr lvl="0" rtl="0">
              <a:lnSpc>
                <a:spcPct val="100000"/>
              </a:lnSpc>
              <a:spcBef>
                <a:spcPts val="0"/>
              </a:spcBef>
              <a:spcAft>
                <a:spcPts val="0"/>
              </a:spcAft>
              <a:buNone/>
            </a:pPr>
            <a:r>
              <a:t/>
            </a:r>
            <a:endParaRPr/>
          </a:p>
        </p:txBody>
      </p:sp>
      <p:sp>
        <p:nvSpPr>
          <p:cNvPr id="323" name="Shape 323"/>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spcAft>
                <a:spcPts val="0"/>
              </a:spcAft>
              <a:buNone/>
            </a:pPr>
            <a:r>
              <a:rPr lang="en" sz="1200"/>
              <a:t>&lt;style&gt;</a:t>
            </a:r>
          </a:p>
          <a:p>
            <a:pPr lvl="0">
              <a:spcBef>
                <a:spcPts val="0"/>
              </a:spcBef>
              <a:spcAft>
                <a:spcPts val="0"/>
              </a:spcAft>
              <a:buNone/>
            </a:pPr>
            <a:r>
              <a:rPr lang="en" sz="1200"/>
              <a:t>  /* Defines a cleaner look for tables */</a:t>
            </a:r>
          </a:p>
          <a:p>
            <a:pPr lvl="0">
              <a:spcBef>
                <a:spcPts val="0"/>
              </a:spcBef>
              <a:spcAft>
                <a:spcPts val="0"/>
              </a:spcAft>
              <a:buNone/>
            </a:pPr>
            <a:r>
              <a:rPr lang="en" sz="1200"/>
              <a:t>  table  { border-collapse: collapse; }</a:t>
            </a:r>
          </a:p>
          <a:p>
            <a:pPr lvl="0">
              <a:spcBef>
                <a:spcPts val="0"/>
              </a:spcBef>
              <a:spcAft>
                <a:spcPts val="0"/>
              </a:spcAft>
              <a:buNone/>
            </a:pPr>
            <a:r>
              <a:rPr lang="en" sz="1200"/>
              <a:t>  td, th { border: 1px solid black; padding: 3px 8px; }</a:t>
            </a:r>
          </a:p>
          <a:p>
            <a:pPr lvl="0">
              <a:spcBef>
                <a:spcPts val="0"/>
              </a:spcBef>
              <a:spcAft>
                <a:spcPts val="0"/>
              </a:spcAft>
              <a:buNone/>
            </a:pPr>
            <a:r>
              <a:rPr lang="en" sz="1200"/>
              <a:t>  th     { text-align: left; }</a:t>
            </a:r>
          </a:p>
          <a:p>
            <a:pPr lvl="0">
              <a:spcBef>
                <a:spcPts val="0"/>
              </a:spcBef>
              <a:spcAft>
                <a:spcPts val="0"/>
              </a:spcAft>
              <a:buNone/>
            </a:pPr>
            <a:r>
              <a:rPr lang="en" sz="1200"/>
              <a:t>&lt;/style&gt;</a:t>
            </a:r>
          </a:p>
          <a:p>
            <a:pPr lvl="0">
              <a:spcBef>
                <a:spcPts val="0"/>
              </a:spcBef>
              <a:spcAft>
                <a:spcPts val="0"/>
              </a:spcAft>
              <a:buNone/>
            </a:pPr>
            <a:r>
              <a:t/>
            </a:r>
            <a:endParaRPr sz="1200"/>
          </a:p>
          <a:p>
            <a:pPr lvl="0">
              <a:spcBef>
                <a:spcPts val="0"/>
              </a:spcBef>
              <a:spcAft>
                <a:spcPts val="0"/>
              </a:spcAft>
              <a:buNone/>
            </a:pPr>
            <a:r>
              <a:rPr lang="en" sz="1200"/>
              <a:t>&lt;script&gt;</a:t>
            </a:r>
          </a:p>
          <a:p>
            <a:pPr lvl="0">
              <a:spcBef>
                <a:spcPts val="0"/>
              </a:spcBef>
              <a:spcAft>
                <a:spcPts val="0"/>
              </a:spcAft>
              <a:buNone/>
            </a:pPr>
            <a:r>
              <a:rPr lang="en" sz="1200"/>
              <a:t>  function buildTable(data) {</a:t>
            </a:r>
          </a:p>
          <a:p>
            <a:pPr lvl="0">
              <a:spcBef>
                <a:spcPts val="0"/>
              </a:spcBef>
              <a:spcAft>
                <a:spcPts val="0"/>
              </a:spcAft>
              <a:buNone/>
            </a:pPr>
            <a:r>
              <a:rPr lang="en" sz="1200"/>
              <a:t>    // Your code here.</a:t>
            </a:r>
          </a:p>
          <a:p>
            <a:pPr lvl="0">
              <a:spcBef>
                <a:spcPts val="0"/>
              </a:spcBef>
              <a:spcAft>
                <a:spcPts val="0"/>
              </a:spcAft>
              <a:buNone/>
            </a:pPr>
            <a:r>
              <a:rPr lang="en" sz="1200"/>
              <a:t>  }</a:t>
            </a:r>
          </a:p>
          <a:p>
            <a:pPr lvl="0">
              <a:spcBef>
                <a:spcPts val="0"/>
              </a:spcBef>
              <a:spcAft>
                <a:spcPts val="0"/>
              </a:spcAft>
              <a:buNone/>
            </a:pPr>
            <a:r>
              <a:rPr lang="en" sz="1200"/>
              <a:t>  document.body.appendChild(buildTable(MOUNTAINS));</a:t>
            </a:r>
          </a:p>
          <a:p>
            <a:pPr lvl="0">
              <a:spcBef>
                <a:spcPts val="0"/>
              </a:spcBef>
              <a:spcAft>
                <a:spcPts val="0"/>
              </a:spcAft>
              <a:buNone/>
            </a:pPr>
            <a:r>
              <a:rPr lang="en" sz="1200"/>
              <a:t>&lt;/script&gt;</a:t>
            </a:r>
          </a:p>
          <a:p>
            <a:pPr lvl="0" rtl="0">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Networks and the Internet</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400"/>
              <a:t>Cables between two or more computers - send data back and forth through these cables.</a:t>
            </a:r>
          </a:p>
          <a:p>
            <a:pPr lvl="0">
              <a:spcBef>
                <a:spcPts val="0"/>
              </a:spcBef>
              <a:buNone/>
            </a:pPr>
            <a:r>
              <a:rPr lang="en" sz="1400"/>
              <a:t>Massively connecting computers resulted in the global network called the </a:t>
            </a:r>
            <a:r>
              <a:rPr b="1" lang="en" sz="1400"/>
              <a:t>Internet</a:t>
            </a:r>
            <a:r>
              <a:rPr lang="en" sz="1400"/>
              <a:t>.</a:t>
            </a:r>
          </a:p>
          <a:p>
            <a:pPr lvl="0">
              <a:spcBef>
                <a:spcPts val="0"/>
              </a:spcBef>
              <a:buNone/>
            </a:pPr>
            <a:r>
              <a:rPr b="1" lang="en" sz="1400"/>
              <a:t>Network protocol</a:t>
            </a:r>
            <a:r>
              <a:rPr lang="en" sz="1400"/>
              <a:t> - style of communication over a network.</a:t>
            </a:r>
          </a:p>
          <a:p>
            <a:pPr lvl="0">
              <a:spcBef>
                <a:spcPts val="0"/>
              </a:spcBef>
              <a:buNone/>
            </a:pPr>
            <a:r>
              <a:rPr lang="en" sz="1400"/>
              <a:t>Example - simple chat protocol:</a:t>
            </a:r>
            <a:br>
              <a:rPr lang="en" sz="1400"/>
            </a:br>
            <a:r>
              <a:rPr lang="en" sz="1400"/>
              <a:t>One computer sends bits that represent the text “CHAT?” to another machine which responds with “OK!” to confirm that it understands the protocol. </a:t>
            </a:r>
            <a:br>
              <a:rPr lang="en" sz="1400"/>
            </a:br>
            <a:r>
              <a:rPr lang="en" sz="1400"/>
              <a:t>Proceed to send each other strings of text, read the text sent by the other from the network, and display whatever they receive on their screens.</a:t>
            </a:r>
          </a:p>
          <a:p>
            <a:pPr lvl="0" rtl="0">
              <a:spcBef>
                <a:spcPts val="0"/>
              </a:spcBef>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Networks and the Internet</a:t>
            </a:r>
          </a:p>
        </p:txBody>
      </p:sp>
      <p:sp>
        <p:nvSpPr>
          <p:cNvPr id="98" name="Shape 9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400"/>
              <a:t>Transmission Control Protocol (</a:t>
            </a:r>
            <a:r>
              <a:rPr b="1" lang="en" sz="1400"/>
              <a:t>TCP</a:t>
            </a:r>
            <a:r>
              <a:rPr lang="en" sz="1400"/>
              <a:t>) - most communication on the Internet is built on top of it.</a:t>
            </a:r>
            <a:br>
              <a:rPr lang="en" sz="1400"/>
            </a:br>
            <a:r>
              <a:rPr lang="en" sz="1400"/>
              <a:t>TCP connection - one computer is </a:t>
            </a:r>
            <a:r>
              <a:rPr b="1" lang="en" sz="1400"/>
              <a:t>waiting</a:t>
            </a:r>
            <a:r>
              <a:rPr lang="en" sz="1400"/>
              <a:t>, or </a:t>
            </a:r>
            <a:r>
              <a:rPr b="1" lang="en" sz="1400"/>
              <a:t>listening</a:t>
            </a:r>
            <a:r>
              <a:rPr lang="en" sz="1400"/>
              <a:t>, for other computers to start talking to it.</a:t>
            </a:r>
          </a:p>
          <a:p>
            <a:pPr lvl="0">
              <a:spcBef>
                <a:spcPts val="0"/>
              </a:spcBef>
              <a:buNone/>
            </a:pPr>
            <a:r>
              <a:rPr lang="en" sz="1400"/>
              <a:t>Each </a:t>
            </a:r>
            <a:r>
              <a:rPr b="1" lang="en" sz="1400"/>
              <a:t>listener</a:t>
            </a:r>
            <a:r>
              <a:rPr lang="en" sz="1400"/>
              <a:t> has a number (called a </a:t>
            </a:r>
            <a:r>
              <a:rPr b="1" lang="en" sz="1400"/>
              <a:t>port</a:t>
            </a:r>
            <a:r>
              <a:rPr lang="en" sz="1400"/>
              <a:t>) associated with it.</a:t>
            </a:r>
            <a:br>
              <a:rPr lang="en" sz="1400"/>
            </a:br>
            <a:r>
              <a:rPr lang="en" sz="1400"/>
              <a:t>Most protocols have a default port.</a:t>
            </a:r>
          </a:p>
          <a:p>
            <a:pPr lvl="0">
              <a:spcBef>
                <a:spcPts val="0"/>
              </a:spcBef>
              <a:buNone/>
            </a:pPr>
            <a:r>
              <a:rPr lang="en" sz="1400"/>
              <a:t>If the target machine can be reached and is listening on that port, the connection is successfully created. Such a </a:t>
            </a:r>
            <a:r>
              <a:rPr b="1" lang="en" sz="1400"/>
              <a:t>connection</a:t>
            </a:r>
            <a:r>
              <a:rPr lang="en" sz="1400"/>
              <a:t> acts as a </a:t>
            </a:r>
            <a:r>
              <a:rPr b="1" lang="en" sz="1400"/>
              <a:t>two-way pipe</a:t>
            </a:r>
            <a:r>
              <a:rPr lang="en" sz="1400"/>
              <a:t> through which bits can flow.</a:t>
            </a:r>
          </a:p>
          <a:p>
            <a:pPr lvl="0">
              <a:spcBef>
                <a:spcPts val="0"/>
              </a:spcBef>
              <a:buNone/>
            </a:pPr>
            <a:r>
              <a:rPr lang="en" sz="1400"/>
              <a:t>Listening computer - </a:t>
            </a:r>
            <a:r>
              <a:rPr b="1" lang="en" sz="1400"/>
              <a:t>server</a:t>
            </a:r>
            <a:r>
              <a:rPr lang="en" sz="1400"/>
              <a:t>. Connecting computer - </a:t>
            </a:r>
            <a:r>
              <a:rPr b="1" lang="en" sz="1400"/>
              <a:t>client</a:t>
            </a:r>
            <a:r>
              <a:rPr lang="en" sz="1400"/>
              <a:t>.</a:t>
            </a:r>
          </a:p>
          <a:p>
            <a:pPr lvl="0">
              <a:spcBef>
                <a:spcPts val="0"/>
              </a:spcBef>
              <a:buNone/>
            </a:pPr>
            <a:r>
              <a:t/>
            </a:r>
            <a:endParaRPr sz="1400"/>
          </a:p>
          <a:p>
            <a:pPr lvl="0" rtl="0">
              <a:spcBef>
                <a:spcPts val="0"/>
              </a:spcBef>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Web</a:t>
            </a:r>
          </a:p>
        </p:txBody>
      </p:sp>
      <p:sp>
        <p:nvSpPr>
          <p:cNvPr id="104" name="Shape 10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World Wide Web - set of protocols - allow us to visit web pages in a browser. </a:t>
            </a:r>
          </a:p>
          <a:p>
            <a:pPr lvl="0">
              <a:spcBef>
                <a:spcPts val="0"/>
              </a:spcBef>
              <a:buNone/>
            </a:pPr>
            <a:r>
              <a:rPr lang="en"/>
              <a:t>Add content to the Web - connect a machine to the Internet - have it listen on port 80, using HTTP. </a:t>
            </a:r>
          </a:p>
          <a:p>
            <a:pPr lvl="0">
              <a:spcBef>
                <a:spcPts val="0"/>
              </a:spcBef>
              <a:buNone/>
            </a:pPr>
            <a:r>
              <a:rPr lang="en"/>
              <a:t>HTTP (Hypertext Transfer Protocol) - allows other computers to request documents over the network.</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Web</a:t>
            </a:r>
          </a:p>
        </p:txBody>
      </p:sp>
      <p:sp>
        <p:nvSpPr>
          <p:cNvPr id="110" name="Shape 110"/>
          <p:cNvSpPr txBox="1"/>
          <p:nvPr>
            <p:ph idx="1" type="body"/>
          </p:nvPr>
        </p:nvSpPr>
        <p:spPr>
          <a:xfrm>
            <a:off x="471900" y="1919075"/>
            <a:ext cx="8558700" cy="2710200"/>
          </a:xfrm>
          <a:prstGeom prst="rect">
            <a:avLst/>
          </a:prstGeom>
        </p:spPr>
        <p:txBody>
          <a:bodyPr anchorCtr="0" anchor="t" bIns="91425" lIns="91425" rIns="91425" tIns="91425">
            <a:noAutofit/>
          </a:bodyPr>
          <a:lstStyle/>
          <a:p>
            <a:pPr lvl="0">
              <a:spcBef>
                <a:spcPts val="0"/>
              </a:spcBef>
              <a:buNone/>
            </a:pPr>
            <a:r>
              <a:rPr lang="en"/>
              <a:t>Each document on the Web is named by a </a:t>
            </a:r>
            <a:r>
              <a:rPr b="1" lang="en"/>
              <a:t>Uniform Resource Locator</a:t>
            </a:r>
            <a:r>
              <a:rPr lang="en"/>
              <a:t> (URL):</a:t>
            </a:r>
          </a:p>
          <a:p>
            <a:pPr lvl="0">
              <a:spcBef>
                <a:spcPts val="0"/>
              </a:spcBef>
              <a:buNone/>
            </a:pPr>
            <a:r>
              <a:rPr lang="en" u="sng">
                <a:solidFill>
                  <a:schemeClr val="hlink"/>
                </a:solidFill>
                <a:hlinkClick r:id="rId3"/>
              </a:rPr>
              <a:t>http://eloquentjavascript.net/12_browser.html</a:t>
            </a:r>
            <a:br>
              <a:rPr lang="en"/>
            </a:br>
            <a:r>
              <a:rPr lang="en"/>
              <a:t>|         |                                        |                              |</a:t>
            </a:r>
            <a:br>
              <a:rPr lang="en"/>
            </a:br>
            <a:r>
              <a:rPr lang="en"/>
              <a:t>protocol            server                        path</a:t>
            </a:r>
          </a:p>
          <a:p>
            <a:pPr lvl="0">
              <a:spcBef>
                <a:spcPts val="0"/>
              </a:spcBef>
              <a:buNone/>
            </a:pPr>
            <a:r>
              <a:rPr lang="en"/>
              <a:t>Each machine connected to the Internet gets a unique IP address - 37.187.37.82.</a:t>
            </a:r>
          </a:p>
          <a:p>
            <a:pPr lvl="0">
              <a:spcBef>
                <a:spcPts val="0"/>
              </a:spcBef>
              <a:buNone/>
            </a:pPr>
            <a:r>
              <a:rPr lang="en"/>
              <a:t>Register a domain name to point toward a specific machine.</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HTML</a:t>
            </a:r>
          </a:p>
        </p:txBody>
      </p:sp>
      <p:sp>
        <p:nvSpPr>
          <p:cNvPr id="116" name="Shape 116"/>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HTML - Hypertext Markup Language - document format for web pages. </a:t>
            </a:r>
          </a:p>
          <a:p>
            <a:pPr lvl="0">
              <a:spcBef>
                <a:spcPts val="0"/>
              </a:spcBef>
              <a:buNone/>
            </a:pPr>
            <a:r>
              <a:rPr lang="en"/>
              <a:t>HTML document contains text and tags that give structure to the text.</a:t>
            </a:r>
          </a:p>
          <a:p>
            <a:pPr lvl="0">
              <a:spcBef>
                <a:spcPts val="0"/>
              </a:spcBef>
              <a:buNone/>
            </a:pPr>
            <a:r>
              <a:t/>
            </a:r>
            <a:endParaRPr/>
          </a:p>
        </p:txBody>
      </p:sp>
      <p:sp>
        <p:nvSpPr>
          <p:cNvPr id="117" name="Shape 117"/>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sz="1200">
                <a:latin typeface="Roboto Mono"/>
                <a:ea typeface="Roboto Mono"/>
                <a:cs typeface="Roboto Mono"/>
                <a:sym typeface="Roboto Mono"/>
              </a:rPr>
              <a:t>&lt;!doctype html&gt;</a:t>
            </a:r>
            <a:br>
              <a:rPr lang="en" sz="1200">
                <a:latin typeface="Roboto Mono"/>
                <a:ea typeface="Roboto Mono"/>
                <a:cs typeface="Roboto Mono"/>
                <a:sym typeface="Roboto Mono"/>
              </a:rPr>
            </a:br>
            <a:r>
              <a:rPr lang="en" sz="1200">
                <a:latin typeface="Roboto Mono"/>
                <a:ea typeface="Roboto Mono"/>
                <a:cs typeface="Roboto Mono"/>
                <a:sym typeface="Roboto Mono"/>
              </a:rPr>
              <a:t>&lt;html&gt;</a:t>
            </a:r>
            <a:br>
              <a:rPr lang="en" sz="1200">
                <a:latin typeface="Roboto Mono"/>
                <a:ea typeface="Roboto Mono"/>
                <a:cs typeface="Roboto Mono"/>
                <a:sym typeface="Roboto Mono"/>
              </a:rPr>
            </a:br>
            <a:r>
              <a:rPr lang="en" sz="1200">
                <a:latin typeface="Roboto Mono"/>
                <a:ea typeface="Roboto Mono"/>
                <a:cs typeface="Roboto Mono"/>
                <a:sym typeface="Roboto Mono"/>
              </a:rPr>
              <a:t>  &lt;head&gt;</a:t>
            </a:r>
            <a:br>
              <a:rPr lang="en" sz="1200">
                <a:latin typeface="Roboto Mono"/>
                <a:ea typeface="Roboto Mono"/>
                <a:cs typeface="Roboto Mono"/>
                <a:sym typeface="Roboto Mono"/>
              </a:rPr>
            </a:br>
            <a:r>
              <a:rPr lang="en" sz="1200">
                <a:latin typeface="Roboto Mono"/>
                <a:ea typeface="Roboto Mono"/>
                <a:cs typeface="Roboto Mono"/>
                <a:sym typeface="Roboto Mono"/>
              </a:rPr>
              <a:t>    &lt;title&gt;My home page&lt;/title&gt;</a:t>
            </a:r>
            <a:br>
              <a:rPr lang="en" sz="1200">
                <a:latin typeface="Roboto Mono"/>
                <a:ea typeface="Roboto Mono"/>
                <a:cs typeface="Roboto Mono"/>
                <a:sym typeface="Roboto Mono"/>
              </a:rPr>
            </a:br>
            <a:r>
              <a:rPr lang="en" sz="1200">
                <a:latin typeface="Roboto Mono"/>
                <a:ea typeface="Roboto Mono"/>
                <a:cs typeface="Roboto Mono"/>
                <a:sym typeface="Roboto Mono"/>
              </a:rPr>
              <a:t>  &lt;/head&gt;</a:t>
            </a:r>
            <a:br>
              <a:rPr lang="en" sz="1200">
                <a:latin typeface="Roboto Mono"/>
                <a:ea typeface="Roboto Mono"/>
                <a:cs typeface="Roboto Mono"/>
                <a:sym typeface="Roboto Mono"/>
              </a:rPr>
            </a:br>
            <a:r>
              <a:rPr lang="en" sz="1200">
                <a:latin typeface="Roboto Mono"/>
                <a:ea typeface="Roboto Mono"/>
                <a:cs typeface="Roboto Mono"/>
                <a:sym typeface="Roboto Mono"/>
              </a:rPr>
              <a:t>  &lt;body&gt;</a:t>
            </a:r>
            <a:br>
              <a:rPr lang="en" sz="1200">
                <a:latin typeface="Roboto Mono"/>
                <a:ea typeface="Roboto Mono"/>
                <a:cs typeface="Roboto Mono"/>
                <a:sym typeface="Roboto Mono"/>
              </a:rPr>
            </a:br>
            <a:r>
              <a:rPr lang="en" sz="1200">
                <a:latin typeface="Roboto Mono"/>
                <a:ea typeface="Roboto Mono"/>
                <a:cs typeface="Roboto Mono"/>
                <a:sym typeface="Roboto Mono"/>
              </a:rPr>
              <a:t>    &lt;h1&gt;My home page&lt;/h1&gt;</a:t>
            </a:r>
            <a:br>
              <a:rPr lang="en" sz="1200">
                <a:latin typeface="Roboto Mono"/>
                <a:ea typeface="Roboto Mono"/>
                <a:cs typeface="Roboto Mono"/>
                <a:sym typeface="Roboto Mono"/>
              </a:rPr>
            </a:br>
            <a:r>
              <a:rPr lang="en" sz="1200">
                <a:latin typeface="Roboto Mono"/>
                <a:ea typeface="Roboto Mono"/>
                <a:cs typeface="Roboto Mono"/>
                <a:sym typeface="Roboto Mono"/>
              </a:rPr>
              <a:t>    &lt;p&gt;Hello World!.&lt;/p&gt;</a:t>
            </a:r>
            <a:br>
              <a:rPr lang="en" sz="1200">
                <a:latin typeface="Roboto Mono"/>
                <a:ea typeface="Roboto Mono"/>
                <a:cs typeface="Roboto Mono"/>
                <a:sym typeface="Roboto Mono"/>
              </a:rPr>
            </a:br>
            <a:r>
              <a:rPr lang="en" sz="1200">
                <a:latin typeface="Roboto Mono"/>
                <a:ea typeface="Roboto Mono"/>
                <a:cs typeface="Roboto Mono"/>
                <a:sym typeface="Roboto Mono"/>
              </a:rPr>
              <a:t>  &lt;/body&gt;</a:t>
            </a:r>
            <a:br>
              <a:rPr lang="en" sz="1200">
                <a:latin typeface="Roboto Mono"/>
                <a:ea typeface="Roboto Mono"/>
                <a:cs typeface="Roboto Mono"/>
                <a:sym typeface="Roboto Mono"/>
              </a:rPr>
            </a:br>
            <a:r>
              <a:rPr lang="en" sz="1200">
                <a:latin typeface="Roboto Mono"/>
                <a:ea typeface="Roboto Mono"/>
                <a:cs typeface="Roboto Mono"/>
                <a:sym typeface="Roboto Mono"/>
              </a:rPr>
              <a:t>&lt;/html&gt;</a:t>
            </a:r>
          </a:p>
          <a:p>
            <a:pPr lvl="0">
              <a:spcBef>
                <a:spcPts val="0"/>
              </a:spcBef>
              <a:buNone/>
            </a:pPr>
            <a:r>
              <a:t/>
            </a:r>
            <a:endParaRPr sz="12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