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lang="en" sz="1400">
                <a:latin typeface="Roboto"/>
                <a:ea typeface="Roboto"/>
                <a:cs typeface="Roboto"/>
                <a:sym typeface="Roboto"/>
              </a:rPr>
              <a:t>Just as π (pi) cannot be precisely expressed by a finite number of decimal digits, many numbers lose some precision when only 64 bits are available to store them.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first stands for addition, and the second stands for multiplication. Putting an operator between two values will apply it to those values and produce a new value.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Both single and double quotes can be used to mark strings as long as the quotes at the start and the end of the string match.</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situations where you want a backslash in a string to be just a backslash, not a special code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Many operations in the language that don’t produce a meaningful value (you’ll see some later) yield undefined simply because they have to yield some value.</a:t>
            </a:r>
          </a:p>
          <a:p>
            <a:pPr lvl="0">
              <a:spcBef>
                <a:spcPts val="0"/>
              </a:spcBef>
              <a:buNone/>
            </a:pPr>
            <a:r>
              <a:t/>
            </a:r>
            <a:endParaRPr/>
          </a:p>
          <a:p>
            <a:pPr lvl="0">
              <a:spcBef>
                <a:spcPts val="0"/>
              </a:spcBef>
              <a:buNone/>
            </a:pPr>
            <a:r>
              <a:rPr lang="en"/>
              <a:t>The difference in meaning between undefined and null is an accident of JavaScript’s design, and it doesn’t matter most of the time. In the cases where you actually have to concern yourself with these values, I recommend treating them as interchangeable (more on that in a moment).</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latin typeface="Arial"/>
                <a:ea typeface="Arial"/>
                <a:cs typeface="Arial"/>
                <a:sym typeface="Arial"/>
              </a:rPr>
              <a:t>JavaScript za početnike</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rtl="0">
              <a:spcBef>
                <a:spcPts val="0"/>
              </a:spcBef>
              <a:buNone/>
            </a:pPr>
            <a:r>
              <a:rPr lang="en" sz="2400"/>
              <a:t>Predavanje #1</a:t>
            </a:r>
          </a:p>
          <a:p>
            <a:pPr lvl="0">
              <a:spcBef>
                <a:spcPts val="0"/>
              </a:spcBef>
              <a:buNone/>
            </a:pPr>
            <a:r>
              <a:rPr lang="en" sz="2400"/>
              <a:t>Values, Types and Operators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Fractional Numbers</a:t>
            </a:r>
          </a:p>
        </p:txBody>
      </p:sp>
      <p:sp>
        <p:nvSpPr>
          <p:cNvPr id="123" name="Shape 123"/>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Fractional numbers are written by using a dot.</a:t>
            </a:r>
          </a:p>
          <a:p>
            <a:pPr lvl="0">
              <a:spcBef>
                <a:spcPts val="0"/>
              </a:spcBef>
              <a:buNone/>
            </a:pPr>
            <a:r>
              <a:rPr lang="en"/>
              <a:t>9.81</a:t>
            </a:r>
          </a:p>
        </p:txBody>
      </p:sp>
      <p:sp>
        <p:nvSpPr>
          <p:cNvPr id="124" name="Shape 124"/>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For very big or very small numbers, you can also use scientific notation by adding an “e” (for “</a:t>
            </a:r>
            <a:r>
              <a:rPr b="1" lang="en"/>
              <a:t>exponent</a:t>
            </a:r>
            <a:r>
              <a:rPr lang="en"/>
              <a:t>”), followed by the exponent of the number:</a:t>
            </a:r>
          </a:p>
          <a:p>
            <a:pPr lvl="0">
              <a:spcBef>
                <a:spcPts val="0"/>
              </a:spcBef>
              <a:buNone/>
            </a:pPr>
            <a:r>
              <a:rPr lang="en"/>
              <a:t>2.998e8</a:t>
            </a:r>
          </a:p>
          <a:p>
            <a:pPr lvl="0">
              <a:spcBef>
                <a:spcPts val="0"/>
              </a:spcBef>
              <a:buNone/>
            </a:pPr>
            <a:r>
              <a:rPr lang="en"/>
              <a:t>That is 2.998 × 108 = 299,800,000.</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Numbers</a:t>
            </a:r>
          </a:p>
        </p:txBody>
      </p:sp>
      <p:sp>
        <p:nvSpPr>
          <p:cNvPr id="130" name="Shape 130"/>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Calculations with fractional numbers are generally not.</a:t>
            </a:r>
          </a:p>
          <a:p>
            <a:pPr lvl="0">
              <a:spcBef>
                <a:spcPts val="0"/>
              </a:spcBef>
              <a:buNone/>
            </a:pPr>
            <a:r>
              <a:rPr lang="en"/>
              <a:t>Causes practical problems only in specific situations.</a:t>
            </a:r>
          </a:p>
          <a:p>
            <a:pPr lvl="0">
              <a:spcBef>
                <a:spcPts val="0"/>
              </a:spcBef>
              <a:buNone/>
            </a:pPr>
            <a:r>
              <a:rPr lang="en"/>
              <a:t> The </a:t>
            </a:r>
            <a:r>
              <a:rPr b="1" lang="en"/>
              <a:t>important</a:t>
            </a:r>
            <a:r>
              <a:rPr lang="en"/>
              <a:t> thing is to be aware of it and treat </a:t>
            </a:r>
            <a:r>
              <a:rPr b="1" lang="en"/>
              <a:t>fractional digital numbers</a:t>
            </a:r>
            <a:r>
              <a:rPr lang="en"/>
              <a:t> as </a:t>
            </a:r>
            <a:r>
              <a:rPr b="1" lang="en"/>
              <a:t>approximations</a:t>
            </a:r>
            <a:r>
              <a:rPr lang="en"/>
              <a:t>, not as precise values.</a:t>
            </a:r>
          </a:p>
        </p:txBody>
      </p:sp>
      <p:sp>
        <p:nvSpPr>
          <p:cNvPr id="131" name="Shape 131"/>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Calculations with whole numbers (integers) smaller than 9 quadrillion are guaranteed to </a:t>
            </a:r>
            <a:r>
              <a:rPr b="1" lang="en"/>
              <a:t>always be precise</a:t>
            </a:r>
            <a:r>
              <a:rPr lang="en"/>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Arithmetic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Arithmetic</a:t>
            </a:r>
          </a:p>
        </p:txBody>
      </p:sp>
      <p:sp>
        <p:nvSpPr>
          <p:cNvPr id="142" name="Shape 14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Main thing to do with numbers is arithmetic.</a:t>
            </a:r>
          </a:p>
          <a:p>
            <a:pPr lvl="0">
              <a:spcBef>
                <a:spcPts val="0"/>
              </a:spcBef>
              <a:buNone/>
            </a:pPr>
            <a:r>
              <a:rPr lang="en"/>
              <a:t>100 + 4 * 11</a:t>
            </a:r>
          </a:p>
          <a:p>
            <a:pPr lvl="0">
              <a:spcBef>
                <a:spcPts val="0"/>
              </a:spcBef>
              <a:buNone/>
            </a:pPr>
            <a:r>
              <a:rPr lang="en"/>
              <a:t>The + and * symbols are called operators.</a:t>
            </a:r>
          </a:p>
          <a:p>
            <a:pPr lvl="0">
              <a:spcBef>
                <a:spcPts val="0"/>
              </a:spcBef>
              <a:buNone/>
            </a:pPr>
            <a:r>
              <a:rPr lang="en"/>
              <a:t>What happens first?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Arithmetic</a:t>
            </a:r>
          </a:p>
        </p:txBody>
      </p:sp>
      <p:sp>
        <p:nvSpPr>
          <p:cNvPr id="148" name="Shape 14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What about now?</a:t>
            </a:r>
          </a:p>
          <a:p>
            <a:pPr lvl="0">
              <a:spcBef>
                <a:spcPts val="0"/>
              </a:spcBef>
              <a:buNone/>
            </a:pPr>
            <a:r>
              <a:rPr lang="en"/>
              <a:t>(100 + 4) * 11</a:t>
            </a:r>
          </a:p>
          <a:p>
            <a:pPr lvl="0">
              <a:spcBef>
                <a:spcPts val="0"/>
              </a:spcBef>
              <a:buNone/>
            </a:pPr>
            <a:r>
              <a:rPr lang="en"/>
              <a:t>92 - 5 / 7</a:t>
            </a:r>
          </a:p>
          <a:p>
            <a:pPr lvl="0">
              <a:spcBef>
                <a:spcPts val="0"/>
              </a:spcBef>
              <a:buNone/>
            </a:pPr>
            <a:r>
              <a:rPr lang="en"/>
              <a:t>7 / (23 + 4) * 98</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Arithmetic</a:t>
            </a:r>
          </a:p>
        </p:txBody>
      </p:sp>
      <p:sp>
        <p:nvSpPr>
          <p:cNvPr id="154" name="Shape 154"/>
          <p:cNvSpPr txBox="1"/>
          <p:nvPr>
            <p:ph idx="1" type="body"/>
          </p:nvPr>
        </p:nvSpPr>
        <p:spPr>
          <a:xfrm>
            <a:off x="471900" y="1919075"/>
            <a:ext cx="8104500" cy="2710200"/>
          </a:xfrm>
          <a:prstGeom prst="rect">
            <a:avLst/>
          </a:prstGeom>
        </p:spPr>
        <p:txBody>
          <a:bodyPr anchorCtr="0" anchor="t" bIns="91425" lIns="91425" rIns="91425" tIns="91425">
            <a:noAutofit/>
          </a:bodyPr>
          <a:lstStyle/>
          <a:p>
            <a:pPr lvl="0">
              <a:spcBef>
                <a:spcPts val="0"/>
              </a:spcBef>
              <a:buNone/>
            </a:pPr>
            <a:r>
              <a:rPr lang="en" sz="1800"/>
              <a:t>When operators appear together without parentheses, the order in which they are applied is determined by the precedence of the operators.</a:t>
            </a:r>
          </a:p>
          <a:p>
            <a:pPr lvl="0">
              <a:spcBef>
                <a:spcPts val="0"/>
              </a:spcBef>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Arithmetic</a:t>
            </a:r>
          </a:p>
        </p:txBody>
      </p:sp>
      <p:sp>
        <p:nvSpPr>
          <p:cNvPr id="160" name="Shape 16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 symbol is used to represent the remainder operation. </a:t>
            </a:r>
          </a:p>
          <a:p>
            <a:pPr lvl="0">
              <a:spcBef>
                <a:spcPts val="0"/>
              </a:spcBef>
              <a:buNone/>
            </a:pPr>
            <a:r>
              <a:rPr lang="en"/>
              <a:t>X % Y is the remainder of dividing X by Y.</a:t>
            </a:r>
          </a:p>
          <a:p>
            <a:pPr lvl="0">
              <a:spcBef>
                <a:spcPts val="0"/>
              </a:spcBef>
              <a:buNone/>
            </a:pPr>
            <a:r>
              <a:rPr lang="en"/>
              <a:t>314 % 100 = 14 </a:t>
            </a:r>
          </a:p>
          <a:p>
            <a:pPr lvl="0">
              <a:spcBef>
                <a:spcPts val="0"/>
              </a:spcBef>
              <a:buNone/>
            </a:pPr>
            <a:r>
              <a:rPr lang="en"/>
              <a:t>Modulo</a:t>
            </a:r>
            <a:br>
              <a:rPr lang="en"/>
            </a:br>
            <a:r>
              <a:rPr lang="en"/>
              <a:t>Remainder is more accurate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Strings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Strings</a:t>
            </a:r>
          </a:p>
        </p:txBody>
      </p:sp>
      <p:sp>
        <p:nvSpPr>
          <p:cNvPr id="171" name="Shape 17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Strings are used to represent text.</a:t>
            </a:r>
          </a:p>
          <a:p>
            <a:pPr lvl="0">
              <a:spcBef>
                <a:spcPts val="0"/>
              </a:spcBef>
              <a:buNone/>
            </a:pPr>
            <a:r>
              <a:rPr lang="en"/>
              <a:t>"Patch my boat with chewing gum"</a:t>
            </a:r>
          </a:p>
          <a:p>
            <a:pPr lvl="0">
              <a:spcBef>
                <a:spcPts val="0"/>
              </a:spcBef>
              <a:buNone/>
            </a:pPr>
            <a:r>
              <a:rPr lang="en"/>
              <a:t>'Monkeys wave goodbye'</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Strings</a:t>
            </a:r>
          </a:p>
        </p:txBody>
      </p:sp>
      <p:sp>
        <p:nvSpPr>
          <p:cNvPr id="177" name="Shape 177"/>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To include such characters in a string, the following notation is used: </a:t>
            </a:r>
          </a:p>
          <a:p>
            <a:pPr lvl="0">
              <a:spcBef>
                <a:spcPts val="0"/>
              </a:spcBef>
              <a:buNone/>
            </a:pPr>
            <a:r>
              <a:rPr lang="en"/>
              <a:t>"This is the first line\nAnd this is the second"</a:t>
            </a:r>
          </a:p>
          <a:p>
            <a:pPr lvl="0">
              <a:spcBef>
                <a:spcPts val="0"/>
              </a:spcBef>
              <a:buNone/>
            </a:pPr>
            <a:r>
              <a:rPr lang="en"/>
              <a:t>Whenever a backslash (\) is found inside quoted text, it indicates that the character after it has a special meaning.</a:t>
            </a:r>
          </a:p>
          <a:p>
            <a:pPr lvl="0">
              <a:spcBef>
                <a:spcPts val="0"/>
              </a:spcBef>
              <a:buNone/>
            </a:pPr>
            <a:r>
              <a:rPr lang="en"/>
              <a:t>This is called escaping the character.</a:t>
            </a:r>
          </a:p>
        </p:txBody>
      </p:sp>
      <p:sp>
        <p:nvSpPr>
          <p:cNvPr id="178" name="Shape 178"/>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Almost anything can be put between quotes</a:t>
            </a:r>
          </a:p>
          <a:p>
            <a:pPr lvl="0">
              <a:spcBef>
                <a:spcPts val="0"/>
              </a:spcBef>
              <a:buNone/>
            </a:pPr>
            <a:r>
              <a:rPr lang="en"/>
              <a:t>Difficult characters:</a:t>
            </a:r>
            <a:br>
              <a:rPr lang="en"/>
            </a:br>
            <a:r>
              <a:rPr lang="en"/>
              <a:t>- quotes</a:t>
            </a:r>
            <a:br>
              <a:rPr lang="en"/>
            </a:br>
            <a:r>
              <a:rPr lang="en"/>
              <a:t>- newlines</a:t>
            </a:r>
          </a:p>
          <a:p>
            <a:pPr lvl="0">
              <a:spcBef>
                <a:spcPts val="0"/>
              </a:spcBef>
              <a:buNone/>
            </a:pPr>
            <a:r>
              <a:rPr lang="en"/>
              <a:t>String has to stay on a single line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Values, Types and Operators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Strings</a:t>
            </a:r>
          </a:p>
        </p:txBody>
      </p:sp>
      <p:sp>
        <p:nvSpPr>
          <p:cNvPr id="184" name="Shape 18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This is the first line</a:t>
            </a:r>
          </a:p>
          <a:p>
            <a:pPr lvl="0">
              <a:spcBef>
                <a:spcPts val="0"/>
              </a:spcBef>
              <a:buNone/>
            </a:pPr>
            <a:r>
              <a:rPr lang="en"/>
              <a:t>And this is the second</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Strings</a:t>
            </a:r>
          </a:p>
        </p:txBody>
      </p:sp>
      <p:sp>
        <p:nvSpPr>
          <p:cNvPr id="190" name="Shape 19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Special situations, escaping special characters.</a:t>
            </a:r>
          </a:p>
          <a:p>
            <a:pPr lvl="0">
              <a:spcBef>
                <a:spcPts val="0"/>
              </a:spcBef>
              <a:buNone/>
            </a:pPr>
            <a:r>
              <a:rPr lang="en"/>
              <a:t>If two backslashes follow each other, they will collapse together, and only one will be left in the resulting string value. </a:t>
            </a:r>
          </a:p>
          <a:p>
            <a:pPr lvl="0">
              <a:spcBef>
                <a:spcPts val="0"/>
              </a:spcBef>
              <a:buNone/>
            </a:pPr>
            <a:r>
              <a:rPr lang="en"/>
              <a:t>c</a:t>
            </a:r>
            <a:r>
              <a:rPr lang="en"/>
              <a:t>onsole: “A newline character is written like "\n".”</a:t>
            </a:r>
          </a:p>
          <a:p>
            <a:pPr lvl="0">
              <a:spcBef>
                <a:spcPts val="0"/>
              </a:spcBef>
              <a:buNone/>
            </a:pPr>
            <a:r>
              <a:rPr lang="en"/>
              <a:t>c</a:t>
            </a:r>
            <a:r>
              <a:rPr lang="en"/>
              <a:t>ode: "A newline character is written like \"\\n\"."</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Strings</a:t>
            </a:r>
          </a:p>
        </p:txBody>
      </p:sp>
      <p:sp>
        <p:nvSpPr>
          <p:cNvPr id="196" name="Shape 196"/>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Strings cannot be: </a:t>
            </a:r>
          </a:p>
          <a:p>
            <a:pPr lvl="0">
              <a:spcBef>
                <a:spcPts val="0"/>
              </a:spcBef>
              <a:buNone/>
            </a:pPr>
            <a:r>
              <a:rPr lang="en"/>
              <a:t>Divided</a:t>
            </a:r>
            <a:br>
              <a:rPr lang="en"/>
            </a:br>
            <a:r>
              <a:rPr lang="en"/>
              <a:t>Multiplied</a:t>
            </a:r>
            <a:br>
              <a:rPr lang="en"/>
            </a:br>
            <a:r>
              <a:rPr lang="en"/>
              <a:t>Subtracted</a:t>
            </a:r>
          </a:p>
          <a:p>
            <a:pPr lvl="0">
              <a:spcBef>
                <a:spcPts val="0"/>
              </a:spcBef>
              <a:buNone/>
            </a:pPr>
            <a:r>
              <a:rPr lang="en"/>
              <a:t>But! </a:t>
            </a:r>
          </a:p>
          <a:p>
            <a:pPr lvl="0">
              <a:spcBef>
                <a:spcPts val="0"/>
              </a:spcBef>
              <a:buNone/>
            </a:pPr>
            <a:r>
              <a:rPr lang="en"/>
              <a:t>The + operator can be used on them.</a:t>
            </a:r>
          </a:p>
        </p:txBody>
      </p:sp>
      <p:sp>
        <p:nvSpPr>
          <p:cNvPr id="197" name="Shape 197"/>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It does not add, but it concatenates—it glues two strings together. </a:t>
            </a:r>
          </a:p>
          <a:p>
            <a:pPr lvl="0">
              <a:spcBef>
                <a:spcPts val="0"/>
              </a:spcBef>
              <a:buNone/>
            </a:pPr>
            <a:r>
              <a:rPr lang="en"/>
              <a:t>The following line will produce the string "concatenate":</a:t>
            </a:r>
          </a:p>
          <a:p>
            <a:pPr lvl="0">
              <a:spcBef>
                <a:spcPts val="0"/>
              </a:spcBef>
              <a:buNone/>
            </a:pPr>
            <a:r>
              <a:rPr lang="en"/>
              <a:t>"con" + "cat" + "e" + "nate"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Unary operators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Unary operators</a:t>
            </a:r>
          </a:p>
        </p:txBody>
      </p:sp>
      <p:sp>
        <p:nvSpPr>
          <p:cNvPr id="208" name="Shape 20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Not all operators are symbols. Some are written as words. </a:t>
            </a:r>
          </a:p>
          <a:p>
            <a:pPr lvl="0" rtl="0">
              <a:spcBef>
                <a:spcPts val="0"/>
              </a:spcBef>
              <a:buNone/>
            </a:pPr>
            <a:r>
              <a:rPr lang="en"/>
              <a:t>typeof operator - produces a string value naming the type of the value</a:t>
            </a:r>
          </a:p>
          <a:p>
            <a:pPr lvl="0" rtl="0">
              <a:spcBef>
                <a:spcPts val="0"/>
              </a:spcBef>
              <a:buNone/>
            </a:pPr>
            <a:r>
              <a:rPr lang="en"/>
              <a:t>console.log(typeof 4.5)</a:t>
            </a:r>
            <a:br>
              <a:rPr lang="en"/>
            </a:br>
            <a:r>
              <a:rPr lang="en"/>
              <a:t>// → number</a:t>
            </a:r>
            <a:br>
              <a:rPr lang="en"/>
            </a:br>
            <a:r>
              <a:rPr lang="en"/>
              <a:t>console.log(typeof "x")</a:t>
            </a:r>
            <a:br>
              <a:rPr lang="en"/>
            </a:br>
            <a:r>
              <a:rPr lang="en"/>
              <a:t>// → string</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Unary operators</a:t>
            </a:r>
          </a:p>
        </p:txBody>
      </p:sp>
      <p:sp>
        <p:nvSpPr>
          <p:cNvPr id="214" name="Shape 21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We will use </a:t>
            </a:r>
            <a:r>
              <a:rPr b="1" lang="en"/>
              <a:t>console.log</a:t>
            </a:r>
            <a:r>
              <a:rPr lang="en"/>
              <a:t> in example code</a:t>
            </a:r>
          </a:p>
          <a:p>
            <a:pPr lvl="0">
              <a:spcBef>
                <a:spcPts val="0"/>
              </a:spcBef>
              <a:buNone/>
            </a:pPr>
            <a:r>
              <a:rPr lang="en"/>
              <a:t>When you run such code, the value produced should be shown on the screen</a:t>
            </a:r>
          </a:p>
          <a:p>
            <a:pPr lvl="0">
              <a:spcBef>
                <a:spcPts val="0"/>
              </a:spcBef>
              <a:buNone/>
            </a:pPr>
            <a:r>
              <a:rPr lang="en"/>
              <a:t>console.log(“Hello World.”);</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Unary operators</a:t>
            </a:r>
          </a:p>
        </p:txBody>
      </p:sp>
      <p:sp>
        <p:nvSpPr>
          <p:cNvPr id="220" name="Shape 22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The operators we saw all operated on two values, but typeof takes only one. </a:t>
            </a:r>
          </a:p>
          <a:p>
            <a:pPr lvl="0">
              <a:spcBef>
                <a:spcPts val="0"/>
              </a:spcBef>
              <a:buNone/>
            </a:pPr>
            <a:r>
              <a:rPr lang="en"/>
              <a:t>Use two values - </a:t>
            </a:r>
            <a:r>
              <a:rPr b="1" lang="en"/>
              <a:t>binary operators</a:t>
            </a:r>
          </a:p>
          <a:p>
            <a:pPr lvl="0">
              <a:spcBef>
                <a:spcPts val="0"/>
              </a:spcBef>
              <a:buNone/>
            </a:pPr>
            <a:r>
              <a:rPr lang="en"/>
              <a:t>Use one value - </a:t>
            </a:r>
            <a:r>
              <a:rPr b="1" lang="en"/>
              <a:t>unary operators</a:t>
            </a:r>
            <a:r>
              <a:rPr lang="en"/>
              <a:t> </a:t>
            </a:r>
          </a:p>
          <a:p>
            <a:pPr lvl="0">
              <a:spcBef>
                <a:spcPts val="0"/>
              </a:spcBef>
              <a:buNone/>
            </a:pPr>
            <a:r>
              <a:rPr lang="en"/>
              <a:t>The minus operator can be a binary operator and a unary operator.</a:t>
            </a:r>
            <a:br>
              <a:rPr lang="en"/>
            </a:br>
            <a:r>
              <a:rPr lang="en"/>
              <a:t>console.log(- (10 - 2))</a:t>
            </a:r>
            <a:br>
              <a:rPr lang="en"/>
            </a:br>
            <a:r>
              <a:rPr lang="en"/>
              <a:t>// → -8</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Boolean values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Boolean values</a:t>
            </a:r>
          </a:p>
        </p:txBody>
      </p:sp>
      <p:sp>
        <p:nvSpPr>
          <p:cNvPr id="231" name="Shape 23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A value that simply distinguishes between two possibilities</a:t>
            </a:r>
          </a:p>
          <a:p>
            <a:pPr lvl="0">
              <a:spcBef>
                <a:spcPts val="0"/>
              </a:spcBef>
              <a:buNone/>
            </a:pPr>
            <a:r>
              <a:rPr lang="en"/>
              <a:t>“yes” and “no” or “on” and “off”</a:t>
            </a:r>
          </a:p>
          <a:p>
            <a:pPr lvl="0">
              <a:spcBef>
                <a:spcPts val="0"/>
              </a:spcBef>
              <a:buNone/>
            </a:pPr>
            <a:r>
              <a:rPr lang="en"/>
              <a:t>Boolean type, which has just two values: </a:t>
            </a:r>
            <a:r>
              <a:rPr b="1" lang="en"/>
              <a:t>true</a:t>
            </a:r>
            <a:r>
              <a:rPr lang="en"/>
              <a:t> and </a:t>
            </a:r>
            <a:r>
              <a:rPr b="1" lang="en"/>
              <a:t>false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Comparisons</a:t>
            </a:r>
          </a:p>
        </p:txBody>
      </p:sp>
      <p:sp>
        <p:nvSpPr>
          <p:cNvPr id="237" name="Shape 237"/>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Boolean values:</a:t>
            </a:r>
            <a:br>
              <a:rPr lang="en"/>
            </a:br>
            <a:r>
              <a:rPr lang="en"/>
              <a:t>console.log(3 &gt; 2)</a:t>
            </a:r>
            <a:br>
              <a:rPr lang="en"/>
            </a:br>
            <a:r>
              <a:rPr lang="en"/>
              <a:t>// → true</a:t>
            </a:r>
          </a:p>
          <a:p>
            <a:pPr lvl="0">
              <a:spcBef>
                <a:spcPts val="0"/>
              </a:spcBef>
              <a:buNone/>
            </a:pPr>
            <a:r>
              <a:rPr lang="en"/>
              <a:t>console.log(3 &lt; 2)</a:t>
            </a:r>
            <a:br>
              <a:rPr lang="en"/>
            </a:br>
            <a:r>
              <a:rPr lang="en"/>
              <a:t>// → false</a:t>
            </a:r>
          </a:p>
          <a:p>
            <a:pPr lvl="0">
              <a:spcBef>
                <a:spcPts val="0"/>
              </a:spcBef>
              <a:buNone/>
            </a:pPr>
            <a:r>
              <a:rPr lang="en"/>
              <a:t>&gt; - “is greater than”</a:t>
            </a:r>
          </a:p>
          <a:p>
            <a:pPr lvl="0">
              <a:spcBef>
                <a:spcPts val="0"/>
              </a:spcBef>
              <a:buNone/>
            </a:pPr>
            <a:r>
              <a:rPr lang="en"/>
              <a:t>&lt; - “is less than”</a:t>
            </a:r>
          </a:p>
          <a:p>
            <a:pPr lvl="0">
              <a:spcBef>
                <a:spcPts val="0"/>
              </a:spcBef>
              <a:buNone/>
            </a:pPr>
            <a:r>
              <a:t/>
            </a:r>
            <a:endParaRPr/>
          </a:p>
        </p:txBody>
      </p:sp>
      <p:sp>
        <p:nvSpPr>
          <p:cNvPr id="238" name="Shape 238"/>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&gt; and &lt; are binary operators</a:t>
            </a:r>
          </a:p>
          <a:p>
            <a:pPr lvl="0">
              <a:spcBef>
                <a:spcPts val="0"/>
              </a:spcBef>
              <a:buNone/>
            </a:pPr>
            <a:r>
              <a:rPr lang="en"/>
              <a:t>Applying them results in a Boolean value that indicates whether they hold true in this case.</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773700" y="1057199"/>
            <a:ext cx="7596600" cy="1959900"/>
          </a:xfrm>
          <a:prstGeom prst="rect">
            <a:avLst/>
          </a:prstGeom>
        </p:spPr>
        <p:txBody>
          <a:bodyPr anchorCtr="0" anchor="ctr" bIns="91425" lIns="91425" rIns="91425" tIns="91425">
            <a:noAutofit/>
          </a:bodyPr>
          <a:lstStyle/>
          <a:p>
            <a:pPr lvl="0" algn="just">
              <a:spcBef>
                <a:spcPts val="0"/>
              </a:spcBef>
              <a:buNone/>
            </a:pPr>
            <a:r>
              <a:rPr lang="en" sz="2400">
                <a:solidFill>
                  <a:schemeClr val="lt2"/>
                </a:solidFill>
              </a:rPr>
              <a:t>“Below the surface of the machine, the program moves. Without effort, it expands and contracts. In great harmony, electrons scatter and regroup. The forms on the monitor are but ripples on the water. The essence stays invisibly below.”</a:t>
            </a:r>
          </a:p>
        </p:txBody>
      </p:sp>
      <p:cxnSp>
        <p:nvCxnSpPr>
          <p:cNvPr id="79" name="Shape 79"/>
          <p:cNvCxnSpPr/>
          <p:nvPr/>
        </p:nvCxnSpPr>
        <p:spPr>
          <a:xfrm>
            <a:off x="4295550" y="3246750"/>
            <a:ext cx="552900" cy="0"/>
          </a:xfrm>
          <a:prstGeom prst="straightConnector1">
            <a:avLst/>
          </a:prstGeom>
          <a:noFill/>
          <a:ln cap="flat" cmpd="sng" w="28575">
            <a:solidFill>
              <a:schemeClr val="dk1"/>
            </a:solidFill>
            <a:prstDash val="solid"/>
            <a:round/>
            <a:headEnd len="med" w="med" type="none"/>
            <a:tailEnd len="med" w="med" type="none"/>
          </a:ln>
        </p:spPr>
      </p:cxnSp>
      <p:sp>
        <p:nvSpPr>
          <p:cNvPr id="80" name="Shape 80"/>
          <p:cNvSpPr txBox="1"/>
          <p:nvPr>
            <p:ph idx="4294967295" type="body"/>
          </p:nvPr>
        </p:nvSpPr>
        <p:spPr>
          <a:xfrm>
            <a:off x="773700" y="3246750"/>
            <a:ext cx="7596600" cy="518400"/>
          </a:xfrm>
          <a:prstGeom prst="rect">
            <a:avLst/>
          </a:prstGeom>
        </p:spPr>
        <p:txBody>
          <a:bodyPr anchorCtr="0" anchor="t" bIns="91425" lIns="91425" rIns="91425" tIns="91425">
            <a:noAutofit/>
          </a:bodyPr>
          <a:lstStyle/>
          <a:p>
            <a:pPr lvl="0" algn="ctr">
              <a:lnSpc>
                <a:spcPct val="100000"/>
              </a:lnSpc>
              <a:spcBef>
                <a:spcPts val="0"/>
              </a:spcBef>
              <a:spcAft>
                <a:spcPts val="0"/>
              </a:spcAft>
              <a:buNone/>
            </a:pPr>
            <a:r>
              <a:rPr lang="en"/>
              <a:t>- Master Yuan-Ma, The Book of Programming</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Comparisons</a:t>
            </a:r>
          </a:p>
        </p:txBody>
      </p:sp>
      <p:sp>
        <p:nvSpPr>
          <p:cNvPr id="244" name="Shape 24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Strings can be compared in the same way.</a:t>
            </a:r>
          </a:p>
          <a:p>
            <a:pPr lvl="0">
              <a:spcBef>
                <a:spcPts val="0"/>
              </a:spcBef>
              <a:buNone/>
            </a:pPr>
            <a:r>
              <a:rPr lang="en"/>
              <a:t>console.log("Aardvark" &lt; "Zoroaster")</a:t>
            </a:r>
            <a:br>
              <a:rPr lang="en"/>
            </a:br>
            <a:r>
              <a:rPr lang="en"/>
              <a:t>// → true</a:t>
            </a:r>
          </a:p>
          <a:p>
            <a:pPr lvl="0">
              <a:spcBef>
                <a:spcPts val="0"/>
              </a:spcBef>
              <a:buNone/>
            </a:pPr>
            <a:r>
              <a:rPr lang="en"/>
              <a:t>Strings are ordered alphabetic: uppercase letters are always “less” than lowercase ones, so "Z" &lt; "a" is true, and non-alphabetic characters (!, -, and so on) are also included in the ordering.</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Comparisons</a:t>
            </a:r>
          </a:p>
        </p:txBody>
      </p:sp>
      <p:sp>
        <p:nvSpPr>
          <p:cNvPr id="250" name="Shape 25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Other operators:</a:t>
            </a:r>
            <a:br>
              <a:rPr lang="en"/>
            </a:br>
            <a:r>
              <a:rPr lang="en"/>
              <a:t>&gt;= (greater than or equal to)</a:t>
            </a:r>
            <a:br>
              <a:rPr lang="en"/>
            </a:br>
            <a:r>
              <a:rPr lang="en"/>
              <a:t>&lt;= (less than or equal to)</a:t>
            </a:r>
            <a:br>
              <a:rPr lang="en"/>
            </a:br>
            <a:r>
              <a:rPr lang="en"/>
              <a:t>== (equal to)</a:t>
            </a:r>
            <a:br>
              <a:rPr lang="en"/>
            </a:br>
            <a:r>
              <a:rPr lang="en"/>
              <a:t>!= (not equal to)</a:t>
            </a:r>
          </a:p>
          <a:p>
            <a:pPr lvl="0">
              <a:spcBef>
                <a:spcPts val="0"/>
              </a:spcBef>
              <a:buNone/>
            </a:pPr>
            <a:r>
              <a:rPr lang="en"/>
              <a:t>console.log("Itchy" != "Scratchy")</a:t>
            </a:r>
            <a:br>
              <a:rPr lang="en"/>
            </a:br>
            <a:r>
              <a:rPr lang="en"/>
              <a:t>// → true</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Logical operators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Logical operators</a:t>
            </a:r>
          </a:p>
        </p:txBody>
      </p:sp>
      <p:sp>
        <p:nvSpPr>
          <p:cNvPr id="261" name="Shape 26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Operations that can be applied to Boolean values themselves. </a:t>
            </a:r>
          </a:p>
          <a:p>
            <a:pPr lvl="0">
              <a:spcBef>
                <a:spcPts val="0"/>
              </a:spcBef>
              <a:buNone/>
            </a:pPr>
            <a:r>
              <a:rPr lang="en"/>
              <a:t>JavaScript supports three logical operators:</a:t>
            </a:r>
            <a:br>
              <a:rPr lang="en"/>
            </a:br>
            <a:r>
              <a:rPr lang="en"/>
              <a:t>- and</a:t>
            </a:r>
            <a:br>
              <a:rPr lang="en"/>
            </a:br>
            <a:r>
              <a:rPr lang="en"/>
              <a:t>- or</a:t>
            </a:r>
            <a:br>
              <a:rPr lang="en"/>
            </a:br>
            <a:r>
              <a:rPr lang="en"/>
              <a:t>- not</a:t>
            </a:r>
          </a:p>
          <a:p>
            <a:pPr lvl="0">
              <a:spcBef>
                <a:spcPts val="0"/>
              </a:spcBef>
              <a:buNone/>
            </a:pPr>
            <a:r>
              <a:rPr lang="en"/>
              <a:t>These can be used to “reason” about Booleans.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Logical operators | AND OR</a:t>
            </a:r>
          </a:p>
        </p:txBody>
      </p:sp>
      <p:sp>
        <p:nvSpPr>
          <p:cNvPr id="267" name="Shape 267"/>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&amp;&amp; operator represents logical </a:t>
            </a:r>
            <a:r>
              <a:rPr b="1" lang="en"/>
              <a:t>AND</a:t>
            </a:r>
          </a:p>
          <a:p>
            <a:pPr lvl="0">
              <a:spcBef>
                <a:spcPts val="0"/>
              </a:spcBef>
              <a:buNone/>
            </a:pPr>
            <a:r>
              <a:rPr lang="en"/>
              <a:t>Binary operator, its result is </a:t>
            </a:r>
            <a:r>
              <a:rPr b="1" lang="en"/>
              <a:t>true only if both</a:t>
            </a:r>
            <a:r>
              <a:rPr lang="en"/>
              <a:t> the </a:t>
            </a:r>
            <a:r>
              <a:rPr b="1" lang="en"/>
              <a:t>values </a:t>
            </a:r>
            <a:r>
              <a:rPr lang="en"/>
              <a:t>given to it </a:t>
            </a:r>
            <a:r>
              <a:rPr b="1" lang="en"/>
              <a:t>are true</a:t>
            </a:r>
            <a:r>
              <a:rPr lang="en"/>
              <a:t>.</a:t>
            </a:r>
          </a:p>
          <a:p>
            <a:pPr lvl="0">
              <a:spcBef>
                <a:spcPts val="0"/>
              </a:spcBef>
              <a:buNone/>
            </a:pPr>
            <a:r>
              <a:rPr lang="en"/>
              <a:t>console.log(true &amp;&amp; false)</a:t>
            </a:r>
            <a:br>
              <a:rPr lang="en"/>
            </a:br>
            <a:r>
              <a:rPr lang="en"/>
              <a:t>// → false</a:t>
            </a:r>
          </a:p>
          <a:p>
            <a:pPr lvl="0">
              <a:spcBef>
                <a:spcPts val="0"/>
              </a:spcBef>
              <a:buNone/>
            </a:pPr>
            <a:r>
              <a:rPr lang="en"/>
              <a:t>console.log(true &amp;&amp; true)</a:t>
            </a:r>
            <a:br>
              <a:rPr lang="en"/>
            </a:br>
            <a:r>
              <a:rPr lang="en"/>
              <a:t>// → true</a:t>
            </a:r>
          </a:p>
          <a:p>
            <a:pPr lvl="0">
              <a:spcBef>
                <a:spcPts val="0"/>
              </a:spcBef>
              <a:buNone/>
            </a:pPr>
            <a:r>
              <a:t/>
            </a:r>
            <a:endParaRPr/>
          </a:p>
        </p:txBody>
      </p:sp>
      <p:sp>
        <p:nvSpPr>
          <p:cNvPr id="268" name="Shape 268"/>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 operator denotes logical </a:t>
            </a:r>
            <a:r>
              <a:rPr b="1" lang="en"/>
              <a:t>OR</a:t>
            </a:r>
            <a:r>
              <a:rPr lang="en"/>
              <a:t>. </a:t>
            </a:r>
          </a:p>
          <a:p>
            <a:pPr lvl="0">
              <a:spcBef>
                <a:spcPts val="0"/>
              </a:spcBef>
              <a:buNone/>
            </a:pPr>
            <a:r>
              <a:rPr lang="en"/>
              <a:t>Produces </a:t>
            </a:r>
            <a:r>
              <a:rPr b="1" lang="en"/>
              <a:t>true</a:t>
            </a:r>
            <a:r>
              <a:rPr lang="en"/>
              <a:t> if </a:t>
            </a:r>
            <a:r>
              <a:rPr b="1" lang="en"/>
              <a:t>either</a:t>
            </a:r>
            <a:r>
              <a:rPr lang="en"/>
              <a:t> of the </a:t>
            </a:r>
            <a:r>
              <a:rPr b="1" lang="en"/>
              <a:t>values </a:t>
            </a:r>
            <a:r>
              <a:rPr lang="en"/>
              <a:t>given to it </a:t>
            </a:r>
            <a:r>
              <a:rPr b="1" lang="en"/>
              <a:t>is true</a:t>
            </a:r>
            <a:r>
              <a:rPr lang="en"/>
              <a:t>.</a:t>
            </a:r>
          </a:p>
          <a:p>
            <a:pPr lvl="0">
              <a:spcBef>
                <a:spcPts val="0"/>
              </a:spcBef>
              <a:buNone/>
            </a:pPr>
            <a:r>
              <a:rPr lang="en"/>
              <a:t>console.log(false || true)</a:t>
            </a:r>
            <a:br>
              <a:rPr lang="en"/>
            </a:br>
            <a:r>
              <a:rPr lang="en"/>
              <a:t>// → true</a:t>
            </a:r>
          </a:p>
          <a:p>
            <a:pPr lvl="0">
              <a:spcBef>
                <a:spcPts val="0"/>
              </a:spcBef>
              <a:buNone/>
            </a:pPr>
            <a:r>
              <a:rPr lang="en"/>
              <a:t>console.log(false || false)</a:t>
            </a:r>
            <a:br>
              <a:rPr lang="en"/>
            </a:br>
            <a:r>
              <a:rPr lang="en"/>
              <a:t>// → false</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Logical operators | NOT</a:t>
            </a:r>
          </a:p>
        </p:txBody>
      </p:sp>
      <p:sp>
        <p:nvSpPr>
          <p:cNvPr id="274" name="Shape 2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Not is written as an exclamation mark (!)</a:t>
            </a:r>
          </a:p>
          <a:p>
            <a:pPr lvl="0">
              <a:spcBef>
                <a:spcPts val="0"/>
              </a:spcBef>
              <a:buNone/>
            </a:pPr>
            <a:r>
              <a:rPr lang="en"/>
              <a:t>Unary operator that flips the value given to it</a:t>
            </a:r>
          </a:p>
          <a:p>
            <a:pPr lvl="0">
              <a:spcBef>
                <a:spcPts val="0"/>
              </a:spcBef>
              <a:buNone/>
            </a:pPr>
            <a:r>
              <a:rPr lang="en"/>
              <a:t>console.log(!true )</a:t>
            </a:r>
            <a:br>
              <a:rPr lang="en"/>
            </a:br>
            <a:r>
              <a:rPr lang="en"/>
              <a:t>// false</a:t>
            </a:r>
          </a:p>
          <a:p>
            <a:pPr lvl="0">
              <a:spcBef>
                <a:spcPts val="0"/>
              </a:spcBef>
              <a:buNone/>
            </a:pPr>
            <a:r>
              <a:rPr lang="en"/>
              <a:t>console.log(!false)</a:t>
            </a:r>
            <a:br>
              <a:rPr lang="en"/>
            </a:br>
            <a:r>
              <a:rPr lang="en"/>
              <a:t>// true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Logical operators | mixing them</a:t>
            </a:r>
          </a:p>
        </p:txBody>
      </p:sp>
      <p:sp>
        <p:nvSpPr>
          <p:cNvPr id="280" name="Shape 28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 has the lowest precedence</a:t>
            </a:r>
            <a:br>
              <a:rPr lang="en"/>
            </a:br>
            <a:r>
              <a:rPr lang="en"/>
              <a:t>then comes &amp;&amp;</a:t>
            </a:r>
            <a:br>
              <a:rPr lang="en"/>
            </a:br>
            <a:r>
              <a:rPr lang="en"/>
              <a:t>then the comparison operators (&gt;, ==, and so on)</a:t>
            </a:r>
            <a:br>
              <a:rPr lang="en"/>
            </a:br>
            <a:r>
              <a:rPr lang="en"/>
              <a:t>then the rest</a:t>
            </a:r>
          </a:p>
          <a:p>
            <a:pPr lvl="0">
              <a:spcBef>
                <a:spcPts val="0"/>
              </a:spcBef>
              <a:buNone/>
            </a:pPr>
            <a:r>
              <a:rPr lang="en"/>
              <a:t>1 + 1 == 2 &amp;&amp; 10 * 10 &gt; 50</a:t>
            </a:r>
          </a:p>
          <a:p>
            <a:pPr lvl="0">
              <a:spcBef>
                <a:spcPts val="0"/>
              </a:spcBef>
              <a:buNone/>
            </a:pPr>
            <a:r>
              <a:rPr lang="en"/>
              <a:t>// What does the console say?</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Logical operators | ternary operator</a:t>
            </a:r>
          </a:p>
        </p:txBody>
      </p:sp>
      <p:sp>
        <p:nvSpPr>
          <p:cNvPr id="286" name="Shape 286"/>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console.log(true ? 1 : 2);</a:t>
            </a:r>
            <a:br>
              <a:rPr lang="en"/>
            </a:br>
            <a:r>
              <a:rPr lang="en"/>
              <a:t>// → 1</a:t>
            </a:r>
          </a:p>
          <a:p>
            <a:pPr lvl="0">
              <a:spcBef>
                <a:spcPts val="0"/>
              </a:spcBef>
              <a:buNone/>
            </a:pPr>
            <a:r>
              <a:rPr lang="en"/>
              <a:t>console.log(false ? 1 : 2);</a:t>
            </a:r>
            <a:br>
              <a:rPr lang="en"/>
            </a:br>
            <a:r>
              <a:rPr lang="en"/>
              <a:t>// → 2</a:t>
            </a:r>
          </a:p>
          <a:p>
            <a:pPr lvl="0">
              <a:spcBef>
                <a:spcPts val="0"/>
              </a:spcBef>
              <a:buNone/>
            </a:pPr>
            <a:r>
              <a:t/>
            </a:r>
            <a:endParaRPr/>
          </a:p>
        </p:txBody>
      </p:sp>
      <p:sp>
        <p:nvSpPr>
          <p:cNvPr id="287" name="Shape 287"/>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rtl="0">
              <a:spcBef>
                <a:spcPts val="0"/>
              </a:spcBef>
              <a:buNone/>
            </a:pPr>
            <a:r>
              <a:rPr lang="en"/>
              <a:t>conditional operator / ternary operator</a:t>
            </a:r>
          </a:p>
          <a:p>
            <a:pPr lvl="0" rtl="0">
              <a:spcBef>
                <a:spcPts val="0"/>
              </a:spcBef>
              <a:buNone/>
            </a:pPr>
            <a:r>
              <a:rPr lang="en"/>
              <a:t>Only ternary operator in JS</a:t>
            </a:r>
          </a:p>
          <a:p>
            <a:pPr lvl="0" rtl="0">
              <a:spcBef>
                <a:spcPts val="0"/>
              </a:spcBef>
              <a:buNone/>
            </a:pPr>
            <a:r>
              <a:rPr lang="en"/>
              <a:t>The value on the left of the question mark “picks” which of the other two values will come out. </a:t>
            </a:r>
          </a:p>
          <a:p>
            <a:pPr lvl="0">
              <a:spcBef>
                <a:spcPts val="0"/>
              </a:spcBef>
              <a:buNone/>
            </a:pPr>
            <a:r>
              <a:rPr lang="en"/>
              <a:t>When it is true, the middle value is chosen, and when it is false, the value on the right comes out.</a:t>
            </a:r>
          </a:p>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Undefined values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Undefined values</a:t>
            </a:r>
          </a:p>
        </p:txBody>
      </p:sp>
      <p:sp>
        <p:nvSpPr>
          <p:cNvPr id="298" name="Shape 29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2 special values:</a:t>
            </a:r>
          </a:p>
          <a:p>
            <a:pPr indent="-228600" lvl="0" marL="457200" rtl="0">
              <a:spcBef>
                <a:spcPts val="0"/>
              </a:spcBef>
              <a:buChar char="-"/>
            </a:pPr>
            <a:r>
              <a:rPr lang="en"/>
              <a:t>null </a:t>
            </a:r>
          </a:p>
          <a:p>
            <a:pPr indent="-228600" lvl="0" marL="457200" rtl="0">
              <a:spcBef>
                <a:spcPts val="0"/>
              </a:spcBef>
              <a:buChar char="-"/>
            </a:pPr>
            <a:r>
              <a:rPr lang="en"/>
              <a:t>u</a:t>
            </a:r>
            <a:r>
              <a:rPr lang="en"/>
              <a:t>ndefined</a:t>
            </a:r>
          </a:p>
          <a:p>
            <a:pPr lvl="0" rtl="0">
              <a:spcBef>
                <a:spcPts val="0"/>
              </a:spcBef>
              <a:buNone/>
            </a:pPr>
            <a:r>
              <a:rPr lang="en"/>
              <a:t>Used to denote the absence of a meaningful value. </a:t>
            </a:r>
          </a:p>
          <a:p>
            <a:pPr lvl="0" rtl="0">
              <a:spcBef>
                <a:spcPts val="0"/>
              </a:spcBef>
              <a:buNone/>
            </a:pPr>
            <a:r>
              <a:rPr lang="en"/>
              <a:t>They are themselves values, but they carry no information.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Intro</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solidFill>
                  <a:srgbClr val="666666"/>
                </a:solidFill>
              </a:rPr>
              <a:t>Inside the computer’s world, there is only data. </a:t>
            </a:r>
          </a:p>
          <a:p>
            <a:pPr lvl="0">
              <a:spcBef>
                <a:spcPts val="0"/>
              </a:spcBef>
              <a:buNone/>
            </a:pPr>
            <a:r>
              <a:rPr lang="en">
                <a:solidFill>
                  <a:srgbClr val="666666"/>
                </a:solidFill>
              </a:rPr>
              <a:t>You can read data, modify data, create new data—but anything that isn’t data simply does not exist.</a:t>
            </a:r>
          </a:p>
          <a:p>
            <a:pPr lvl="0">
              <a:spcBef>
                <a:spcPts val="0"/>
              </a:spcBef>
              <a:buNone/>
            </a:pPr>
            <a:r>
              <a:rPr lang="en">
                <a:solidFill>
                  <a:srgbClr val="666666"/>
                </a:solidFill>
              </a:rPr>
              <a:t>All this data is stored as long sequences of </a:t>
            </a:r>
            <a:r>
              <a:rPr b="1" lang="en">
                <a:solidFill>
                  <a:srgbClr val="666666"/>
                </a:solidFill>
              </a:rPr>
              <a:t>bits</a:t>
            </a:r>
            <a:r>
              <a:rPr lang="en">
                <a:solidFill>
                  <a:srgbClr val="666666"/>
                </a:solidFill>
              </a:rPr>
              <a:t> and is thus fundamentally alike.</a:t>
            </a:r>
          </a:p>
          <a:p>
            <a:pPr lvl="0">
              <a:spcBef>
                <a:spcPts val="0"/>
              </a:spcBef>
              <a:buNone/>
            </a:pPr>
            <a:r>
              <a:t/>
            </a:r>
            <a:endParaRPr>
              <a:solidFill>
                <a:srgbClr val="666666"/>
              </a:solidFill>
              <a:highlight>
                <a:srgbClr val="FFFFFF"/>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Automatic type conversion</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Automatic type conversion</a:t>
            </a:r>
          </a:p>
        </p:txBody>
      </p:sp>
      <p:sp>
        <p:nvSpPr>
          <p:cNvPr id="309" name="Shape 309"/>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console.log(8 * null)</a:t>
            </a:r>
            <a:br>
              <a:rPr lang="en"/>
            </a:br>
            <a:r>
              <a:rPr lang="en"/>
              <a:t>// → 0</a:t>
            </a:r>
            <a:br>
              <a:rPr lang="en"/>
            </a:br>
            <a:r>
              <a:rPr lang="en"/>
              <a:t>console.log("5" - 1)</a:t>
            </a:r>
            <a:br>
              <a:rPr lang="en"/>
            </a:br>
            <a:r>
              <a:rPr lang="en"/>
              <a:t>// → 4</a:t>
            </a:r>
            <a:br>
              <a:rPr lang="en"/>
            </a:br>
            <a:r>
              <a:rPr lang="en"/>
              <a:t>console.log("5" + 1)</a:t>
            </a:r>
            <a:br>
              <a:rPr lang="en"/>
            </a:br>
            <a:r>
              <a:rPr lang="en"/>
              <a:t>// → 51</a:t>
            </a:r>
            <a:br>
              <a:rPr lang="en"/>
            </a:br>
            <a:r>
              <a:rPr lang="en"/>
              <a:t>console.log("five" * 2)</a:t>
            </a:r>
            <a:br>
              <a:rPr lang="en"/>
            </a:br>
            <a:r>
              <a:rPr lang="en"/>
              <a:t>// → NaN</a:t>
            </a:r>
            <a:br>
              <a:rPr lang="en"/>
            </a:br>
            <a:r>
              <a:rPr lang="en"/>
              <a:t>console.log(false == 0)</a:t>
            </a:r>
            <a:br>
              <a:rPr lang="en"/>
            </a:br>
            <a:r>
              <a:rPr lang="en"/>
              <a:t>// → true</a:t>
            </a:r>
          </a:p>
          <a:p>
            <a:pPr lvl="0">
              <a:spcBef>
                <a:spcPts val="0"/>
              </a:spcBef>
              <a:buNone/>
            </a:pPr>
            <a:r>
              <a:t/>
            </a:r>
            <a:endParaRPr/>
          </a:p>
        </p:txBody>
      </p:sp>
      <p:sp>
        <p:nvSpPr>
          <p:cNvPr id="310" name="Shape 310"/>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When an operator is applied to the “wrong” type of value, JavaScript will quietly convert that value to the type it wants.</a:t>
            </a:r>
          </a:p>
          <a:p>
            <a:pPr lvl="0">
              <a:spcBef>
                <a:spcPts val="0"/>
              </a:spcBef>
              <a:buNone/>
            </a:pPr>
            <a:r>
              <a:rPr b="1" lang="en"/>
              <a:t>Type coercion</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Automatic type conversion</a:t>
            </a:r>
          </a:p>
        </p:txBody>
      </p:sp>
      <p:sp>
        <p:nvSpPr>
          <p:cNvPr id="316" name="Shape 316"/>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When null or undefined occurs on either side of the operator, it produces true only if both sides are one of null or undefined.</a:t>
            </a:r>
          </a:p>
          <a:p>
            <a:pPr lvl="0">
              <a:spcBef>
                <a:spcPts val="0"/>
              </a:spcBef>
              <a:buNone/>
            </a:pPr>
            <a:r>
              <a:rPr lang="en"/>
              <a:t>console.log(null == undefined);</a:t>
            </a:r>
            <a:br>
              <a:rPr lang="en"/>
            </a:br>
            <a:r>
              <a:rPr lang="en"/>
              <a:t>// → true</a:t>
            </a:r>
          </a:p>
          <a:p>
            <a:pPr lvl="0">
              <a:spcBef>
                <a:spcPts val="0"/>
              </a:spcBef>
              <a:buNone/>
            </a:pPr>
            <a:r>
              <a:rPr lang="en"/>
              <a:t>console.log(null == 0);</a:t>
            </a:r>
            <a:br>
              <a:rPr lang="en"/>
            </a:br>
            <a:r>
              <a:rPr lang="en"/>
              <a:t>// → false</a:t>
            </a:r>
          </a:p>
          <a:p>
            <a:pPr lvl="0">
              <a:spcBef>
                <a:spcPts val="0"/>
              </a:spcBef>
              <a:buNone/>
            </a:pPr>
            <a:r>
              <a:t/>
            </a:r>
            <a:endParaRPr/>
          </a:p>
        </p:txBody>
      </p:sp>
      <p:sp>
        <p:nvSpPr>
          <p:cNvPr id="317" name="Shape 317"/>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b="1" lang="en"/>
              <a:t>Important!</a:t>
            </a:r>
          </a:p>
          <a:p>
            <a:pPr lvl="0">
              <a:spcBef>
                <a:spcPts val="0"/>
              </a:spcBef>
              <a:buNone/>
            </a:pPr>
            <a:r>
              <a:rPr lang="en"/>
              <a:t>Testing if a value has a real value instead of null or undefined, you can simply </a:t>
            </a:r>
            <a:r>
              <a:rPr b="1" lang="en"/>
              <a:t>compare it to null with the == (or !=) operator</a:t>
            </a:r>
            <a:r>
              <a:rPr lang="en"/>
              <a:t>.</a:t>
            </a:r>
          </a:p>
          <a:p>
            <a:pPr lvl="0">
              <a:spcBef>
                <a:spcPts val="0"/>
              </a:spcBef>
              <a:buNone/>
            </a:pPr>
            <a:r>
              <a:rPr lang="en"/>
              <a:t>console.log(myValue != null);</a:t>
            </a:r>
            <a:br>
              <a:rPr lang="en"/>
            </a:br>
            <a:r>
              <a:rPr lang="en"/>
              <a:t>// true //only if myValue has a real value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Precise type comparisons</a:t>
            </a:r>
          </a:p>
        </p:txBody>
      </p:sp>
      <p:sp>
        <p:nvSpPr>
          <p:cNvPr id="323" name="Shape 323"/>
          <p:cNvSpPr txBox="1"/>
          <p:nvPr>
            <p:ph idx="1" type="body"/>
          </p:nvPr>
        </p:nvSpPr>
        <p:spPr>
          <a:xfrm>
            <a:off x="471900" y="1919075"/>
            <a:ext cx="8365800" cy="2710200"/>
          </a:xfrm>
          <a:prstGeom prst="rect">
            <a:avLst/>
          </a:prstGeom>
        </p:spPr>
        <p:txBody>
          <a:bodyPr anchorCtr="0" anchor="t" bIns="91425" lIns="91425" rIns="91425" tIns="91425">
            <a:noAutofit/>
          </a:bodyPr>
          <a:lstStyle/>
          <a:p>
            <a:pPr lvl="0">
              <a:spcBef>
                <a:spcPts val="0"/>
              </a:spcBef>
              <a:buNone/>
            </a:pPr>
            <a:r>
              <a:rPr lang="en"/>
              <a:t>0 == false and "" == false evaluate to </a:t>
            </a:r>
            <a:r>
              <a:rPr b="1" lang="en"/>
              <a:t>true </a:t>
            </a:r>
            <a:r>
              <a:rPr lang="en"/>
              <a:t>because of automatic type conversion</a:t>
            </a:r>
          </a:p>
          <a:p>
            <a:pPr lvl="0">
              <a:spcBef>
                <a:spcPts val="0"/>
              </a:spcBef>
              <a:buNone/>
            </a:pPr>
            <a:r>
              <a:rPr lang="en"/>
              <a:t>When you do not want any automatic type conversions to happen </a:t>
            </a:r>
            <a:r>
              <a:rPr lang="en"/>
              <a:t>there are </a:t>
            </a:r>
            <a:r>
              <a:rPr lang="en"/>
              <a:t>two extra operators:</a:t>
            </a:r>
          </a:p>
          <a:p>
            <a:pPr lvl="0">
              <a:spcBef>
                <a:spcPts val="0"/>
              </a:spcBef>
              <a:buNone/>
            </a:pPr>
            <a:r>
              <a:rPr lang="en"/>
              <a:t>=== and !==</a:t>
            </a:r>
          </a:p>
          <a:p>
            <a:pPr lvl="0">
              <a:spcBef>
                <a:spcPts val="0"/>
              </a:spcBef>
              <a:buNone/>
            </a:pPr>
            <a:r>
              <a:rPr lang="en"/>
              <a:t>console.log(“” === false);</a:t>
            </a:r>
            <a:br>
              <a:rPr lang="en"/>
            </a:br>
            <a:r>
              <a:rPr lang="en"/>
              <a:t>// false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265500" y="1233175"/>
            <a:ext cx="4045200" cy="1482300"/>
          </a:xfrm>
          <a:prstGeom prst="rect">
            <a:avLst/>
          </a:prstGeom>
        </p:spPr>
        <p:txBody>
          <a:bodyPr anchorCtr="0" anchor="b" bIns="91425" lIns="91425" rIns="91425" tIns="91425">
            <a:noAutofit/>
          </a:bodyPr>
          <a:lstStyle/>
          <a:p>
            <a:pPr lvl="0">
              <a:spcBef>
                <a:spcPts val="0"/>
              </a:spcBef>
              <a:buNone/>
            </a:pPr>
            <a:r>
              <a:rPr lang="en"/>
              <a:t>Summary</a:t>
            </a:r>
          </a:p>
        </p:txBody>
      </p:sp>
      <p:sp>
        <p:nvSpPr>
          <p:cNvPr id="329" name="Shape 329"/>
          <p:cNvSpPr txBox="1"/>
          <p:nvPr>
            <p:ph idx="1" type="subTitle"/>
          </p:nvPr>
        </p:nvSpPr>
        <p:spPr>
          <a:xfrm>
            <a:off x="265500" y="2779466"/>
            <a:ext cx="4045200" cy="1235099"/>
          </a:xfrm>
          <a:prstGeom prst="rect">
            <a:avLst/>
          </a:prstGeom>
        </p:spPr>
        <p:txBody>
          <a:bodyPr anchorCtr="0" anchor="t" bIns="91425" lIns="91425" rIns="91425" tIns="91425">
            <a:noAutofit/>
          </a:bodyPr>
          <a:lstStyle/>
          <a:p>
            <a:pPr lvl="0">
              <a:spcBef>
                <a:spcPts val="0"/>
              </a:spcBef>
              <a:buNone/>
            </a:pPr>
            <a:r>
              <a:rPr lang="en"/>
              <a:t>Values, Types and Operators</a:t>
            </a:r>
          </a:p>
        </p:txBody>
      </p:sp>
      <p:sp>
        <p:nvSpPr>
          <p:cNvPr id="330" name="Shape 330"/>
          <p:cNvSpPr txBox="1"/>
          <p:nvPr>
            <p:ph idx="2" type="body"/>
          </p:nvPr>
        </p:nvSpPr>
        <p:spPr>
          <a:xfrm>
            <a:off x="4939500" y="724200"/>
            <a:ext cx="4045200" cy="3695100"/>
          </a:xfrm>
          <a:prstGeom prst="rect">
            <a:avLst/>
          </a:prstGeom>
        </p:spPr>
        <p:txBody>
          <a:bodyPr anchorCtr="0" anchor="ctr" bIns="91425" lIns="91425" rIns="91425" tIns="91425">
            <a:noAutofit/>
          </a:bodyPr>
          <a:lstStyle/>
          <a:p>
            <a:pPr lvl="0">
              <a:spcBef>
                <a:spcPts val="0"/>
              </a:spcBef>
              <a:buNone/>
            </a:pPr>
            <a:r>
              <a:rPr lang="en" sz="1400"/>
              <a:t>4 types of JavaScript values</a:t>
            </a:r>
            <a:br>
              <a:rPr lang="en" sz="1400"/>
            </a:br>
            <a:r>
              <a:rPr lang="en" sz="1400"/>
              <a:t>Numbers (13)</a:t>
            </a:r>
            <a:br>
              <a:rPr lang="en" sz="1400"/>
            </a:br>
            <a:r>
              <a:rPr lang="en" sz="1400"/>
              <a:t>Strings (“ABC”)</a:t>
            </a:r>
            <a:br>
              <a:rPr lang="en" sz="1400"/>
            </a:br>
            <a:r>
              <a:rPr lang="en" sz="1400"/>
              <a:t>Booleans (true)</a:t>
            </a:r>
            <a:br>
              <a:rPr lang="en" sz="1400"/>
            </a:br>
            <a:r>
              <a:rPr lang="en" sz="1400"/>
              <a:t>Undefined values (null)</a:t>
            </a:r>
          </a:p>
          <a:p>
            <a:pPr lvl="0">
              <a:spcBef>
                <a:spcPts val="0"/>
              </a:spcBef>
              <a:buNone/>
            </a:pPr>
            <a:r>
              <a:rPr lang="en" sz="1400"/>
              <a:t>Combine and transform values with operators:</a:t>
            </a:r>
          </a:p>
          <a:p>
            <a:pPr lvl="0">
              <a:spcBef>
                <a:spcPts val="0"/>
              </a:spcBef>
              <a:buNone/>
            </a:pPr>
            <a:r>
              <a:rPr b="1" lang="en" sz="1400"/>
              <a:t>binary operators</a:t>
            </a:r>
            <a:r>
              <a:rPr lang="en" sz="1400"/>
              <a:t> (+, -, *, /, and %)</a:t>
            </a:r>
            <a:br>
              <a:rPr lang="en" sz="1400"/>
            </a:br>
            <a:r>
              <a:rPr lang="en" sz="1400"/>
              <a:t>comparison (==, !=, ===, !==, &lt;, &gt;, &lt;=, &gt;=)</a:t>
            </a:r>
            <a:br>
              <a:rPr lang="en" sz="1400"/>
            </a:br>
            <a:r>
              <a:rPr lang="en" sz="1400"/>
              <a:t>logic (&amp;&amp;, ||)</a:t>
            </a:r>
          </a:p>
          <a:p>
            <a:pPr lvl="0">
              <a:spcBef>
                <a:spcPts val="0"/>
              </a:spcBef>
              <a:buNone/>
            </a:pPr>
            <a:r>
              <a:rPr b="1" lang="en" sz="1400"/>
              <a:t>unary operators</a:t>
            </a:r>
            <a:r>
              <a:rPr lang="en" sz="1400"/>
              <a:t> (- to negate a number, ! to negate logically, and typeof to find a value’s type)</a:t>
            </a:r>
          </a:p>
          <a:p>
            <a:pPr lvl="0">
              <a:spcBef>
                <a:spcPts val="0"/>
              </a:spcBef>
              <a:buNone/>
            </a:pPr>
            <a:r>
              <a:rPr b="1" lang="en" sz="1400"/>
              <a:t>ternary operator</a:t>
            </a:r>
            <a:r>
              <a:rPr lang="en" sz="1400"/>
              <a:t> (?:) to pick one of two values based on a third value.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Intro </a:t>
            </a:r>
          </a:p>
        </p:txBody>
      </p:sp>
      <p:sp>
        <p:nvSpPr>
          <p:cNvPr id="92" name="Shape 9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Bits - 2 valued (0 or 1)</a:t>
            </a:r>
          </a:p>
          <a:p>
            <a:pPr lvl="0">
              <a:lnSpc>
                <a:spcPct val="135000"/>
              </a:lnSpc>
              <a:spcBef>
                <a:spcPts val="0"/>
              </a:spcBef>
              <a:spcAft>
                <a:spcPts val="0"/>
              </a:spcAft>
              <a:buNone/>
            </a:pPr>
            <a:r>
              <a:rPr lang="en">
                <a:solidFill>
                  <a:srgbClr val="666666"/>
                </a:solidFill>
              </a:rPr>
              <a:t>0   0   0   0   1   1   0   1</a:t>
            </a:r>
            <a:br>
              <a:rPr lang="en">
                <a:solidFill>
                  <a:srgbClr val="666666"/>
                </a:solidFill>
              </a:rPr>
            </a:br>
            <a:r>
              <a:rPr lang="en">
                <a:solidFill>
                  <a:srgbClr val="666666"/>
                </a:solidFill>
              </a:rPr>
              <a:t> 128  64  32  16   8   4   2   1</a:t>
            </a:r>
          </a:p>
          <a:p>
            <a:pPr lvl="0" marR="0">
              <a:spcBef>
                <a:spcPts val="0"/>
              </a:spcBef>
              <a:spcAft>
                <a:spcPts val="0"/>
              </a:spcAft>
              <a:buNone/>
            </a:pPr>
            <a:r>
              <a:rPr lang="en">
                <a:solidFill>
                  <a:srgbClr val="666666"/>
                </a:solidFill>
              </a:rPr>
              <a:t>So that’s the binary number 00001101, or 8 + 4 + 1, which equals 13.</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Values</a:t>
            </a:r>
          </a:p>
        </p:txBody>
      </p:sp>
      <p:sp>
        <p:nvSpPr>
          <p:cNvPr id="98" name="Shape 98"/>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solidFill>
                  <a:srgbClr val="666666"/>
                </a:solidFill>
              </a:rPr>
              <a:t>A modern computer has more than 30 billion bits in its volatile data storage.</a:t>
            </a:r>
          </a:p>
          <a:p>
            <a:pPr lvl="0">
              <a:spcBef>
                <a:spcPts val="0"/>
              </a:spcBef>
              <a:buNone/>
            </a:pPr>
            <a:r>
              <a:rPr lang="en">
                <a:solidFill>
                  <a:srgbClr val="666666"/>
                </a:solidFill>
              </a:rPr>
              <a:t>To work with such quantities of bits without getting lost -&gt; we separate them into </a:t>
            </a:r>
            <a:r>
              <a:rPr b="1" lang="en">
                <a:solidFill>
                  <a:srgbClr val="666666"/>
                </a:solidFill>
              </a:rPr>
              <a:t>chunks </a:t>
            </a:r>
            <a:r>
              <a:rPr lang="en">
                <a:solidFill>
                  <a:srgbClr val="666666"/>
                </a:solidFill>
              </a:rPr>
              <a:t>that represent </a:t>
            </a:r>
            <a:r>
              <a:rPr b="1" lang="en">
                <a:solidFill>
                  <a:srgbClr val="666666"/>
                </a:solidFill>
              </a:rPr>
              <a:t>pieces of information</a:t>
            </a:r>
            <a:r>
              <a:rPr lang="en">
                <a:solidFill>
                  <a:srgbClr val="666666"/>
                </a:solidFill>
              </a:rPr>
              <a:t>. </a:t>
            </a:r>
          </a:p>
          <a:p>
            <a:pPr indent="-228600" lvl="0" marL="457200" rtl="0">
              <a:spcBef>
                <a:spcPts val="0"/>
              </a:spcBef>
              <a:buClr>
                <a:srgbClr val="666666"/>
              </a:buClr>
              <a:buChar char="-"/>
            </a:pPr>
            <a:r>
              <a:rPr b="1" i="1" lang="en">
                <a:solidFill>
                  <a:srgbClr val="666666"/>
                </a:solidFill>
              </a:rPr>
              <a:t>values</a:t>
            </a:r>
          </a:p>
        </p:txBody>
      </p:sp>
      <p:sp>
        <p:nvSpPr>
          <p:cNvPr id="99" name="Shape 99"/>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rtl="0">
              <a:spcBef>
                <a:spcPts val="0"/>
              </a:spcBef>
              <a:buNone/>
            </a:pPr>
            <a:r>
              <a:rPr lang="en">
                <a:solidFill>
                  <a:srgbClr val="666666"/>
                </a:solidFill>
              </a:rPr>
              <a:t>To create a value, you must invoke its name.</a:t>
            </a:r>
          </a:p>
          <a:p>
            <a:pPr lvl="0">
              <a:spcBef>
                <a:spcPts val="0"/>
              </a:spcBef>
              <a:buNone/>
            </a:pPr>
            <a:r>
              <a:rPr lang="en">
                <a:solidFill>
                  <a:srgbClr val="666666"/>
                </a:solidFill>
              </a:rPr>
              <a:t>You just call for one, and </a:t>
            </a:r>
            <a:r>
              <a:rPr i="1" lang="en">
                <a:solidFill>
                  <a:srgbClr val="666666"/>
                </a:solidFill>
              </a:rPr>
              <a:t>woosh</a:t>
            </a:r>
            <a:r>
              <a:rPr lang="en">
                <a:solidFill>
                  <a:srgbClr val="666666"/>
                </a:solidFill>
              </a:rPr>
              <a:t>, you have it. </a:t>
            </a:r>
          </a:p>
          <a:p>
            <a:pPr lvl="0" rtl="0">
              <a:spcBef>
                <a:spcPts val="0"/>
              </a:spcBef>
              <a:buNone/>
            </a:pPr>
            <a:r>
              <a:rPr lang="en">
                <a:solidFill>
                  <a:srgbClr val="666666"/>
                </a:solidFill>
              </a:rPr>
              <a:t>Every value has to be stored somewhere.</a:t>
            </a:r>
          </a:p>
          <a:p>
            <a:pPr lvl="0">
              <a:spcBef>
                <a:spcPts val="0"/>
              </a:spcBef>
              <a:buNone/>
            </a:pPr>
            <a:r>
              <a:rPr lang="en">
                <a:solidFill>
                  <a:srgbClr val="666666"/>
                </a:solidFill>
              </a:rPr>
              <a:t>As soon as you </a:t>
            </a:r>
            <a:r>
              <a:rPr b="1" lang="en">
                <a:solidFill>
                  <a:srgbClr val="666666"/>
                </a:solidFill>
              </a:rPr>
              <a:t>no longer use a value</a:t>
            </a:r>
            <a:r>
              <a:rPr lang="en">
                <a:solidFill>
                  <a:srgbClr val="666666"/>
                </a:solidFill>
              </a:rPr>
              <a:t>, it will </a:t>
            </a:r>
            <a:r>
              <a:rPr b="1" lang="en">
                <a:solidFill>
                  <a:srgbClr val="666666"/>
                </a:solidFill>
              </a:rPr>
              <a:t>dissipate</a:t>
            </a:r>
            <a:r>
              <a:rPr lang="en">
                <a:solidFill>
                  <a:srgbClr val="666666"/>
                </a:solidFill>
              </a:rPr>
              <a:t>, leaving behind its bits to be recycled as building material for the next generation of values.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60950" y="2065350"/>
            <a:ext cx="8222100" cy="1012800"/>
          </a:xfrm>
          <a:prstGeom prst="rect">
            <a:avLst/>
          </a:prstGeom>
        </p:spPr>
        <p:txBody>
          <a:bodyPr anchorCtr="0" anchor="ctr" bIns="91425" lIns="91425" rIns="91425" tIns="91425">
            <a:noAutofit/>
          </a:bodyPr>
          <a:lstStyle/>
          <a:p>
            <a:pPr lvl="0">
              <a:spcBef>
                <a:spcPts val="0"/>
              </a:spcBef>
              <a:buNone/>
            </a:pPr>
            <a:r>
              <a:rPr lang="en"/>
              <a:t>Numbers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Numbers</a:t>
            </a:r>
          </a:p>
        </p:txBody>
      </p:sp>
      <p:sp>
        <p:nvSpPr>
          <p:cNvPr id="110" name="Shape 110"/>
          <p:cNvSpPr txBox="1"/>
          <p:nvPr>
            <p:ph idx="1" type="body"/>
          </p:nvPr>
        </p:nvSpPr>
        <p:spPr>
          <a:xfrm>
            <a:off x="471900" y="1919075"/>
            <a:ext cx="3999900" cy="2710199"/>
          </a:xfrm>
          <a:prstGeom prst="rect">
            <a:avLst/>
          </a:prstGeom>
        </p:spPr>
        <p:txBody>
          <a:bodyPr anchorCtr="0" anchor="t" bIns="91425" lIns="91425" rIns="91425" tIns="91425">
            <a:noAutofit/>
          </a:bodyPr>
          <a:lstStyle/>
          <a:p>
            <a:pPr lvl="0">
              <a:spcBef>
                <a:spcPts val="0"/>
              </a:spcBef>
              <a:buNone/>
            </a:pPr>
            <a:r>
              <a:rPr lang="en"/>
              <a:t>Values of the </a:t>
            </a:r>
            <a:r>
              <a:rPr b="1" lang="en"/>
              <a:t>number</a:t>
            </a:r>
            <a:r>
              <a:rPr lang="en"/>
              <a:t> type are, numeric values. Written like:</a:t>
            </a:r>
          </a:p>
          <a:p>
            <a:pPr lvl="0" rtl="0">
              <a:spcBef>
                <a:spcPts val="0"/>
              </a:spcBef>
              <a:buNone/>
            </a:pPr>
            <a:r>
              <a:rPr lang="en"/>
              <a:t>13</a:t>
            </a:r>
          </a:p>
          <a:p>
            <a:pPr lvl="0">
              <a:spcBef>
                <a:spcPts val="0"/>
              </a:spcBef>
              <a:buNone/>
            </a:pPr>
            <a:r>
              <a:rPr lang="en"/>
              <a:t>Use that in a program, and it will cause the bit pattern for the number 13 to come into existence inside the computer’s memory.</a:t>
            </a:r>
          </a:p>
        </p:txBody>
      </p:sp>
      <p:sp>
        <p:nvSpPr>
          <p:cNvPr id="111" name="Shape 111"/>
          <p:cNvSpPr txBox="1"/>
          <p:nvPr>
            <p:ph idx="2" type="body"/>
          </p:nvPr>
        </p:nvSpPr>
        <p:spPr>
          <a:xfrm>
            <a:off x="4694250" y="1919075"/>
            <a:ext cx="3999900" cy="2710199"/>
          </a:xfrm>
          <a:prstGeom prst="rect">
            <a:avLst/>
          </a:prstGeom>
        </p:spPr>
        <p:txBody>
          <a:bodyPr anchorCtr="0" anchor="t" bIns="91425" lIns="91425" rIns="91425" tIns="91425">
            <a:noAutofit/>
          </a:bodyPr>
          <a:lstStyle/>
          <a:p>
            <a:pPr lvl="0">
              <a:spcBef>
                <a:spcPts val="0"/>
              </a:spcBef>
              <a:buNone/>
            </a:pPr>
            <a:r>
              <a:rPr lang="en"/>
              <a:t>JavaScript uses a </a:t>
            </a:r>
            <a:r>
              <a:rPr b="1" lang="en"/>
              <a:t>fixed number of bits</a:t>
            </a:r>
            <a:r>
              <a:rPr lang="en"/>
              <a:t>, namely 64 of them, to store a single number value.</a:t>
            </a:r>
          </a:p>
          <a:p>
            <a:pPr lvl="0">
              <a:spcBef>
                <a:spcPts val="0"/>
              </a:spcBef>
              <a:buNone/>
            </a:pPr>
            <a:r>
              <a:rPr lang="en"/>
              <a:t>Given 64 binary digits, you can represent 264 different numbers, which is about 18 quintillion (an 18 with 18 zeros after it). This is a lot.</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Numbers</a:t>
            </a:r>
          </a:p>
        </p:txBody>
      </p:sp>
      <p:sp>
        <p:nvSpPr>
          <p:cNvPr id="117" name="Shape 11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Not all whole numbers below 18 quintillion fit in a JavaScript number.</a:t>
            </a:r>
          </a:p>
          <a:p>
            <a:pPr lvl="0">
              <a:spcBef>
                <a:spcPts val="0"/>
              </a:spcBef>
              <a:buNone/>
            </a:pPr>
            <a:r>
              <a:rPr lang="en"/>
              <a:t>One bit indicates the sign of the number. </a:t>
            </a:r>
          </a:p>
          <a:p>
            <a:pPr lvl="0">
              <a:spcBef>
                <a:spcPts val="0"/>
              </a:spcBef>
              <a:buNone/>
            </a:pPr>
            <a:r>
              <a:rPr lang="en"/>
              <a:t>Nonwhole numbers must also be represented. To do this, some of the bits are used to store the position of the decimal point. </a:t>
            </a:r>
          </a:p>
          <a:p>
            <a:pPr lvl="0">
              <a:spcBef>
                <a:spcPts val="0"/>
              </a:spcBef>
              <a:buNone/>
            </a:pPr>
            <a:r>
              <a:rPr lang="en"/>
              <a:t>The actual maximum whole number that can be stored is more in the range of 9 quadrillion (15 zeros), which is still pleasantly huge.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