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oboto-regular.fntdata"/><Relationship Id="rId43" Type="http://schemas.openxmlformats.org/officeDocument/2006/relationships/slide" Target="slides/slide39.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regular.fntdata"/><Relationship Id="rId47" Type="http://schemas.openxmlformats.org/officeDocument/2006/relationships/font" Target="fonts/Roboto-boldItalic.fntdata"/><Relationship Id="rId49"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OPEN DEMO</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Predavanje #10</a:t>
            </a:r>
          </a:p>
          <a:p>
            <a:pPr lvl="0">
              <a:spcBef>
                <a:spcPts val="0"/>
              </a:spcBef>
              <a:buNone/>
            </a:pPr>
            <a:r>
              <a:rPr lang="en" sz="2400"/>
              <a:t>HTTP</a:t>
            </a:r>
          </a:p>
          <a:p>
            <a:pPr lvl="0">
              <a:spcBef>
                <a:spcPts val="0"/>
              </a:spcBef>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Browsers and HTTP</a:t>
            </a:r>
          </a:p>
        </p:txBody>
      </p:sp>
      <p:sp>
        <p:nvSpPr>
          <p:cNvPr id="123" name="Shape 12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Browser makes a request when we enter a URL in its address bar.</a:t>
            </a:r>
          </a:p>
          <a:p>
            <a:pPr lvl="0">
              <a:spcBef>
                <a:spcPts val="0"/>
              </a:spcBef>
              <a:buNone/>
            </a:pPr>
            <a:r>
              <a:rPr lang="en"/>
              <a:t>Website can include 10-200 resources.</a:t>
            </a:r>
          </a:p>
          <a:p>
            <a:pPr lvl="0">
              <a:spcBef>
                <a:spcPts val="0"/>
              </a:spcBef>
              <a:buNone/>
            </a:pPr>
            <a:r>
              <a:rPr lang="en"/>
              <a:t>To fetch those quickly, browsers will make several requests simultaneously - GET requests.</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Browsers and HTTP</a:t>
            </a:r>
          </a:p>
        </p:txBody>
      </p:sp>
      <p:sp>
        <p:nvSpPr>
          <p:cNvPr id="129" name="Shape 12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Form example:</a:t>
            </a:r>
          </a:p>
          <a:p>
            <a:pPr lvl="0">
              <a:spcBef>
                <a:spcPts val="0"/>
              </a:spcBef>
              <a:buNone/>
            </a:pPr>
            <a:r>
              <a:rPr lang="en"/>
              <a:t>&lt;form method="GET" action="example/message.html"&gt;</a:t>
            </a:r>
            <a:br>
              <a:rPr lang="en"/>
            </a:br>
            <a:r>
              <a:rPr lang="en"/>
              <a:t>  &lt;p&gt;Name: &lt;input type="text" name="name"&gt;&lt;/p&gt;</a:t>
            </a:r>
            <a:br>
              <a:rPr lang="en"/>
            </a:br>
            <a:r>
              <a:rPr lang="en"/>
              <a:t>  &lt;p&gt;Message:&lt;br&gt;&lt;textarea name="message"&gt;&lt;/textarea&gt;&lt;/p&gt;</a:t>
            </a:r>
            <a:br>
              <a:rPr lang="en"/>
            </a:br>
            <a:r>
              <a:rPr lang="en"/>
              <a:t>  &lt;p&gt;&lt;button type="submit"&gt;Send&lt;/button&gt;&lt;/p&gt;</a:t>
            </a:r>
            <a:br>
              <a:rPr lang="en"/>
            </a:br>
            <a:r>
              <a:rPr lang="en"/>
              <a:t>&lt;/form&gt;</a:t>
            </a:r>
            <a:br>
              <a:rPr lang="en"/>
            </a:br>
            <a:r>
              <a:rPr lang="en"/>
              <a:t>Information in the fields - encoded into a query string.</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Browsers and HTTP</a:t>
            </a:r>
          </a:p>
        </p:txBody>
      </p:sp>
      <p:sp>
        <p:nvSpPr>
          <p:cNvPr id="135" name="Shape 13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&lt;form&gt; method attribute - GET (or is omitted) - query string added to URL - browser makes a GET request to that URL.</a:t>
            </a:r>
          </a:p>
          <a:p>
            <a:pPr lvl="0">
              <a:spcBef>
                <a:spcPts val="0"/>
              </a:spcBef>
              <a:buNone/>
            </a:pPr>
            <a:r>
              <a:rPr lang="en"/>
              <a:t>GET /example/message.html?name=Jean&amp;message=Yes%3F HTTP/1.1</a:t>
            </a:r>
          </a:p>
          <a:p>
            <a:pPr lvl="0">
              <a:spcBef>
                <a:spcPts val="0"/>
              </a:spcBef>
              <a:buNone/>
            </a:pPr>
            <a:r>
              <a:rPr lang="en"/>
              <a:t>Start of query string - question mark (?).</a:t>
            </a:r>
          </a:p>
          <a:p>
            <a:pPr lvl="0">
              <a:spcBef>
                <a:spcPts val="0"/>
              </a:spcBef>
              <a:buNone/>
            </a:pPr>
            <a:r>
              <a:rPr lang="en"/>
              <a:t>The data is in: name-value pairs.</a:t>
            </a:r>
          </a:p>
          <a:p>
            <a:pPr lvl="0">
              <a:spcBef>
                <a:spcPts val="0"/>
              </a:spcBef>
              <a:buNone/>
            </a:pPr>
            <a:r>
              <a:rPr lang="en"/>
              <a:t>Ampersand (&amp;) - separates pairs.</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Browsers and HTTP</a:t>
            </a:r>
          </a:p>
        </p:txBody>
      </p:sp>
      <p:sp>
        <p:nvSpPr>
          <p:cNvPr id="141" name="Shape 14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URL encoding - percent (%) and two hex digits.</a:t>
            </a:r>
          </a:p>
          <a:p>
            <a:pPr lvl="0">
              <a:spcBef>
                <a:spcPts val="0"/>
              </a:spcBef>
              <a:buNone/>
            </a:pPr>
            <a:r>
              <a:rPr lang="en"/>
              <a:t>encodeURIComponent and decodeURIComponent functions - encode and decode this format.</a:t>
            </a:r>
          </a:p>
          <a:p>
            <a:pPr lvl="0">
              <a:spcBef>
                <a:spcPts val="0"/>
              </a:spcBef>
              <a:buNone/>
            </a:pPr>
            <a:r>
              <a:rPr lang="en"/>
              <a:t>console.log(encodeURIComponent("Hello &amp; goodbye"));</a:t>
            </a:r>
            <a:br>
              <a:rPr lang="en"/>
            </a:br>
            <a:r>
              <a:rPr lang="en"/>
              <a:t>// → Hello%20%26%20goodbye</a:t>
            </a:r>
            <a:br>
              <a:rPr lang="en"/>
            </a:br>
            <a:r>
              <a:rPr lang="en"/>
              <a:t>console.log(decodeURIComponent("Hello%20%26%20goodbye"));</a:t>
            </a:r>
            <a:br>
              <a:rPr lang="en"/>
            </a:br>
            <a:r>
              <a:rPr lang="en"/>
              <a:t>// → Hello &amp; goodbye</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Browsers and HTTP</a:t>
            </a:r>
          </a:p>
        </p:txBody>
      </p:sp>
      <p:sp>
        <p:nvSpPr>
          <p:cNvPr id="147" name="Shape 14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POST requests - used with forms</a:t>
            </a:r>
            <a:br>
              <a:rPr lang="en"/>
            </a:br>
            <a:r>
              <a:rPr lang="en"/>
              <a:t>HTTP request made to submit the form will use the POST method and put the query string in body of the request, rather than adding it to the URL.</a:t>
            </a:r>
          </a:p>
          <a:p>
            <a:pPr lvl="0">
              <a:spcBef>
                <a:spcPts val="0"/>
              </a:spcBef>
              <a:buNone/>
            </a:pPr>
            <a:br>
              <a:rPr lang="en"/>
            </a:br>
            <a:r>
              <a:rPr lang="en"/>
              <a:t>POST /example/message.html HTTP/1.1</a:t>
            </a:r>
            <a:br>
              <a:rPr lang="en"/>
            </a:br>
            <a:r>
              <a:rPr lang="en"/>
              <a:t>Content-length: 24</a:t>
            </a:r>
            <a:br>
              <a:rPr lang="en"/>
            </a:br>
            <a:r>
              <a:rPr lang="en"/>
              <a:t>Content-type: application/x-www-form-urlencoded</a:t>
            </a:r>
          </a:p>
          <a:p>
            <a:pPr lvl="0">
              <a:spcBef>
                <a:spcPts val="0"/>
              </a:spcBef>
              <a:buNone/>
            </a:pPr>
            <a:r>
              <a:rPr lang="en"/>
              <a:t>name=Jean&amp;message=Yes%3F</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XMLHttpRequest</a:t>
            </a:r>
          </a:p>
        </p:txBody>
      </p:sp>
      <p:sp>
        <p:nvSpPr>
          <p:cNvPr id="153" name="Shape 15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Interface through which browser JavaScript can make HTTP requests - XMLHttpRequest (inconsistent capitalization).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Sending a request</a:t>
            </a:r>
          </a:p>
        </p:txBody>
      </p:sp>
      <p:sp>
        <p:nvSpPr>
          <p:cNvPr id="159" name="Shape 15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Create a request object - XMLHttpRequest constructor and call its open and send methods.</a:t>
            </a:r>
          </a:p>
          <a:p>
            <a:pPr lvl="0">
              <a:spcBef>
                <a:spcPts val="0"/>
              </a:spcBef>
              <a:buNone/>
            </a:pPr>
            <a:r>
              <a:rPr lang="en">
                <a:latin typeface="Roboto Mono"/>
                <a:ea typeface="Roboto Mono"/>
                <a:cs typeface="Roboto Mono"/>
                <a:sym typeface="Roboto Mono"/>
              </a:rPr>
              <a:t>var req = new XMLHttpRequest();</a:t>
            </a:r>
            <a:br>
              <a:rPr lang="en">
                <a:latin typeface="Roboto Mono"/>
                <a:ea typeface="Roboto Mono"/>
                <a:cs typeface="Roboto Mono"/>
                <a:sym typeface="Roboto Mono"/>
              </a:rPr>
            </a:br>
            <a:r>
              <a:rPr lang="en">
                <a:latin typeface="Roboto Mono"/>
                <a:ea typeface="Roboto Mono"/>
                <a:cs typeface="Roboto Mono"/>
                <a:sym typeface="Roboto Mono"/>
              </a:rPr>
              <a:t>req.open("GET", "example/data.txt", false);</a:t>
            </a:r>
            <a:br>
              <a:rPr lang="en">
                <a:latin typeface="Roboto Mono"/>
                <a:ea typeface="Roboto Mono"/>
                <a:cs typeface="Roboto Mono"/>
                <a:sym typeface="Roboto Mono"/>
              </a:rPr>
            </a:br>
            <a:r>
              <a:rPr lang="en">
                <a:latin typeface="Roboto Mono"/>
                <a:ea typeface="Roboto Mono"/>
                <a:cs typeface="Roboto Mono"/>
                <a:sym typeface="Roboto Mono"/>
              </a:rPr>
              <a:t>req.send(null);</a:t>
            </a:r>
            <a:br>
              <a:rPr lang="en">
                <a:latin typeface="Roboto Mono"/>
                <a:ea typeface="Roboto Mono"/>
                <a:cs typeface="Roboto Mono"/>
                <a:sym typeface="Roboto Mono"/>
              </a:rPr>
            </a:br>
            <a:r>
              <a:rPr lang="en">
                <a:latin typeface="Roboto Mono"/>
                <a:ea typeface="Roboto Mono"/>
                <a:cs typeface="Roboto Mono"/>
                <a:sym typeface="Roboto Mono"/>
              </a:rPr>
              <a:t>console.log(req.responseText);</a:t>
            </a:r>
            <a:br>
              <a:rPr lang="en">
                <a:latin typeface="Roboto Mono"/>
                <a:ea typeface="Roboto Mono"/>
                <a:cs typeface="Roboto Mono"/>
                <a:sym typeface="Roboto Mono"/>
              </a:rPr>
            </a:br>
            <a:r>
              <a:rPr lang="en">
                <a:latin typeface="Roboto Mono"/>
                <a:ea typeface="Roboto Mono"/>
                <a:cs typeface="Roboto Mono"/>
                <a:sym typeface="Roboto Mono"/>
              </a:rPr>
              <a:t>// → This is the content of data.txt</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Sending a request</a:t>
            </a:r>
          </a:p>
        </p:txBody>
      </p:sp>
      <p:sp>
        <p:nvSpPr>
          <p:cNvPr id="165" name="Shape 165"/>
          <p:cNvSpPr txBox="1"/>
          <p:nvPr>
            <p:ph idx="1" type="body"/>
          </p:nvPr>
        </p:nvSpPr>
        <p:spPr>
          <a:xfrm>
            <a:off x="471900" y="1919075"/>
            <a:ext cx="8404800" cy="2710200"/>
          </a:xfrm>
          <a:prstGeom prst="rect">
            <a:avLst/>
          </a:prstGeom>
        </p:spPr>
        <p:txBody>
          <a:bodyPr anchorCtr="0" anchor="t" bIns="91425" lIns="91425" rIns="91425" tIns="91425">
            <a:noAutofit/>
          </a:bodyPr>
          <a:lstStyle/>
          <a:p>
            <a:pPr lvl="0">
              <a:spcBef>
                <a:spcPts val="0"/>
              </a:spcBef>
              <a:buNone/>
            </a:pPr>
            <a:r>
              <a:rPr b="1" lang="en"/>
              <a:t>open</a:t>
            </a:r>
            <a:r>
              <a:rPr lang="en"/>
              <a:t> method - configures the request.</a:t>
            </a:r>
            <a:br>
              <a:rPr lang="en"/>
            </a:br>
            <a:r>
              <a:rPr b="1" lang="en"/>
              <a:t>send</a:t>
            </a:r>
            <a:r>
              <a:rPr lang="en"/>
              <a:t> method - sends request. </a:t>
            </a:r>
            <a:br>
              <a:rPr lang="en"/>
            </a:br>
            <a:r>
              <a:rPr lang="en"/>
              <a:t>The argument to send is the request body. (For GET - pass null.)</a:t>
            </a:r>
            <a:br>
              <a:rPr lang="en"/>
            </a:br>
            <a:r>
              <a:rPr lang="en"/>
              <a:t>Third argument to open - false - send will return after the response was received. </a:t>
            </a:r>
            <a:br>
              <a:rPr lang="en"/>
            </a:br>
            <a:r>
              <a:rPr b="1" lang="en"/>
              <a:t>responseText</a:t>
            </a:r>
            <a:r>
              <a:rPr lang="en"/>
              <a:t> property - gets the response body.</a:t>
            </a:r>
            <a:br>
              <a:rPr lang="en"/>
            </a:br>
            <a:r>
              <a:rPr b="1" lang="en"/>
              <a:t>status</a:t>
            </a:r>
            <a:r>
              <a:rPr lang="en"/>
              <a:t> property - gets status code.</a:t>
            </a:r>
            <a:br>
              <a:rPr lang="en"/>
            </a:br>
            <a:r>
              <a:rPr b="1" lang="en"/>
              <a:t>statusText</a:t>
            </a:r>
            <a:r>
              <a:rPr lang="en"/>
              <a:t> property - gets the status as a human-readable string.</a:t>
            </a: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Sending a request</a:t>
            </a:r>
          </a:p>
        </p:txBody>
      </p:sp>
      <p:sp>
        <p:nvSpPr>
          <p:cNvPr id="171" name="Shape 171"/>
          <p:cNvSpPr txBox="1"/>
          <p:nvPr>
            <p:ph idx="1" type="body"/>
          </p:nvPr>
        </p:nvSpPr>
        <p:spPr>
          <a:xfrm>
            <a:off x="471900" y="1919075"/>
            <a:ext cx="8404800" cy="2710200"/>
          </a:xfrm>
          <a:prstGeom prst="rect">
            <a:avLst/>
          </a:prstGeom>
        </p:spPr>
        <p:txBody>
          <a:bodyPr anchorCtr="0" anchor="t" bIns="91425" lIns="91425" rIns="91425" tIns="91425">
            <a:noAutofit/>
          </a:bodyPr>
          <a:lstStyle/>
          <a:p>
            <a:pPr lvl="0" rtl="0">
              <a:spcBef>
                <a:spcPts val="0"/>
              </a:spcBef>
              <a:buNone/>
            </a:pPr>
            <a:r>
              <a:rPr lang="en">
                <a:latin typeface="Roboto Mono"/>
                <a:ea typeface="Roboto Mono"/>
                <a:cs typeface="Roboto Mono"/>
                <a:sym typeface="Roboto Mono"/>
              </a:rPr>
              <a:t>var req = new XMLHttpRequest();</a:t>
            </a:r>
            <a:br>
              <a:rPr lang="en">
                <a:latin typeface="Roboto Mono"/>
                <a:ea typeface="Roboto Mono"/>
                <a:cs typeface="Roboto Mono"/>
                <a:sym typeface="Roboto Mono"/>
              </a:rPr>
            </a:br>
            <a:r>
              <a:rPr lang="en">
                <a:latin typeface="Roboto Mono"/>
                <a:ea typeface="Roboto Mono"/>
                <a:cs typeface="Roboto Mono"/>
                <a:sym typeface="Roboto Mono"/>
              </a:rPr>
              <a:t>req.open("GET", "example/data.txt", false);</a:t>
            </a:r>
            <a:br>
              <a:rPr lang="en">
                <a:latin typeface="Roboto Mono"/>
                <a:ea typeface="Roboto Mono"/>
                <a:cs typeface="Roboto Mono"/>
                <a:sym typeface="Roboto Mono"/>
              </a:rPr>
            </a:br>
            <a:r>
              <a:rPr lang="en">
                <a:latin typeface="Roboto Mono"/>
                <a:ea typeface="Roboto Mono"/>
                <a:cs typeface="Roboto Mono"/>
                <a:sym typeface="Roboto Mono"/>
              </a:rPr>
              <a:t>req.send(null);</a:t>
            </a:r>
            <a:br>
              <a:rPr lang="en">
                <a:latin typeface="Roboto Mono"/>
                <a:ea typeface="Roboto Mono"/>
                <a:cs typeface="Roboto Mono"/>
                <a:sym typeface="Roboto Mono"/>
              </a:rPr>
            </a:br>
            <a:r>
              <a:rPr lang="en">
                <a:latin typeface="Roboto Mono"/>
                <a:ea typeface="Roboto Mono"/>
                <a:cs typeface="Roboto Mono"/>
                <a:sym typeface="Roboto Mono"/>
              </a:rPr>
              <a:t>console.log(req.status, req.statusText);</a:t>
            </a:r>
            <a:br>
              <a:rPr lang="en">
                <a:latin typeface="Roboto Mono"/>
                <a:ea typeface="Roboto Mono"/>
                <a:cs typeface="Roboto Mono"/>
                <a:sym typeface="Roboto Mono"/>
              </a:rPr>
            </a:br>
            <a:r>
              <a:rPr lang="en">
                <a:latin typeface="Roboto Mono"/>
                <a:ea typeface="Roboto Mono"/>
                <a:cs typeface="Roboto Mono"/>
                <a:sym typeface="Roboto Mono"/>
              </a:rPr>
              <a:t>// → 200 OK</a:t>
            </a:r>
            <a:br>
              <a:rPr lang="en">
                <a:latin typeface="Roboto Mono"/>
                <a:ea typeface="Roboto Mono"/>
                <a:cs typeface="Roboto Mono"/>
                <a:sym typeface="Roboto Mono"/>
              </a:rPr>
            </a:br>
            <a:r>
              <a:rPr lang="en">
                <a:latin typeface="Roboto Mono"/>
                <a:ea typeface="Roboto Mono"/>
                <a:cs typeface="Roboto Mono"/>
                <a:sym typeface="Roboto Mono"/>
              </a:rPr>
              <a:t>console.log(req.getResponseHeader("content-type"));</a:t>
            </a:r>
            <a:br>
              <a:rPr lang="en">
                <a:latin typeface="Roboto Mono"/>
                <a:ea typeface="Roboto Mono"/>
                <a:cs typeface="Roboto Mono"/>
                <a:sym typeface="Roboto Mono"/>
              </a:rPr>
            </a:br>
            <a:r>
              <a:rPr lang="en">
                <a:latin typeface="Roboto Mono"/>
                <a:ea typeface="Roboto Mono"/>
                <a:cs typeface="Roboto Mono"/>
                <a:sym typeface="Roboto Mono"/>
              </a:rPr>
              <a:t>// → text/plain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Asynchronous Requests</a:t>
            </a:r>
          </a:p>
        </p:txBody>
      </p:sp>
      <p:sp>
        <p:nvSpPr>
          <p:cNvPr id="177" name="Shape 17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Examples above - request has finished when the call to send returns - properties are available.</a:t>
            </a:r>
          </a:p>
          <a:p>
            <a:pPr lvl="0">
              <a:spcBef>
                <a:spcPts val="0"/>
              </a:spcBef>
              <a:buNone/>
            </a:pPr>
            <a:r>
              <a:rPr lang="en"/>
              <a:t>Program is suspended as long as the browser and server are communicating - very bad!</a:t>
            </a:r>
          </a:p>
          <a:p>
            <a:pPr lvl="0">
              <a:spcBef>
                <a:spcPts val="0"/>
              </a:spcBef>
              <a:buNone/>
            </a:pPr>
            <a:r>
              <a:rPr b="1" lang="en"/>
              <a:t>True</a:t>
            </a:r>
            <a:r>
              <a:rPr lang="en"/>
              <a:t> as the </a:t>
            </a:r>
            <a:r>
              <a:rPr b="1" lang="en"/>
              <a:t>third argument</a:t>
            </a:r>
            <a:r>
              <a:rPr lang="en"/>
              <a:t> to open - the request is </a:t>
            </a:r>
            <a:r>
              <a:rPr b="1" lang="en"/>
              <a:t>asynchronous</a:t>
            </a:r>
            <a:r>
              <a:rPr lang="en"/>
              <a:t>.</a:t>
            </a:r>
            <a:br>
              <a:rPr lang="en"/>
            </a:br>
            <a:r>
              <a:rPr lang="en"/>
              <a:t>When we call send - request is </a:t>
            </a:r>
            <a:r>
              <a:rPr b="1" lang="en"/>
              <a:t>scheduled to be sent</a:t>
            </a:r>
            <a:r>
              <a:rPr lang="en"/>
              <a:t>. </a:t>
            </a:r>
            <a:br>
              <a:rPr lang="en"/>
            </a:br>
            <a:r>
              <a:rPr lang="en"/>
              <a:t>Program can continue - sending and receiving of data done in the background.</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spcBef>
                <a:spcPts val="0"/>
              </a:spcBef>
              <a:buNone/>
            </a:pPr>
            <a:r>
              <a:rPr lang="en"/>
              <a:t>HTTP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Asynchronous Requests</a:t>
            </a:r>
          </a:p>
        </p:txBody>
      </p:sp>
      <p:sp>
        <p:nvSpPr>
          <p:cNvPr id="183" name="Shape 18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While the request is running - no access to the response.</a:t>
            </a:r>
          </a:p>
          <a:p>
            <a:pPr lvl="0">
              <a:spcBef>
                <a:spcPts val="0"/>
              </a:spcBef>
              <a:buNone/>
            </a:pPr>
            <a:r>
              <a:rPr lang="en"/>
              <a:t>Listen for the "load" event on the request object.</a:t>
            </a:r>
          </a:p>
          <a:p>
            <a:pPr lvl="0">
              <a:spcBef>
                <a:spcPts val="0"/>
              </a:spcBef>
              <a:buNone/>
            </a:pPr>
            <a:r>
              <a:t/>
            </a:r>
            <a:endParaRPr/>
          </a:p>
        </p:txBody>
      </p:sp>
      <p:sp>
        <p:nvSpPr>
          <p:cNvPr id="184" name="Shape 18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var req = new XMLHttpRequest();</a:t>
            </a:r>
            <a:br>
              <a:rPr lang="en"/>
            </a:br>
            <a:r>
              <a:rPr lang="en"/>
              <a:t>req.open("GET", "example/data.txt", true);</a:t>
            </a:r>
            <a:br>
              <a:rPr lang="en"/>
            </a:br>
            <a:r>
              <a:rPr lang="en"/>
              <a:t>req.addEventListener("load", function() {</a:t>
            </a:r>
            <a:br>
              <a:rPr lang="en"/>
            </a:br>
            <a:r>
              <a:rPr lang="en"/>
              <a:t>  console.log("Done:", req.status);</a:t>
            </a:r>
            <a:br>
              <a:rPr lang="en"/>
            </a:br>
            <a:r>
              <a:rPr lang="en"/>
              <a:t>});</a:t>
            </a:r>
            <a:br>
              <a:rPr lang="en"/>
            </a:br>
            <a:r>
              <a:rPr lang="en"/>
              <a:t>req.send(null);</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Fetching JSON Data</a:t>
            </a:r>
          </a:p>
        </p:txBody>
      </p:sp>
      <p:sp>
        <p:nvSpPr>
          <p:cNvPr id="190" name="Shape 19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Today's standard is to communicate using JSON files.</a:t>
            </a:r>
          </a:p>
          <a:p>
            <a:pPr lvl="0">
              <a:spcBef>
                <a:spcPts val="0"/>
              </a:spcBef>
              <a:buNone/>
            </a:pPr>
            <a:r>
              <a:rPr lang="en">
                <a:latin typeface="Roboto Mono"/>
                <a:ea typeface="Roboto Mono"/>
                <a:cs typeface="Roboto Mono"/>
                <a:sym typeface="Roboto Mono"/>
              </a:rPr>
              <a:t>var req = new XMLHttpRequest();</a:t>
            </a:r>
            <a:br>
              <a:rPr lang="en">
                <a:latin typeface="Roboto Mono"/>
                <a:ea typeface="Roboto Mono"/>
                <a:cs typeface="Roboto Mono"/>
                <a:sym typeface="Roboto Mono"/>
              </a:rPr>
            </a:br>
            <a:r>
              <a:rPr lang="en">
                <a:latin typeface="Roboto Mono"/>
                <a:ea typeface="Roboto Mono"/>
                <a:cs typeface="Roboto Mono"/>
                <a:sym typeface="Roboto Mono"/>
              </a:rPr>
              <a:t>req.open("GET", "example/fruit.json", false);</a:t>
            </a:r>
            <a:br>
              <a:rPr lang="en">
                <a:latin typeface="Roboto Mono"/>
                <a:ea typeface="Roboto Mono"/>
                <a:cs typeface="Roboto Mono"/>
                <a:sym typeface="Roboto Mono"/>
              </a:rPr>
            </a:br>
            <a:r>
              <a:rPr lang="en">
                <a:latin typeface="Roboto Mono"/>
                <a:ea typeface="Roboto Mono"/>
                <a:cs typeface="Roboto Mono"/>
                <a:sym typeface="Roboto Mono"/>
              </a:rPr>
              <a:t>req.send(null);</a:t>
            </a:r>
            <a:br>
              <a:rPr lang="en">
                <a:latin typeface="Roboto Mono"/>
                <a:ea typeface="Roboto Mono"/>
                <a:cs typeface="Roboto Mono"/>
                <a:sym typeface="Roboto Mono"/>
              </a:rPr>
            </a:br>
            <a:r>
              <a:rPr lang="en">
                <a:latin typeface="Roboto Mono"/>
                <a:ea typeface="Roboto Mono"/>
                <a:cs typeface="Roboto Mono"/>
                <a:sym typeface="Roboto Mono"/>
              </a:rPr>
              <a:t>console.log(JSON.parse(req.responseText));</a:t>
            </a:r>
            <a:br>
              <a:rPr lang="en">
                <a:latin typeface="Roboto Mono"/>
                <a:ea typeface="Roboto Mono"/>
                <a:cs typeface="Roboto Mono"/>
                <a:sym typeface="Roboto Mono"/>
              </a:rPr>
            </a:br>
            <a:r>
              <a:rPr lang="en">
                <a:latin typeface="Roboto Mono"/>
                <a:ea typeface="Roboto Mono"/>
                <a:cs typeface="Roboto Mono"/>
                <a:sym typeface="Roboto Mono"/>
              </a:rPr>
              <a:t>// → {banana: "yellow", lemon: "yellow", cherry: "red"}</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HTTP sandboxing</a:t>
            </a:r>
          </a:p>
        </p:txBody>
      </p:sp>
      <p:sp>
        <p:nvSpPr>
          <p:cNvPr id="196" name="Shape 19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Making HTTP requests in web page scripts - concerns about security. </a:t>
            </a:r>
            <a:br>
              <a:rPr lang="en"/>
            </a:br>
            <a:r>
              <a:rPr lang="en"/>
              <a:t>Browsers protect us by disallowing scripts to make HTTP requests to other domains.</a:t>
            </a:r>
          </a:p>
          <a:p>
            <a:pPr lvl="0">
              <a:spcBef>
                <a:spcPts val="0"/>
              </a:spcBef>
              <a:buNone/>
            </a:pPr>
            <a:r>
              <a:rPr lang="en"/>
              <a:t>Servers can include header in their response to indicate to browsers that it is okay for the request to come from other domains:</a:t>
            </a:r>
          </a:p>
          <a:p>
            <a:pPr lvl="0">
              <a:spcBef>
                <a:spcPts val="0"/>
              </a:spcBef>
              <a:buNone/>
            </a:pPr>
            <a:r>
              <a:rPr b="1" lang="en"/>
              <a:t>Access-Control-Allow-Origin: *</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Abstracting requests</a:t>
            </a:r>
          </a:p>
        </p:txBody>
      </p:sp>
      <p:sp>
        <p:nvSpPr>
          <p:cNvPr id="202" name="Shape 202"/>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Let's see a function called backgroundReadFile.</a:t>
            </a:r>
          </a:p>
          <a:p>
            <a:pPr lvl="0">
              <a:spcBef>
                <a:spcPts val="0"/>
              </a:spcBef>
              <a:buNone/>
            </a:pPr>
            <a:r>
              <a:rPr lang="en"/>
              <a:t>Use a helper function - not to repeat the ugly XMLHttpRequest pattern.</a:t>
            </a:r>
          </a:p>
          <a:p>
            <a:pPr lvl="0">
              <a:spcBef>
                <a:spcPts val="0"/>
              </a:spcBef>
              <a:buNone/>
            </a:pPr>
            <a:r>
              <a:rPr lang="en"/>
              <a:t>callback - term used to describe functions like this. </a:t>
            </a:r>
          </a:p>
          <a:p>
            <a:pPr lvl="0">
              <a:spcBef>
                <a:spcPts val="0"/>
              </a:spcBef>
              <a:buNone/>
            </a:pPr>
            <a:r>
              <a:rPr lang="en"/>
              <a:t>A callback function is given to other code to provide that code with a way to “call us back” later.</a:t>
            </a:r>
          </a:p>
          <a:p>
            <a:pPr lvl="0">
              <a:spcBef>
                <a:spcPts val="0"/>
              </a:spcBef>
              <a:buNone/>
            </a:pPr>
            <a:r>
              <a:t/>
            </a:r>
            <a:endParaRPr/>
          </a:p>
        </p:txBody>
      </p:sp>
      <p:sp>
        <p:nvSpPr>
          <p:cNvPr id="203" name="Shape 203"/>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function backgroundReadFile(url, callback) {</a:t>
            </a:r>
            <a:br>
              <a:rPr lang="en"/>
            </a:br>
            <a:r>
              <a:rPr lang="en"/>
              <a:t>  var req = new XMLHttpRequest();</a:t>
            </a:r>
            <a:br>
              <a:rPr lang="en"/>
            </a:br>
            <a:r>
              <a:rPr lang="en"/>
              <a:t>  req.open("GET", url, true);</a:t>
            </a:r>
            <a:br>
              <a:rPr lang="en"/>
            </a:br>
            <a:r>
              <a:rPr lang="en"/>
              <a:t>  req.addEventListener("load", function() {</a:t>
            </a:r>
            <a:br>
              <a:rPr lang="en"/>
            </a:br>
            <a:r>
              <a:rPr lang="en"/>
              <a:t>    if (req.status &lt; 400)</a:t>
            </a:r>
            <a:br>
              <a:rPr lang="en"/>
            </a:br>
            <a:r>
              <a:rPr lang="en"/>
              <a:t>      callback(req.responseText);</a:t>
            </a:r>
            <a:br>
              <a:rPr lang="en"/>
            </a:br>
            <a:r>
              <a:rPr lang="en"/>
              <a:t>  });</a:t>
            </a:r>
            <a:br>
              <a:rPr lang="en"/>
            </a:br>
            <a:r>
              <a:rPr lang="en"/>
              <a:t>  req.send(null);</a:t>
            </a:r>
            <a:br>
              <a:rPr lang="en"/>
            </a:br>
            <a:r>
              <a:rPr lang="en"/>
              <a:t>}</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Abstracting requests</a:t>
            </a:r>
          </a:p>
        </p:txBody>
      </p:sp>
      <p:sp>
        <p:nvSpPr>
          <p:cNvPr id="209" name="Shape 209"/>
          <p:cNvSpPr txBox="1"/>
          <p:nvPr>
            <p:ph idx="1" type="body"/>
          </p:nvPr>
        </p:nvSpPr>
        <p:spPr>
          <a:xfrm>
            <a:off x="471900" y="1919075"/>
            <a:ext cx="3794700" cy="2710200"/>
          </a:xfrm>
          <a:prstGeom prst="rect">
            <a:avLst/>
          </a:prstGeom>
        </p:spPr>
        <p:txBody>
          <a:bodyPr anchorCtr="0" anchor="t" bIns="91425" lIns="91425" rIns="91425" tIns="91425">
            <a:noAutofit/>
          </a:bodyPr>
          <a:lstStyle/>
          <a:p>
            <a:pPr lvl="0">
              <a:spcBef>
                <a:spcPts val="0"/>
              </a:spcBef>
              <a:buNone/>
            </a:pPr>
            <a:r>
              <a:rPr lang="en"/>
              <a:t>Main problem is error handling.</a:t>
            </a:r>
          </a:p>
          <a:p>
            <a:pPr lvl="0">
              <a:spcBef>
                <a:spcPts val="0"/>
              </a:spcBef>
              <a:buNone/>
            </a:pPr>
            <a:r>
              <a:rPr lang="en"/>
              <a:t>Asynchronous code defers some work - with a callback.</a:t>
            </a:r>
          </a:p>
          <a:p>
            <a:pPr lvl="0">
              <a:spcBef>
                <a:spcPts val="0"/>
              </a:spcBef>
              <a:buNone/>
            </a:pPr>
            <a:r>
              <a:rPr lang="en"/>
              <a:t>Scope of try block becomes meaningless.</a:t>
            </a:r>
          </a:p>
          <a:p>
            <a:pPr lvl="0" rtl="0">
              <a:spcBef>
                <a:spcPts val="0"/>
              </a:spcBef>
              <a:buNone/>
            </a:pPr>
            <a:r>
              <a:rPr lang="en"/>
              <a:t>Call to backgroundReadFile returns immediately - control leaves the try block - the function it was given won’t be called until later.</a:t>
            </a:r>
          </a:p>
        </p:txBody>
      </p:sp>
      <p:sp>
        <p:nvSpPr>
          <p:cNvPr id="210" name="Shape 210"/>
          <p:cNvSpPr txBox="1"/>
          <p:nvPr>
            <p:ph idx="2" type="body"/>
          </p:nvPr>
        </p:nvSpPr>
        <p:spPr>
          <a:xfrm>
            <a:off x="4266600" y="1919075"/>
            <a:ext cx="4811400" cy="2710200"/>
          </a:xfrm>
          <a:prstGeom prst="rect">
            <a:avLst/>
          </a:prstGeom>
        </p:spPr>
        <p:txBody>
          <a:bodyPr anchorCtr="0" anchor="t" bIns="91425" lIns="91425" rIns="91425" tIns="91425">
            <a:noAutofit/>
          </a:bodyPr>
          <a:lstStyle/>
          <a:p>
            <a:pPr lvl="0">
              <a:spcBef>
                <a:spcPts val="0"/>
              </a:spcBef>
              <a:buNone/>
            </a:pPr>
            <a:r>
              <a:rPr lang="en"/>
              <a:t>try {</a:t>
            </a:r>
            <a:br>
              <a:rPr lang="en"/>
            </a:br>
            <a:r>
              <a:rPr lang="en"/>
              <a:t>  backgroundReadFile("example/data.txt", function(text) {</a:t>
            </a:r>
            <a:br>
              <a:rPr lang="en"/>
            </a:br>
            <a:r>
              <a:rPr lang="en"/>
              <a:t>    if (text != "expected")</a:t>
            </a:r>
            <a:br>
              <a:rPr lang="en"/>
            </a:br>
            <a:r>
              <a:rPr lang="en"/>
              <a:t>      throw new Error("That was unexpected");</a:t>
            </a:r>
            <a:br>
              <a:rPr lang="en"/>
            </a:br>
            <a:r>
              <a:rPr lang="en"/>
              <a:t>  });</a:t>
            </a:r>
            <a:br>
              <a:rPr lang="en"/>
            </a:br>
            <a:r>
              <a:rPr lang="en"/>
              <a:t>} catch (e) {</a:t>
            </a:r>
            <a:br>
              <a:rPr lang="en"/>
            </a:br>
            <a:r>
              <a:rPr lang="en"/>
              <a:t>  console.log("Hello from the catch block");</a:t>
            </a:r>
            <a:br>
              <a:rPr lang="en"/>
            </a:br>
            <a:r>
              <a:rPr lang="en"/>
              <a: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Abstracting requests</a:t>
            </a:r>
          </a:p>
        </p:txBody>
      </p:sp>
      <p:sp>
        <p:nvSpPr>
          <p:cNvPr id="216" name="Shape 216"/>
          <p:cNvSpPr txBox="1"/>
          <p:nvPr>
            <p:ph idx="1" type="body"/>
          </p:nvPr>
        </p:nvSpPr>
        <p:spPr>
          <a:xfrm>
            <a:off x="471900" y="1919075"/>
            <a:ext cx="3794700" cy="2710200"/>
          </a:xfrm>
          <a:prstGeom prst="rect">
            <a:avLst/>
          </a:prstGeom>
        </p:spPr>
        <p:txBody>
          <a:bodyPr anchorCtr="0" anchor="t" bIns="91425" lIns="91425" rIns="91425" tIns="91425">
            <a:noAutofit/>
          </a:bodyPr>
          <a:lstStyle/>
          <a:p>
            <a:pPr lvl="0">
              <a:spcBef>
                <a:spcPts val="0"/>
              </a:spcBef>
              <a:buNone/>
            </a:pPr>
            <a:r>
              <a:rPr lang="en"/>
              <a:t>Handle failing requests - additional function to be passed to our wrapper and call that when a request goes wrong.</a:t>
            </a:r>
          </a:p>
          <a:p>
            <a:pPr lvl="0" rtl="0">
              <a:spcBef>
                <a:spcPts val="0"/>
              </a:spcBef>
              <a:buNone/>
            </a:pPr>
            <a:r>
              <a:rPr lang="en"/>
              <a:t>callback function with </a:t>
            </a:r>
            <a:r>
              <a:rPr b="1" lang="en"/>
              <a:t>error argument </a:t>
            </a:r>
            <a:r>
              <a:rPr lang="en"/>
              <a:t>when the request completes with a status code that indicates an error.</a:t>
            </a:r>
          </a:p>
        </p:txBody>
      </p:sp>
      <p:sp>
        <p:nvSpPr>
          <p:cNvPr id="217" name="Shape 217"/>
          <p:cNvSpPr txBox="1"/>
          <p:nvPr>
            <p:ph idx="2" type="body"/>
          </p:nvPr>
        </p:nvSpPr>
        <p:spPr>
          <a:xfrm>
            <a:off x="4266600" y="1919075"/>
            <a:ext cx="4811400" cy="2710200"/>
          </a:xfrm>
          <a:prstGeom prst="rect">
            <a:avLst/>
          </a:prstGeom>
        </p:spPr>
        <p:txBody>
          <a:bodyPr anchorCtr="0" anchor="t" bIns="91425" lIns="91425" rIns="91425" tIns="91425">
            <a:noAutofit/>
          </a:bodyPr>
          <a:lstStyle/>
          <a:p>
            <a:pPr lvl="0">
              <a:spcBef>
                <a:spcPts val="0"/>
              </a:spcBef>
              <a:buNone/>
            </a:pPr>
            <a:r>
              <a:rPr lang="en" sz="1200"/>
              <a:t>function getURL(url, callback) {</a:t>
            </a:r>
            <a:br>
              <a:rPr lang="en" sz="1200"/>
            </a:br>
            <a:r>
              <a:rPr lang="en" sz="1200"/>
              <a:t>  var req = new XMLHttpRequest();</a:t>
            </a:r>
            <a:br>
              <a:rPr lang="en" sz="1200"/>
            </a:br>
            <a:r>
              <a:rPr lang="en" sz="1200"/>
              <a:t>  req.open("GET", url, true);</a:t>
            </a:r>
            <a:br>
              <a:rPr lang="en" sz="1200"/>
            </a:br>
            <a:r>
              <a:rPr lang="en" sz="1200"/>
              <a:t>  req.addEventListener("load", function() {</a:t>
            </a:r>
            <a:br>
              <a:rPr lang="en" sz="1200"/>
            </a:br>
            <a:r>
              <a:rPr lang="en" sz="1200"/>
              <a:t>    if (req.status &lt; 400)</a:t>
            </a:r>
            <a:br>
              <a:rPr lang="en" sz="1200"/>
            </a:br>
            <a:r>
              <a:rPr lang="en" sz="1200"/>
              <a:t>      callback(req.responseText);</a:t>
            </a:r>
            <a:br>
              <a:rPr lang="en" sz="1200"/>
            </a:br>
            <a:r>
              <a:rPr lang="en" sz="1200"/>
              <a:t>    </a:t>
            </a:r>
            <a:r>
              <a:rPr b="1" lang="en" sz="1200"/>
              <a:t>else</a:t>
            </a:r>
            <a:br>
              <a:rPr b="1" lang="en" sz="1200"/>
            </a:br>
            <a:r>
              <a:rPr b="1" lang="en" sz="1200"/>
              <a:t>      callback(null, new Error("Request failed: " + req.statusText));</a:t>
            </a:r>
            <a:br>
              <a:rPr b="1" lang="en" sz="1200"/>
            </a:br>
            <a:r>
              <a:rPr lang="en" sz="1200"/>
              <a:t>  });</a:t>
            </a:r>
            <a:br>
              <a:rPr lang="en" sz="1200"/>
            </a:br>
            <a:r>
              <a:rPr lang="en" sz="1200"/>
              <a:t>  req.addEventListener("error", function() {</a:t>
            </a:r>
            <a:br>
              <a:rPr lang="en" sz="1200"/>
            </a:br>
            <a:r>
              <a:rPr lang="en" sz="1200"/>
              <a:t>    callback(null, new Error("Network error"));</a:t>
            </a:r>
            <a:br>
              <a:rPr lang="en" sz="1200"/>
            </a:br>
            <a:r>
              <a:rPr lang="en" sz="1200"/>
              <a:t>  });</a:t>
            </a:r>
            <a:br>
              <a:rPr lang="en" sz="1200"/>
            </a:br>
            <a:r>
              <a:rPr lang="en" sz="1200"/>
              <a:t>  req.send(null);</a:t>
            </a:r>
            <a:br>
              <a:rPr lang="en" sz="1200"/>
            </a:br>
            <a:r>
              <a:rPr lang="en" sz="1200"/>
              <a:t>}</a:t>
            </a:r>
          </a:p>
          <a:p>
            <a:pPr lvl="0" rtl="0">
              <a:spcBef>
                <a:spcPts val="0"/>
              </a:spcBef>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Abstracting requests</a:t>
            </a:r>
          </a:p>
        </p:txBody>
      </p:sp>
      <p:sp>
        <p:nvSpPr>
          <p:cNvPr id="223" name="Shape 22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getURL("data/nonsense.txt", function(content, error) {</a:t>
            </a:r>
            <a:br>
              <a:rPr lang="en"/>
            </a:br>
            <a:r>
              <a:rPr lang="en"/>
              <a:t>  if (error != null)</a:t>
            </a:r>
            <a:br>
              <a:rPr lang="en"/>
            </a:br>
            <a:r>
              <a:rPr lang="en"/>
              <a:t>    console.log("Failed to fetch nonsense.txt: " + error);</a:t>
            </a:r>
            <a:br>
              <a:rPr lang="en"/>
            </a:br>
            <a:r>
              <a:rPr lang="en"/>
              <a:t>  else</a:t>
            </a:r>
            <a:br>
              <a:rPr lang="en"/>
            </a:br>
            <a:r>
              <a:rPr lang="en"/>
              <a:t>    console.log("nonsense.txt: " + content);</a:t>
            </a:r>
            <a:br>
              <a:rPr lang="en"/>
            </a:br>
            <a:r>
              <a:rPr lang="en"/>
              <a:t>});</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Promises</a:t>
            </a:r>
          </a:p>
        </p:txBody>
      </p:sp>
      <p:sp>
        <p:nvSpPr>
          <p:cNvPr id="229" name="Shape 22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Writing asynchronous code in plain callback style is hard to do correctly.</a:t>
            </a:r>
          </a:p>
          <a:p>
            <a:pPr lvl="0">
              <a:spcBef>
                <a:spcPts val="0"/>
              </a:spcBef>
              <a:buNone/>
            </a:pPr>
            <a:r>
              <a:rPr lang="en"/>
              <a:t>Solved with extra abstractions - promises. </a:t>
            </a:r>
          </a:p>
          <a:p>
            <a:pPr lvl="0">
              <a:spcBef>
                <a:spcPts val="0"/>
              </a:spcBef>
              <a:buNone/>
            </a:pPr>
            <a:r>
              <a:rPr lang="en"/>
              <a:t>Promises wrap an asynchronous action in an object - told to do certain things when the action finishes or fails.</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Promises</a:t>
            </a:r>
          </a:p>
        </p:txBody>
      </p:sp>
      <p:sp>
        <p:nvSpPr>
          <p:cNvPr id="235" name="Shape 23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Creating a promise object - call the Promise constructor - with a function that initializes the asynchronous action. </a:t>
            </a:r>
          </a:p>
          <a:p>
            <a:pPr lvl="0">
              <a:spcBef>
                <a:spcPts val="0"/>
              </a:spcBef>
              <a:buNone/>
            </a:pPr>
            <a:r>
              <a:rPr lang="en"/>
              <a:t>The constructor calls that function, passing it two arguments, which are themselves functions.</a:t>
            </a:r>
          </a:p>
          <a:p>
            <a:pPr lvl="0">
              <a:spcBef>
                <a:spcPts val="0"/>
              </a:spcBef>
              <a:buNone/>
            </a:pPr>
            <a:r>
              <a:rPr lang="en"/>
              <a:t>First is called when the action finishes successfully. </a:t>
            </a:r>
          </a:p>
          <a:p>
            <a:pPr lvl="0">
              <a:spcBef>
                <a:spcPts val="0"/>
              </a:spcBef>
              <a:buNone/>
            </a:pPr>
            <a:r>
              <a:rPr lang="en"/>
              <a:t>Second is called when it fails.</a:t>
            </a: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Promises</a:t>
            </a:r>
          </a:p>
        </p:txBody>
      </p:sp>
      <p:sp>
        <p:nvSpPr>
          <p:cNvPr id="241" name="Shape 241"/>
          <p:cNvSpPr txBox="1"/>
          <p:nvPr>
            <p:ph idx="4294967295" type="body"/>
          </p:nvPr>
        </p:nvSpPr>
        <p:spPr>
          <a:xfrm>
            <a:off x="471900" y="734775"/>
            <a:ext cx="8222100" cy="3894300"/>
          </a:xfrm>
          <a:prstGeom prst="rect">
            <a:avLst/>
          </a:prstGeom>
        </p:spPr>
        <p:txBody>
          <a:bodyPr anchorCtr="0" anchor="t" bIns="91425" lIns="91425" rIns="91425" tIns="91425">
            <a:noAutofit/>
          </a:bodyPr>
          <a:lstStyle/>
          <a:p>
            <a:pPr lvl="0">
              <a:spcBef>
                <a:spcPts val="0"/>
              </a:spcBef>
              <a:buNone/>
            </a:pPr>
            <a:r>
              <a:rPr lang="en" sz="1400"/>
              <a:t>function get(url) {</a:t>
            </a:r>
            <a:br>
              <a:rPr lang="en" sz="1400"/>
            </a:br>
            <a:r>
              <a:rPr lang="en" sz="1400"/>
              <a:t>  return new Promise(function(succeed, fail) {</a:t>
            </a:r>
            <a:br>
              <a:rPr lang="en" sz="1400"/>
            </a:br>
            <a:r>
              <a:rPr lang="en" sz="1400"/>
              <a:t>    var req = new XMLHttpRequest();</a:t>
            </a:r>
            <a:br>
              <a:rPr lang="en" sz="1400"/>
            </a:br>
            <a:r>
              <a:rPr lang="en" sz="1400"/>
              <a:t>    req.open("GET", url, true);</a:t>
            </a:r>
            <a:br>
              <a:rPr lang="en" sz="1400"/>
            </a:br>
            <a:r>
              <a:rPr lang="en" sz="1400"/>
              <a:t>    req.addEventListener("load", function() {</a:t>
            </a:r>
            <a:br>
              <a:rPr lang="en" sz="1400"/>
            </a:br>
            <a:r>
              <a:rPr lang="en" sz="1400"/>
              <a:t>      if (req.status &lt; 400)</a:t>
            </a:r>
            <a:br>
              <a:rPr lang="en" sz="1400"/>
            </a:br>
            <a:r>
              <a:rPr lang="en" sz="1400"/>
              <a:t>        succeed(req.responseText);</a:t>
            </a:r>
            <a:br>
              <a:rPr lang="en" sz="1400"/>
            </a:br>
            <a:r>
              <a:rPr lang="en" sz="1400"/>
              <a:t>      else</a:t>
            </a:r>
            <a:br>
              <a:rPr lang="en" sz="1400"/>
            </a:br>
            <a:r>
              <a:rPr lang="en" sz="1400"/>
              <a:t>        fail(new Error("Request failed: " + req.statusText));</a:t>
            </a:r>
            <a:br>
              <a:rPr lang="en" sz="1400"/>
            </a:br>
            <a:r>
              <a:rPr lang="en" sz="1400"/>
              <a:t>    });</a:t>
            </a:r>
            <a:br>
              <a:rPr lang="en" sz="1400"/>
            </a:br>
            <a:r>
              <a:rPr lang="en" sz="1400"/>
              <a:t>    req.addEventListener("error", function() {</a:t>
            </a:r>
            <a:br>
              <a:rPr lang="en" sz="1400"/>
            </a:br>
            <a:r>
              <a:rPr lang="en" sz="1400"/>
              <a:t>      fail(new Error("Network error"));</a:t>
            </a:r>
            <a:br>
              <a:rPr lang="en" sz="1400"/>
            </a:br>
            <a:r>
              <a:rPr lang="en" sz="1400"/>
              <a:t>    });</a:t>
            </a:r>
            <a:br>
              <a:rPr lang="en" sz="1400"/>
            </a:br>
            <a:r>
              <a:rPr lang="en" sz="1400"/>
              <a:t>    req.send(null);</a:t>
            </a:r>
            <a:br>
              <a:rPr lang="en" sz="1400"/>
            </a:br>
            <a:r>
              <a:rPr lang="en" sz="1400"/>
              <a:t>  });</a:t>
            </a:r>
            <a:br>
              <a:rPr lang="en" sz="1400"/>
            </a:br>
            <a:r>
              <a:rPr lang="en" sz="1400"/>
              <a:t>}</a:t>
            </a:r>
          </a:p>
          <a:p>
            <a:pPr lvl="0" rtl="0">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Intro</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Hypertext Transfer Protocol - mechanism through which data is requested and provided on the World Wide Web.</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Promises</a:t>
            </a:r>
          </a:p>
        </p:txBody>
      </p:sp>
      <p:sp>
        <p:nvSpPr>
          <p:cNvPr id="247" name="Shape 24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Interface to the function is a lot simpler. </a:t>
            </a:r>
          </a:p>
          <a:p>
            <a:pPr lvl="0">
              <a:spcBef>
                <a:spcPts val="0"/>
              </a:spcBef>
              <a:buNone/>
            </a:pPr>
            <a:r>
              <a:rPr lang="en"/>
              <a:t>Give it a URL - returns a promise.</a:t>
            </a:r>
          </a:p>
          <a:p>
            <a:pPr lvl="0">
              <a:spcBef>
                <a:spcPts val="0"/>
              </a:spcBef>
              <a:buNone/>
            </a:pPr>
            <a:r>
              <a:rPr lang="en"/>
              <a:t>then method - call with two functions: one to handle success and one to handle failure.</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Promises</a:t>
            </a:r>
          </a:p>
        </p:txBody>
      </p:sp>
      <p:sp>
        <p:nvSpPr>
          <p:cNvPr id="253" name="Shape 25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get("example/data.txt").then(function(text) {</a:t>
            </a:r>
          </a:p>
          <a:p>
            <a:pPr lvl="0">
              <a:spcBef>
                <a:spcPts val="0"/>
              </a:spcBef>
              <a:buNone/>
            </a:pPr>
            <a:r>
              <a:rPr lang="en"/>
              <a:t>  console.log("data.txt: " + text);</a:t>
            </a:r>
          </a:p>
          <a:p>
            <a:pPr lvl="0">
              <a:spcBef>
                <a:spcPts val="0"/>
              </a:spcBef>
              <a:buNone/>
            </a:pPr>
            <a:r>
              <a:rPr lang="en"/>
              <a:t>}, function(error) {</a:t>
            </a:r>
          </a:p>
          <a:p>
            <a:pPr lvl="0">
              <a:spcBef>
                <a:spcPts val="0"/>
              </a:spcBef>
              <a:buNone/>
            </a:pPr>
            <a:r>
              <a:rPr lang="en"/>
              <a:t>  console.log("Failed to fetch data.txt: " + error);</a:t>
            </a:r>
          </a:p>
          <a:p>
            <a:pPr lvl="0">
              <a:spcBef>
                <a:spcPts val="0"/>
              </a:spcBef>
              <a:buNone/>
            </a:pPr>
            <a:r>
              <a:rPr lang="en"/>
              <a:t>});</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Promises</a:t>
            </a:r>
          </a:p>
        </p:txBody>
      </p:sp>
      <p:sp>
        <p:nvSpPr>
          <p:cNvPr id="259" name="Shape 25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then produces a new promise - result is the return value of the first function passed to then.</a:t>
            </a:r>
          </a:p>
          <a:p>
            <a:pPr lvl="0">
              <a:spcBef>
                <a:spcPts val="0"/>
              </a:spcBef>
              <a:buNone/>
            </a:pPr>
            <a:r>
              <a:rPr lang="en"/>
              <a:t>function getJSON(url) {</a:t>
            </a:r>
            <a:br>
              <a:rPr lang="en"/>
            </a:br>
            <a:r>
              <a:rPr lang="en"/>
              <a:t>    return get(url).then(function(response) {</a:t>
            </a:r>
            <a:br>
              <a:rPr lang="en"/>
            </a:br>
            <a:r>
              <a:rPr lang="en"/>
              <a:t>        return JSON.parse(response);</a:t>
            </a:r>
            <a:br>
              <a:rPr lang="en"/>
            </a:br>
            <a:r>
              <a:rPr lang="en"/>
              <a:t>    });</a:t>
            </a:r>
            <a:br>
              <a:rPr lang="en"/>
            </a:br>
            <a:r>
              <a:rPr lang="en"/>
              <a:t>}</a:t>
            </a:r>
          </a:p>
          <a:p>
            <a:pPr lvl="0" rt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Promise chaining - Demo</a:t>
            </a:r>
          </a:p>
        </p:txBody>
      </p:sp>
      <p:sp>
        <p:nvSpPr>
          <p:cNvPr id="265" name="Shape 26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catch method is similar to then, except that it only expects a failure handler.</a:t>
            </a:r>
          </a:p>
          <a:p>
            <a:pPr lvl="0">
              <a:spcBef>
                <a:spcPts val="0"/>
              </a:spcBef>
              <a:buNone/>
            </a:pPr>
            <a:r>
              <a:rPr lang="en"/>
              <a:t>Promise interface - implementing its own language for asynchronous control flow. </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Appreciating HTTP</a:t>
            </a:r>
          </a:p>
        </p:txBody>
      </p:sp>
      <p:sp>
        <p:nvSpPr>
          <p:cNvPr id="271" name="Shape 27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When building a system that requires communication between a JavaScript program running in the browser (client-side) and a program on a server (server-side) - </a:t>
            </a:r>
            <a:r>
              <a:rPr b="1" lang="en"/>
              <a:t>HTTP is the vehicle for communication</a:t>
            </a:r>
            <a:r>
              <a:rPr lang="en"/>
              <a:t> - you will write an abstraction layer that hides it entirely.</a:t>
            </a:r>
          </a:p>
          <a:p>
            <a:pPr lvl="0">
              <a:spcBef>
                <a:spcPts val="0"/>
              </a:spcBef>
              <a:buNone/>
            </a:pPr>
            <a:r>
              <a:rPr lang="en"/>
              <a:t>REST API example:</a:t>
            </a:r>
            <a:br>
              <a:rPr lang="en"/>
            </a:br>
            <a:r>
              <a:rPr lang="en"/>
              <a:t>PUT request to /users/larry - body of the request updates the resource.</a:t>
            </a:r>
            <a:br>
              <a:rPr lang="en"/>
            </a:br>
            <a:r>
              <a:rPr lang="en"/>
              <a:t>A resource is fetched by making a GET request to /user/larry.</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Security and HTTPS</a:t>
            </a:r>
          </a:p>
        </p:txBody>
      </p:sp>
      <p:sp>
        <p:nvSpPr>
          <p:cNvPr id="277" name="Shape 27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Plain HTTP - easy to tamper with.</a:t>
            </a:r>
          </a:p>
          <a:p>
            <a:pPr lvl="0">
              <a:spcBef>
                <a:spcPts val="0"/>
              </a:spcBef>
              <a:buNone/>
            </a:pPr>
            <a:r>
              <a:rPr lang="en"/>
              <a:t>Secure HTTP protocol (https://), encrypts HTTP traffic.</a:t>
            </a:r>
          </a:p>
          <a:p>
            <a:pPr lvl="0">
              <a:spcBef>
                <a:spcPts val="0"/>
              </a:spcBef>
              <a:buNone/>
            </a:pPr>
            <a:r>
              <a:rPr lang="en"/>
              <a:t>Client verifies that the server is who it claims to be - requires the server to prove that it has a cryptographic certificate.</a:t>
            </a:r>
          </a:p>
          <a:p>
            <a:pPr lvl="0">
              <a:spcBef>
                <a:spcPts val="0"/>
              </a:spcBef>
              <a:buNone/>
            </a:pPr>
            <a:r>
              <a:rPr lang="en"/>
              <a:t>HTTPS prevents: impersonating websites you were trying to talk to, snooping on your communication.</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a:t>
            </a:r>
          </a:p>
        </p:txBody>
      </p:sp>
      <p:sp>
        <p:nvSpPr>
          <p:cNvPr id="283" name="Shape 28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HTTP - access resources over the Internet. </a:t>
            </a:r>
          </a:p>
          <a:p>
            <a:pPr lvl="0">
              <a:spcBef>
                <a:spcPts val="0"/>
              </a:spcBef>
              <a:buNone/>
            </a:pPr>
            <a:r>
              <a:rPr lang="en"/>
              <a:t>Client sends request, which contains a method and a path that identifies a resource. </a:t>
            </a:r>
          </a:p>
          <a:p>
            <a:pPr lvl="0">
              <a:spcBef>
                <a:spcPts val="0"/>
              </a:spcBef>
              <a:buNone/>
            </a:pPr>
            <a:r>
              <a:rPr lang="en"/>
              <a:t>Server decides what to do with the request and responds with a status code and a response body. </a:t>
            </a:r>
          </a:p>
          <a:p>
            <a:pPr lvl="0">
              <a:spcBef>
                <a:spcPts val="0"/>
              </a:spcBef>
              <a:buNone/>
            </a:pPr>
            <a:r>
              <a:rPr lang="en"/>
              <a:t>Requests and responses may contain headers that provide additional information.</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289" name="Shape 28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Interface through which browser JavaScript can make HTTP requests is called XMLHttpRequest.</a:t>
            </a:r>
          </a:p>
          <a:p>
            <a:pPr lvl="0">
              <a:spcBef>
                <a:spcPts val="0"/>
              </a:spcBef>
              <a:buNone/>
            </a:pPr>
            <a:r>
              <a:rPr lang="en"/>
              <a:t>There are two ways in which it can be used:</a:t>
            </a:r>
          </a:p>
          <a:p>
            <a:pPr lvl="0">
              <a:spcBef>
                <a:spcPts val="0"/>
              </a:spcBef>
              <a:buNone/>
            </a:pPr>
            <a:r>
              <a:rPr lang="en"/>
              <a:t>- synchronous, which blocks everything until the request finishes,</a:t>
            </a:r>
          </a:p>
          <a:p>
            <a:pPr lvl="0">
              <a:spcBef>
                <a:spcPts val="0"/>
              </a:spcBef>
              <a:buNone/>
            </a:pPr>
            <a:r>
              <a:rPr lang="en"/>
              <a:t>- asynchronous, which requires an event handler to notice that the response came in.</a:t>
            </a:r>
          </a:p>
          <a:p>
            <a:pPr lvl="0" rt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295" name="Shape 29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Promises are an interface that makes asynchronous programming easier by helping route error conditions and exceptions to the right handler and by abstracting away some of the more repetitive and error-prone elements in this style of programming.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Exercises</a:t>
            </a:r>
          </a:p>
        </p:txBody>
      </p:sp>
      <p:sp>
        <p:nvSpPr>
          <p:cNvPr id="301" name="Shape 30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AutoNum type="arabicPeriod"/>
            </a:pPr>
            <a:r>
              <a:rPr lang="en"/>
              <a:t>Content negotiation</a:t>
            </a:r>
          </a:p>
          <a:p>
            <a:pPr indent="-228600" lvl="0" marL="457200">
              <a:spcBef>
                <a:spcPts val="0"/>
              </a:spcBef>
              <a:buAutoNum type="arabicPeriod"/>
            </a:pPr>
            <a:r>
              <a:rPr lang="en"/>
              <a:t>Waiting for multiple promises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protocol</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Type eloquentjavascript.net/17_http.html in browser address bar.</a:t>
            </a:r>
          </a:p>
          <a:p>
            <a:pPr lvl="0">
              <a:spcBef>
                <a:spcPts val="0"/>
              </a:spcBef>
              <a:buNone/>
            </a:pPr>
            <a:r>
              <a:rPr lang="en"/>
              <a:t>- Browser looks up the address of the server.</a:t>
            </a:r>
          </a:p>
          <a:p>
            <a:pPr lvl="0">
              <a:spcBef>
                <a:spcPts val="0"/>
              </a:spcBef>
              <a:buNone/>
            </a:pPr>
            <a:r>
              <a:rPr lang="en"/>
              <a:t>- Opens a TCP connection to it on port 80 (default HTTP).</a:t>
            </a:r>
          </a:p>
          <a:p>
            <a:pPr lvl="0">
              <a:spcBef>
                <a:spcPts val="0"/>
              </a:spcBef>
              <a:buNone/>
            </a:pPr>
            <a:r>
              <a:rPr lang="en"/>
              <a:t>- If the server exists, accepts the connection.</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protocol</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 browser sends:</a:t>
            </a:r>
          </a:p>
          <a:p>
            <a:pPr lvl="0">
              <a:spcBef>
                <a:spcPts val="0"/>
              </a:spcBef>
              <a:buNone/>
            </a:pPr>
            <a:r>
              <a:rPr lang="en"/>
              <a:t>GET /17_http.html HTTP/1.1</a:t>
            </a:r>
            <a:br>
              <a:rPr lang="en"/>
            </a:br>
            <a:r>
              <a:rPr lang="en"/>
              <a:t>Host: eloquentjavascript.net</a:t>
            </a:r>
            <a:br>
              <a:rPr lang="en"/>
            </a:br>
            <a:r>
              <a:rPr lang="en"/>
              <a:t>User-Agent: Your browser's name</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protocol</a:t>
            </a:r>
          </a:p>
        </p:txBody>
      </p:sp>
      <p:sp>
        <p:nvSpPr>
          <p:cNvPr id="97" name="Shape 9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 server responds:</a:t>
            </a:r>
          </a:p>
          <a:p>
            <a:pPr lvl="0">
              <a:spcBef>
                <a:spcPts val="0"/>
              </a:spcBef>
              <a:buNone/>
            </a:pPr>
            <a:r>
              <a:rPr lang="en"/>
              <a:t>HTTP/1.1 200 OK</a:t>
            </a:r>
            <a:br>
              <a:rPr lang="en"/>
            </a:br>
            <a:r>
              <a:rPr lang="en"/>
              <a:t>Content-Length: 65585</a:t>
            </a:r>
            <a:br>
              <a:rPr lang="en"/>
            </a:br>
            <a:r>
              <a:rPr lang="en"/>
              <a:t>Content-Type: text/html</a:t>
            </a:r>
            <a:br>
              <a:rPr lang="en"/>
            </a:br>
            <a:r>
              <a:rPr lang="en"/>
              <a:t>Last-Modified: Wed, 09 Apr 2014 10:48:09 GMT</a:t>
            </a:r>
          </a:p>
          <a:p>
            <a:pPr lvl="0">
              <a:spcBef>
                <a:spcPts val="0"/>
              </a:spcBef>
              <a:buNone/>
            </a:pPr>
            <a:r>
              <a:rPr lang="en"/>
              <a:t>&lt;!doctype html&gt;</a:t>
            </a:r>
            <a:br>
              <a:rPr lang="en"/>
            </a:br>
            <a:r>
              <a:rPr lang="en"/>
              <a:t>... the rest of the document</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protocol</a:t>
            </a:r>
          </a:p>
        </p:txBody>
      </p:sp>
      <p:sp>
        <p:nvSpPr>
          <p:cNvPr id="103" name="Shape 103"/>
          <p:cNvSpPr txBox="1"/>
          <p:nvPr>
            <p:ph idx="1" type="body"/>
          </p:nvPr>
        </p:nvSpPr>
        <p:spPr>
          <a:xfrm>
            <a:off x="471900" y="1919075"/>
            <a:ext cx="8222100" cy="960900"/>
          </a:xfrm>
          <a:prstGeom prst="rect">
            <a:avLst/>
          </a:prstGeom>
        </p:spPr>
        <p:txBody>
          <a:bodyPr anchorCtr="0" anchor="t" bIns="91425" lIns="91425" rIns="91425" tIns="91425">
            <a:noAutofit/>
          </a:bodyPr>
          <a:lstStyle/>
          <a:p>
            <a:pPr lvl="0">
              <a:spcBef>
                <a:spcPts val="0"/>
              </a:spcBef>
              <a:buNone/>
            </a:pPr>
            <a:r>
              <a:rPr lang="en"/>
              <a:t>Information sent by the client = request.</a:t>
            </a:r>
            <a:br>
              <a:rPr lang="en"/>
            </a:br>
            <a:r>
              <a:rPr lang="en"/>
              <a:t>GET /17_http.html HTTP/1.1 - 3 parts</a:t>
            </a:r>
          </a:p>
          <a:p>
            <a:pPr lvl="0">
              <a:spcBef>
                <a:spcPts val="0"/>
              </a:spcBef>
              <a:buNone/>
            </a:pPr>
            <a:r>
              <a:t/>
            </a:r>
            <a:endParaRPr/>
          </a:p>
          <a:p>
            <a:pPr lvl="0" rtl="0">
              <a:spcBef>
                <a:spcPts val="0"/>
              </a:spcBef>
              <a:buNone/>
            </a:pPr>
            <a:r>
              <a:t/>
            </a:r>
            <a:endParaRPr/>
          </a:p>
        </p:txBody>
      </p:sp>
      <p:sp>
        <p:nvSpPr>
          <p:cNvPr id="104" name="Shape 104"/>
          <p:cNvSpPr txBox="1"/>
          <p:nvPr/>
        </p:nvSpPr>
        <p:spPr>
          <a:xfrm>
            <a:off x="471900" y="2856175"/>
            <a:ext cx="4302300" cy="2026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lt2"/>
                </a:solidFill>
                <a:latin typeface="Roboto"/>
                <a:ea typeface="Roboto"/>
                <a:cs typeface="Roboto"/>
                <a:sym typeface="Roboto"/>
              </a:rPr>
              <a:t>1. Method of the request.</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GET - want to get the specified resource,</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DELETE - delete a resource,</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PUT - replace it, </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POST - send information to it.</a:t>
            </a:r>
          </a:p>
          <a:p>
            <a:pPr lvl="0">
              <a:spcBef>
                <a:spcPts val="0"/>
              </a:spcBef>
              <a:buNone/>
            </a:pPr>
            <a:r>
              <a:t/>
            </a:r>
            <a:endParaRPr/>
          </a:p>
        </p:txBody>
      </p:sp>
      <p:sp>
        <p:nvSpPr>
          <p:cNvPr id="105" name="Shape 105"/>
          <p:cNvSpPr txBox="1"/>
          <p:nvPr/>
        </p:nvSpPr>
        <p:spPr>
          <a:xfrm>
            <a:off x="5179050" y="2879975"/>
            <a:ext cx="3624900" cy="2002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lt2"/>
                </a:solidFill>
                <a:latin typeface="Roboto"/>
                <a:ea typeface="Roboto"/>
                <a:cs typeface="Roboto"/>
                <a:sym typeface="Roboto"/>
              </a:rPr>
              <a:t>2. Path of the resource - a resource is simply a file on the server.</a:t>
            </a:r>
          </a:p>
          <a:p>
            <a:pPr lvl="0" rtl="0">
              <a:lnSpc>
                <a:spcPct val="115000"/>
              </a:lnSpc>
              <a:spcBef>
                <a:spcPts val="0"/>
              </a:spcBef>
              <a:spcAft>
                <a:spcPts val="1600"/>
              </a:spcAft>
              <a:buNone/>
            </a:pPr>
            <a:r>
              <a:rPr lang="en" sz="1800">
                <a:solidFill>
                  <a:schemeClr val="lt2"/>
                </a:solidFill>
                <a:latin typeface="Roboto"/>
                <a:ea typeface="Roboto"/>
                <a:cs typeface="Roboto"/>
                <a:sym typeface="Roboto"/>
              </a:rPr>
              <a:t>3. HTTP/1.1 - version of the HTTP protocol.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protocol</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Server’s response:</a:t>
            </a:r>
            <a:br>
              <a:rPr lang="en"/>
            </a:br>
            <a:r>
              <a:rPr lang="en"/>
              <a:t>HTTP/1.1 200 OK - 2 parts</a:t>
            </a:r>
            <a:br>
              <a:rPr lang="en"/>
            </a:br>
            <a:r>
              <a:rPr lang="en"/>
              <a:t>1. HTTP version</a:t>
            </a:r>
            <a:br>
              <a:rPr lang="en"/>
            </a:br>
            <a:r>
              <a:rPr lang="en"/>
              <a:t>2. Status of the response - three-digit code and human-readable string</a:t>
            </a:r>
          </a:p>
          <a:p>
            <a:pPr lvl="0">
              <a:spcBef>
                <a:spcPts val="0"/>
              </a:spcBef>
              <a:buNone/>
            </a:pPr>
            <a:r>
              <a:rPr lang="en"/>
              <a:t>Status codes:</a:t>
            </a:r>
            <a:br>
              <a:rPr lang="en"/>
            </a:br>
            <a:r>
              <a:rPr lang="en"/>
              <a:t>- 2xx - request succeeded</a:t>
            </a:r>
            <a:br>
              <a:rPr lang="en"/>
            </a:br>
            <a:r>
              <a:rPr lang="en"/>
              <a:t>- 4xx - something wrong with request</a:t>
            </a:r>
            <a:br>
              <a:rPr lang="en"/>
            </a:br>
            <a:r>
              <a:rPr lang="en"/>
              <a:t>- 5xx - error happened on the server</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protocol</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First line of a request or response may be followed by any number of </a:t>
            </a:r>
            <a:r>
              <a:rPr b="1" lang="en"/>
              <a:t>headers</a:t>
            </a:r>
            <a:r>
              <a:rPr lang="en"/>
              <a:t> - “name: value” that specify extra information about the request or response.</a:t>
            </a:r>
          </a:p>
          <a:p>
            <a:pPr lvl="0">
              <a:spcBef>
                <a:spcPts val="0"/>
              </a:spcBef>
              <a:buNone/>
            </a:pPr>
            <a:r>
              <a:rPr lang="en"/>
              <a:t>After the headers - requests and responses may include a blank line followed by a </a:t>
            </a:r>
            <a:r>
              <a:rPr b="1" lang="en"/>
              <a:t>body</a:t>
            </a:r>
            <a:r>
              <a:rPr lang="en"/>
              <a:t> - data being sent. </a:t>
            </a:r>
          </a:p>
          <a:p>
            <a:pPr lvl="0">
              <a:spcBef>
                <a:spcPts val="0"/>
              </a:spcBef>
              <a:buNone/>
            </a:pPr>
            <a:r>
              <a:rPr lang="en"/>
              <a:t>GET and DELETE requests don’t send along any data.</a:t>
            </a:r>
          </a:p>
          <a:p>
            <a:pPr lvl="0">
              <a:spcBef>
                <a:spcPts val="0"/>
              </a:spcBef>
              <a:buNone/>
            </a:pPr>
            <a:r>
              <a:rPr lang="en"/>
              <a:t>PUT and POST requests do.</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