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5143500" cx="9144000"/>
  <p:notesSz cx="6858000" cy="9144000"/>
  <p:embeddedFontLst>
    <p:embeddedFont>
      <p:font typeface="Roboto"/>
      <p:regular r:id="rId60"/>
      <p:bold r:id="rId61"/>
      <p:italic r:id="rId62"/>
      <p:boldItalic r:id="rId63"/>
    </p:embeddedFont>
    <p:embeddedFont>
      <p:font typeface="Roboto Mon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6.xml"/><Relationship Id="rId64" Type="http://schemas.openxmlformats.org/officeDocument/2006/relationships/font" Target="fonts/RobotoMono-regular.fntdata"/><Relationship Id="rId63" Type="http://schemas.openxmlformats.org/officeDocument/2006/relationships/font" Target="fonts/Roboto-boldItalic.fntdata"/><Relationship Id="rId22" Type="http://schemas.openxmlformats.org/officeDocument/2006/relationships/slide" Target="slides/slide18.xml"/><Relationship Id="rId66" Type="http://schemas.openxmlformats.org/officeDocument/2006/relationships/font" Target="fonts/RobotoMono-italic.fntdata"/><Relationship Id="rId21" Type="http://schemas.openxmlformats.org/officeDocument/2006/relationships/slide" Target="slides/slide17.xml"/><Relationship Id="rId65" Type="http://schemas.openxmlformats.org/officeDocument/2006/relationships/font" Target="fonts/RobotoMono-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RobotoMono-boldItalic.fntdata"/><Relationship Id="rId60" Type="http://schemas.openxmlformats.org/officeDocument/2006/relationships/font" Target="fonts/Robo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b="1" lang="en"/>
              <a:t> It always contains variables that are part of the language standard, and most of the time, it has variables that provide ways to interact with the surrounding system. For example, in a browser, there are variables and functions to inspect and influence the currently loaded website and to read mouse and keyboard input.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the example, the alert function uses the string that we give it as the text to show in the dialog box. Values given to functions are called arguments. The alert function needs only one of them, but other functions might need a different number or different types of arguments.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Most JavaScript systems (including all modern web browsers and Node.js) provide a console.log function that writes out its arguments to some text output device. In browsers, the output lands in the JavaScript console. This part of the browser interface is hidden by default, but most browsers open it when you press F12 or, on Mac, when you press Command-Option-I. If that does not work, search through the menus for an item named “web console” or “developer tools”.</a:t>
            </a:r>
          </a:p>
          <a:p>
            <a:pPr lvl="0">
              <a:spcBef>
                <a:spcPts val="0"/>
              </a:spcBef>
              <a:buNone/>
            </a:pPr>
            <a:r>
              <a:t/>
            </a:r>
            <a:endParaRPr/>
          </a:p>
          <a:p>
            <a:pPr lvl="0">
              <a:spcBef>
                <a:spcPts val="0"/>
              </a:spcBef>
              <a:buNone/>
            </a:pPr>
            <a:r>
              <a:rPr lang="en"/>
              <a:t>When running the examples, or your own code, on the pages of this book, console.log output will be shown after the example, instead of in the browser’s JavaScript console.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Executing statements in straight-line order isn’t the only option we have.</a:t>
            </a:r>
          </a:p>
          <a:p>
            <a:pPr lvl="0">
              <a:spcBef>
                <a:spcPts val="0"/>
              </a:spcBef>
              <a:buNone/>
            </a:pPr>
            <a:r>
              <a:t/>
            </a:r>
            <a:endParaRPr/>
          </a:p>
          <a:p>
            <a:pPr lvl="0">
              <a:spcBef>
                <a:spcPts val="0"/>
              </a:spcBef>
              <a:buNone/>
            </a:pPr>
            <a:r>
              <a:rPr lang="en"/>
              <a:t>The isNaN function is a standard JavaScript function that returns true only if the argument it is given is NaN. The Number function happens to return NaN when you give it a string that doesn’t represent a valid number. Thus, the condition translates to “unless theNumber is not-a-number, do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That works, but the idea of writing a program is to make something less work, not more. If we needed all even numbers less than 1,000, the previous would be unworkable.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we combine this with a variable that counts, we can do something like this: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variable number demonstrates the way a variable can track the progress of a program. Every time the loop repeats, number is incremented by 2. Then, at the beginning of every repetition, it is compared with the number 12 to decide whether the program has done all the work it intended to do.</a:t>
            </a:r>
          </a:p>
          <a:p>
            <a:pPr lvl="0">
              <a:spcBef>
                <a:spcPts val="0"/>
              </a:spcBef>
              <a:buNone/>
            </a:pPr>
            <a:r>
              <a:t/>
            </a:r>
            <a:endParaRPr/>
          </a:p>
          <a:p>
            <a:pPr lvl="0">
              <a:spcBef>
                <a:spcPts val="0"/>
              </a:spcBef>
              <a:buNone/>
            </a:pPr>
            <a:r>
              <a:rPr lang="en"/>
              <a:t>As an example that actually does something useful, we can now write a program that calculates and shows the value of 210 (2 to the 10th power). We use two variables: one to keep track of our result and one to count how often we have multiplied this result by 2. The loop tests whether the second variable has reached 10 yet and then updates both variables.</a:t>
            </a:r>
          </a:p>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program will force you to enter a name. It will ask again and again until it gets something that is not an empty string. Applying the ! operator will convert a value to Boolean type before negating it, and all strings except "" convert to true. This means the loop continues going round until you provide a name that is not the empty string.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Many loops follow the pattern seen in the previous while examples. First, a “counter” variable is created to track the progress of the loop. Then comes a while loop, whose test expression usually checks whether the counter has reached some boundary yet. At the end of the loop body, the counter is updated to track progress.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program is exactly equivalent to the earlier even-number-printing example. The only change is that all the statements that are related to the “state” of the loop are now grouped together.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for construct in the example does not have a part that checks for the end of the loop. This means that the loop will never stop unless the break statement inside is executed.</a:t>
            </a:r>
          </a:p>
          <a:p>
            <a:pPr lvl="0">
              <a:spcBef>
                <a:spcPts val="0"/>
              </a:spcBef>
              <a:buNone/>
            </a:pPr>
            <a:r>
              <a:t/>
            </a:r>
            <a:endParaRPr/>
          </a:p>
          <a:p>
            <a:pPr lvl="0">
              <a:spcBef>
                <a:spcPts val="0"/>
              </a:spcBef>
              <a:buNone/>
            </a:pPr>
            <a:r>
              <a:rPr lang="en"/>
              <a:t>If you were to leave out that break statement or accidentally write a condition that always produces true, your program would get stuck in an infinite loop. A program stuck in an infinite loop will never finish running, which is usually a bad thing.</a:t>
            </a:r>
          </a:p>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may put any number of case labels inside the block opened by switch. The program will jump to the label that corresponds to the value that switch was given or to default if no matching value is found. It starts executing statements there, even if they’re under another label, until it reaches a break statement. In some cases, such as the "sunny" case in the example, this can be used to share some code between cases (it recommends going outside for both sunny and cloudy weather). But beware: it is easy to forget such a break, which will cause the program to execute code you do not want executed.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 is followed by the name of the variable and, if we want to immediately give it a value, by an = operator and an expression.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sz="2400"/>
              <a:t>Predavanje #2</a:t>
            </a:r>
            <a:br>
              <a:rPr lang="en" sz="2400"/>
            </a:br>
            <a:r>
              <a:rPr lang="en" sz="2400"/>
              <a:t>Program Structure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Variables</a:t>
            </a:r>
          </a:p>
        </p:txBody>
      </p:sp>
      <p:sp>
        <p:nvSpPr>
          <p:cNvPr id="120" name="Shape 12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After a variable has been defined, its name can be used as an expression. The value of such an expression is the value the variable currently holds.</a:t>
            </a:r>
          </a:p>
          <a:p>
            <a:pPr lvl="0">
              <a:spcBef>
                <a:spcPts val="0"/>
              </a:spcBef>
              <a:buNone/>
            </a:pPr>
            <a:r>
              <a:rPr lang="en"/>
              <a:t>var ten = 10;</a:t>
            </a:r>
            <a:br>
              <a:rPr lang="en"/>
            </a:br>
            <a:r>
              <a:rPr lang="en"/>
              <a:t>console.log(ten * ten);</a:t>
            </a:r>
            <a:br>
              <a:rPr lang="en"/>
            </a:br>
            <a:r>
              <a:rPr lang="en"/>
              <a:t>// → 100</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Variable names</a:t>
            </a:r>
          </a:p>
        </p:txBody>
      </p:sp>
      <p:sp>
        <p:nvSpPr>
          <p:cNvPr id="126" name="Shape 1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Any word that isn’t a reserved word (such as var). </a:t>
            </a:r>
          </a:p>
          <a:p>
            <a:pPr lvl="0">
              <a:spcBef>
                <a:spcPts val="0"/>
              </a:spcBef>
              <a:buNone/>
            </a:pPr>
            <a:r>
              <a:rPr lang="en"/>
              <a:t>Not allowed: </a:t>
            </a:r>
            <a:br>
              <a:rPr lang="en"/>
            </a:br>
            <a:r>
              <a:rPr lang="en"/>
              <a:t>- spaces</a:t>
            </a:r>
            <a:br>
              <a:rPr lang="en"/>
            </a:br>
            <a:r>
              <a:rPr lang="en"/>
              <a:t>- digits at the beginning of a name (catch22 is valid)</a:t>
            </a:r>
            <a:br>
              <a:rPr lang="en"/>
            </a:br>
            <a:r>
              <a:rPr lang="en"/>
              <a:t>- punctuation (except for the characters $ and _)</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Variables are tentacles, not buckets</a:t>
            </a:r>
          </a:p>
        </p:txBody>
      </p:sp>
      <p:sp>
        <p:nvSpPr>
          <p:cNvPr id="132" name="Shape 132"/>
          <p:cNvSpPr txBox="1"/>
          <p:nvPr>
            <p:ph idx="1" type="body"/>
          </p:nvPr>
        </p:nvSpPr>
        <p:spPr>
          <a:xfrm>
            <a:off x="471900" y="1919075"/>
            <a:ext cx="3828300" cy="2710200"/>
          </a:xfrm>
          <a:prstGeom prst="rect">
            <a:avLst/>
          </a:prstGeom>
        </p:spPr>
        <p:txBody>
          <a:bodyPr anchorCtr="0" anchor="t" bIns="91425" lIns="91425" rIns="91425" tIns="91425">
            <a:noAutofit/>
          </a:bodyPr>
          <a:lstStyle/>
          <a:p>
            <a:pPr lvl="0">
              <a:spcBef>
                <a:spcPts val="0"/>
              </a:spcBef>
              <a:buNone/>
            </a:pPr>
            <a:r>
              <a:rPr lang="en" sz="1400"/>
              <a:t>Variables point to values - not tied forever.</a:t>
            </a:r>
            <a:br>
              <a:rPr lang="en" sz="1400"/>
            </a:br>
            <a:r>
              <a:rPr lang="en" sz="1400"/>
              <a:t>The </a:t>
            </a:r>
            <a:r>
              <a:rPr b="1" lang="en" sz="1400"/>
              <a:t>= operator</a:t>
            </a:r>
            <a:r>
              <a:rPr lang="en" sz="1400"/>
              <a:t> can be used to disconnect variables from their current value and have them point to a new one</a:t>
            </a:r>
          </a:p>
          <a:p>
            <a:pPr lvl="0">
              <a:spcBef>
                <a:spcPts val="0"/>
              </a:spcBef>
              <a:buNone/>
            </a:pPr>
            <a:r>
              <a:rPr lang="en" sz="1400"/>
              <a:t>var mood = "light";</a:t>
            </a:r>
            <a:br>
              <a:rPr lang="en" sz="1400"/>
            </a:br>
            <a:r>
              <a:rPr lang="en" sz="1400"/>
              <a:t>console.log(mood);</a:t>
            </a:r>
            <a:br>
              <a:rPr lang="en" sz="1400"/>
            </a:br>
            <a:r>
              <a:rPr lang="en" sz="1400"/>
              <a:t>// → light</a:t>
            </a:r>
            <a:br>
              <a:rPr lang="en" sz="1400"/>
            </a:br>
            <a:r>
              <a:rPr lang="en" sz="1400"/>
              <a:t>mood = "dark";</a:t>
            </a:r>
            <a:br>
              <a:rPr lang="en" sz="1400"/>
            </a:br>
            <a:r>
              <a:rPr lang="en" sz="1400"/>
              <a:t>console.log(mood);</a:t>
            </a:r>
            <a:br>
              <a:rPr lang="en" sz="1400"/>
            </a:br>
            <a:r>
              <a:rPr lang="en" sz="1400"/>
              <a:t>// → dark</a:t>
            </a:r>
          </a:p>
          <a:p>
            <a:pPr lvl="0">
              <a:spcBef>
                <a:spcPts val="0"/>
              </a:spcBef>
              <a:buNone/>
            </a:pPr>
            <a:r>
              <a:t/>
            </a:r>
            <a:endParaRPr sz="1400"/>
          </a:p>
        </p:txBody>
      </p:sp>
      <p:sp>
        <p:nvSpPr>
          <p:cNvPr id="133" name="Shape 133"/>
          <p:cNvSpPr txBox="1"/>
          <p:nvPr>
            <p:ph idx="1" type="body"/>
          </p:nvPr>
        </p:nvSpPr>
        <p:spPr>
          <a:xfrm>
            <a:off x="4865700" y="1919075"/>
            <a:ext cx="3828300" cy="2710200"/>
          </a:xfrm>
          <a:prstGeom prst="rect">
            <a:avLst/>
          </a:prstGeom>
        </p:spPr>
        <p:txBody>
          <a:bodyPr anchorCtr="0" anchor="t" bIns="91425" lIns="91425" rIns="91425" tIns="91425">
            <a:noAutofit/>
          </a:bodyPr>
          <a:lstStyle/>
          <a:p>
            <a:pPr lvl="0">
              <a:spcBef>
                <a:spcPts val="0"/>
              </a:spcBef>
              <a:buNone/>
            </a:pPr>
            <a:r>
              <a:rPr lang="en" sz="1400"/>
              <a:t>Imagine variables as tentacles, not buckets. </a:t>
            </a:r>
          </a:p>
          <a:p>
            <a:pPr lvl="0">
              <a:spcBef>
                <a:spcPts val="0"/>
              </a:spcBef>
              <a:buNone/>
            </a:pPr>
            <a:r>
              <a:rPr lang="en" sz="1400"/>
              <a:t>Do </a:t>
            </a:r>
            <a:r>
              <a:rPr b="1" lang="en" sz="1400"/>
              <a:t>not</a:t>
            </a:r>
            <a:r>
              <a:rPr lang="en" sz="1400"/>
              <a:t> contain values!</a:t>
            </a:r>
          </a:p>
          <a:p>
            <a:pPr lvl="0">
              <a:spcBef>
                <a:spcPts val="0"/>
              </a:spcBef>
              <a:buNone/>
            </a:pPr>
            <a:r>
              <a:rPr lang="en" sz="1400"/>
              <a:t>Only </a:t>
            </a:r>
            <a:r>
              <a:rPr b="1" lang="en" sz="1400"/>
              <a:t>grasp</a:t>
            </a:r>
            <a:r>
              <a:rPr lang="en" sz="1400"/>
              <a:t> them</a:t>
            </a:r>
            <a:r>
              <a:rPr lang="en" sz="1400"/>
              <a:t>—</a:t>
            </a:r>
            <a:r>
              <a:rPr lang="en" sz="1400"/>
              <a:t>two variables can refer to the same value. </a:t>
            </a:r>
          </a:p>
          <a:p>
            <a:pPr lvl="0" rtl="0">
              <a:spcBef>
                <a:spcPts val="0"/>
              </a:spcBef>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Grasping Variables</a:t>
            </a:r>
          </a:p>
        </p:txBody>
      </p:sp>
      <p:sp>
        <p:nvSpPr>
          <p:cNvPr id="139" name="Shape 139"/>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Only access values that you have a hold on.</a:t>
            </a:r>
          </a:p>
          <a:p>
            <a:pPr lvl="0">
              <a:spcBef>
                <a:spcPts val="0"/>
              </a:spcBef>
              <a:buNone/>
            </a:pPr>
            <a:r>
              <a:rPr lang="en"/>
              <a:t>Grow a tentacle to hold on to a value.</a:t>
            </a:r>
          </a:p>
          <a:p>
            <a:pPr lvl="0">
              <a:spcBef>
                <a:spcPts val="0"/>
              </a:spcBef>
              <a:buNone/>
            </a:pPr>
            <a:r>
              <a:rPr lang="en"/>
              <a:t>Or reattach one of your existing tentacles to it.</a:t>
            </a:r>
          </a:p>
        </p:txBody>
      </p:sp>
      <p:sp>
        <p:nvSpPr>
          <p:cNvPr id="140" name="Shape 140"/>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var luigisDebt = 140;</a:t>
            </a:r>
            <a:br>
              <a:rPr lang="en"/>
            </a:br>
            <a:r>
              <a:rPr lang="en"/>
              <a:t>luigisDebt = luigisDebt - 35;</a:t>
            </a:r>
            <a:br>
              <a:rPr lang="en"/>
            </a:br>
            <a:r>
              <a:rPr lang="en"/>
              <a:t>console.log(luigisDebt);</a:t>
            </a:r>
            <a:br>
              <a:rPr lang="en"/>
            </a:br>
            <a:r>
              <a:rPr lang="en"/>
              <a:t>// → 105</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What if you have nothing to grasp?</a:t>
            </a:r>
          </a:p>
        </p:txBody>
      </p:sp>
      <p:sp>
        <p:nvSpPr>
          <p:cNvPr id="146" name="Shape 14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Defining a variable without giving it a value = tentacle has nothing to grasp!</a:t>
            </a:r>
          </a:p>
          <a:p>
            <a:pPr lvl="0">
              <a:spcBef>
                <a:spcPts val="0"/>
              </a:spcBef>
              <a:buNone/>
            </a:pPr>
            <a:r>
              <a:rPr lang="en"/>
              <a:t>The value of an empty variable = </a:t>
            </a:r>
            <a:r>
              <a:rPr b="1" lang="en"/>
              <a:t>undefined</a:t>
            </a:r>
            <a:r>
              <a:rPr lang="en"/>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Defining variables</a:t>
            </a:r>
          </a:p>
        </p:txBody>
      </p:sp>
      <p:sp>
        <p:nvSpPr>
          <p:cNvPr id="152" name="Shape 15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single var statement may define multiple variables.</a:t>
            </a:r>
          </a:p>
          <a:p>
            <a:pPr lvl="0">
              <a:spcBef>
                <a:spcPts val="0"/>
              </a:spcBef>
              <a:buNone/>
            </a:pPr>
            <a:r>
              <a:rPr lang="en"/>
              <a:t>The definitions must be separated by commas.</a:t>
            </a:r>
          </a:p>
          <a:p>
            <a:pPr lvl="0">
              <a:spcBef>
                <a:spcPts val="0"/>
              </a:spcBef>
              <a:buNone/>
            </a:pPr>
            <a:r>
              <a:rPr lang="en"/>
              <a:t>var one = 1, two = 2;</a:t>
            </a:r>
            <a:br>
              <a:rPr lang="en"/>
            </a:br>
            <a:r>
              <a:rPr lang="en"/>
              <a:t>console.log(one + two);</a:t>
            </a:r>
            <a:br>
              <a:rPr lang="en"/>
            </a:br>
            <a:r>
              <a:rPr lang="en"/>
              <a:t>// → 3</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Keywords and reserved words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Keywords</a:t>
            </a:r>
          </a:p>
        </p:txBody>
      </p:sp>
      <p:sp>
        <p:nvSpPr>
          <p:cNvPr id="163" name="Shape 16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Words with a special meaning = </a:t>
            </a:r>
            <a:r>
              <a:rPr b="1" lang="en"/>
              <a:t>keywords</a:t>
            </a:r>
            <a:r>
              <a:rPr lang="en"/>
              <a:t>.</a:t>
            </a:r>
          </a:p>
          <a:p>
            <a:pPr lvl="0">
              <a:spcBef>
                <a:spcPts val="0"/>
              </a:spcBef>
              <a:buNone/>
            </a:pPr>
            <a:r>
              <a:rPr lang="en"/>
              <a:t>May </a:t>
            </a:r>
            <a:r>
              <a:rPr b="1" lang="en"/>
              <a:t>not </a:t>
            </a:r>
            <a:r>
              <a:rPr lang="en"/>
              <a:t>be used as variable names.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All the keywords</a:t>
            </a:r>
          </a:p>
        </p:txBody>
      </p:sp>
      <p:sp>
        <p:nvSpPr>
          <p:cNvPr id="169" name="Shape 16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break case catch class const continue debugger</a:t>
            </a:r>
            <a:br>
              <a:rPr lang="en">
                <a:latin typeface="Roboto Mono"/>
                <a:ea typeface="Roboto Mono"/>
                <a:cs typeface="Roboto Mono"/>
                <a:sym typeface="Roboto Mono"/>
              </a:rPr>
            </a:br>
            <a:r>
              <a:rPr lang="en">
                <a:latin typeface="Roboto Mono"/>
                <a:ea typeface="Roboto Mono"/>
                <a:cs typeface="Roboto Mono"/>
                <a:sym typeface="Roboto Mono"/>
              </a:rPr>
              <a:t>default delete do else enum export extends false</a:t>
            </a:r>
            <a:br>
              <a:rPr lang="en">
                <a:latin typeface="Roboto Mono"/>
                <a:ea typeface="Roboto Mono"/>
                <a:cs typeface="Roboto Mono"/>
                <a:sym typeface="Roboto Mono"/>
              </a:rPr>
            </a:br>
            <a:r>
              <a:rPr lang="en">
                <a:latin typeface="Roboto Mono"/>
                <a:ea typeface="Roboto Mono"/>
                <a:cs typeface="Roboto Mono"/>
                <a:sym typeface="Roboto Mono"/>
              </a:rPr>
              <a:t>finally for function if implements import in</a:t>
            </a:r>
            <a:br>
              <a:rPr lang="en">
                <a:latin typeface="Roboto Mono"/>
                <a:ea typeface="Roboto Mono"/>
                <a:cs typeface="Roboto Mono"/>
                <a:sym typeface="Roboto Mono"/>
              </a:rPr>
            </a:br>
            <a:r>
              <a:rPr lang="en">
                <a:latin typeface="Roboto Mono"/>
                <a:ea typeface="Roboto Mono"/>
                <a:cs typeface="Roboto Mono"/>
                <a:sym typeface="Roboto Mono"/>
              </a:rPr>
              <a:t>instanceof interface let new null package private</a:t>
            </a:r>
            <a:br>
              <a:rPr lang="en">
                <a:latin typeface="Roboto Mono"/>
                <a:ea typeface="Roboto Mono"/>
                <a:cs typeface="Roboto Mono"/>
                <a:sym typeface="Roboto Mono"/>
              </a:rPr>
            </a:br>
            <a:r>
              <a:rPr lang="en">
                <a:latin typeface="Roboto Mono"/>
                <a:ea typeface="Roboto Mono"/>
                <a:cs typeface="Roboto Mono"/>
                <a:sym typeface="Roboto Mono"/>
              </a:rPr>
              <a:t>protected public return static super switch this</a:t>
            </a:r>
            <a:br>
              <a:rPr lang="en">
                <a:latin typeface="Roboto Mono"/>
                <a:ea typeface="Roboto Mono"/>
                <a:cs typeface="Roboto Mono"/>
                <a:sym typeface="Roboto Mono"/>
              </a:rPr>
            </a:br>
            <a:r>
              <a:rPr lang="en">
                <a:latin typeface="Roboto Mono"/>
                <a:ea typeface="Roboto Mono"/>
                <a:cs typeface="Roboto Mono"/>
                <a:sym typeface="Roboto Mono"/>
              </a:rPr>
              <a:t>throw true try typeof var void while with yield</a:t>
            </a:r>
          </a:p>
          <a:p>
            <a:pPr lv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The environment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799"/>
          </a:xfrm>
          <a:prstGeom prst="rect">
            <a:avLst/>
          </a:prstGeom>
        </p:spPr>
        <p:txBody>
          <a:bodyPr anchorCtr="0" anchor="ctr" bIns="91425" lIns="91425" rIns="91425" tIns="91425">
            <a:noAutofit/>
          </a:bodyPr>
          <a:lstStyle/>
          <a:p>
            <a:pPr lvl="0">
              <a:spcBef>
                <a:spcPts val="0"/>
              </a:spcBef>
              <a:buNone/>
            </a:pPr>
            <a:r>
              <a:rPr lang="en"/>
              <a:t>Program structure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environment</a:t>
            </a:r>
          </a:p>
        </p:txBody>
      </p:sp>
      <p:sp>
        <p:nvSpPr>
          <p:cNvPr id="180" name="Shape 1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Collection of variables and their values that exist at a given time. </a:t>
            </a:r>
          </a:p>
          <a:p>
            <a:pPr lvl="0">
              <a:spcBef>
                <a:spcPts val="0"/>
              </a:spcBef>
              <a:buNone/>
            </a:pPr>
            <a:r>
              <a:rPr lang="en"/>
              <a:t>When a program starts up, this environment is </a:t>
            </a:r>
            <a:r>
              <a:rPr b="1" lang="en"/>
              <a:t>not</a:t>
            </a:r>
            <a:r>
              <a:rPr lang="en"/>
              <a:t> empty. </a:t>
            </a:r>
          </a:p>
          <a:p>
            <a:pPr lvl="0">
              <a:spcBef>
                <a:spcPts val="0"/>
              </a:spcBef>
              <a:buNone/>
            </a:pPr>
            <a:r>
              <a:rPr lang="en"/>
              <a:t>Always contains variables that are part of the language standard.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Functions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sz="4200"/>
              <a:t>Functions</a:t>
            </a:r>
          </a:p>
        </p:txBody>
      </p:sp>
      <p:sp>
        <p:nvSpPr>
          <p:cNvPr id="191" name="Shape 1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function is a piece of program wrapped in a value. </a:t>
            </a:r>
          </a:p>
          <a:p>
            <a:pPr lvl="0">
              <a:spcBef>
                <a:spcPts val="0"/>
              </a:spcBef>
              <a:buNone/>
            </a:pPr>
            <a:r>
              <a:rPr lang="en"/>
              <a:t>Such values can be applied in order to run the wrapped program.</a:t>
            </a:r>
          </a:p>
          <a:p>
            <a:pPr lvl="0">
              <a:spcBef>
                <a:spcPts val="0"/>
              </a:spcBef>
              <a:buNone/>
            </a:pPr>
            <a:r>
              <a:rPr lang="en"/>
              <a:t>Executing a function is called </a:t>
            </a:r>
            <a:r>
              <a:rPr b="1" lang="en"/>
              <a:t>invoking</a:t>
            </a:r>
            <a:r>
              <a:rPr lang="en"/>
              <a:t>, </a:t>
            </a:r>
            <a:r>
              <a:rPr b="1" lang="en"/>
              <a:t>calling</a:t>
            </a:r>
            <a:r>
              <a:rPr lang="en"/>
              <a:t>, or </a:t>
            </a:r>
            <a:r>
              <a:rPr b="1" lang="en"/>
              <a:t>applying</a:t>
            </a:r>
            <a:r>
              <a:rPr lang="en"/>
              <a:t> it. </a:t>
            </a:r>
          </a:p>
          <a:p>
            <a:pPr lvl="0">
              <a:spcBef>
                <a:spcPts val="0"/>
              </a:spcBef>
              <a:buNone/>
            </a:pPr>
            <a:r>
              <a:rPr lang="en"/>
              <a:t>You call a function by putting parentheses after the name of the variable that holds the function.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Functions</a:t>
            </a:r>
          </a:p>
        </p:txBody>
      </p:sp>
      <p:sp>
        <p:nvSpPr>
          <p:cNvPr id="197" name="Shape 1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For example:</a:t>
            </a:r>
            <a:br>
              <a:rPr lang="en"/>
            </a:br>
            <a:r>
              <a:rPr lang="en"/>
              <a:t>alert("Good morning!");</a:t>
            </a:r>
          </a:p>
          <a:p>
            <a:pPr lvl="0">
              <a:spcBef>
                <a:spcPts val="0"/>
              </a:spcBef>
              <a:buNone/>
            </a:pPr>
            <a:r>
              <a:rPr lang="en"/>
              <a:t>The values between the parentheses are given to the program inside the function. </a:t>
            </a:r>
          </a:p>
          <a:p>
            <a:pPr lvl="0">
              <a:spcBef>
                <a:spcPts val="0"/>
              </a:spcBef>
              <a:buNone/>
            </a:pPr>
            <a:r>
              <a:rPr lang="en"/>
              <a:t>Values given to functions are called arguments. </a:t>
            </a:r>
          </a:p>
          <a:p>
            <a:pPr lvl="0">
              <a:spcBef>
                <a:spcPts val="0"/>
              </a:spcBef>
              <a:buNone/>
            </a:pPr>
            <a:r>
              <a:rPr lang="en"/>
              <a:t>The alert function needs only one of them, but other functions might need a different number or different types of arguments.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console.log function</a:t>
            </a:r>
          </a:p>
        </p:txBody>
      </p:sp>
      <p:sp>
        <p:nvSpPr>
          <p:cNvPr id="203" name="Shape 2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The </a:t>
            </a:r>
            <a:r>
              <a:rPr b="1" lang="en"/>
              <a:t>console.log </a:t>
            </a:r>
            <a:r>
              <a:rPr lang="en"/>
              <a:t>function is used to output values.</a:t>
            </a:r>
          </a:p>
          <a:p>
            <a:pPr lvl="0" rtl="0">
              <a:spcBef>
                <a:spcPts val="0"/>
              </a:spcBef>
              <a:buNone/>
            </a:pPr>
            <a:r>
              <a:rPr lang="en"/>
              <a:t>Most JavaScript systems (including all modern web browsers and Node.js) provide a console.log function that writes out its arguments to some text output device.</a:t>
            </a:r>
          </a:p>
          <a:p>
            <a:pPr lvl="0" rtl="0">
              <a:spcBef>
                <a:spcPts val="0"/>
              </a:spcBef>
              <a:buNone/>
            </a:pPr>
            <a:r>
              <a:rPr lang="en"/>
              <a:t>var x = 30;</a:t>
            </a:r>
            <a:br>
              <a:rPr lang="en"/>
            </a:br>
            <a:r>
              <a:rPr lang="en"/>
              <a:t>console.log("the value of x is", x);</a:t>
            </a:r>
            <a:br>
              <a:rPr lang="en"/>
            </a:br>
            <a:r>
              <a:rPr lang="en"/>
              <a:t>// → the value of x is 30</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Return values</a:t>
            </a:r>
          </a:p>
        </p:txBody>
      </p:sp>
      <p:sp>
        <p:nvSpPr>
          <p:cNvPr id="209" name="Shape 20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Writing text to the screen is a side effect.</a:t>
            </a:r>
            <a:br>
              <a:rPr lang="en"/>
            </a:br>
            <a:r>
              <a:rPr lang="en"/>
              <a:t>Functions may also produce values. </a:t>
            </a:r>
            <a:br>
              <a:rPr lang="en"/>
            </a:br>
            <a:r>
              <a:rPr lang="en"/>
              <a:t>In that case, they don’t need to have a side effect to be useful.</a:t>
            </a:r>
          </a:p>
          <a:p>
            <a:pPr lvl="0">
              <a:spcBef>
                <a:spcPts val="0"/>
              </a:spcBef>
              <a:buNone/>
            </a:pPr>
            <a:r>
              <a:rPr lang="en"/>
              <a:t>For example Math.max:</a:t>
            </a:r>
            <a:br>
              <a:rPr lang="en"/>
            </a:br>
            <a:r>
              <a:rPr lang="en"/>
              <a:t>console.log(Math.max(2, 4));</a:t>
            </a:r>
            <a:br>
              <a:rPr lang="en"/>
            </a:br>
            <a:r>
              <a:rPr lang="en"/>
              <a:t>// → 4</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Return values</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a function </a:t>
            </a:r>
            <a:r>
              <a:rPr b="1" lang="en"/>
              <a:t>produces</a:t>
            </a:r>
            <a:r>
              <a:rPr lang="en"/>
              <a:t> a </a:t>
            </a:r>
            <a:r>
              <a:rPr b="1" lang="en"/>
              <a:t>value</a:t>
            </a:r>
            <a:r>
              <a:rPr lang="en"/>
              <a:t>, it is said to </a:t>
            </a:r>
            <a:r>
              <a:rPr b="1" lang="en"/>
              <a:t>return</a:t>
            </a:r>
            <a:r>
              <a:rPr lang="en"/>
              <a:t> that </a:t>
            </a:r>
            <a:r>
              <a:rPr b="1" lang="en"/>
              <a:t>value</a:t>
            </a:r>
            <a:r>
              <a:rPr lang="en"/>
              <a:t>.</a:t>
            </a:r>
          </a:p>
          <a:p>
            <a:pPr lvl="0">
              <a:spcBef>
                <a:spcPts val="0"/>
              </a:spcBef>
              <a:buNone/>
            </a:pPr>
            <a:r>
              <a:rPr lang="en"/>
              <a:t>Anything that produces a value is an expression in JavaScript, which means function calls can be used within larger expressions.</a:t>
            </a:r>
          </a:p>
          <a:p>
            <a:pPr lvl="0">
              <a:spcBef>
                <a:spcPts val="0"/>
              </a:spcBef>
              <a:buNone/>
            </a:pPr>
            <a:r>
              <a:rPr lang="en"/>
              <a:t>console.log(Math.min(2, 4) + 100);</a:t>
            </a:r>
            <a:br>
              <a:rPr lang="en"/>
            </a:br>
            <a:r>
              <a:rPr lang="en"/>
              <a:t>// → 102</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Control Flow</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Control flow</a:t>
            </a:r>
          </a:p>
        </p:txBody>
      </p:sp>
      <p:sp>
        <p:nvSpPr>
          <p:cNvPr id="226" name="Shape 2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Statements are executed from top to bottom. </a:t>
            </a:r>
          </a:p>
          <a:p>
            <a:pPr lvl="0">
              <a:spcBef>
                <a:spcPts val="0"/>
              </a:spcBef>
              <a:buNone/>
            </a:pPr>
            <a:r>
              <a:rPr lang="en"/>
              <a:t>This program has two statements:</a:t>
            </a:r>
          </a:p>
          <a:p>
            <a:pPr lvl="0">
              <a:spcBef>
                <a:spcPts val="0"/>
              </a:spcBef>
              <a:buNone/>
            </a:pPr>
            <a:r>
              <a:rPr lang="en">
                <a:latin typeface="Roboto Mono"/>
                <a:ea typeface="Roboto Mono"/>
                <a:cs typeface="Roboto Mono"/>
                <a:sym typeface="Roboto Mono"/>
              </a:rPr>
              <a:t>var theNumber = Number(prompt("Pick a number", ""));</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 theNumber * theNumber);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Conditional execution</a:t>
            </a:r>
          </a:p>
        </p:txBody>
      </p:sp>
      <p:sp>
        <p:nvSpPr>
          <p:cNvPr id="232" name="Shape 23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Choose between two different routes based on a Boolean value.</a:t>
            </a:r>
          </a:p>
          <a:p>
            <a:pPr lvl="0">
              <a:spcBef>
                <a:spcPts val="0"/>
              </a:spcBef>
              <a:buNone/>
            </a:pPr>
            <a:r>
              <a:rPr b="1" lang="en"/>
              <a:t>If </a:t>
            </a:r>
            <a:r>
              <a:rPr lang="en"/>
              <a:t>keyword</a:t>
            </a:r>
          </a:p>
          <a:p>
            <a:pPr lvl="0">
              <a:spcBef>
                <a:spcPts val="0"/>
              </a:spcBef>
              <a:buNone/>
            </a:pPr>
            <a:r>
              <a:rPr lang="en"/>
              <a:t>Code is executed if, and only if, a certain condition holds.</a:t>
            </a:r>
          </a:p>
          <a:p>
            <a:pPr lvl="0">
              <a:spcBef>
                <a:spcPts val="0"/>
              </a:spcBef>
              <a:buNone/>
            </a:pPr>
            <a:r>
              <a:rPr lang="en">
                <a:latin typeface="Roboto Mono"/>
                <a:ea typeface="Roboto Mono"/>
                <a:cs typeface="Roboto Mono"/>
                <a:sym typeface="Roboto Mono"/>
              </a:rPr>
              <a:t>var theNumber = Number(prompt("Pick a number", ""));</a:t>
            </a:r>
            <a:br>
              <a:rPr lang="en">
                <a:latin typeface="Roboto Mono"/>
                <a:ea typeface="Roboto Mono"/>
                <a:cs typeface="Roboto Mono"/>
                <a:sym typeface="Roboto Mono"/>
              </a:rPr>
            </a:br>
            <a:r>
              <a:rPr lang="en">
                <a:latin typeface="Roboto Mono"/>
                <a:ea typeface="Roboto Mono"/>
                <a:cs typeface="Roboto Mono"/>
                <a:sym typeface="Roboto Mono"/>
              </a:rPr>
              <a:t>if (!isNaN(theNumber))</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 </a:t>
            </a:r>
            <a:br>
              <a:rPr lang="en">
                <a:latin typeface="Roboto Mono"/>
                <a:ea typeface="Roboto Mono"/>
                <a:cs typeface="Roboto Mono"/>
                <a:sym typeface="Roboto Mono"/>
              </a:rPr>
            </a:br>
            <a:r>
              <a:rPr lang="en">
                <a:latin typeface="Roboto Mono"/>
                <a:ea typeface="Roboto Mono"/>
                <a:cs typeface="Roboto Mono"/>
                <a:sym typeface="Roboto Mono"/>
              </a:rPr>
              <a:t>       theNumber * theNumber);</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Intro</a:t>
            </a:r>
          </a:p>
        </p:txBody>
      </p:sp>
      <p:sp>
        <p:nvSpPr>
          <p:cNvPr id="79" name="Shape 7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During today’s lecture we will start doing things that can actually be called programming.</a:t>
            </a:r>
          </a:p>
          <a:p>
            <a:pPr lvl="0">
              <a:spcBef>
                <a:spcPts val="0"/>
              </a:spcBef>
              <a:buNone/>
            </a:pPr>
            <a:r>
              <a:rPr lang="en"/>
              <a:t>Expanding our command of the JavaScript language beyond the nouns and sentence fragments we’ve seen so far.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Conditional execution</a:t>
            </a:r>
          </a:p>
        </p:txBody>
      </p:sp>
      <p:sp>
        <p:nvSpPr>
          <p:cNvPr id="238" name="Shape 23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When code does not hold true.</a:t>
            </a:r>
          </a:p>
          <a:p>
            <a:pPr lvl="0">
              <a:spcBef>
                <a:spcPts val="0"/>
              </a:spcBef>
              <a:buNone/>
            </a:pPr>
            <a:r>
              <a:rPr b="1" lang="en"/>
              <a:t>else</a:t>
            </a:r>
            <a:r>
              <a:rPr lang="en"/>
              <a:t> keyword</a:t>
            </a:r>
          </a:p>
          <a:p>
            <a:pPr lvl="0">
              <a:spcBef>
                <a:spcPts val="0"/>
              </a:spcBef>
              <a:buNone/>
            </a:pPr>
            <a:r>
              <a:rPr lang="en"/>
              <a:t>Used together with if to create two separate paths.</a:t>
            </a:r>
          </a:p>
          <a:p>
            <a:pPr lvl="0">
              <a:spcBef>
                <a:spcPts val="0"/>
              </a:spcBef>
              <a:buNone/>
            </a:pPr>
            <a:r>
              <a:t/>
            </a:r>
            <a:endParaRPr/>
          </a:p>
          <a:p>
            <a:pPr lvl="0">
              <a:spcBef>
                <a:spcPts val="0"/>
              </a:spcBef>
              <a:buNone/>
            </a:pPr>
            <a:r>
              <a:t/>
            </a:r>
            <a:endParaRPr/>
          </a:p>
        </p:txBody>
      </p:sp>
      <p:sp>
        <p:nvSpPr>
          <p:cNvPr id="239" name="Shape 239"/>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theNumber = Number(prompt("Pick a number", ""));</a:t>
            </a:r>
          </a:p>
          <a:p>
            <a:pPr lvl="0">
              <a:spcBef>
                <a:spcPts val="0"/>
              </a:spcBef>
              <a:buNone/>
            </a:pPr>
            <a:r>
              <a:rPr lang="en">
                <a:latin typeface="Roboto Mono"/>
                <a:ea typeface="Roboto Mono"/>
                <a:cs typeface="Roboto Mono"/>
                <a:sym typeface="Roboto Mono"/>
              </a:rPr>
              <a:t>if (!isNaN(theNumber))</a:t>
            </a:r>
            <a:br>
              <a:rPr lang="en">
                <a:latin typeface="Roboto Mono"/>
                <a:ea typeface="Roboto Mono"/>
                <a:cs typeface="Roboto Mono"/>
                <a:sym typeface="Roboto Mono"/>
              </a:rPr>
            </a:br>
            <a:r>
              <a:rPr lang="en">
                <a:latin typeface="Roboto Mono"/>
                <a:ea typeface="Roboto Mono"/>
                <a:cs typeface="Roboto Mono"/>
                <a:sym typeface="Roboto Mono"/>
              </a:rPr>
              <a:t>alert("Your number is the square root of " </a:t>
            </a:r>
            <a:r>
              <a:rPr lang="en">
                <a:latin typeface="Roboto Mono"/>
                <a:ea typeface="Roboto Mono"/>
                <a:cs typeface="Roboto Mono"/>
                <a:sym typeface="Roboto Mono"/>
              </a:rPr>
              <a:t>+ </a:t>
            </a:r>
            <a:r>
              <a:rPr lang="en">
                <a:latin typeface="Roboto Mono"/>
                <a:ea typeface="Roboto Mono"/>
                <a:cs typeface="Roboto Mono"/>
                <a:sym typeface="Roboto Mono"/>
              </a:rPr>
              <a:t>theNumber * theNumber);</a:t>
            </a:r>
          </a:p>
          <a:p>
            <a:pPr lvl="0">
              <a:spcBef>
                <a:spcPts val="0"/>
              </a:spcBef>
              <a:buNone/>
            </a:pPr>
            <a:r>
              <a:rPr lang="en">
                <a:latin typeface="Roboto Mono"/>
                <a:ea typeface="Roboto Mono"/>
                <a:cs typeface="Roboto Mono"/>
                <a:sym typeface="Roboto Mono"/>
              </a:rPr>
              <a:t>else</a:t>
            </a:r>
            <a:br>
              <a:rPr lang="en">
                <a:latin typeface="Roboto Mono"/>
                <a:ea typeface="Roboto Mono"/>
                <a:cs typeface="Roboto Mono"/>
                <a:sym typeface="Roboto Mono"/>
              </a:rPr>
            </a:br>
            <a:r>
              <a:rPr lang="en">
                <a:latin typeface="Roboto Mono"/>
                <a:ea typeface="Roboto Mono"/>
                <a:cs typeface="Roboto Mono"/>
                <a:sym typeface="Roboto Mono"/>
              </a:rPr>
              <a:t>alert("Hey. Why didn't you give me a number?");</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Conditional execution</a:t>
            </a:r>
          </a:p>
        </p:txBody>
      </p:sp>
      <p:sp>
        <p:nvSpPr>
          <p:cNvPr id="245" name="Shape 245"/>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What if we have multiple choices?</a:t>
            </a:r>
          </a:p>
          <a:p>
            <a:pPr lvl="0">
              <a:spcBef>
                <a:spcPts val="0"/>
              </a:spcBef>
              <a:buNone/>
            </a:pPr>
            <a:r>
              <a:rPr lang="en"/>
              <a:t>Multiple if/else pairs can be “chained” together.</a:t>
            </a:r>
          </a:p>
        </p:txBody>
      </p:sp>
      <p:sp>
        <p:nvSpPr>
          <p:cNvPr id="246" name="Shape 246"/>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num = Number(prompt("Pick a number", "0"));</a:t>
            </a:r>
          </a:p>
          <a:p>
            <a:pPr lvl="0">
              <a:spcBef>
                <a:spcPts val="0"/>
              </a:spcBef>
              <a:buNone/>
            </a:pPr>
            <a:r>
              <a:rPr lang="en">
                <a:latin typeface="Roboto Mono"/>
                <a:ea typeface="Roboto Mono"/>
                <a:cs typeface="Roboto Mono"/>
                <a:sym typeface="Roboto Mono"/>
              </a:rPr>
              <a:t>if (num &lt; 10)</a:t>
            </a:r>
            <a:br>
              <a:rPr lang="en">
                <a:latin typeface="Roboto Mono"/>
                <a:ea typeface="Roboto Mono"/>
                <a:cs typeface="Roboto Mono"/>
                <a:sym typeface="Roboto Mono"/>
              </a:rPr>
            </a:br>
            <a:r>
              <a:rPr lang="en">
                <a:latin typeface="Roboto Mono"/>
                <a:ea typeface="Roboto Mono"/>
                <a:cs typeface="Roboto Mono"/>
                <a:sym typeface="Roboto Mono"/>
              </a:rPr>
              <a:t>alert("Small");</a:t>
            </a:r>
          </a:p>
          <a:p>
            <a:pPr lvl="0">
              <a:spcBef>
                <a:spcPts val="0"/>
              </a:spcBef>
              <a:buNone/>
            </a:pPr>
            <a:r>
              <a:rPr lang="en">
                <a:latin typeface="Roboto Mono"/>
                <a:ea typeface="Roboto Mono"/>
                <a:cs typeface="Roboto Mono"/>
                <a:sym typeface="Roboto Mono"/>
              </a:rPr>
              <a:t>else if (num &lt; 100)</a:t>
            </a:r>
            <a:br>
              <a:rPr lang="en">
                <a:latin typeface="Roboto Mono"/>
                <a:ea typeface="Roboto Mono"/>
                <a:cs typeface="Roboto Mono"/>
                <a:sym typeface="Roboto Mono"/>
              </a:rPr>
            </a:br>
            <a:r>
              <a:rPr lang="en">
                <a:latin typeface="Roboto Mono"/>
                <a:ea typeface="Roboto Mono"/>
                <a:cs typeface="Roboto Mono"/>
                <a:sym typeface="Roboto Mono"/>
              </a:rPr>
              <a:t>alert("Medium");</a:t>
            </a:r>
          </a:p>
          <a:p>
            <a:pPr lvl="0">
              <a:spcBef>
                <a:spcPts val="0"/>
              </a:spcBef>
              <a:buNone/>
            </a:pPr>
            <a:r>
              <a:rPr lang="en">
                <a:latin typeface="Roboto Mono"/>
                <a:ea typeface="Roboto Mono"/>
                <a:cs typeface="Roboto Mono"/>
                <a:sym typeface="Roboto Mono"/>
              </a:rPr>
              <a:t>else</a:t>
            </a:r>
            <a:br>
              <a:rPr lang="en">
                <a:latin typeface="Roboto Mono"/>
                <a:ea typeface="Roboto Mono"/>
                <a:cs typeface="Roboto Mono"/>
                <a:sym typeface="Roboto Mono"/>
              </a:rPr>
            </a:br>
            <a:r>
              <a:rPr lang="en">
                <a:latin typeface="Roboto Mono"/>
                <a:ea typeface="Roboto Mono"/>
                <a:cs typeface="Roboto Mono"/>
                <a:sym typeface="Roboto Mono"/>
              </a:rPr>
              <a:t>alert("Large");</a:t>
            </a:r>
          </a:p>
          <a:p>
            <a:pPr lv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and Do loops</a:t>
            </a:r>
          </a:p>
        </p:txBody>
      </p:sp>
      <p:sp>
        <p:nvSpPr>
          <p:cNvPr id="252" name="Shape 25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How to write a program that prints all even numbers from 0 to 12?</a:t>
            </a:r>
          </a:p>
          <a:p>
            <a:pPr lvl="0">
              <a:spcBef>
                <a:spcPts val="0"/>
              </a:spcBef>
              <a:buNone/>
            </a:pPr>
            <a:r>
              <a:rPr lang="en"/>
              <a:t>console.log(0);</a:t>
            </a:r>
            <a:br>
              <a:rPr lang="en"/>
            </a:br>
            <a:r>
              <a:rPr lang="en"/>
              <a:t>console.log(2);</a:t>
            </a:r>
            <a:br>
              <a:rPr lang="en"/>
            </a:br>
            <a:r>
              <a:rPr lang="en"/>
              <a:t>console.log(4);</a:t>
            </a:r>
            <a:br>
              <a:rPr lang="en"/>
            </a:br>
            <a:r>
              <a:rPr lang="en"/>
              <a:t>console.log(6);</a:t>
            </a:r>
            <a:br>
              <a:rPr lang="en"/>
            </a:br>
            <a:r>
              <a:rPr lang="en"/>
              <a:t>console.log(8);</a:t>
            </a:r>
            <a:br>
              <a:rPr lang="en"/>
            </a:br>
            <a:r>
              <a:rPr lang="en"/>
              <a:t>console.log(10);</a:t>
            </a:r>
            <a:br>
              <a:rPr lang="en"/>
            </a:br>
            <a:r>
              <a:rPr lang="en"/>
              <a:t>console.log(12);</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and Do Loops</a:t>
            </a:r>
          </a:p>
        </p:txBody>
      </p:sp>
      <p:sp>
        <p:nvSpPr>
          <p:cNvPr id="258" name="Shape 25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What we need is a way to repeat some code.</a:t>
            </a:r>
          </a:p>
          <a:p>
            <a:pPr lvl="0">
              <a:spcBef>
                <a:spcPts val="0"/>
              </a:spcBef>
              <a:buNone/>
            </a:pPr>
            <a:r>
              <a:rPr lang="en"/>
              <a:t>This form of control flow is called a </a:t>
            </a:r>
            <a:r>
              <a:rPr b="1" lang="en"/>
              <a:t>loop</a:t>
            </a:r>
            <a:r>
              <a:rPr lang="en"/>
              <a:t>.</a:t>
            </a:r>
          </a:p>
          <a:p>
            <a:pPr lvl="0">
              <a:spcBef>
                <a:spcPts val="0"/>
              </a:spcBef>
              <a:buNone/>
            </a:pPr>
            <a:r>
              <a:rPr lang="en"/>
              <a:t>Looping control flow allows us to go back to a certain point </a:t>
            </a:r>
            <a:br>
              <a:rPr lang="en"/>
            </a:br>
            <a:r>
              <a:rPr lang="en"/>
              <a:t>in the program and repeat it with our current program state.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Loop</a:t>
            </a:r>
          </a:p>
        </p:txBody>
      </p:sp>
      <p:sp>
        <p:nvSpPr>
          <p:cNvPr id="264" name="Shape 26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number = 0;</a:t>
            </a:r>
            <a:br>
              <a:rPr lang="en">
                <a:latin typeface="Roboto Mono"/>
                <a:ea typeface="Roboto Mono"/>
                <a:cs typeface="Roboto Mono"/>
                <a:sym typeface="Roboto Mono"/>
              </a:rPr>
            </a:br>
            <a:r>
              <a:rPr lang="en">
                <a:latin typeface="Roboto Mono"/>
                <a:ea typeface="Roboto Mono"/>
                <a:cs typeface="Roboto Mono"/>
                <a:sym typeface="Roboto Mono"/>
              </a:rPr>
              <a:t>while (number &lt;= 12) {</a:t>
            </a:r>
            <a:br>
              <a:rPr lang="en">
                <a:latin typeface="Roboto Mono"/>
                <a:ea typeface="Roboto Mono"/>
                <a:cs typeface="Roboto Mono"/>
                <a:sym typeface="Roboto Mono"/>
              </a:rPr>
            </a:br>
            <a:r>
              <a:rPr lang="en">
                <a:latin typeface="Roboto Mono"/>
                <a:ea typeface="Roboto Mono"/>
                <a:cs typeface="Roboto Mono"/>
                <a:sym typeface="Roboto Mono"/>
              </a:rPr>
              <a:t>   console.log(number);</a:t>
            </a:r>
            <a:br>
              <a:rPr lang="en">
                <a:latin typeface="Roboto Mono"/>
                <a:ea typeface="Roboto Mono"/>
                <a:cs typeface="Roboto Mono"/>
                <a:sym typeface="Roboto Mono"/>
              </a:rPr>
            </a:br>
            <a:r>
              <a:rPr lang="en">
                <a:latin typeface="Roboto Mono"/>
                <a:ea typeface="Roboto Mono"/>
                <a:cs typeface="Roboto Mono"/>
                <a:sym typeface="Roboto Mono"/>
              </a:rPr>
              <a:t>   number = number + 2;</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rPr lang="en">
                <a:latin typeface="Roboto Mono"/>
                <a:ea typeface="Roboto Mono"/>
                <a:cs typeface="Roboto Mono"/>
                <a:sym typeface="Roboto Mono"/>
              </a:rPr>
              <a:t>// → 0</a:t>
            </a:r>
            <a:br>
              <a:rPr lang="en">
                <a:latin typeface="Roboto Mono"/>
                <a:ea typeface="Roboto Mono"/>
                <a:cs typeface="Roboto Mono"/>
                <a:sym typeface="Roboto Mono"/>
              </a:rPr>
            </a:br>
            <a:r>
              <a:rPr lang="en">
                <a:latin typeface="Roboto Mono"/>
                <a:ea typeface="Roboto Mono"/>
                <a:cs typeface="Roboto Mono"/>
                <a:sym typeface="Roboto Mono"/>
              </a:rPr>
              <a:t>// → 2</a:t>
            </a:r>
            <a:br>
              <a:rPr lang="en">
                <a:latin typeface="Roboto Mono"/>
                <a:ea typeface="Roboto Mono"/>
                <a:cs typeface="Roboto Mono"/>
                <a:sym typeface="Roboto Mono"/>
              </a:rPr>
            </a:br>
            <a:r>
              <a:rPr lang="en">
                <a:latin typeface="Roboto Mono"/>
                <a:ea typeface="Roboto Mono"/>
                <a:cs typeface="Roboto Mono"/>
                <a:sym typeface="Roboto Mono"/>
              </a:rPr>
              <a:t>//   … etcetera</a:t>
            </a:r>
          </a:p>
          <a:p>
            <a:pPr lvl="0">
              <a:spcBef>
                <a:spcPts val="0"/>
              </a:spcBef>
              <a:buNone/>
            </a:pPr>
            <a:r>
              <a:t/>
            </a:r>
            <a:endParaRPr>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Loop</a:t>
            </a:r>
          </a:p>
        </p:txBody>
      </p:sp>
      <p:sp>
        <p:nvSpPr>
          <p:cNvPr id="270" name="Shape 2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t>While </a:t>
            </a:r>
            <a:r>
              <a:rPr lang="en"/>
              <a:t>keyword creates a loop.</a:t>
            </a:r>
          </a:p>
          <a:p>
            <a:pPr lvl="0">
              <a:spcBef>
                <a:spcPts val="0"/>
              </a:spcBef>
              <a:buNone/>
            </a:pPr>
            <a:r>
              <a:rPr lang="en"/>
              <a:t>While is followed by an expression and then a statement, much like if.</a:t>
            </a:r>
          </a:p>
          <a:p>
            <a:pPr lvl="0">
              <a:spcBef>
                <a:spcPts val="0"/>
              </a:spcBef>
              <a:buNone/>
            </a:pPr>
            <a:r>
              <a:rPr lang="en"/>
              <a:t>The loop executes the statement as long as the expression produces a value that is true when converted to Boolean type.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Loop</a:t>
            </a:r>
          </a:p>
        </p:txBody>
      </p:sp>
      <p:sp>
        <p:nvSpPr>
          <p:cNvPr id="276" name="Shape 27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executing multiple statements inside a loop, </a:t>
            </a:r>
            <a:br>
              <a:rPr lang="en"/>
            </a:br>
            <a:r>
              <a:rPr lang="en"/>
              <a:t>wrap them in curly braces ({ and }).</a:t>
            </a:r>
          </a:p>
          <a:p>
            <a:pPr lvl="0">
              <a:spcBef>
                <a:spcPts val="0"/>
              </a:spcBef>
              <a:buNone/>
            </a:pPr>
            <a:r>
              <a:rPr lang="en"/>
              <a:t>Braces group statements together, making them count as a single statement. </a:t>
            </a:r>
          </a:p>
          <a:p>
            <a:pPr lvl="0">
              <a:spcBef>
                <a:spcPts val="0"/>
              </a:spcBef>
              <a:buNone/>
            </a:pPr>
            <a:r>
              <a:rPr lang="en"/>
              <a:t>A sequence of statements wrapped in braces is called a block.</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While Loop</a:t>
            </a:r>
          </a:p>
        </p:txBody>
      </p:sp>
      <p:sp>
        <p:nvSpPr>
          <p:cNvPr id="282" name="Shape 28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result = 1;</a:t>
            </a:r>
            <a:br>
              <a:rPr lang="en">
                <a:latin typeface="Roboto Mono"/>
                <a:ea typeface="Roboto Mono"/>
                <a:cs typeface="Roboto Mono"/>
                <a:sym typeface="Roboto Mono"/>
              </a:rPr>
            </a:br>
            <a:r>
              <a:rPr lang="en">
                <a:latin typeface="Roboto Mono"/>
                <a:ea typeface="Roboto Mono"/>
                <a:cs typeface="Roboto Mono"/>
                <a:sym typeface="Roboto Mono"/>
              </a:rPr>
              <a:t>var counter = 0;</a:t>
            </a:r>
            <a:br>
              <a:rPr lang="en">
                <a:latin typeface="Roboto Mono"/>
                <a:ea typeface="Roboto Mono"/>
                <a:cs typeface="Roboto Mono"/>
                <a:sym typeface="Roboto Mono"/>
              </a:rPr>
            </a:br>
            <a:r>
              <a:rPr lang="en">
                <a:latin typeface="Roboto Mono"/>
                <a:ea typeface="Roboto Mono"/>
                <a:cs typeface="Roboto Mono"/>
                <a:sym typeface="Roboto Mono"/>
              </a:rPr>
              <a:t>while (counter &lt; 10) {</a:t>
            </a:r>
            <a:br>
              <a:rPr lang="en">
                <a:latin typeface="Roboto Mono"/>
                <a:ea typeface="Roboto Mono"/>
                <a:cs typeface="Roboto Mono"/>
                <a:sym typeface="Roboto Mono"/>
              </a:rPr>
            </a:br>
            <a:r>
              <a:rPr lang="en">
                <a:latin typeface="Roboto Mono"/>
                <a:ea typeface="Roboto Mono"/>
                <a:cs typeface="Roboto Mono"/>
                <a:sym typeface="Roboto Mono"/>
              </a:rPr>
              <a:t>  result = result * 2;</a:t>
            </a:r>
            <a:br>
              <a:rPr lang="en">
                <a:latin typeface="Roboto Mono"/>
                <a:ea typeface="Roboto Mono"/>
                <a:cs typeface="Roboto Mono"/>
                <a:sym typeface="Roboto Mono"/>
              </a:rPr>
            </a:br>
            <a:r>
              <a:rPr lang="en">
                <a:latin typeface="Roboto Mono"/>
                <a:ea typeface="Roboto Mono"/>
                <a:cs typeface="Roboto Mono"/>
                <a:sym typeface="Roboto Mono"/>
              </a:rPr>
              <a:t>  counter = counter + 1;</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console.log(result);</a:t>
            </a:r>
            <a:br>
              <a:rPr lang="en">
                <a:latin typeface="Roboto Mono"/>
                <a:ea typeface="Roboto Mono"/>
                <a:cs typeface="Roboto Mono"/>
                <a:sym typeface="Roboto Mono"/>
              </a:rPr>
            </a:br>
            <a:r>
              <a:rPr lang="en">
                <a:latin typeface="Roboto Mono"/>
                <a:ea typeface="Roboto Mono"/>
                <a:cs typeface="Roboto Mono"/>
                <a:sym typeface="Roboto Mono"/>
              </a:rPr>
              <a:t>// → 1024</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Do Loop</a:t>
            </a:r>
          </a:p>
        </p:txBody>
      </p:sp>
      <p:sp>
        <p:nvSpPr>
          <p:cNvPr id="288" name="Shape 28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Same as while loop.</a:t>
            </a:r>
            <a:br>
              <a:rPr lang="en"/>
            </a:br>
            <a:r>
              <a:rPr lang="en"/>
              <a:t>Differs only on one point: a do loop </a:t>
            </a:r>
            <a:r>
              <a:rPr b="1" lang="en"/>
              <a:t>always executes its body at least once</a:t>
            </a:r>
          </a:p>
          <a:p>
            <a:pPr lvl="0">
              <a:spcBef>
                <a:spcPts val="0"/>
              </a:spcBef>
              <a:buNone/>
            </a:pPr>
            <a:r>
              <a:rPr lang="en"/>
              <a:t>To reflect this, the test appears after the body of the loop:</a:t>
            </a:r>
          </a:p>
          <a:p>
            <a:pPr lvl="0">
              <a:spcBef>
                <a:spcPts val="0"/>
              </a:spcBef>
              <a:buNone/>
            </a:pPr>
            <a:r>
              <a:rPr lang="en">
                <a:latin typeface="Roboto Mono"/>
                <a:ea typeface="Roboto Mono"/>
                <a:cs typeface="Roboto Mono"/>
                <a:sym typeface="Roboto Mono"/>
              </a:rPr>
              <a:t>do {</a:t>
            </a:r>
            <a:br>
              <a:rPr lang="en">
                <a:latin typeface="Roboto Mono"/>
                <a:ea typeface="Roboto Mono"/>
                <a:cs typeface="Roboto Mono"/>
                <a:sym typeface="Roboto Mono"/>
              </a:rPr>
            </a:br>
            <a:r>
              <a:rPr lang="en">
                <a:latin typeface="Roboto Mono"/>
                <a:ea typeface="Roboto Mono"/>
                <a:cs typeface="Roboto Mono"/>
                <a:sym typeface="Roboto Mono"/>
              </a:rPr>
              <a:t>  var yourName = prompt("Who are you?");</a:t>
            </a:r>
            <a:br>
              <a:rPr lang="en">
                <a:latin typeface="Roboto Mono"/>
                <a:ea typeface="Roboto Mono"/>
                <a:cs typeface="Roboto Mono"/>
                <a:sym typeface="Roboto Mono"/>
              </a:rPr>
            </a:br>
            <a:r>
              <a:rPr lang="en">
                <a:latin typeface="Roboto Mono"/>
                <a:ea typeface="Roboto Mono"/>
                <a:cs typeface="Roboto Mono"/>
                <a:sym typeface="Roboto Mono"/>
              </a:rPr>
              <a:t>} while (!yourName);</a:t>
            </a:r>
            <a:br>
              <a:rPr lang="en">
                <a:latin typeface="Roboto Mono"/>
                <a:ea typeface="Roboto Mono"/>
                <a:cs typeface="Roboto Mono"/>
                <a:sym typeface="Roboto Mono"/>
              </a:rPr>
            </a:br>
            <a:r>
              <a:rPr lang="en">
                <a:latin typeface="Roboto Mono"/>
                <a:ea typeface="Roboto Mono"/>
                <a:cs typeface="Roboto Mono"/>
                <a:sym typeface="Roboto Mono"/>
              </a:rPr>
              <a:t>console.log(yourName);</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Loop</a:t>
            </a:r>
          </a:p>
        </p:txBody>
      </p:sp>
      <p:sp>
        <p:nvSpPr>
          <p:cNvPr id="294" name="Shape 29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Many loops follow the pattern seen in the the while loop.</a:t>
            </a:r>
          </a:p>
          <a:p>
            <a:pPr indent="-228600" lvl="0" marL="457200" rtl="0">
              <a:spcBef>
                <a:spcPts val="0"/>
              </a:spcBef>
              <a:buChar char="-"/>
            </a:pPr>
            <a:r>
              <a:rPr lang="en"/>
              <a:t>“counter” variable tracks the progress of the loop</a:t>
            </a:r>
          </a:p>
          <a:p>
            <a:pPr indent="-228600" lvl="0" marL="457200" rtl="0">
              <a:spcBef>
                <a:spcPts val="0"/>
              </a:spcBef>
              <a:buChar char="-"/>
            </a:pPr>
            <a:r>
              <a:rPr lang="en"/>
              <a:t>while loop tests expression</a:t>
            </a:r>
          </a:p>
          <a:p>
            <a:pPr indent="-228600" lvl="0" marL="457200">
              <a:spcBef>
                <a:spcPts val="0"/>
              </a:spcBef>
              <a:buChar char="-"/>
            </a:pPr>
            <a:r>
              <a:rPr lang="en"/>
              <a:t>At the end of the loop body, the counter is updated to track progress.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Expressions and statements</a:t>
            </a:r>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Creating values is an essential part of every JavaScript program.</a:t>
            </a:r>
          </a:p>
          <a:p>
            <a:pPr lvl="0">
              <a:spcBef>
                <a:spcPts val="0"/>
              </a:spcBef>
              <a:buNone/>
            </a:pPr>
            <a:r>
              <a:rPr lang="en"/>
              <a:t>Fragment of code that produces a value = </a:t>
            </a:r>
            <a:r>
              <a:rPr b="1" lang="en"/>
              <a:t>expression</a:t>
            </a:r>
          </a:p>
          <a:p>
            <a:pPr lvl="0">
              <a:spcBef>
                <a:spcPts val="0"/>
              </a:spcBef>
              <a:buNone/>
            </a:pPr>
            <a:r>
              <a:rPr lang="en"/>
              <a:t>Every value is an expression:</a:t>
            </a:r>
            <a:br>
              <a:rPr lang="en"/>
            </a:br>
            <a:r>
              <a:rPr lang="en"/>
              <a:t>- 22</a:t>
            </a:r>
            <a:br>
              <a:rPr lang="en"/>
            </a:br>
            <a:r>
              <a:rPr lang="en"/>
              <a:t>- "psychoanalysis"</a:t>
            </a:r>
            <a:br>
              <a:rPr lang="en"/>
            </a:br>
            <a:r>
              <a:rPr lang="en"/>
              <a:t>- (2 *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Loop</a:t>
            </a:r>
          </a:p>
        </p:txBody>
      </p:sp>
      <p:sp>
        <p:nvSpPr>
          <p:cNvPr id="300" name="Shape 3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Pattern is common.</a:t>
            </a:r>
          </a:p>
          <a:p>
            <a:pPr lvl="0">
              <a:spcBef>
                <a:spcPts val="0"/>
              </a:spcBef>
              <a:buNone/>
            </a:pPr>
            <a:r>
              <a:rPr lang="en"/>
              <a:t>Shorter and more comprehensive form = </a:t>
            </a:r>
            <a:r>
              <a:rPr b="1" lang="en"/>
              <a:t>for loop </a:t>
            </a:r>
          </a:p>
          <a:p>
            <a:pPr lvl="0">
              <a:spcBef>
                <a:spcPts val="0"/>
              </a:spcBef>
              <a:buNone/>
            </a:pPr>
            <a:r>
              <a:rPr lang="en">
                <a:latin typeface="Roboto Mono"/>
                <a:ea typeface="Roboto Mono"/>
                <a:cs typeface="Roboto Mono"/>
                <a:sym typeface="Roboto Mono"/>
              </a:rPr>
              <a:t>for (var number = 0; number &lt;= 12; number = number + 2)</a:t>
            </a:r>
            <a:br>
              <a:rPr lang="en">
                <a:latin typeface="Roboto Mono"/>
                <a:ea typeface="Roboto Mono"/>
                <a:cs typeface="Roboto Mono"/>
                <a:sym typeface="Roboto Mono"/>
              </a:rPr>
            </a:br>
            <a:r>
              <a:rPr lang="en">
                <a:latin typeface="Roboto Mono"/>
                <a:ea typeface="Roboto Mono"/>
                <a:cs typeface="Roboto Mono"/>
                <a:sym typeface="Roboto Mono"/>
              </a:rPr>
              <a:t>  console.log(number);</a:t>
            </a:r>
            <a:br>
              <a:rPr lang="en">
                <a:latin typeface="Roboto Mono"/>
                <a:ea typeface="Roboto Mono"/>
                <a:cs typeface="Roboto Mono"/>
                <a:sym typeface="Roboto Mono"/>
              </a:rPr>
            </a:br>
            <a:r>
              <a:rPr lang="en">
                <a:latin typeface="Roboto Mono"/>
                <a:ea typeface="Roboto Mono"/>
                <a:cs typeface="Roboto Mono"/>
                <a:sym typeface="Roboto Mono"/>
              </a:rPr>
              <a:t>// → 0</a:t>
            </a:r>
            <a:br>
              <a:rPr lang="en">
                <a:latin typeface="Roboto Mono"/>
                <a:ea typeface="Roboto Mono"/>
                <a:cs typeface="Roboto Mono"/>
                <a:sym typeface="Roboto Mono"/>
              </a:rPr>
            </a:br>
            <a:r>
              <a:rPr lang="en">
                <a:latin typeface="Roboto Mono"/>
                <a:ea typeface="Roboto Mono"/>
                <a:cs typeface="Roboto Mono"/>
                <a:sym typeface="Roboto Mono"/>
              </a:rPr>
              <a:t>// → 2</a:t>
            </a:r>
            <a:br>
              <a:rPr lang="en">
                <a:latin typeface="Roboto Mono"/>
                <a:ea typeface="Roboto Mono"/>
                <a:cs typeface="Roboto Mono"/>
                <a:sym typeface="Roboto Mono"/>
              </a:rPr>
            </a:br>
            <a:r>
              <a:rPr lang="en">
                <a:latin typeface="Roboto Mono"/>
                <a:ea typeface="Roboto Mono"/>
                <a:cs typeface="Roboto Mono"/>
                <a:sym typeface="Roboto Mono"/>
              </a:rPr>
              <a:t>//   … etcetera</a:t>
            </a:r>
          </a:p>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Loop</a:t>
            </a:r>
          </a:p>
        </p:txBody>
      </p:sp>
      <p:sp>
        <p:nvSpPr>
          <p:cNvPr id="306" name="Shape 30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parentheses after a for keyword must contain two semicolons. </a:t>
            </a:r>
          </a:p>
          <a:p>
            <a:pPr lvl="0">
              <a:spcBef>
                <a:spcPts val="0"/>
              </a:spcBef>
              <a:buNone/>
            </a:pPr>
            <a:r>
              <a:rPr lang="en"/>
              <a:t>1st part initializes the loop, usually by defining a variable. </a:t>
            </a:r>
          </a:p>
          <a:p>
            <a:pPr lvl="0">
              <a:spcBef>
                <a:spcPts val="0"/>
              </a:spcBef>
              <a:buNone/>
            </a:pPr>
            <a:r>
              <a:rPr lang="en"/>
              <a:t>2nd part is the expression that checks whether the loop must continue. </a:t>
            </a:r>
          </a:p>
          <a:p>
            <a:pPr lvl="0">
              <a:spcBef>
                <a:spcPts val="0"/>
              </a:spcBef>
              <a:buNone/>
            </a:pPr>
            <a:r>
              <a:rPr lang="en"/>
              <a:t>3rd part updates the state of the loop after every iteration.</a:t>
            </a:r>
          </a:p>
          <a:p>
            <a:pPr lvl="0">
              <a:spcBef>
                <a:spcPts val="0"/>
              </a:spcBef>
              <a:buNone/>
            </a:pPr>
            <a:r>
              <a:rPr lang="en"/>
              <a:t>This is much shorter and clearer than a while loop.</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For Loop</a:t>
            </a:r>
          </a:p>
        </p:txBody>
      </p:sp>
      <p:sp>
        <p:nvSpPr>
          <p:cNvPr id="312" name="Shape 31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result = 1;</a:t>
            </a:r>
            <a:br>
              <a:rPr lang="en">
                <a:latin typeface="Roboto Mono"/>
                <a:ea typeface="Roboto Mono"/>
                <a:cs typeface="Roboto Mono"/>
                <a:sym typeface="Roboto Mono"/>
              </a:rPr>
            </a:br>
            <a:r>
              <a:rPr lang="en">
                <a:latin typeface="Roboto Mono"/>
                <a:ea typeface="Roboto Mono"/>
                <a:cs typeface="Roboto Mono"/>
                <a:sym typeface="Roboto Mono"/>
              </a:rPr>
              <a:t>for (var counter = 0; counter &lt; 10; counter = counter + 1)</a:t>
            </a:r>
            <a:br>
              <a:rPr lang="en">
                <a:latin typeface="Roboto Mono"/>
                <a:ea typeface="Roboto Mono"/>
                <a:cs typeface="Roboto Mono"/>
                <a:sym typeface="Roboto Mono"/>
              </a:rPr>
            </a:br>
            <a:r>
              <a:rPr lang="en">
                <a:latin typeface="Roboto Mono"/>
                <a:ea typeface="Roboto Mono"/>
                <a:cs typeface="Roboto Mono"/>
                <a:sym typeface="Roboto Mono"/>
              </a:rPr>
              <a:t>  result = result * 2;</a:t>
            </a:r>
            <a:br>
              <a:rPr lang="en">
                <a:latin typeface="Roboto Mono"/>
                <a:ea typeface="Roboto Mono"/>
                <a:cs typeface="Roboto Mono"/>
                <a:sym typeface="Roboto Mono"/>
              </a:rPr>
            </a:br>
            <a:r>
              <a:rPr lang="en">
                <a:latin typeface="Roboto Mono"/>
                <a:ea typeface="Roboto Mono"/>
                <a:cs typeface="Roboto Mono"/>
                <a:sym typeface="Roboto Mono"/>
              </a:rPr>
              <a:t>console.log(result);</a:t>
            </a:r>
            <a:br>
              <a:rPr lang="en">
                <a:latin typeface="Roboto Mono"/>
                <a:ea typeface="Roboto Mono"/>
                <a:cs typeface="Roboto Mono"/>
                <a:sym typeface="Roboto Mono"/>
              </a:rPr>
            </a:br>
            <a:r>
              <a:rPr lang="en">
                <a:latin typeface="Roboto Mono"/>
                <a:ea typeface="Roboto Mono"/>
                <a:cs typeface="Roboto Mono"/>
                <a:sym typeface="Roboto Mono"/>
              </a:rPr>
              <a:t>// → 1024</a:t>
            </a: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Breaking Out of a Loop</a:t>
            </a:r>
          </a:p>
        </p:txBody>
      </p:sp>
      <p:sp>
        <p:nvSpPr>
          <p:cNvPr id="318" name="Shape 31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Ways to finish a loop:</a:t>
            </a:r>
          </a:p>
          <a:p>
            <a:pPr indent="-228600" lvl="0" marL="457200" rtl="0">
              <a:spcBef>
                <a:spcPts val="0"/>
              </a:spcBef>
              <a:buChar char="-"/>
            </a:pPr>
            <a:r>
              <a:rPr lang="en"/>
              <a:t>Condition produces false</a:t>
            </a:r>
          </a:p>
          <a:p>
            <a:pPr indent="-228600" lvl="0" marL="457200" rtl="0">
              <a:spcBef>
                <a:spcPts val="0"/>
              </a:spcBef>
              <a:buChar char="-"/>
            </a:pPr>
            <a:r>
              <a:rPr lang="en"/>
              <a:t>Use special statement called </a:t>
            </a:r>
            <a:r>
              <a:rPr b="1" lang="en"/>
              <a:t>break </a:t>
            </a:r>
            <a:r>
              <a:rPr lang="en"/>
              <a:t>- immediately exits the loop</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Breaking Out of a Loop</a:t>
            </a:r>
          </a:p>
        </p:txBody>
      </p:sp>
      <p:sp>
        <p:nvSpPr>
          <p:cNvPr id="324" name="Shape 32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for (var current = 20; ; current++) {</a:t>
            </a:r>
            <a:br>
              <a:rPr lang="en">
                <a:latin typeface="Roboto Mono"/>
                <a:ea typeface="Roboto Mono"/>
                <a:cs typeface="Roboto Mono"/>
                <a:sym typeface="Roboto Mono"/>
              </a:rPr>
            </a:br>
            <a:r>
              <a:rPr lang="en">
                <a:latin typeface="Roboto Mono"/>
                <a:ea typeface="Roboto Mono"/>
                <a:cs typeface="Roboto Mono"/>
                <a:sym typeface="Roboto Mono"/>
              </a:rPr>
              <a:t>  if (current % 7 == 0)</a:t>
            </a:r>
            <a:br>
              <a:rPr lang="en">
                <a:latin typeface="Roboto Mono"/>
                <a:ea typeface="Roboto Mono"/>
                <a:cs typeface="Roboto Mono"/>
                <a:sym typeface="Roboto Mono"/>
              </a:rPr>
            </a:br>
            <a:r>
              <a:rPr lang="en">
                <a:latin typeface="Roboto Mono"/>
                <a:ea typeface="Roboto Mono"/>
                <a:cs typeface="Roboto Mono"/>
                <a:sym typeface="Roboto Mono"/>
              </a:rPr>
              <a:t>    break;</a:t>
            </a:r>
            <a:br>
              <a:rPr lang="en">
                <a:latin typeface="Roboto Mono"/>
                <a:ea typeface="Roboto Mono"/>
                <a:cs typeface="Roboto Mono"/>
                <a:sym typeface="Roboto Mono"/>
              </a:rPr>
            </a:b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console.log(current);</a:t>
            </a:r>
            <a:br>
              <a:rPr lang="en">
                <a:latin typeface="Roboto Mono"/>
                <a:ea typeface="Roboto Mono"/>
                <a:cs typeface="Roboto Mono"/>
                <a:sym typeface="Roboto Mono"/>
              </a:rPr>
            </a:br>
            <a:r>
              <a:rPr lang="en">
                <a:latin typeface="Roboto Mono"/>
                <a:ea typeface="Roboto Mono"/>
                <a:cs typeface="Roboto Mono"/>
                <a:sym typeface="Roboto Mono"/>
              </a:rPr>
              <a:t>// → 21</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Continuing a Loop</a:t>
            </a:r>
          </a:p>
        </p:txBody>
      </p:sp>
      <p:sp>
        <p:nvSpPr>
          <p:cNvPr id="330" name="Shape 33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a:t>
            </a:r>
            <a:r>
              <a:rPr b="1" lang="en"/>
              <a:t>continue</a:t>
            </a:r>
            <a:r>
              <a:rPr lang="en"/>
              <a:t> keyword is similar to break.</a:t>
            </a:r>
          </a:p>
          <a:p>
            <a:pPr lvl="0">
              <a:spcBef>
                <a:spcPts val="0"/>
              </a:spcBef>
              <a:buNone/>
            </a:pPr>
            <a:r>
              <a:rPr lang="en"/>
              <a:t>Continue enforces control to jump out of the body </a:t>
            </a:r>
            <a:br>
              <a:rPr lang="en"/>
            </a:br>
            <a:r>
              <a:rPr lang="en"/>
              <a:t>and continue with the loop’s next iteration.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Updating variables succinctly</a:t>
            </a:r>
          </a:p>
        </p:txBody>
      </p:sp>
      <p:sp>
        <p:nvSpPr>
          <p:cNvPr id="336" name="Shape 33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When looping, you often need to “update” a variable to hold a value based on that variable’s previous value.</a:t>
            </a:r>
          </a:p>
          <a:p>
            <a:pPr lvl="0">
              <a:spcBef>
                <a:spcPts val="0"/>
              </a:spcBef>
              <a:buNone/>
            </a:pPr>
            <a:r>
              <a:rPr lang="en">
                <a:latin typeface="Roboto Mono"/>
                <a:ea typeface="Roboto Mono"/>
                <a:cs typeface="Roboto Mono"/>
                <a:sym typeface="Roboto Mono"/>
              </a:rPr>
              <a:t>counter = counter + 1;</a:t>
            </a:r>
          </a:p>
          <a:p>
            <a:pPr lvl="0">
              <a:spcBef>
                <a:spcPts val="0"/>
              </a:spcBef>
              <a:buNone/>
            </a:pPr>
            <a:r>
              <a:rPr lang="en"/>
              <a:t>Is equivalent to:</a:t>
            </a:r>
          </a:p>
          <a:p>
            <a:pPr lvl="0">
              <a:spcBef>
                <a:spcPts val="0"/>
              </a:spcBef>
              <a:buNone/>
            </a:pPr>
            <a:r>
              <a:rPr lang="en">
                <a:latin typeface="Roboto Mono"/>
                <a:ea typeface="Roboto Mono"/>
                <a:cs typeface="Roboto Mono"/>
                <a:sym typeface="Roboto Mono"/>
              </a:rPr>
              <a:t>counter += 1;</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Updating variables succinctly</a:t>
            </a:r>
          </a:p>
        </p:txBody>
      </p:sp>
      <p:sp>
        <p:nvSpPr>
          <p:cNvPr id="342" name="Shape 3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Similar shortcuts work for many other operators:</a:t>
            </a:r>
          </a:p>
          <a:p>
            <a:pPr indent="-228600" lvl="0" marL="457200" rtl="0">
              <a:spcBef>
                <a:spcPts val="0"/>
              </a:spcBef>
              <a:buChar char="-"/>
            </a:pPr>
            <a:r>
              <a:rPr lang="en"/>
              <a:t>*= 2  -&gt; doubles result </a:t>
            </a:r>
          </a:p>
          <a:p>
            <a:pPr indent="-228600" lvl="0" marL="457200" rtl="0">
              <a:spcBef>
                <a:spcPts val="0"/>
              </a:spcBef>
              <a:buChar char="-"/>
            </a:pPr>
            <a:r>
              <a:rPr lang="en"/>
              <a:t>counter -= 1 to count downward</a:t>
            </a:r>
          </a:p>
          <a:p>
            <a:pPr indent="-228600" lvl="0" marL="457200" rtl="0">
              <a:spcBef>
                <a:spcPts val="0"/>
              </a:spcBef>
              <a:buChar char="-"/>
            </a:pPr>
            <a:r>
              <a:rPr lang="en"/>
              <a:t>/= 2 -&gt; divides result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Updating variables succinctly</a:t>
            </a:r>
          </a:p>
        </p:txBody>
      </p:sp>
      <p:sp>
        <p:nvSpPr>
          <p:cNvPr id="348" name="Shape 34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for (var number = 0; number &lt;= 12; number += 2)</a:t>
            </a:r>
            <a:br>
              <a:rPr lang="en">
                <a:latin typeface="Roboto Mono"/>
                <a:ea typeface="Roboto Mono"/>
                <a:cs typeface="Roboto Mono"/>
                <a:sym typeface="Roboto Mono"/>
              </a:rPr>
            </a:br>
            <a:r>
              <a:rPr lang="en">
                <a:latin typeface="Roboto Mono"/>
                <a:ea typeface="Roboto Mono"/>
                <a:cs typeface="Roboto Mono"/>
                <a:sym typeface="Roboto Mono"/>
              </a:rPr>
              <a:t>  console.log(number);</a:t>
            </a:r>
          </a:p>
          <a:p>
            <a:pPr lvl="0">
              <a:spcBef>
                <a:spcPts val="0"/>
              </a:spcBef>
              <a:buNone/>
            </a:pPr>
            <a:r>
              <a:rPr lang="en"/>
              <a:t>Even shorter:</a:t>
            </a:r>
            <a:br>
              <a:rPr lang="en"/>
            </a:br>
            <a:r>
              <a:rPr lang="en">
                <a:latin typeface="Roboto Mono"/>
                <a:ea typeface="Roboto Mono"/>
                <a:cs typeface="Roboto Mono"/>
                <a:sym typeface="Roboto Mono"/>
              </a:rPr>
              <a:t>counter += 1</a:t>
            </a:r>
            <a:r>
              <a:rPr lang="en"/>
              <a:t> is equivalent to </a:t>
            </a:r>
            <a:r>
              <a:rPr lang="en">
                <a:latin typeface="Roboto Mono"/>
                <a:ea typeface="Roboto Mono"/>
                <a:cs typeface="Roboto Mono"/>
                <a:sym typeface="Roboto Mono"/>
              </a:rPr>
              <a:t>counter++</a:t>
            </a:r>
            <a:br>
              <a:rPr lang="en"/>
            </a:br>
            <a:r>
              <a:rPr lang="en">
                <a:latin typeface="Roboto Mono"/>
                <a:ea typeface="Roboto Mono"/>
                <a:cs typeface="Roboto Mono"/>
                <a:sym typeface="Roboto Mono"/>
              </a:rPr>
              <a:t>counter -= 1</a:t>
            </a:r>
            <a:r>
              <a:rPr lang="en"/>
              <a:t> is equivalent to </a:t>
            </a:r>
            <a:r>
              <a:rPr lang="en">
                <a:latin typeface="Roboto Mono"/>
                <a:ea typeface="Roboto Mono"/>
                <a:cs typeface="Roboto Mono"/>
                <a:sym typeface="Roboto Mono"/>
              </a:rPr>
              <a:t>counter--</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Switch</a:t>
            </a:r>
          </a:p>
        </p:txBody>
      </p:sp>
      <p:sp>
        <p:nvSpPr>
          <p:cNvPr id="354" name="Shape 35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It is common for code to look like this:</a:t>
            </a:r>
          </a:p>
          <a:p>
            <a:pPr lvl="0">
              <a:spcBef>
                <a:spcPts val="0"/>
              </a:spcBef>
              <a:buNone/>
            </a:pPr>
            <a:r>
              <a:rPr lang="en">
                <a:latin typeface="Roboto Mono"/>
                <a:ea typeface="Roboto Mono"/>
                <a:cs typeface="Roboto Mono"/>
                <a:sym typeface="Roboto Mono"/>
              </a:rPr>
              <a:t>if (variable == "value1") action1();</a:t>
            </a:r>
            <a:br>
              <a:rPr lang="en">
                <a:latin typeface="Roboto Mono"/>
                <a:ea typeface="Roboto Mono"/>
                <a:cs typeface="Roboto Mono"/>
                <a:sym typeface="Roboto Mono"/>
              </a:rPr>
            </a:br>
            <a:r>
              <a:rPr lang="en">
                <a:latin typeface="Roboto Mono"/>
                <a:ea typeface="Roboto Mono"/>
                <a:cs typeface="Roboto Mono"/>
                <a:sym typeface="Roboto Mono"/>
              </a:rPr>
              <a:t>else if (variable == "value2") action2();</a:t>
            </a:r>
            <a:br>
              <a:rPr lang="en">
                <a:latin typeface="Roboto Mono"/>
                <a:ea typeface="Roboto Mono"/>
                <a:cs typeface="Roboto Mono"/>
                <a:sym typeface="Roboto Mono"/>
              </a:rPr>
            </a:br>
            <a:r>
              <a:rPr lang="en">
                <a:latin typeface="Roboto Mono"/>
                <a:ea typeface="Roboto Mono"/>
                <a:cs typeface="Roboto Mono"/>
                <a:sym typeface="Roboto Mono"/>
              </a:rPr>
              <a:t>else if (variable == "value3") action3();</a:t>
            </a:r>
            <a:br>
              <a:rPr lang="en">
                <a:latin typeface="Roboto Mono"/>
                <a:ea typeface="Roboto Mono"/>
                <a:cs typeface="Roboto Mono"/>
                <a:sym typeface="Roboto Mono"/>
              </a:rPr>
            </a:br>
            <a:r>
              <a:rPr lang="en">
                <a:latin typeface="Roboto Mono"/>
                <a:ea typeface="Roboto Mono"/>
                <a:cs typeface="Roboto Mono"/>
                <a:sym typeface="Roboto Mono"/>
              </a:rPr>
              <a:t>else defaultAction();</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Expressions and statements</a:t>
            </a:r>
          </a:p>
        </p:txBody>
      </p:sp>
      <p:sp>
        <p:nvSpPr>
          <p:cNvPr id="91" name="Shape 9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sz="1800"/>
              <a:t>expression</a:t>
            </a:r>
            <a:r>
              <a:rPr lang="en" sz="1800"/>
              <a:t> = sentence fragment (verb or noun)</a:t>
            </a:r>
          </a:p>
          <a:p>
            <a:pPr lvl="0">
              <a:spcBef>
                <a:spcPts val="0"/>
              </a:spcBef>
              <a:buNone/>
            </a:pPr>
            <a:r>
              <a:rPr lang="en" sz="1800"/>
              <a:t>JavaScript </a:t>
            </a:r>
            <a:r>
              <a:rPr b="1" lang="en" sz="1800"/>
              <a:t>statement </a:t>
            </a:r>
            <a:r>
              <a:rPr lang="en" sz="1800"/>
              <a:t>= a full sentence in a human language</a:t>
            </a:r>
          </a:p>
          <a:p>
            <a:pPr lvl="0">
              <a:spcBef>
                <a:spcPts val="0"/>
              </a:spcBef>
              <a:buNone/>
            </a:pPr>
            <a:r>
              <a:rPr lang="en" sz="1800"/>
              <a:t>A </a:t>
            </a:r>
            <a:r>
              <a:rPr b="1" lang="en" sz="1800"/>
              <a:t>program</a:t>
            </a:r>
            <a:r>
              <a:rPr lang="en" sz="1800"/>
              <a:t> is simply a </a:t>
            </a:r>
            <a:r>
              <a:rPr b="1" lang="en" sz="1800"/>
              <a:t>list of statements</a:t>
            </a:r>
            <a:r>
              <a:rPr lang="en" sz="1800"/>
              <a:t>.</a:t>
            </a:r>
          </a:p>
          <a:p>
            <a:pPr lvl="0">
              <a:spcBef>
                <a:spcPts val="0"/>
              </a:spcBef>
              <a:buNone/>
            </a:pPr>
            <a:r>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Switch</a:t>
            </a:r>
          </a:p>
        </p:txBody>
      </p:sp>
      <p:sp>
        <p:nvSpPr>
          <p:cNvPr id="360" name="Shape 360"/>
          <p:cNvSpPr txBox="1"/>
          <p:nvPr>
            <p:ph idx="1" type="body"/>
          </p:nvPr>
        </p:nvSpPr>
        <p:spPr>
          <a:xfrm>
            <a:off x="471900" y="1919075"/>
            <a:ext cx="3044100" cy="2710200"/>
          </a:xfrm>
          <a:prstGeom prst="rect">
            <a:avLst/>
          </a:prstGeom>
        </p:spPr>
        <p:txBody>
          <a:bodyPr anchorCtr="0" anchor="t" bIns="91425" lIns="91425" rIns="91425" tIns="91425">
            <a:noAutofit/>
          </a:bodyPr>
          <a:lstStyle/>
          <a:p>
            <a:pPr lvl="0">
              <a:spcBef>
                <a:spcPts val="0"/>
              </a:spcBef>
              <a:buNone/>
            </a:pPr>
            <a:r>
              <a:rPr lang="en"/>
              <a:t>Switch is intended to solve such control flow in a more direct way.</a:t>
            </a:r>
          </a:p>
        </p:txBody>
      </p:sp>
      <p:sp>
        <p:nvSpPr>
          <p:cNvPr id="361" name="Shape 361"/>
          <p:cNvSpPr txBox="1"/>
          <p:nvPr>
            <p:ph idx="2" type="body"/>
          </p:nvPr>
        </p:nvSpPr>
        <p:spPr>
          <a:xfrm>
            <a:off x="3575500" y="1919075"/>
            <a:ext cx="5118600" cy="2710200"/>
          </a:xfrm>
          <a:prstGeom prst="rect">
            <a:avLst/>
          </a:prstGeom>
        </p:spPr>
        <p:txBody>
          <a:bodyPr anchorCtr="0" anchor="t" bIns="91425" lIns="91425" rIns="91425" tIns="91425">
            <a:noAutofit/>
          </a:bodyPr>
          <a:lstStyle/>
          <a:p>
            <a:pPr lvl="0">
              <a:spcBef>
                <a:spcPts val="0"/>
              </a:spcBef>
              <a:buNone/>
            </a:pPr>
            <a:r>
              <a:rPr lang="en" sz="1200">
                <a:latin typeface="Roboto Mono"/>
                <a:ea typeface="Roboto Mono"/>
                <a:cs typeface="Roboto Mono"/>
                <a:sym typeface="Roboto Mono"/>
              </a:rPr>
              <a:t>switch (prompt("What is the weather like?")) {</a:t>
            </a:r>
            <a:br>
              <a:rPr lang="en" sz="1200">
                <a:latin typeface="Roboto Mono"/>
                <a:ea typeface="Roboto Mono"/>
                <a:cs typeface="Roboto Mono"/>
                <a:sym typeface="Roboto Mono"/>
              </a:rPr>
            </a:br>
            <a:r>
              <a:rPr lang="en" sz="1200">
                <a:latin typeface="Roboto Mono"/>
                <a:ea typeface="Roboto Mono"/>
                <a:cs typeface="Roboto Mono"/>
                <a:sym typeface="Roboto Mono"/>
              </a:rPr>
              <a:t>  case "rainy":</a:t>
            </a:r>
            <a:br>
              <a:rPr lang="en" sz="1200">
                <a:latin typeface="Roboto Mono"/>
                <a:ea typeface="Roboto Mono"/>
                <a:cs typeface="Roboto Mono"/>
                <a:sym typeface="Roboto Mono"/>
              </a:rPr>
            </a:br>
            <a:r>
              <a:rPr lang="en" sz="1200">
                <a:latin typeface="Roboto Mono"/>
                <a:ea typeface="Roboto Mono"/>
                <a:cs typeface="Roboto Mono"/>
                <a:sym typeface="Roboto Mono"/>
              </a:rPr>
              <a:t>    console.log("Remember to bring an umbrella.");</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  case "sunny":</a:t>
            </a:r>
            <a:br>
              <a:rPr lang="en" sz="1200">
                <a:latin typeface="Roboto Mono"/>
                <a:ea typeface="Roboto Mono"/>
                <a:cs typeface="Roboto Mono"/>
                <a:sym typeface="Roboto Mono"/>
              </a:rPr>
            </a:br>
            <a:r>
              <a:rPr lang="en" sz="1200">
                <a:latin typeface="Roboto Mono"/>
                <a:ea typeface="Roboto Mono"/>
                <a:cs typeface="Roboto Mono"/>
                <a:sym typeface="Roboto Mono"/>
              </a:rPr>
              <a:t>    console.log("Dress lightly.");</a:t>
            </a:r>
            <a:br>
              <a:rPr lang="en" sz="1200">
                <a:latin typeface="Roboto Mono"/>
                <a:ea typeface="Roboto Mono"/>
                <a:cs typeface="Roboto Mono"/>
                <a:sym typeface="Roboto Mono"/>
              </a:rPr>
            </a:br>
            <a:r>
              <a:rPr lang="en" sz="1200">
                <a:latin typeface="Roboto Mono"/>
                <a:ea typeface="Roboto Mono"/>
                <a:cs typeface="Roboto Mono"/>
                <a:sym typeface="Roboto Mono"/>
              </a:rPr>
              <a:t>  case "cloudy":</a:t>
            </a:r>
            <a:br>
              <a:rPr lang="en" sz="1200">
                <a:latin typeface="Roboto Mono"/>
                <a:ea typeface="Roboto Mono"/>
                <a:cs typeface="Roboto Mono"/>
                <a:sym typeface="Roboto Mono"/>
              </a:rPr>
            </a:br>
            <a:r>
              <a:rPr lang="en" sz="1200">
                <a:latin typeface="Roboto Mono"/>
                <a:ea typeface="Roboto Mono"/>
                <a:cs typeface="Roboto Mono"/>
                <a:sym typeface="Roboto Mono"/>
              </a:rPr>
              <a:t>    console.log("Go outside.");</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  default:</a:t>
            </a:r>
            <a:br>
              <a:rPr lang="en" sz="1200">
                <a:latin typeface="Roboto Mono"/>
                <a:ea typeface="Roboto Mono"/>
                <a:cs typeface="Roboto Mono"/>
                <a:sym typeface="Roboto Mono"/>
              </a:rPr>
            </a:br>
            <a:r>
              <a:rPr lang="en" sz="1200">
                <a:latin typeface="Roboto Mono"/>
                <a:ea typeface="Roboto Mono"/>
                <a:cs typeface="Roboto Mono"/>
                <a:sym typeface="Roboto Mono"/>
              </a:rPr>
              <a:t>    console.log("Unknown weather type!");</a:t>
            </a:r>
            <a:br>
              <a:rPr lang="en" sz="1200">
                <a:latin typeface="Roboto Mono"/>
                <a:ea typeface="Roboto Mono"/>
                <a:cs typeface="Roboto Mono"/>
                <a:sym typeface="Roboto Mono"/>
              </a:rPr>
            </a:br>
            <a:r>
              <a:rPr lang="en" sz="1200">
                <a:latin typeface="Roboto Mono"/>
                <a:ea typeface="Roboto Mono"/>
                <a:cs typeface="Roboto Mono"/>
                <a:sym typeface="Roboto Mono"/>
              </a:rPr>
              <a:t>    break;</a:t>
            </a:r>
            <a:br>
              <a:rPr lang="en" sz="1200">
                <a:latin typeface="Roboto Mono"/>
                <a:ea typeface="Roboto Mono"/>
                <a:cs typeface="Roboto Mono"/>
                <a:sym typeface="Roboto Mono"/>
              </a:rPr>
            </a:br>
            <a:r>
              <a:rPr lang="en" sz="1200">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Comments</a:t>
            </a:r>
          </a:p>
        </p:txBody>
      </p:sp>
      <p:sp>
        <p:nvSpPr>
          <p:cNvPr id="367" name="Shape 36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spcBef>
                <a:spcPts val="0"/>
              </a:spcBef>
              <a:buNone/>
            </a:pPr>
            <a:r>
              <a:rPr lang="en"/>
              <a:t>Comment - piece of text that is part of a program but is completely ignored by the computer.</a:t>
            </a:r>
          </a:p>
        </p:txBody>
      </p:sp>
      <p:sp>
        <p:nvSpPr>
          <p:cNvPr id="368" name="Shape 36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Two ways of writing comments:</a:t>
            </a:r>
          </a:p>
          <a:p>
            <a:pPr indent="-228600" lvl="0" marL="457200">
              <a:spcBef>
                <a:spcPts val="0"/>
              </a:spcBef>
              <a:buChar char="-"/>
            </a:pPr>
            <a:r>
              <a:rPr lang="en"/>
              <a:t>Single-line comment - use two slash characters (//) and then the comment text after it.</a:t>
            </a:r>
          </a:p>
          <a:p>
            <a:pPr indent="-228600" lvl="0" marL="457200" rtl="0">
              <a:spcBef>
                <a:spcPts val="0"/>
              </a:spcBef>
              <a:buChar char="-"/>
            </a:pPr>
            <a:r>
              <a:rPr lang="en"/>
              <a:t>Multi-line comment - use /* */ to enclose the comment text.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Single line comment</a:t>
            </a:r>
          </a:p>
        </p:txBody>
      </p:sp>
      <p:sp>
        <p:nvSpPr>
          <p:cNvPr id="374" name="Shape 3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var accountBalance = calculateBalance(account);</a:t>
            </a:r>
            <a:br>
              <a:rPr lang="en">
                <a:latin typeface="Roboto Mono"/>
                <a:ea typeface="Roboto Mono"/>
                <a:cs typeface="Roboto Mono"/>
                <a:sym typeface="Roboto Mono"/>
              </a:rPr>
            </a:br>
            <a:r>
              <a:rPr lang="en">
                <a:latin typeface="Roboto Mono"/>
                <a:ea typeface="Roboto Mono"/>
                <a:cs typeface="Roboto Mono"/>
                <a:sym typeface="Roboto Mono"/>
              </a:rPr>
              <a:t>// It's a green hollow where a river sings</a:t>
            </a:r>
            <a:br>
              <a:rPr lang="en">
                <a:latin typeface="Roboto Mono"/>
                <a:ea typeface="Roboto Mono"/>
                <a:cs typeface="Roboto Mono"/>
                <a:sym typeface="Roboto Mono"/>
              </a:rPr>
            </a:br>
            <a:r>
              <a:rPr lang="en">
                <a:latin typeface="Roboto Mono"/>
                <a:ea typeface="Roboto Mono"/>
                <a:cs typeface="Roboto Mono"/>
                <a:sym typeface="Roboto Mono"/>
              </a:rPr>
              <a:t>accountBalance.adjust();</a:t>
            </a:r>
            <a:br>
              <a:rPr lang="en">
                <a:latin typeface="Roboto Mono"/>
                <a:ea typeface="Roboto Mono"/>
                <a:cs typeface="Roboto Mono"/>
                <a:sym typeface="Roboto Mono"/>
              </a:rPr>
            </a:br>
            <a:r>
              <a:rPr lang="en">
                <a:latin typeface="Roboto Mono"/>
                <a:ea typeface="Roboto Mono"/>
                <a:cs typeface="Roboto Mono"/>
                <a:sym typeface="Roboto Mono"/>
              </a:rPr>
              <a:t>// Madly catching white tatters in the grass.</a:t>
            </a:r>
            <a:br>
              <a:rPr lang="en">
                <a:latin typeface="Roboto Mono"/>
                <a:ea typeface="Roboto Mono"/>
                <a:cs typeface="Roboto Mono"/>
                <a:sym typeface="Roboto Mono"/>
              </a:rPr>
            </a:br>
            <a:r>
              <a:rPr lang="en">
                <a:latin typeface="Roboto Mono"/>
                <a:ea typeface="Roboto Mono"/>
                <a:cs typeface="Roboto Mono"/>
                <a:sym typeface="Roboto Mono"/>
              </a:rPr>
              <a:t>var report = new Report();</a:t>
            </a:r>
            <a:br>
              <a:rPr lang="en">
                <a:latin typeface="Roboto Mono"/>
                <a:ea typeface="Roboto Mono"/>
                <a:cs typeface="Roboto Mono"/>
                <a:sym typeface="Roboto Mono"/>
              </a:rPr>
            </a:br>
            <a:r>
              <a:rPr lang="en">
                <a:latin typeface="Roboto Mono"/>
                <a:ea typeface="Roboto Mono"/>
                <a:cs typeface="Roboto Mono"/>
                <a:sym typeface="Roboto Mono"/>
              </a:rPr>
              <a:t>// Where the sun on the proud mountain rings:</a:t>
            </a:r>
            <a:br>
              <a:rPr lang="en">
                <a:latin typeface="Roboto Mono"/>
                <a:ea typeface="Roboto Mono"/>
                <a:cs typeface="Roboto Mono"/>
                <a:sym typeface="Roboto Mono"/>
              </a:rPr>
            </a:br>
            <a:r>
              <a:rPr lang="en">
                <a:latin typeface="Roboto Mono"/>
                <a:ea typeface="Roboto Mono"/>
                <a:cs typeface="Roboto Mono"/>
                <a:sym typeface="Roboto Mono"/>
              </a:rPr>
              <a:t>addToReport(accountBalance, report);</a:t>
            </a:r>
            <a:br>
              <a:rPr lang="en">
                <a:latin typeface="Roboto Mono"/>
                <a:ea typeface="Roboto Mono"/>
                <a:cs typeface="Roboto Mono"/>
                <a:sym typeface="Roboto Mono"/>
              </a:rPr>
            </a:br>
            <a:r>
              <a:rPr lang="en">
                <a:latin typeface="Roboto Mono"/>
                <a:ea typeface="Roboto Mono"/>
                <a:cs typeface="Roboto Mono"/>
                <a:sym typeface="Roboto Mono"/>
              </a:rPr>
              <a:t>// It's a little valley, foaming like light in a glass.</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Multi-line comment</a:t>
            </a:r>
          </a:p>
        </p:txBody>
      </p:sp>
      <p:sp>
        <p:nvSpPr>
          <p:cNvPr id="380" name="Shape 3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latin typeface="Roboto Mono"/>
                <a:ea typeface="Roboto Mono"/>
                <a:cs typeface="Roboto Mono"/>
                <a:sym typeface="Roboto Mono"/>
              </a:rPr>
              <a:t>/*</a:t>
            </a:r>
            <a:br>
              <a:rPr lang="en">
                <a:latin typeface="Roboto Mono"/>
                <a:ea typeface="Roboto Mono"/>
                <a:cs typeface="Roboto Mono"/>
                <a:sym typeface="Roboto Mono"/>
              </a:rPr>
            </a:br>
            <a:r>
              <a:rPr lang="en">
                <a:latin typeface="Roboto Mono"/>
                <a:ea typeface="Roboto Mono"/>
                <a:cs typeface="Roboto Mono"/>
                <a:sym typeface="Roboto Mono"/>
              </a:rPr>
              <a:t> I first found this number scrawled on the back of one of</a:t>
            </a:r>
            <a:br>
              <a:rPr lang="en">
                <a:latin typeface="Roboto Mono"/>
                <a:ea typeface="Roboto Mono"/>
                <a:cs typeface="Roboto Mono"/>
                <a:sym typeface="Roboto Mono"/>
              </a:rPr>
            </a:br>
            <a:r>
              <a:rPr lang="en">
                <a:latin typeface="Roboto Mono"/>
                <a:ea typeface="Roboto Mono"/>
                <a:cs typeface="Roboto Mono"/>
                <a:sym typeface="Roboto Mono"/>
              </a:rPr>
              <a:t> my notebooks a few years ago. Since then, it has often</a:t>
            </a:r>
            <a:br>
              <a:rPr lang="en">
                <a:latin typeface="Roboto Mono"/>
                <a:ea typeface="Roboto Mono"/>
                <a:cs typeface="Roboto Mono"/>
                <a:sym typeface="Roboto Mono"/>
              </a:rPr>
            </a:br>
            <a:r>
              <a:rPr lang="en">
                <a:latin typeface="Roboto Mono"/>
                <a:ea typeface="Roboto Mono"/>
                <a:cs typeface="Roboto Mono"/>
                <a:sym typeface="Roboto Mono"/>
              </a:rPr>
              <a:t> dropped by, showing up in phone numbers and the serial</a:t>
            </a:r>
            <a:br>
              <a:rPr lang="en">
                <a:latin typeface="Roboto Mono"/>
                <a:ea typeface="Roboto Mono"/>
                <a:cs typeface="Roboto Mono"/>
                <a:sym typeface="Roboto Mono"/>
              </a:rPr>
            </a:br>
            <a:r>
              <a:rPr lang="en">
                <a:latin typeface="Roboto Mono"/>
                <a:ea typeface="Roboto Mono"/>
                <a:cs typeface="Roboto Mono"/>
                <a:sym typeface="Roboto Mono"/>
              </a:rPr>
              <a:t> numbers of products that I've bought. It obviously likes</a:t>
            </a:r>
            <a:br>
              <a:rPr lang="en">
                <a:latin typeface="Roboto Mono"/>
                <a:ea typeface="Roboto Mono"/>
                <a:cs typeface="Roboto Mono"/>
                <a:sym typeface="Roboto Mono"/>
              </a:rPr>
            </a:br>
            <a:r>
              <a:rPr lang="en">
                <a:latin typeface="Roboto Mono"/>
                <a:ea typeface="Roboto Mono"/>
                <a:cs typeface="Roboto Mono"/>
                <a:sym typeface="Roboto Mono"/>
              </a:rPr>
              <a:t> me, so I've decided to keep it.</a:t>
            </a:r>
            <a:br>
              <a:rPr lang="en">
                <a:latin typeface="Roboto Mono"/>
                <a:ea typeface="Roboto Mono"/>
                <a:cs typeface="Roboto Mono"/>
                <a:sym typeface="Roboto Mono"/>
              </a:rPr>
            </a:br>
            <a:r>
              <a:rPr lang="en">
                <a:latin typeface="Roboto Mono"/>
                <a:ea typeface="Roboto Mono"/>
                <a:cs typeface="Roboto Mono"/>
                <a:sym typeface="Roboto Mono"/>
              </a:rPr>
              <a:t>*/</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265500" y="1233175"/>
            <a:ext cx="4045199" cy="1482300"/>
          </a:xfrm>
          <a:prstGeom prst="rect">
            <a:avLst/>
          </a:prstGeom>
        </p:spPr>
        <p:txBody>
          <a:bodyPr anchorCtr="0" anchor="b" bIns="91425" lIns="91425" rIns="91425" tIns="91425">
            <a:noAutofit/>
          </a:bodyPr>
          <a:lstStyle/>
          <a:p>
            <a:pPr lvl="0">
              <a:spcBef>
                <a:spcPts val="0"/>
              </a:spcBef>
              <a:buNone/>
            </a:pPr>
            <a:r>
              <a:rPr lang="en"/>
              <a:t>Summary</a:t>
            </a:r>
          </a:p>
        </p:txBody>
      </p:sp>
      <p:sp>
        <p:nvSpPr>
          <p:cNvPr id="386" name="Shape 386"/>
          <p:cNvSpPr txBox="1"/>
          <p:nvPr>
            <p:ph idx="1" type="subTitle"/>
          </p:nvPr>
        </p:nvSpPr>
        <p:spPr>
          <a:xfrm>
            <a:off x="265500" y="2779466"/>
            <a:ext cx="4045199" cy="1235100"/>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txBox="1"/>
          <p:nvPr/>
        </p:nvSpPr>
        <p:spPr>
          <a:xfrm>
            <a:off x="4953450" y="736475"/>
            <a:ext cx="3801300" cy="40740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Roboto"/>
                <a:ea typeface="Roboto"/>
                <a:cs typeface="Roboto"/>
                <a:sym typeface="Roboto"/>
              </a:rPr>
              <a:t>A program is built out of statements, which contain more statements.</a:t>
            </a:r>
          </a:p>
          <a:p>
            <a:pPr lvl="0">
              <a:spcBef>
                <a:spcPts val="0"/>
              </a:spcBef>
              <a:buNone/>
            </a:pPr>
            <a:r>
              <a:t/>
            </a:r>
            <a:endParaRPr>
              <a:solidFill>
                <a:srgbClr val="FFFFFF"/>
              </a:solidFill>
              <a:latin typeface="Roboto"/>
              <a:ea typeface="Roboto"/>
              <a:cs typeface="Roboto"/>
              <a:sym typeface="Roboto"/>
            </a:endParaRPr>
          </a:p>
          <a:p>
            <a:pPr lvl="0">
              <a:spcBef>
                <a:spcPts val="0"/>
              </a:spcBef>
              <a:buNone/>
            </a:pPr>
            <a:r>
              <a:rPr lang="en">
                <a:solidFill>
                  <a:srgbClr val="FFFFFF"/>
                </a:solidFill>
                <a:latin typeface="Roboto"/>
                <a:ea typeface="Roboto"/>
                <a:cs typeface="Roboto"/>
                <a:sym typeface="Roboto"/>
              </a:rPr>
              <a:t>Statements contain expressions, which themselves can be built out of smaller expressions.</a:t>
            </a:r>
          </a:p>
          <a:p>
            <a:pPr lvl="0">
              <a:spcBef>
                <a:spcPts val="0"/>
              </a:spcBef>
              <a:buNone/>
            </a:pPr>
            <a:r>
              <a:t/>
            </a:r>
            <a:endParaRPr>
              <a:solidFill>
                <a:srgbClr val="FFFFFF"/>
              </a:solidFill>
              <a:latin typeface="Roboto"/>
              <a:ea typeface="Roboto"/>
              <a:cs typeface="Roboto"/>
              <a:sym typeface="Roboto"/>
            </a:endParaRPr>
          </a:p>
          <a:p>
            <a:pPr lvl="0">
              <a:spcBef>
                <a:spcPts val="0"/>
              </a:spcBef>
              <a:buNone/>
            </a:pPr>
            <a:r>
              <a:rPr lang="en">
                <a:solidFill>
                  <a:srgbClr val="FFFFFF"/>
                </a:solidFill>
                <a:latin typeface="Roboto"/>
                <a:ea typeface="Roboto"/>
                <a:cs typeface="Roboto"/>
                <a:sym typeface="Roboto"/>
              </a:rPr>
              <a:t>Putting statements after one another gives you a program that is executed from top to bottom. </a:t>
            </a:r>
          </a:p>
          <a:p>
            <a:pPr lvl="0">
              <a:spcBef>
                <a:spcPts val="0"/>
              </a:spcBef>
              <a:buNone/>
            </a:pPr>
            <a:r>
              <a:t/>
            </a:r>
            <a:endParaRPr>
              <a:solidFill>
                <a:srgbClr val="FFFFFF"/>
              </a:solidFill>
              <a:latin typeface="Roboto"/>
              <a:ea typeface="Roboto"/>
              <a:cs typeface="Roboto"/>
              <a:sym typeface="Roboto"/>
            </a:endParaRPr>
          </a:p>
          <a:p>
            <a:pPr lvl="0">
              <a:spcBef>
                <a:spcPts val="0"/>
              </a:spcBef>
              <a:buNone/>
            </a:pPr>
            <a:r>
              <a:rPr lang="en">
                <a:solidFill>
                  <a:srgbClr val="FFFFFF"/>
                </a:solidFill>
                <a:latin typeface="Roboto"/>
                <a:ea typeface="Roboto"/>
                <a:cs typeface="Roboto"/>
                <a:sym typeface="Roboto"/>
              </a:rPr>
              <a:t>You can introduce disturbances in the flow of control by using conditional (if, else, and switch) and looping (while, do, and for) statements.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Summary</a:t>
            </a:r>
          </a:p>
        </p:txBody>
      </p:sp>
      <p:sp>
        <p:nvSpPr>
          <p:cNvPr id="393" name="Shape 393"/>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t/>
            </a:r>
            <a:endParaRPr/>
          </a:p>
        </p:txBody>
      </p:sp>
      <p:sp>
        <p:nvSpPr>
          <p:cNvPr id="394" name="Shape 394"/>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lnSpc>
                <a:spcPct val="100000"/>
              </a:lnSpc>
              <a:spcBef>
                <a:spcPts val="0"/>
              </a:spcBef>
              <a:spcAft>
                <a:spcPts val="0"/>
              </a:spcAft>
              <a:buNone/>
            </a:pPr>
            <a:r>
              <a:rPr lang="en" sz="1400"/>
              <a:t>Variables can be used to file pieces of data under a name. </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The environment is the set of variables that are defined. </a:t>
            </a:r>
          </a:p>
          <a:p>
            <a:pPr lvl="0" rtl="0">
              <a:lnSpc>
                <a:spcPct val="100000"/>
              </a:lnSpc>
              <a:spcBef>
                <a:spcPts val="0"/>
              </a:spcBef>
              <a:spcAft>
                <a:spcPts val="0"/>
              </a:spcAft>
              <a:buNone/>
            </a:pPr>
            <a:r>
              <a:t/>
            </a:r>
            <a:endParaRPr sz="1400"/>
          </a:p>
          <a:p>
            <a:pPr lvl="0">
              <a:lnSpc>
                <a:spcPct val="100000"/>
              </a:lnSpc>
              <a:spcBef>
                <a:spcPts val="0"/>
              </a:spcBef>
              <a:spcAft>
                <a:spcPts val="0"/>
              </a:spcAft>
              <a:buNone/>
            </a:pPr>
            <a:r>
              <a:rPr lang="en" sz="1400"/>
              <a:t>JavaScript systems always put a number of useful standard variables into your environment.</a:t>
            </a:r>
          </a:p>
          <a:p>
            <a:pPr lv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Functions are values that encapsulate a piece of program. Can be invoked by writing functionName(argument1, argument2). </a:t>
            </a:r>
          </a:p>
          <a:p>
            <a:pPr lvl="0" rtl="0">
              <a:lnSpc>
                <a:spcPct val="100000"/>
              </a:lnSpc>
              <a:spcBef>
                <a:spcPts val="0"/>
              </a:spcBef>
              <a:spcAft>
                <a:spcPts val="0"/>
              </a:spcAft>
              <a:buNone/>
            </a:pPr>
            <a:r>
              <a:t/>
            </a:r>
            <a:endParaRPr sz="1400"/>
          </a:p>
          <a:p>
            <a:pPr lvl="0">
              <a:lnSpc>
                <a:spcPct val="100000"/>
              </a:lnSpc>
              <a:spcBef>
                <a:spcPts val="0"/>
              </a:spcBef>
              <a:spcAft>
                <a:spcPts val="0"/>
              </a:spcAft>
              <a:buNone/>
            </a:pPr>
            <a:r>
              <a:rPr lang="en" sz="1400"/>
              <a:t>Such a function call is an expression, and may produce a value.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Expressions and statements</a:t>
            </a:r>
          </a:p>
        </p:txBody>
      </p:sp>
      <p:sp>
        <p:nvSpPr>
          <p:cNvPr id="97" name="Shape 9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Simplest kind of statement - </a:t>
            </a:r>
            <a:r>
              <a:rPr b="1" lang="en"/>
              <a:t>expression with a semicolon</a:t>
            </a:r>
            <a:r>
              <a:rPr lang="en"/>
              <a:t> after it. </a:t>
            </a:r>
          </a:p>
          <a:p>
            <a:pPr lvl="0">
              <a:spcBef>
                <a:spcPts val="0"/>
              </a:spcBef>
              <a:buNone/>
            </a:pPr>
            <a:r>
              <a:rPr lang="en"/>
              <a:t>This is a program:</a:t>
            </a:r>
            <a:br>
              <a:rPr lang="en"/>
            </a:br>
            <a:r>
              <a:rPr lang="en"/>
              <a:t>!false;</a:t>
            </a:r>
          </a:p>
          <a:p>
            <a:pPr lvl="0">
              <a:spcBef>
                <a:spcPts val="0"/>
              </a:spcBef>
              <a:buNone/>
            </a:pPr>
            <a:r>
              <a:rPr lang="en"/>
              <a:t>It is a useless program, though. When executing the program, nothing observable happens.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Expressions and statements</a:t>
            </a:r>
          </a:p>
        </p:txBody>
      </p:sp>
      <p:sp>
        <p:nvSpPr>
          <p:cNvPr id="103" name="Shape 10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 signals the end of a statement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Variables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Variables</a:t>
            </a:r>
          </a:p>
        </p:txBody>
      </p:sp>
      <p:sp>
        <p:nvSpPr>
          <p:cNvPr id="114" name="Shape 1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To catch and hold values, JavaScript provides a thing called a variable.</a:t>
            </a:r>
          </a:p>
          <a:p>
            <a:pPr lvl="0">
              <a:spcBef>
                <a:spcPts val="0"/>
              </a:spcBef>
              <a:buNone/>
            </a:pPr>
            <a:r>
              <a:rPr lang="en">
                <a:latin typeface="Roboto Mono"/>
                <a:ea typeface="Roboto Mono"/>
                <a:cs typeface="Roboto Mono"/>
                <a:sym typeface="Roboto Mono"/>
              </a:rPr>
              <a:t>var caught = 5 * 5;</a:t>
            </a:r>
          </a:p>
          <a:p>
            <a:pPr lvl="0">
              <a:spcBef>
                <a:spcPts val="0"/>
              </a:spcBef>
              <a:buNone/>
            </a:pPr>
            <a:r>
              <a:rPr lang="en"/>
              <a:t>And that gives us our second kind of statement. </a:t>
            </a:r>
            <a:r>
              <a:rPr b="1" lang="en"/>
              <a:t>Declaration / Defining</a:t>
            </a:r>
          </a:p>
          <a:p>
            <a:pPr lvl="0">
              <a:spcBef>
                <a:spcPts val="0"/>
              </a:spcBef>
              <a:buNone/>
            </a:pPr>
            <a:r>
              <a:rPr lang="en"/>
              <a:t>Keyword </a:t>
            </a:r>
            <a:r>
              <a:rPr b="1" lang="en"/>
              <a:t>var </a:t>
            </a:r>
            <a:r>
              <a:rPr lang="en"/>
              <a:t>indicates that this sentence is going to define a variable.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