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Roboto"/>
      <p:regular r:id="rId51"/>
      <p:bold r:id="rId52"/>
      <p:italic r:id="rId53"/>
      <p:bold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regular.fntdata"/><Relationship Id="rId50" Type="http://schemas.openxmlformats.org/officeDocument/2006/relationships/slide" Target="slides/slide46.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7.xml"/><Relationship Id="rId55" Type="http://schemas.openxmlformats.org/officeDocument/2006/relationships/font" Target="fonts/RobotoMono-regular.fntdata"/><Relationship Id="rId10" Type="http://schemas.openxmlformats.org/officeDocument/2006/relationships/slide" Target="slides/slide6.xml"/><Relationship Id="rId54" Type="http://schemas.openxmlformats.org/officeDocument/2006/relationships/font" Target="fonts/Roboto-boldItalic.fntdata"/><Relationship Id="rId13" Type="http://schemas.openxmlformats.org/officeDocument/2006/relationships/slide" Target="slides/slide9.xml"/><Relationship Id="rId57" Type="http://schemas.openxmlformats.org/officeDocument/2006/relationships/font" Target="fonts/RobotoMono-italic.fntdata"/><Relationship Id="rId12" Type="http://schemas.openxmlformats.org/officeDocument/2006/relationships/slide" Target="slides/slide8.xml"/><Relationship Id="rId56" Type="http://schemas.openxmlformats.org/officeDocument/2006/relationships/font" Target="fonts/RobotoMono-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RobotoMon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flat and mountain functions can “see” the variable called result, since they are inside the function that defines it. But they cannot see each other’s count variables since they are outside each other’s scope. The environment outside of the landscape function doesn’t see any of the variables defined inside landscape.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you find this odd, you’re not alone. The next version of JavaScript will introduce a let keyword, which works like var but creates a variable that is local to the enclosing block, not the enclosing function.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Chapter 5, we will discuss the wonderful things that can be done by passing around function values to other functions.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statement defines the variable square and points it at the given function. So far so good.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 run through this program goes roughly like this: the call to greet causes control to jump to the start of that function (line 2). It calls console.log (a built-in browser function), which takes control, does its job, and then returns control to line 2. Then it reaches the end of the greet function, so it returns to the place that called it, at line 4. The line after that calls console.log again.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You’ve seen function values, such as alert, and how to call them.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the example, multiplier returns a frozen chunk of code that gets stored in the twice variable. The last line then calls the value in this variable, causing the frozen code (return number * factor;) to be activated. It still has access to the factor variable from the multiplier call that created it, and in addition it gets access to the argument passed when unfreezing it, 5, through its number parameter.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dilemma of speed versus elegance is an interesting one. You can see it as a kind of continuum between human-friendliness and machine-friendliness. Almost any program can be made faster by making it bigger and more convoluted. The programmer must decide on an appropriate balance.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means, for example, that the result variable in the power example will be newly created every time the function is called, and these separate incarnations do not interfere with each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Predavanje #3</a:t>
            </a:r>
          </a:p>
          <a:p>
            <a:pPr lvl="0">
              <a:spcBef>
                <a:spcPts val="0"/>
              </a:spcBef>
              <a:buNone/>
            </a:pPr>
            <a:r>
              <a:rPr lang="en" sz="2400"/>
              <a:t>Functions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Parameters and scope</a:t>
            </a:r>
          </a:p>
        </p:txBody>
      </p:sp>
      <p:sp>
        <p:nvSpPr>
          <p:cNvPr id="123" name="Shape 12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x = "outside";</a:t>
            </a:r>
          </a:p>
          <a:p>
            <a:pPr lvl="0">
              <a:spcBef>
                <a:spcPts val="0"/>
              </a:spcBef>
              <a:buNone/>
            </a:pPr>
            <a:r>
              <a:rPr lang="en">
                <a:latin typeface="Roboto Mono"/>
                <a:ea typeface="Roboto Mono"/>
                <a:cs typeface="Roboto Mono"/>
                <a:sym typeface="Roboto Mono"/>
              </a:rPr>
              <a:t>var f1 = function() {</a:t>
            </a:r>
            <a:br>
              <a:rPr lang="en">
                <a:latin typeface="Roboto Mono"/>
                <a:ea typeface="Roboto Mono"/>
                <a:cs typeface="Roboto Mono"/>
                <a:sym typeface="Roboto Mono"/>
              </a:rPr>
            </a:br>
            <a:r>
              <a:rPr lang="en">
                <a:latin typeface="Roboto Mono"/>
                <a:ea typeface="Roboto Mono"/>
                <a:cs typeface="Roboto Mono"/>
                <a:sym typeface="Roboto Mono"/>
              </a:rPr>
              <a:t>  var x = "inside f1";</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f1();</a:t>
            </a:r>
            <a:br>
              <a:rPr lang="en">
                <a:latin typeface="Roboto Mono"/>
                <a:ea typeface="Roboto Mono"/>
                <a:cs typeface="Roboto Mono"/>
                <a:sym typeface="Roboto Mono"/>
              </a:rPr>
            </a:br>
            <a:r>
              <a:rPr lang="en">
                <a:latin typeface="Roboto Mono"/>
                <a:ea typeface="Roboto Mono"/>
                <a:cs typeface="Roboto Mono"/>
                <a:sym typeface="Roboto Mono"/>
              </a:rPr>
              <a:t>console.log(x);</a:t>
            </a:r>
            <a:br>
              <a:rPr lang="en">
                <a:latin typeface="Roboto Mono"/>
                <a:ea typeface="Roboto Mono"/>
                <a:cs typeface="Roboto Mono"/>
                <a:sym typeface="Roboto Mono"/>
              </a:rPr>
            </a:br>
            <a:r>
              <a:rPr lang="en">
                <a:latin typeface="Roboto Mono"/>
                <a:ea typeface="Roboto Mono"/>
                <a:cs typeface="Roboto Mono"/>
                <a:sym typeface="Roboto Mono"/>
              </a:rPr>
              <a:t>// → outside</a:t>
            </a:r>
          </a:p>
        </p:txBody>
      </p:sp>
      <p:sp>
        <p:nvSpPr>
          <p:cNvPr id="124" name="Shape 12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t/>
            </a:r>
            <a:endParaRPr>
              <a:latin typeface="Roboto Mono"/>
              <a:ea typeface="Roboto Mono"/>
              <a:cs typeface="Roboto Mono"/>
              <a:sym typeface="Roboto Mono"/>
            </a:endParaRPr>
          </a:p>
          <a:p>
            <a:pPr lvl="0">
              <a:spcBef>
                <a:spcPts val="0"/>
              </a:spcBef>
              <a:buNone/>
            </a:pPr>
            <a:r>
              <a:rPr lang="en">
                <a:latin typeface="Roboto Mono"/>
                <a:ea typeface="Roboto Mono"/>
                <a:cs typeface="Roboto Mono"/>
                <a:sym typeface="Roboto Mono"/>
              </a:rPr>
              <a:t>var f2 = function() {</a:t>
            </a:r>
            <a:br>
              <a:rPr lang="en">
                <a:latin typeface="Roboto Mono"/>
                <a:ea typeface="Roboto Mono"/>
                <a:cs typeface="Roboto Mono"/>
                <a:sym typeface="Roboto Mono"/>
              </a:rPr>
            </a:br>
            <a:r>
              <a:rPr lang="en">
                <a:latin typeface="Roboto Mono"/>
                <a:ea typeface="Roboto Mono"/>
                <a:cs typeface="Roboto Mono"/>
                <a:sym typeface="Roboto Mono"/>
              </a:rPr>
              <a:t>  x = "inside f2";</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f2();</a:t>
            </a:r>
            <a:br>
              <a:rPr lang="en">
                <a:latin typeface="Roboto Mono"/>
                <a:ea typeface="Roboto Mono"/>
                <a:cs typeface="Roboto Mono"/>
                <a:sym typeface="Roboto Mono"/>
              </a:rPr>
            </a:br>
            <a:r>
              <a:rPr lang="en">
                <a:latin typeface="Roboto Mono"/>
                <a:ea typeface="Roboto Mono"/>
                <a:cs typeface="Roboto Mono"/>
                <a:sym typeface="Roboto Mono"/>
              </a:rPr>
              <a:t>console.log(x);</a:t>
            </a:r>
            <a:br>
              <a:rPr lang="en">
                <a:latin typeface="Roboto Mono"/>
                <a:ea typeface="Roboto Mono"/>
                <a:cs typeface="Roboto Mono"/>
                <a:sym typeface="Roboto Mono"/>
              </a:rPr>
            </a:br>
            <a:r>
              <a:rPr lang="en">
                <a:latin typeface="Roboto Mono"/>
                <a:ea typeface="Roboto Mono"/>
                <a:cs typeface="Roboto Mono"/>
                <a:sym typeface="Roboto Mono"/>
              </a:rPr>
              <a:t>// → inside f2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Differentiating local and global scope</a:t>
            </a:r>
          </a:p>
        </p:txBody>
      </p:sp>
      <p:sp>
        <p:nvSpPr>
          <p:cNvPr id="130" name="Shape 130"/>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Helps prevent accidental interference between functions. </a:t>
            </a:r>
          </a:p>
          <a:p>
            <a:pPr lvl="0">
              <a:spcBef>
                <a:spcPts val="0"/>
              </a:spcBef>
              <a:buNone/>
            </a:pPr>
            <a:r>
              <a:rPr lang="en"/>
              <a:t>If all variables were shared by the whole program, it’d take a lot of effort to make sure no name is ever used for two different purposes. </a:t>
            </a:r>
          </a:p>
        </p:txBody>
      </p:sp>
      <p:sp>
        <p:nvSpPr>
          <p:cNvPr id="131" name="Shape 131"/>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If you reuse a variable name, you might see strange effects from unrelated code messing with the value of your variable. </a:t>
            </a:r>
          </a:p>
          <a:p>
            <a:pPr lvl="0">
              <a:spcBef>
                <a:spcPts val="0"/>
              </a:spcBef>
              <a:buNone/>
            </a:pPr>
            <a:r>
              <a:rPr lang="en"/>
              <a:t>By treating function-local variables as existing only within the function, you don’t have to worry about all the code at once.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Nested scope</a:t>
            </a:r>
          </a:p>
        </p:txBody>
      </p:sp>
      <p:sp>
        <p:nvSpPr>
          <p:cNvPr id="137" name="Shape 13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JavaScript does not only have global and local variables. </a:t>
            </a:r>
          </a:p>
          <a:p>
            <a:pPr lvl="0">
              <a:spcBef>
                <a:spcPts val="0"/>
              </a:spcBef>
              <a:buNone/>
            </a:pPr>
            <a:r>
              <a:rPr lang="en"/>
              <a:t>Functions can be created inside other functions, </a:t>
            </a:r>
            <a:br>
              <a:rPr lang="en"/>
            </a:br>
            <a:r>
              <a:rPr lang="en"/>
              <a:t>producing several degrees of locality.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Nested scope</a:t>
            </a:r>
          </a:p>
        </p:txBody>
      </p:sp>
      <p:sp>
        <p:nvSpPr>
          <p:cNvPr id="143" name="Shape 143"/>
          <p:cNvSpPr txBox="1"/>
          <p:nvPr/>
        </p:nvSpPr>
        <p:spPr>
          <a:xfrm>
            <a:off x="229200" y="761375"/>
            <a:ext cx="8564700" cy="3845700"/>
          </a:xfrm>
          <a:prstGeom prst="rect">
            <a:avLst/>
          </a:prstGeom>
          <a:noFill/>
          <a:ln>
            <a:noFill/>
          </a:ln>
        </p:spPr>
        <p:txBody>
          <a:bodyPr anchorCtr="0" anchor="t" bIns="91425" lIns="91425" rIns="91425" tIns="91425">
            <a:noAutofit/>
          </a:bodyPr>
          <a:lstStyle/>
          <a:p>
            <a:pPr lvl="0" rtl="0">
              <a:spcBef>
                <a:spcPts val="0"/>
              </a:spcBef>
              <a:buNone/>
            </a:pPr>
            <a:r>
              <a:rPr lang="en" sz="1200">
                <a:solidFill>
                  <a:schemeClr val="lt2"/>
                </a:solidFill>
                <a:latin typeface="Roboto Mono"/>
                <a:ea typeface="Roboto Mono"/>
                <a:cs typeface="Roboto Mono"/>
                <a:sym typeface="Roboto Mono"/>
              </a:rPr>
              <a:t>var landscape = function() {</a:t>
            </a:r>
          </a:p>
          <a:p>
            <a:pPr lvl="0" rtl="0">
              <a:spcBef>
                <a:spcPts val="0"/>
              </a:spcBef>
              <a:buNone/>
            </a:pPr>
            <a:r>
              <a:rPr lang="en" sz="1200">
                <a:solidFill>
                  <a:schemeClr val="lt2"/>
                </a:solidFill>
                <a:latin typeface="Roboto Mono"/>
                <a:ea typeface="Roboto Mono"/>
                <a:cs typeface="Roboto Mono"/>
                <a:sym typeface="Roboto Mono"/>
              </a:rPr>
              <a:t>  var result = "";</a:t>
            </a:r>
          </a:p>
          <a:p>
            <a:pPr lvl="0" rtl="0">
              <a:spcBef>
                <a:spcPts val="0"/>
              </a:spcBef>
              <a:buNone/>
            </a:pPr>
            <a:r>
              <a:rPr lang="en" sz="1200">
                <a:solidFill>
                  <a:schemeClr val="lt2"/>
                </a:solidFill>
                <a:latin typeface="Roboto Mono"/>
                <a:ea typeface="Roboto Mono"/>
                <a:cs typeface="Roboto Mono"/>
                <a:sym typeface="Roboto Mono"/>
              </a:rPr>
              <a:t>  var flat = function(size) {</a:t>
            </a:r>
          </a:p>
          <a:p>
            <a:pPr lvl="0" rtl="0">
              <a:spcBef>
                <a:spcPts val="0"/>
              </a:spcBef>
              <a:buNone/>
            </a:pPr>
            <a:r>
              <a:rPr lang="en" sz="1200">
                <a:solidFill>
                  <a:schemeClr val="lt2"/>
                </a:solidFill>
                <a:latin typeface="Roboto Mono"/>
                <a:ea typeface="Roboto Mono"/>
                <a:cs typeface="Roboto Mono"/>
                <a:sym typeface="Roboto Mono"/>
              </a:rPr>
              <a:t>    for (var count = 0; count &lt; size; count++)</a:t>
            </a:r>
          </a:p>
          <a:p>
            <a:pPr lvl="0" rtl="0">
              <a:spcBef>
                <a:spcPts val="0"/>
              </a:spcBef>
              <a:buNone/>
            </a:pPr>
            <a:r>
              <a:rPr lang="en" sz="1200">
                <a:solidFill>
                  <a:schemeClr val="lt2"/>
                </a:solidFill>
                <a:latin typeface="Roboto Mono"/>
                <a:ea typeface="Roboto Mono"/>
                <a:cs typeface="Roboto Mono"/>
                <a:sym typeface="Roboto Mono"/>
              </a:rPr>
              <a:t>      result += "_";</a:t>
            </a:r>
          </a:p>
          <a:p>
            <a:pPr lvl="0" rtl="0">
              <a:spcBef>
                <a:spcPts val="0"/>
              </a:spcBef>
              <a:buNone/>
            </a:pPr>
            <a:r>
              <a:rPr lang="en" sz="1200">
                <a:solidFill>
                  <a:schemeClr val="lt2"/>
                </a:solidFill>
                <a:latin typeface="Roboto Mono"/>
                <a:ea typeface="Roboto Mono"/>
                <a:cs typeface="Roboto Mono"/>
                <a:sym typeface="Roboto Mono"/>
              </a:rPr>
              <a:t>  };</a:t>
            </a:r>
          </a:p>
          <a:p>
            <a:pPr lvl="0" rtl="0">
              <a:spcBef>
                <a:spcPts val="0"/>
              </a:spcBef>
              <a:buNone/>
            </a:pPr>
            <a:r>
              <a:rPr lang="en" sz="1200">
                <a:solidFill>
                  <a:schemeClr val="lt2"/>
                </a:solidFill>
                <a:latin typeface="Roboto Mono"/>
                <a:ea typeface="Roboto Mono"/>
                <a:cs typeface="Roboto Mono"/>
                <a:sym typeface="Roboto Mono"/>
              </a:rPr>
              <a:t>  var mountain = function(size) {</a:t>
            </a:r>
          </a:p>
          <a:p>
            <a:pPr lvl="0" rtl="0">
              <a:spcBef>
                <a:spcPts val="0"/>
              </a:spcBef>
              <a:buNone/>
            </a:pPr>
            <a:r>
              <a:rPr lang="en" sz="1200">
                <a:solidFill>
                  <a:schemeClr val="lt2"/>
                </a:solidFill>
                <a:latin typeface="Roboto Mono"/>
                <a:ea typeface="Roboto Mono"/>
                <a:cs typeface="Roboto Mono"/>
                <a:sym typeface="Roboto Mono"/>
              </a:rPr>
              <a:t>    result += "/";</a:t>
            </a:r>
          </a:p>
          <a:p>
            <a:pPr lvl="0" rtl="0">
              <a:spcBef>
                <a:spcPts val="0"/>
              </a:spcBef>
              <a:buNone/>
            </a:pPr>
            <a:r>
              <a:rPr lang="en" sz="1200">
                <a:solidFill>
                  <a:schemeClr val="lt2"/>
                </a:solidFill>
                <a:latin typeface="Roboto Mono"/>
                <a:ea typeface="Roboto Mono"/>
                <a:cs typeface="Roboto Mono"/>
                <a:sym typeface="Roboto Mono"/>
              </a:rPr>
              <a:t>    for (var count = 0; count &lt; size; count++)</a:t>
            </a:r>
          </a:p>
          <a:p>
            <a:pPr lvl="0" rtl="0">
              <a:spcBef>
                <a:spcPts val="0"/>
              </a:spcBef>
              <a:buNone/>
            </a:pPr>
            <a:r>
              <a:rPr lang="en" sz="1200">
                <a:solidFill>
                  <a:schemeClr val="lt2"/>
                </a:solidFill>
                <a:latin typeface="Roboto Mono"/>
                <a:ea typeface="Roboto Mono"/>
                <a:cs typeface="Roboto Mono"/>
                <a:sym typeface="Roboto Mono"/>
              </a:rPr>
              <a:t>      result += "'";</a:t>
            </a:r>
          </a:p>
          <a:p>
            <a:pPr lvl="0" rtl="0">
              <a:spcBef>
                <a:spcPts val="0"/>
              </a:spcBef>
              <a:buNone/>
            </a:pPr>
            <a:r>
              <a:rPr lang="en" sz="1200">
                <a:solidFill>
                  <a:schemeClr val="lt2"/>
                </a:solidFill>
                <a:latin typeface="Roboto Mono"/>
                <a:ea typeface="Roboto Mono"/>
                <a:cs typeface="Roboto Mono"/>
                <a:sym typeface="Roboto Mono"/>
              </a:rPr>
              <a:t>    result += "\\";</a:t>
            </a:r>
          </a:p>
          <a:p>
            <a:pPr lvl="0" rtl="0">
              <a:spcBef>
                <a:spcPts val="0"/>
              </a:spcBef>
              <a:buNone/>
            </a:pPr>
            <a:r>
              <a:rPr lang="en" sz="1200">
                <a:solidFill>
                  <a:schemeClr val="lt2"/>
                </a:solidFill>
                <a:latin typeface="Roboto Mono"/>
                <a:ea typeface="Roboto Mono"/>
                <a:cs typeface="Roboto Mono"/>
                <a:sym typeface="Roboto Mono"/>
              </a:rPr>
              <a:t>  };</a:t>
            </a:r>
          </a:p>
          <a:p>
            <a:pPr lvl="0" rtl="0">
              <a:spcBef>
                <a:spcPts val="0"/>
              </a:spcBef>
              <a:buNone/>
            </a:pPr>
            <a:r>
              <a:t/>
            </a:r>
            <a:endParaRPr sz="1200">
              <a:solidFill>
                <a:schemeClr val="lt2"/>
              </a:solidFill>
              <a:latin typeface="Roboto Mono"/>
              <a:ea typeface="Roboto Mono"/>
              <a:cs typeface="Roboto Mono"/>
              <a:sym typeface="Roboto Mono"/>
            </a:endParaRPr>
          </a:p>
          <a:p>
            <a:pPr lvl="0" rtl="0">
              <a:spcBef>
                <a:spcPts val="0"/>
              </a:spcBef>
              <a:buNone/>
            </a:pPr>
            <a:r>
              <a:rPr lang="en" sz="1200">
                <a:solidFill>
                  <a:schemeClr val="lt2"/>
                </a:solidFill>
                <a:latin typeface="Roboto Mono"/>
                <a:ea typeface="Roboto Mono"/>
                <a:cs typeface="Roboto Mono"/>
                <a:sym typeface="Roboto Mono"/>
              </a:rPr>
              <a:t>  flat(3);</a:t>
            </a:r>
          </a:p>
          <a:p>
            <a:pPr lvl="0" rtl="0">
              <a:spcBef>
                <a:spcPts val="0"/>
              </a:spcBef>
              <a:buNone/>
            </a:pPr>
            <a:r>
              <a:rPr lang="en" sz="1200">
                <a:solidFill>
                  <a:schemeClr val="lt2"/>
                </a:solidFill>
                <a:latin typeface="Roboto Mono"/>
                <a:ea typeface="Roboto Mono"/>
                <a:cs typeface="Roboto Mono"/>
                <a:sym typeface="Roboto Mono"/>
              </a:rPr>
              <a:t>  mountain(4);</a:t>
            </a:r>
          </a:p>
          <a:p>
            <a:pPr lvl="0" rtl="0">
              <a:spcBef>
                <a:spcPts val="0"/>
              </a:spcBef>
              <a:buNone/>
            </a:pPr>
            <a:r>
              <a:rPr lang="en" sz="1200">
                <a:solidFill>
                  <a:schemeClr val="lt2"/>
                </a:solidFill>
                <a:latin typeface="Roboto Mono"/>
                <a:ea typeface="Roboto Mono"/>
                <a:cs typeface="Roboto Mono"/>
                <a:sym typeface="Roboto Mono"/>
              </a:rPr>
              <a:t>  flat(6);</a:t>
            </a:r>
          </a:p>
          <a:p>
            <a:pPr lvl="0" rtl="0">
              <a:spcBef>
                <a:spcPts val="0"/>
              </a:spcBef>
              <a:buNone/>
            </a:pPr>
            <a:r>
              <a:rPr lang="en" sz="1200">
                <a:solidFill>
                  <a:schemeClr val="lt2"/>
                </a:solidFill>
                <a:latin typeface="Roboto Mono"/>
                <a:ea typeface="Roboto Mono"/>
                <a:cs typeface="Roboto Mono"/>
                <a:sym typeface="Roboto Mono"/>
              </a:rPr>
              <a:t>  mountain(1);</a:t>
            </a:r>
          </a:p>
          <a:p>
            <a:pPr lvl="0" rtl="0">
              <a:spcBef>
                <a:spcPts val="0"/>
              </a:spcBef>
              <a:buNone/>
            </a:pPr>
            <a:r>
              <a:rPr lang="en" sz="1200">
                <a:solidFill>
                  <a:schemeClr val="lt2"/>
                </a:solidFill>
                <a:latin typeface="Roboto Mono"/>
                <a:ea typeface="Roboto Mono"/>
                <a:cs typeface="Roboto Mono"/>
                <a:sym typeface="Roboto Mono"/>
              </a:rPr>
              <a:t>  flat(1);</a:t>
            </a:r>
          </a:p>
          <a:p>
            <a:pPr lvl="0" rtl="0">
              <a:spcBef>
                <a:spcPts val="0"/>
              </a:spcBef>
              <a:buNone/>
            </a:pPr>
            <a:r>
              <a:rPr lang="en" sz="1200">
                <a:solidFill>
                  <a:schemeClr val="lt2"/>
                </a:solidFill>
                <a:latin typeface="Roboto Mono"/>
                <a:ea typeface="Roboto Mono"/>
                <a:cs typeface="Roboto Mono"/>
                <a:sym typeface="Roboto Mono"/>
              </a:rPr>
              <a:t>  return result;</a:t>
            </a:r>
          </a:p>
          <a:p>
            <a:pPr lvl="0" rtl="0">
              <a:spcBef>
                <a:spcPts val="0"/>
              </a:spcBef>
              <a:buNone/>
            </a:pPr>
            <a:r>
              <a:rPr lang="en" sz="1200">
                <a:solidFill>
                  <a:schemeClr val="lt2"/>
                </a:solidFill>
                <a:latin typeface="Roboto Mono"/>
                <a:ea typeface="Roboto Mono"/>
                <a:cs typeface="Roboto Mono"/>
                <a:sym typeface="Roboto Mono"/>
              </a:rPr>
              <a:t>};</a:t>
            </a:r>
          </a:p>
          <a:p>
            <a:pPr lvl="0" rtl="0">
              <a:spcBef>
                <a:spcPts val="0"/>
              </a:spcBef>
              <a:buNone/>
            </a:pPr>
            <a:r>
              <a:rPr lang="en" sz="1200">
                <a:solidFill>
                  <a:schemeClr val="lt2"/>
                </a:solidFill>
                <a:latin typeface="Roboto Mono"/>
                <a:ea typeface="Roboto Mono"/>
                <a:cs typeface="Roboto Mono"/>
                <a:sym typeface="Roboto Mono"/>
              </a:rPr>
              <a:t>console.log(landscape());</a:t>
            </a:r>
          </a:p>
          <a:p>
            <a:pPr lvl="0" rtl="0">
              <a:spcBef>
                <a:spcPts val="0"/>
              </a:spcBef>
              <a:buNone/>
            </a:pPr>
            <a:r>
              <a:rPr lang="en" sz="1200">
                <a:solidFill>
                  <a:schemeClr val="lt2"/>
                </a:solidFill>
                <a:latin typeface="Roboto Mono"/>
                <a:ea typeface="Roboto Mono"/>
                <a:cs typeface="Roboto Mono"/>
                <a:sym typeface="Roboto Mono"/>
              </a:rPr>
              <a:t>// → ___/''''\______/'\_</a:t>
            </a:r>
          </a:p>
          <a:p>
            <a:pPr lvl="0">
              <a:spcBef>
                <a:spcPts val="0"/>
              </a:spcBef>
              <a:buNone/>
            </a:pPr>
            <a:r>
              <a:t/>
            </a:r>
            <a:endParaRPr sz="1200">
              <a:solidFill>
                <a:schemeClr val="lt2"/>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Lexical scope</a:t>
            </a:r>
          </a:p>
        </p:txBody>
      </p:sp>
      <p:sp>
        <p:nvSpPr>
          <p:cNvPr id="149" name="Shape 14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Each </a:t>
            </a:r>
            <a:r>
              <a:rPr b="1" lang="en"/>
              <a:t>local scope</a:t>
            </a:r>
            <a:r>
              <a:rPr lang="en"/>
              <a:t> can also </a:t>
            </a:r>
            <a:r>
              <a:rPr b="1" lang="en"/>
              <a:t>see</a:t>
            </a:r>
            <a:r>
              <a:rPr lang="en"/>
              <a:t> all the </a:t>
            </a:r>
            <a:r>
              <a:rPr b="1" lang="en"/>
              <a:t>local scopes which it contains</a:t>
            </a:r>
            <a:r>
              <a:rPr lang="en"/>
              <a:t>. </a:t>
            </a:r>
          </a:p>
          <a:p>
            <a:pPr lvl="0">
              <a:spcBef>
                <a:spcPts val="0"/>
              </a:spcBef>
              <a:buNone/>
            </a:pPr>
            <a:r>
              <a:rPr lang="en"/>
              <a:t>The variables visible inside a function is determined by the place of that function in the program text. </a:t>
            </a:r>
          </a:p>
          <a:p>
            <a:pPr lvl="0">
              <a:spcBef>
                <a:spcPts val="0"/>
              </a:spcBef>
              <a:buNone/>
            </a:pPr>
            <a:r>
              <a:rPr lang="en"/>
              <a:t>All variables from blocks around a function’s definition are visible. </a:t>
            </a:r>
          </a:p>
          <a:p>
            <a:pPr lvl="0">
              <a:spcBef>
                <a:spcPts val="0"/>
              </a:spcBef>
              <a:buNone/>
            </a:pPr>
            <a:r>
              <a:rPr lang="en"/>
              <a:t>This approach to variable visibility is called </a:t>
            </a:r>
            <a:r>
              <a:rPr b="1" lang="en"/>
              <a:t>lexical scoping</a:t>
            </a:r>
            <a:r>
              <a:rPr lang="en"/>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Lexical scope</a:t>
            </a:r>
          </a:p>
        </p:txBody>
      </p:sp>
      <p:sp>
        <p:nvSpPr>
          <p:cNvPr id="155" name="Shape 15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In other programming languages any block of code between braces produces a new local environment. </a:t>
            </a:r>
          </a:p>
          <a:p>
            <a:pPr lvl="0">
              <a:spcBef>
                <a:spcPts val="0"/>
              </a:spcBef>
              <a:buNone/>
            </a:pPr>
            <a:r>
              <a:rPr lang="en"/>
              <a:t>But in JavaScript, </a:t>
            </a:r>
            <a:r>
              <a:rPr b="1" lang="en"/>
              <a:t>functions </a:t>
            </a:r>
            <a:r>
              <a:rPr lang="en"/>
              <a:t>are the only things that create a new scope.</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Lexical scope</a:t>
            </a:r>
          </a:p>
        </p:txBody>
      </p:sp>
      <p:sp>
        <p:nvSpPr>
          <p:cNvPr id="161" name="Shape 16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something = 1;</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  var something = 2;</a:t>
            </a:r>
            <a:br>
              <a:rPr lang="en">
                <a:latin typeface="Roboto Mono"/>
                <a:ea typeface="Roboto Mono"/>
                <a:cs typeface="Roboto Mono"/>
                <a:sym typeface="Roboto Mono"/>
              </a:rPr>
            </a:br>
            <a:r>
              <a:rPr lang="en">
                <a:latin typeface="Roboto Mono"/>
                <a:ea typeface="Roboto Mono"/>
                <a:cs typeface="Roboto Mono"/>
                <a:sym typeface="Roboto Mono"/>
              </a:rPr>
              <a:t>  // Do stuff with variable something…</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i="1" lang="en"/>
              <a:t>Something</a:t>
            </a:r>
            <a:r>
              <a:rPr lang="en"/>
              <a:t> inside the block refers to the same variable </a:t>
            </a:r>
            <a:br>
              <a:rPr lang="en"/>
            </a:br>
            <a:r>
              <a:rPr lang="en"/>
              <a:t>as the one outside the block.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Functions as values</a:t>
            </a:r>
          </a:p>
        </p:txBody>
      </p:sp>
      <p:sp>
        <p:nvSpPr>
          <p:cNvPr id="167" name="Shape 16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Function variables - names for a specific piece of the program. </a:t>
            </a:r>
          </a:p>
          <a:p>
            <a:pPr lvl="0">
              <a:spcBef>
                <a:spcPts val="0"/>
              </a:spcBef>
              <a:buNone/>
            </a:pPr>
            <a:r>
              <a:rPr lang="en"/>
              <a:t>A function variable is defined once and never changed. </a:t>
            </a:r>
          </a:p>
          <a:p>
            <a:pPr lvl="0">
              <a:spcBef>
                <a:spcPts val="0"/>
              </a:spcBef>
              <a:buNone/>
            </a:pPr>
            <a:r>
              <a:rPr lang="en"/>
              <a:t>A function value can do all the things that other values can do:</a:t>
            </a:r>
          </a:p>
          <a:p>
            <a:pPr indent="-228600" lvl="0" marL="457200" rtl="0">
              <a:spcBef>
                <a:spcPts val="0"/>
              </a:spcBef>
              <a:buChar char="-"/>
            </a:pPr>
            <a:r>
              <a:rPr lang="en"/>
              <a:t>use it in arbitrary expressions, not just call it, </a:t>
            </a:r>
          </a:p>
          <a:p>
            <a:pPr indent="-228600" lvl="0" marL="457200" rtl="0">
              <a:spcBef>
                <a:spcPts val="0"/>
              </a:spcBef>
              <a:buChar char="-"/>
            </a:pPr>
            <a:r>
              <a:rPr lang="en"/>
              <a:t>store a function value in a new place,</a:t>
            </a:r>
          </a:p>
          <a:p>
            <a:pPr indent="-228600" lvl="0" marL="457200" rtl="0">
              <a:spcBef>
                <a:spcPts val="0"/>
              </a:spcBef>
              <a:buChar char="-"/>
            </a:pPr>
            <a:r>
              <a:rPr lang="en"/>
              <a:t>pass it as an argument to a function,</a:t>
            </a:r>
          </a:p>
          <a:p>
            <a:pPr indent="-228600" lvl="0" marL="457200">
              <a:spcBef>
                <a:spcPts val="0"/>
              </a:spcBef>
              <a:buChar char="-"/>
            </a:pPr>
            <a:r>
              <a:rPr lang="en"/>
              <a:t>etc...</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Functions as values</a:t>
            </a:r>
          </a:p>
        </p:txBody>
      </p:sp>
      <p:sp>
        <p:nvSpPr>
          <p:cNvPr id="173" name="Shape 17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variable that holds a function is still just a regular variable and can be assigned a new value, like so:</a:t>
            </a:r>
          </a:p>
          <a:p>
            <a:pPr lvl="0">
              <a:spcBef>
                <a:spcPts val="0"/>
              </a:spcBef>
              <a:buNone/>
            </a:pPr>
            <a:r>
              <a:rPr lang="en">
                <a:latin typeface="Roboto Mono"/>
                <a:ea typeface="Roboto Mono"/>
                <a:cs typeface="Roboto Mono"/>
                <a:sym typeface="Roboto Mono"/>
              </a:rPr>
              <a:t>var launchMissiles = function(value) {</a:t>
            </a:r>
            <a:br>
              <a:rPr lang="en">
                <a:latin typeface="Roboto Mono"/>
                <a:ea typeface="Roboto Mono"/>
                <a:cs typeface="Roboto Mono"/>
                <a:sym typeface="Roboto Mono"/>
              </a:rPr>
            </a:br>
            <a:r>
              <a:rPr lang="en">
                <a:latin typeface="Roboto Mono"/>
                <a:ea typeface="Roboto Mono"/>
                <a:cs typeface="Roboto Mono"/>
                <a:sym typeface="Roboto Mono"/>
              </a:rPr>
              <a:t>  missileSystem.launch("now");</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if (safeMode)</a:t>
            </a:r>
            <a:br>
              <a:rPr lang="en">
                <a:latin typeface="Roboto Mono"/>
                <a:ea typeface="Roboto Mono"/>
                <a:cs typeface="Roboto Mono"/>
                <a:sym typeface="Roboto Mono"/>
              </a:rPr>
            </a:br>
            <a:r>
              <a:rPr lang="en">
                <a:latin typeface="Roboto Mono"/>
                <a:ea typeface="Roboto Mono"/>
                <a:cs typeface="Roboto Mono"/>
                <a:sym typeface="Roboto Mono"/>
              </a:rPr>
              <a:t>  launchMissiles = function(value) {/* do nothing */};</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Declaration notation</a:t>
            </a:r>
          </a:p>
        </p:txBody>
      </p:sp>
      <p:sp>
        <p:nvSpPr>
          <p:cNvPr id="179" name="Shape 17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Shorter way to say “var square = function…”. </a:t>
            </a:r>
          </a:p>
          <a:p>
            <a:pPr lvl="0">
              <a:spcBef>
                <a:spcPts val="0"/>
              </a:spcBef>
              <a:buNone/>
            </a:pPr>
            <a:r>
              <a:rPr lang="en"/>
              <a:t>The function keyword can also be used at the start of a statement:</a:t>
            </a:r>
          </a:p>
          <a:p>
            <a:pPr lvl="0">
              <a:spcBef>
                <a:spcPts val="0"/>
              </a:spcBef>
              <a:buNone/>
            </a:pPr>
            <a:r>
              <a:rPr lang="en">
                <a:latin typeface="Roboto Mono"/>
                <a:ea typeface="Roboto Mono"/>
                <a:cs typeface="Roboto Mono"/>
                <a:sym typeface="Roboto Mono"/>
              </a:rPr>
              <a:t>function square(x) {</a:t>
            </a:r>
            <a:br>
              <a:rPr lang="en">
                <a:latin typeface="Roboto Mono"/>
                <a:ea typeface="Roboto Mono"/>
                <a:cs typeface="Roboto Mono"/>
                <a:sym typeface="Roboto Mono"/>
              </a:rPr>
            </a:br>
            <a:r>
              <a:rPr lang="en">
                <a:latin typeface="Roboto Mono"/>
                <a:ea typeface="Roboto Mono"/>
                <a:cs typeface="Roboto Mono"/>
                <a:sym typeface="Roboto Mono"/>
              </a:rPr>
              <a:t>  return x * x;</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t>This is a function declaration.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spcBef>
                <a:spcPts val="0"/>
              </a:spcBef>
              <a:buNone/>
            </a:pPr>
            <a:r>
              <a:rPr lang="en"/>
              <a:t>Functions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Declaration notation</a:t>
            </a:r>
          </a:p>
        </p:txBody>
      </p:sp>
      <p:sp>
        <p:nvSpPr>
          <p:cNvPr id="185" name="Shape 18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There is one subtlety with this form of function definition, however.</a:t>
            </a:r>
          </a:p>
          <a:p>
            <a:pPr lvl="0">
              <a:spcBef>
                <a:spcPts val="0"/>
              </a:spcBef>
              <a:buNone/>
            </a:pPr>
            <a:r>
              <a:rPr lang="en">
                <a:latin typeface="Roboto Mono"/>
                <a:ea typeface="Roboto Mono"/>
                <a:cs typeface="Roboto Mono"/>
                <a:sym typeface="Roboto Mono"/>
              </a:rPr>
              <a:t>console.log("The future says:", future());</a:t>
            </a:r>
          </a:p>
          <a:p>
            <a:pPr lvl="0">
              <a:spcBef>
                <a:spcPts val="0"/>
              </a:spcBef>
              <a:buNone/>
            </a:pPr>
            <a:r>
              <a:rPr lang="en">
                <a:latin typeface="Roboto Mono"/>
                <a:ea typeface="Roboto Mono"/>
                <a:cs typeface="Roboto Mono"/>
                <a:sym typeface="Roboto Mono"/>
              </a:rPr>
              <a:t>function future() {</a:t>
            </a:r>
            <a:br>
              <a:rPr lang="en">
                <a:latin typeface="Roboto Mono"/>
                <a:ea typeface="Roboto Mono"/>
                <a:cs typeface="Roboto Mono"/>
                <a:sym typeface="Roboto Mono"/>
              </a:rPr>
            </a:br>
            <a:r>
              <a:rPr lang="en">
                <a:latin typeface="Roboto Mono"/>
                <a:ea typeface="Roboto Mono"/>
                <a:cs typeface="Roboto Mono"/>
                <a:sym typeface="Roboto Mono"/>
              </a:rPr>
              <a:t>  return "We STILL have no flying cars.";</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t>This code works, even though the function is defined below</a:t>
            </a:r>
            <a:br>
              <a:rPr lang="en"/>
            </a:br>
            <a:r>
              <a:rPr lang="en"/>
              <a:t>the code that uses it. Why?</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Declaration notation</a:t>
            </a:r>
          </a:p>
        </p:txBody>
      </p:sp>
      <p:sp>
        <p:nvSpPr>
          <p:cNvPr id="191" name="Shape 1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Function declarations are </a:t>
            </a:r>
            <a:r>
              <a:rPr b="1" lang="en"/>
              <a:t>not </a:t>
            </a:r>
            <a:r>
              <a:rPr lang="en"/>
              <a:t>part of the regular top-to-bottom flow of control.</a:t>
            </a:r>
          </a:p>
          <a:p>
            <a:pPr lvl="0">
              <a:spcBef>
                <a:spcPts val="0"/>
              </a:spcBef>
              <a:buNone/>
            </a:pPr>
            <a:r>
              <a:rPr lang="en"/>
              <a:t>They are </a:t>
            </a:r>
            <a:r>
              <a:rPr b="1" lang="en"/>
              <a:t>moved to the top of their scope </a:t>
            </a:r>
            <a:r>
              <a:rPr lang="en"/>
              <a:t>and can be used by all the code in that scope.</a:t>
            </a:r>
          </a:p>
          <a:p>
            <a:pPr lvl="0">
              <a:spcBef>
                <a:spcPts val="0"/>
              </a:spcBef>
              <a:buNone/>
            </a:pPr>
            <a:r>
              <a:rPr lang="en"/>
              <a:t>Gives the freedom to order code in a way that seems meaningful, without worrying about having to define all functions above their first use.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Declaration notation</a:t>
            </a:r>
          </a:p>
        </p:txBody>
      </p:sp>
      <p:sp>
        <p:nvSpPr>
          <p:cNvPr id="197" name="Shape 197"/>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What if you put such a function definition inside a conditional block or a loop? </a:t>
            </a:r>
          </a:p>
          <a:p>
            <a:pPr lvl="0">
              <a:spcBef>
                <a:spcPts val="0"/>
              </a:spcBef>
              <a:buNone/>
            </a:pPr>
            <a:r>
              <a:rPr lang="en"/>
              <a:t>Well, don’t do that. Just don’t. </a:t>
            </a:r>
          </a:p>
          <a:p>
            <a:pPr lvl="0">
              <a:spcBef>
                <a:spcPts val="0"/>
              </a:spcBef>
              <a:buNone/>
            </a:pPr>
            <a:r>
              <a:rPr lang="en"/>
              <a:t>Very strange things happen and the latest standard forbids it. </a:t>
            </a:r>
          </a:p>
          <a:p>
            <a:pPr lvl="0">
              <a:spcBef>
                <a:spcPts val="0"/>
              </a:spcBef>
              <a:buNone/>
            </a:pPr>
            <a:r>
              <a:rPr lang="en"/>
              <a:t>For your programs to behave consistently, only use this form of function-defining statements in the </a:t>
            </a:r>
            <a:r>
              <a:rPr b="1" lang="en"/>
              <a:t>outermost block </a:t>
            </a:r>
            <a:r>
              <a:rPr lang="en"/>
              <a:t>of a function or program.</a:t>
            </a:r>
          </a:p>
        </p:txBody>
      </p:sp>
      <p:sp>
        <p:nvSpPr>
          <p:cNvPr id="198" name="Shape 198"/>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function example() {</a:t>
            </a:r>
            <a:br>
              <a:rPr lang="en">
                <a:latin typeface="Roboto Mono"/>
                <a:ea typeface="Roboto Mono"/>
                <a:cs typeface="Roboto Mono"/>
                <a:sym typeface="Roboto Mono"/>
              </a:rPr>
            </a:br>
            <a:r>
              <a:rPr lang="en">
                <a:latin typeface="Roboto Mono"/>
                <a:ea typeface="Roboto Mono"/>
                <a:cs typeface="Roboto Mono"/>
                <a:sym typeface="Roboto Mono"/>
              </a:rPr>
              <a:t>  function a() {} // Okay</a:t>
            </a:r>
            <a:br>
              <a:rPr lang="en">
                <a:latin typeface="Roboto Mono"/>
                <a:ea typeface="Roboto Mono"/>
                <a:cs typeface="Roboto Mono"/>
                <a:sym typeface="Roboto Mono"/>
              </a:rPr>
            </a:br>
            <a:r>
              <a:rPr lang="en">
                <a:latin typeface="Roboto Mono"/>
                <a:ea typeface="Roboto Mono"/>
                <a:cs typeface="Roboto Mono"/>
                <a:sym typeface="Roboto Mono"/>
              </a:rPr>
              <a:t>  if (something) {</a:t>
            </a:r>
            <a:br>
              <a:rPr lang="en">
                <a:latin typeface="Roboto Mono"/>
                <a:ea typeface="Roboto Mono"/>
                <a:cs typeface="Roboto Mono"/>
                <a:sym typeface="Roboto Mono"/>
              </a:rPr>
            </a:br>
            <a:r>
              <a:rPr lang="en">
                <a:latin typeface="Roboto Mono"/>
                <a:ea typeface="Roboto Mono"/>
                <a:cs typeface="Roboto Mono"/>
                <a:sym typeface="Roboto Mono"/>
              </a:rPr>
              <a:t>    function b() {} // Danger!</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Call Stack</a:t>
            </a:r>
          </a:p>
        </p:txBody>
      </p:sp>
      <p:sp>
        <p:nvSpPr>
          <p:cNvPr id="204" name="Shape 20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Let’s take a closer look at the way control flows through functions.</a:t>
            </a:r>
          </a:p>
          <a:p>
            <a:pPr lvl="0">
              <a:spcBef>
                <a:spcPts val="0"/>
              </a:spcBef>
              <a:buNone/>
            </a:pPr>
            <a:r>
              <a:rPr lang="en">
                <a:latin typeface="Roboto Mono"/>
                <a:ea typeface="Roboto Mono"/>
                <a:cs typeface="Roboto Mono"/>
                <a:sym typeface="Roboto Mono"/>
              </a:rPr>
              <a:t>function greet(who) {</a:t>
            </a:r>
            <a:br>
              <a:rPr lang="en">
                <a:latin typeface="Roboto Mono"/>
                <a:ea typeface="Roboto Mono"/>
                <a:cs typeface="Roboto Mono"/>
                <a:sym typeface="Roboto Mono"/>
              </a:rPr>
            </a:br>
            <a:r>
              <a:rPr lang="en">
                <a:latin typeface="Roboto Mono"/>
                <a:ea typeface="Roboto Mono"/>
                <a:cs typeface="Roboto Mono"/>
                <a:sym typeface="Roboto Mono"/>
              </a:rPr>
              <a:t>  console.log("Hello " + who);</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greet("Harry");</a:t>
            </a:r>
            <a:br>
              <a:rPr lang="en">
                <a:latin typeface="Roboto Mono"/>
                <a:ea typeface="Roboto Mono"/>
                <a:cs typeface="Roboto Mono"/>
                <a:sym typeface="Roboto Mono"/>
              </a:rPr>
            </a:br>
            <a:r>
              <a:rPr lang="en">
                <a:latin typeface="Roboto Mono"/>
                <a:ea typeface="Roboto Mono"/>
                <a:cs typeface="Roboto Mono"/>
                <a:sym typeface="Roboto Mono"/>
              </a:rPr>
              <a:t>console.log("Bye");</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Call Stack</a:t>
            </a:r>
          </a:p>
        </p:txBody>
      </p:sp>
      <p:sp>
        <p:nvSpPr>
          <p:cNvPr id="210" name="Shape 21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could show the flow of control schematically like this:</a:t>
            </a:r>
          </a:p>
          <a:p>
            <a:pPr lvl="0">
              <a:spcBef>
                <a:spcPts val="0"/>
              </a:spcBef>
              <a:buNone/>
            </a:pPr>
            <a:r>
              <a:rPr lang="en"/>
              <a:t>top</a:t>
            </a:r>
            <a:br>
              <a:rPr lang="en"/>
            </a:br>
            <a:r>
              <a:rPr lang="en"/>
              <a:t>   greet</a:t>
            </a:r>
            <a:br>
              <a:rPr lang="en"/>
            </a:br>
            <a:r>
              <a:rPr lang="en"/>
              <a:t>        console.log</a:t>
            </a:r>
            <a:br>
              <a:rPr lang="en"/>
            </a:br>
            <a:r>
              <a:rPr lang="en"/>
              <a:t>   greet</a:t>
            </a:r>
            <a:br>
              <a:rPr lang="en"/>
            </a:br>
            <a:r>
              <a:rPr lang="en"/>
              <a:t>top</a:t>
            </a:r>
            <a:br>
              <a:rPr lang="en"/>
            </a:br>
            <a:r>
              <a:rPr lang="en"/>
              <a:t>   console.log</a:t>
            </a:r>
            <a:br>
              <a:rPr lang="en"/>
            </a:br>
            <a:r>
              <a:rPr lang="en"/>
              <a:t>top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Call Stack</a:t>
            </a:r>
          </a:p>
        </p:txBody>
      </p:sp>
      <p:sp>
        <p:nvSpPr>
          <p:cNvPr id="216" name="Shape 21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function has to jump back to the place of the call when it returns.</a:t>
            </a:r>
          </a:p>
          <a:p>
            <a:pPr lvl="0">
              <a:spcBef>
                <a:spcPts val="0"/>
              </a:spcBef>
              <a:buNone/>
            </a:pPr>
            <a:r>
              <a:rPr lang="en"/>
              <a:t>The computer must remember the context from which the function was called. </a:t>
            </a:r>
          </a:p>
          <a:p>
            <a:pPr lvl="0">
              <a:spcBef>
                <a:spcPts val="0"/>
              </a:spcBef>
              <a:buNone/>
            </a:pPr>
            <a:r>
              <a:rPr lang="en"/>
              <a:t>The place where the computer stores this context is the call stack. </a:t>
            </a:r>
          </a:p>
          <a:p>
            <a:pPr lvl="0">
              <a:spcBef>
                <a:spcPts val="0"/>
              </a:spcBef>
              <a:buNone/>
            </a:pPr>
            <a:r>
              <a:rPr lang="en"/>
              <a:t>When a function is called, the </a:t>
            </a:r>
            <a:r>
              <a:rPr b="1" lang="en"/>
              <a:t>current context </a:t>
            </a:r>
            <a:r>
              <a:rPr lang="en"/>
              <a:t>is put on top of this “stack”.</a:t>
            </a:r>
          </a:p>
          <a:p>
            <a:pPr lvl="0">
              <a:spcBef>
                <a:spcPts val="0"/>
              </a:spcBef>
              <a:buNone/>
            </a:pPr>
            <a:r>
              <a:rPr lang="en"/>
              <a:t>When the function returns, it removes the top context from the stack and uses it to continue execution.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Call Stack</a:t>
            </a:r>
          </a:p>
        </p:txBody>
      </p:sp>
      <p:sp>
        <p:nvSpPr>
          <p:cNvPr id="222" name="Shape 22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Storing this stack requires space in the computer’s memory. </a:t>
            </a:r>
          </a:p>
          <a:p>
            <a:pPr lvl="0">
              <a:spcBef>
                <a:spcPts val="0"/>
              </a:spcBef>
              <a:buNone/>
            </a:pPr>
            <a:r>
              <a:rPr lang="en"/>
              <a:t>When the stack grows too big, the computer will fail with a message like:</a:t>
            </a:r>
          </a:p>
          <a:p>
            <a:pPr indent="-228600" lvl="0" marL="457200" rtl="0">
              <a:spcBef>
                <a:spcPts val="0"/>
              </a:spcBef>
              <a:buChar char="-"/>
            </a:pPr>
            <a:r>
              <a:rPr lang="en"/>
              <a:t>“out of stack space”</a:t>
            </a:r>
          </a:p>
          <a:p>
            <a:pPr indent="-228600" lvl="0" marL="457200">
              <a:spcBef>
                <a:spcPts val="0"/>
              </a:spcBef>
              <a:buChar char="-"/>
            </a:pPr>
            <a:r>
              <a:rPr lang="en"/>
              <a:t>“too much recursion”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Call Stack</a:t>
            </a:r>
          </a:p>
        </p:txBody>
      </p:sp>
      <p:sp>
        <p:nvSpPr>
          <p:cNvPr id="228" name="Shape 22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Example of stack failure:</a:t>
            </a:r>
          </a:p>
          <a:p>
            <a:pPr lvl="0">
              <a:spcBef>
                <a:spcPts val="0"/>
              </a:spcBef>
              <a:buNone/>
            </a:pPr>
            <a:r>
              <a:rPr lang="en">
                <a:latin typeface="Roboto Mono"/>
                <a:ea typeface="Roboto Mono"/>
                <a:cs typeface="Roboto Mono"/>
                <a:sym typeface="Roboto Mono"/>
              </a:rPr>
              <a:t>function chicken() {</a:t>
            </a:r>
            <a:br>
              <a:rPr lang="en">
                <a:latin typeface="Roboto Mono"/>
                <a:ea typeface="Roboto Mono"/>
                <a:cs typeface="Roboto Mono"/>
                <a:sym typeface="Roboto Mono"/>
              </a:rPr>
            </a:br>
            <a:r>
              <a:rPr lang="en">
                <a:latin typeface="Roboto Mono"/>
                <a:ea typeface="Roboto Mono"/>
                <a:cs typeface="Roboto Mono"/>
                <a:sym typeface="Roboto Mono"/>
              </a:rPr>
              <a:t>  return egg();</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function egg() {</a:t>
            </a:r>
            <a:br>
              <a:rPr lang="en">
                <a:latin typeface="Roboto Mono"/>
                <a:ea typeface="Roboto Mono"/>
                <a:cs typeface="Roboto Mono"/>
                <a:sym typeface="Roboto Mono"/>
              </a:rPr>
            </a:br>
            <a:r>
              <a:rPr lang="en">
                <a:latin typeface="Roboto Mono"/>
                <a:ea typeface="Roboto Mono"/>
                <a:cs typeface="Roboto Mono"/>
                <a:sym typeface="Roboto Mono"/>
              </a:rPr>
              <a:t>  return chicken();</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console.log(chicken() + " came first.");</a:t>
            </a:r>
          </a:p>
          <a:p>
            <a:pPr lvl="0">
              <a:spcBef>
                <a:spcPts val="0"/>
              </a:spcBef>
              <a:buNone/>
            </a:pPr>
            <a:r>
              <a:t/>
            </a:r>
            <a:endParaRPr/>
          </a:p>
        </p:txBody>
      </p:sp>
      <p:sp>
        <p:nvSpPr>
          <p:cNvPr id="229" name="Shape 229"/>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This would be infinite, if the computer had an infinite stack. </a:t>
            </a:r>
          </a:p>
          <a:p>
            <a:pPr lvl="0">
              <a:spcBef>
                <a:spcPts val="0"/>
              </a:spcBef>
              <a:buNone/>
            </a:pPr>
            <a:r>
              <a:rPr lang="en"/>
              <a:t>As it is, we will run out of space, or “blow the stack”.</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Optional arguments</a:t>
            </a:r>
          </a:p>
        </p:txBody>
      </p:sp>
      <p:sp>
        <p:nvSpPr>
          <p:cNvPr id="235" name="Shape 23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alert("Hello", "Good Evening", "How do you do?");</a:t>
            </a:r>
          </a:p>
          <a:p>
            <a:pPr lvl="0">
              <a:spcBef>
                <a:spcPts val="0"/>
              </a:spcBef>
              <a:buNone/>
            </a:pPr>
            <a:r>
              <a:rPr lang="en"/>
              <a:t>The function alert </a:t>
            </a:r>
            <a:r>
              <a:rPr lang="en"/>
              <a:t>officially </a:t>
            </a:r>
            <a:r>
              <a:rPr lang="en"/>
              <a:t>accepts only one argument. </a:t>
            </a:r>
            <a:br>
              <a:rPr lang="en"/>
            </a:br>
            <a:r>
              <a:rPr lang="en"/>
              <a:t>It simply ignores the other arguments and shows you “Hello”.</a:t>
            </a:r>
          </a:p>
          <a:p>
            <a:pPr lvl="0">
              <a:spcBef>
                <a:spcPts val="0"/>
              </a:spcBef>
              <a:buNone/>
            </a:pPr>
            <a:r>
              <a:rPr lang="en"/>
              <a:t>JavaScript is broad-minded about the arguments you pass to a function. </a:t>
            </a:r>
            <a:br>
              <a:rPr lang="en"/>
            </a:br>
            <a:r>
              <a:rPr lang="en"/>
              <a:t>If you pass too many, the extra ones are ignored. </a:t>
            </a:r>
            <a:br>
              <a:rPr lang="en"/>
            </a:br>
            <a:r>
              <a:rPr lang="en"/>
              <a:t>If you pass too few, the missing parameters get assigned the value undefined.</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Optional arguments</a:t>
            </a:r>
          </a:p>
        </p:txBody>
      </p:sp>
      <p:sp>
        <p:nvSpPr>
          <p:cNvPr id="241" name="Shape 24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Downside — likely that you’ll accidentally pass the wrong number of arguments to functions and no one will tell you about it.</a:t>
            </a:r>
          </a:p>
          <a:p>
            <a:pPr lvl="0">
              <a:spcBef>
                <a:spcPts val="0"/>
              </a:spcBef>
              <a:buNone/>
            </a:pPr>
            <a:r>
              <a:rPr lang="en"/>
              <a:t>Upside — this behavior can be used to have a function take “optional” arguments.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Functions</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Functions are the bread and butter of JavaScript programming.</a:t>
            </a:r>
          </a:p>
          <a:p>
            <a:pPr lvl="0">
              <a:spcBef>
                <a:spcPts val="0"/>
              </a:spcBef>
              <a:buNone/>
            </a:pPr>
            <a:r>
              <a:rPr lang="en"/>
              <a:t>It is a tool to:</a:t>
            </a:r>
          </a:p>
          <a:p>
            <a:pPr indent="-228600" lvl="0" marL="457200" rtl="0">
              <a:spcBef>
                <a:spcPts val="0"/>
              </a:spcBef>
              <a:buChar char="-"/>
            </a:pPr>
            <a:r>
              <a:rPr lang="en"/>
              <a:t>structure larger programs,</a:t>
            </a:r>
          </a:p>
          <a:p>
            <a:pPr indent="-228600" lvl="0" marL="457200" rtl="0">
              <a:spcBef>
                <a:spcPts val="0"/>
              </a:spcBef>
              <a:buChar char="-"/>
            </a:pPr>
            <a:r>
              <a:rPr lang="en"/>
              <a:t>reduce repetition, </a:t>
            </a:r>
          </a:p>
          <a:p>
            <a:pPr indent="-228600" lvl="0" marL="457200" rtl="0">
              <a:spcBef>
                <a:spcPts val="0"/>
              </a:spcBef>
              <a:buChar char="-"/>
            </a:pPr>
            <a:r>
              <a:rPr lang="en"/>
              <a:t>associate names with subprograms, </a:t>
            </a:r>
          </a:p>
          <a:p>
            <a:pPr indent="-228600" lvl="0" marL="457200">
              <a:spcBef>
                <a:spcPts val="0"/>
              </a:spcBef>
              <a:buChar char="-"/>
            </a:pPr>
            <a:r>
              <a:rPr lang="en"/>
              <a:t>isolate these subprograms from each other.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Optional arguments</a:t>
            </a:r>
          </a:p>
        </p:txBody>
      </p:sp>
      <p:sp>
        <p:nvSpPr>
          <p:cNvPr id="247" name="Shape 247"/>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function power(base, exponent) {</a:t>
            </a:r>
            <a:br>
              <a:rPr lang="en">
                <a:latin typeface="Roboto Mono"/>
                <a:ea typeface="Roboto Mono"/>
                <a:cs typeface="Roboto Mono"/>
                <a:sym typeface="Roboto Mono"/>
              </a:rPr>
            </a:br>
            <a:r>
              <a:rPr lang="en">
                <a:latin typeface="Roboto Mono"/>
                <a:ea typeface="Roboto Mono"/>
                <a:cs typeface="Roboto Mono"/>
                <a:sym typeface="Roboto Mono"/>
              </a:rPr>
              <a:t>  if (exponent == undefined)</a:t>
            </a:r>
            <a:br>
              <a:rPr lang="en">
                <a:latin typeface="Roboto Mono"/>
                <a:ea typeface="Roboto Mono"/>
                <a:cs typeface="Roboto Mono"/>
                <a:sym typeface="Roboto Mono"/>
              </a:rPr>
            </a:br>
            <a:r>
              <a:rPr lang="en">
                <a:latin typeface="Roboto Mono"/>
                <a:ea typeface="Roboto Mono"/>
                <a:cs typeface="Roboto Mono"/>
                <a:sym typeface="Roboto Mono"/>
              </a:rPr>
              <a:t>    exponent = 2;</a:t>
            </a:r>
            <a:br>
              <a:rPr lang="en">
                <a:latin typeface="Roboto Mono"/>
                <a:ea typeface="Roboto Mono"/>
                <a:cs typeface="Roboto Mono"/>
                <a:sym typeface="Roboto Mono"/>
              </a:rPr>
            </a:br>
            <a:r>
              <a:rPr lang="en">
                <a:latin typeface="Roboto Mono"/>
                <a:ea typeface="Roboto Mono"/>
                <a:cs typeface="Roboto Mono"/>
                <a:sym typeface="Roboto Mono"/>
              </a:rPr>
              <a:t>  var result = 1;</a:t>
            </a:r>
            <a:br>
              <a:rPr lang="en">
                <a:latin typeface="Roboto Mono"/>
                <a:ea typeface="Roboto Mono"/>
                <a:cs typeface="Roboto Mono"/>
                <a:sym typeface="Roboto Mono"/>
              </a:rPr>
            </a:br>
            <a:r>
              <a:rPr lang="en">
                <a:latin typeface="Roboto Mono"/>
                <a:ea typeface="Roboto Mono"/>
                <a:cs typeface="Roboto Mono"/>
                <a:sym typeface="Roboto Mono"/>
              </a:rPr>
              <a:t>  for (var count = 0; count &lt; exponent; count++)</a:t>
            </a:r>
            <a:br>
              <a:rPr lang="en">
                <a:latin typeface="Roboto Mono"/>
                <a:ea typeface="Roboto Mono"/>
                <a:cs typeface="Roboto Mono"/>
                <a:sym typeface="Roboto Mono"/>
              </a:rPr>
            </a:br>
            <a:r>
              <a:rPr lang="en">
                <a:latin typeface="Roboto Mono"/>
                <a:ea typeface="Roboto Mono"/>
                <a:cs typeface="Roboto Mono"/>
                <a:sym typeface="Roboto Mono"/>
              </a:rPr>
              <a:t>    result *= base;</a:t>
            </a:r>
            <a:br>
              <a:rPr lang="en">
                <a:latin typeface="Roboto Mono"/>
                <a:ea typeface="Roboto Mono"/>
                <a:cs typeface="Roboto Mono"/>
                <a:sym typeface="Roboto Mono"/>
              </a:rPr>
            </a:br>
            <a:r>
              <a:rPr lang="en">
                <a:latin typeface="Roboto Mono"/>
                <a:ea typeface="Roboto Mono"/>
                <a:cs typeface="Roboto Mono"/>
                <a:sym typeface="Roboto Mono"/>
              </a:rPr>
              <a:t>  return result;</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latin typeface="Roboto Mono"/>
              <a:ea typeface="Roboto Mono"/>
              <a:cs typeface="Roboto Mono"/>
              <a:sym typeface="Roboto Mono"/>
            </a:endParaRPr>
          </a:p>
        </p:txBody>
      </p:sp>
      <p:sp>
        <p:nvSpPr>
          <p:cNvPr id="248" name="Shape 248"/>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console.log(power(4));</a:t>
            </a:r>
            <a:br>
              <a:rPr lang="en">
                <a:latin typeface="Roboto Mono"/>
                <a:ea typeface="Roboto Mono"/>
                <a:cs typeface="Roboto Mono"/>
                <a:sym typeface="Roboto Mono"/>
              </a:rPr>
            </a:br>
            <a:r>
              <a:rPr lang="en">
                <a:latin typeface="Roboto Mono"/>
                <a:ea typeface="Roboto Mono"/>
                <a:cs typeface="Roboto Mono"/>
                <a:sym typeface="Roboto Mono"/>
              </a:rPr>
              <a:t>// → 16</a:t>
            </a:r>
          </a:p>
          <a:p>
            <a:pPr lvl="0">
              <a:spcBef>
                <a:spcPts val="0"/>
              </a:spcBef>
              <a:buNone/>
            </a:pPr>
            <a:r>
              <a:rPr lang="en">
                <a:latin typeface="Roboto Mono"/>
                <a:ea typeface="Roboto Mono"/>
                <a:cs typeface="Roboto Mono"/>
                <a:sym typeface="Roboto Mono"/>
              </a:rPr>
              <a:t>console.log(power(4, 3));</a:t>
            </a:r>
            <a:br>
              <a:rPr lang="en">
                <a:latin typeface="Roboto Mono"/>
                <a:ea typeface="Roboto Mono"/>
                <a:cs typeface="Roboto Mono"/>
                <a:sym typeface="Roboto Mono"/>
              </a:rPr>
            </a:br>
            <a:r>
              <a:rPr lang="en">
                <a:latin typeface="Roboto Mono"/>
                <a:ea typeface="Roboto Mono"/>
                <a:cs typeface="Roboto Mono"/>
                <a:sym typeface="Roboto Mono"/>
              </a:rPr>
              <a:t>// → 64</a:t>
            </a:r>
          </a:p>
          <a:p>
            <a:pPr lv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Closure</a:t>
            </a:r>
          </a:p>
        </p:txBody>
      </p:sp>
      <p:sp>
        <p:nvSpPr>
          <p:cNvPr id="254" name="Shape 25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ability to treat functions as values, combined with the fact that local variables are “re-created” every time a function is called, brings up an interesting question. </a:t>
            </a:r>
          </a:p>
          <a:p>
            <a:pPr lvl="0">
              <a:spcBef>
                <a:spcPts val="0"/>
              </a:spcBef>
              <a:buNone/>
            </a:pPr>
            <a:r>
              <a:rPr lang="en"/>
              <a:t>What happens to local variables when the function call that created them is no longer active?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Closure</a:t>
            </a:r>
          </a:p>
        </p:txBody>
      </p:sp>
      <p:sp>
        <p:nvSpPr>
          <p:cNvPr id="260" name="Shape 26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function wrapValue(n) {</a:t>
            </a:r>
            <a:br>
              <a:rPr lang="en">
                <a:latin typeface="Roboto Mono"/>
                <a:ea typeface="Roboto Mono"/>
                <a:cs typeface="Roboto Mono"/>
                <a:sym typeface="Roboto Mono"/>
              </a:rPr>
            </a:br>
            <a:r>
              <a:rPr lang="en">
                <a:latin typeface="Roboto Mono"/>
                <a:ea typeface="Roboto Mono"/>
                <a:cs typeface="Roboto Mono"/>
                <a:sym typeface="Roboto Mono"/>
              </a:rPr>
              <a:t>  var localVariable = n;</a:t>
            </a:r>
            <a:br>
              <a:rPr lang="en">
                <a:latin typeface="Roboto Mono"/>
                <a:ea typeface="Roboto Mono"/>
                <a:cs typeface="Roboto Mono"/>
                <a:sym typeface="Roboto Mono"/>
              </a:rPr>
            </a:br>
            <a:r>
              <a:rPr lang="en">
                <a:latin typeface="Roboto Mono"/>
                <a:ea typeface="Roboto Mono"/>
                <a:cs typeface="Roboto Mono"/>
                <a:sym typeface="Roboto Mono"/>
              </a:rPr>
              <a:t>  return function() { return localVariable; };</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var wrap1 = wrapValue(1);</a:t>
            </a:r>
            <a:br>
              <a:rPr lang="en">
                <a:latin typeface="Roboto Mono"/>
                <a:ea typeface="Roboto Mono"/>
                <a:cs typeface="Roboto Mono"/>
                <a:sym typeface="Roboto Mono"/>
              </a:rPr>
            </a:br>
            <a:r>
              <a:rPr lang="en">
                <a:latin typeface="Roboto Mono"/>
                <a:ea typeface="Roboto Mono"/>
                <a:cs typeface="Roboto Mono"/>
                <a:sym typeface="Roboto Mono"/>
              </a:rPr>
              <a:t>var wrap2 = wrapValue(2);</a:t>
            </a:r>
            <a:br>
              <a:rPr lang="en">
                <a:latin typeface="Roboto Mono"/>
                <a:ea typeface="Roboto Mono"/>
                <a:cs typeface="Roboto Mono"/>
                <a:sym typeface="Roboto Mono"/>
              </a:rPr>
            </a:br>
            <a:r>
              <a:rPr lang="en">
                <a:latin typeface="Roboto Mono"/>
                <a:ea typeface="Roboto Mono"/>
                <a:cs typeface="Roboto Mono"/>
                <a:sym typeface="Roboto Mono"/>
              </a:rPr>
              <a:t>console.log(wrap1());  // → 1</a:t>
            </a:r>
            <a:br>
              <a:rPr lang="en">
                <a:latin typeface="Roboto Mono"/>
                <a:ea typeface="Roboto Mono"/>
                <a:cs typeface="Roboto Mono"/>
                <a:sym typeface="Roboto Mono"/>
              </a:rPr>
            </a:br>
            <a:r>
              <a:rPr lang="en">
                <a:latin typeface="Roboto Mono"/>
                <a:ea typeface="Roboto Mono"/>
                <a:cs typeface="Roboto Mono"/>
                <a:sym typeface="Roboto Mono"/>
              </a:rPr>
              <a:t>console.log(wrap2());  // → 2</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Closure</a:t>
            </a:r>
          </a:p>
        </p:txBody>
      </p:sp>
      <p:sp>
        <p:nvSpPr>
          <p:cNvPr id="266" name="Shape 26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variable can still be accessed. </a:t>
            </a:r>
          </a:p>
          <a:p>
            <a:pPr lvl="0">
              <a:spcBef>
                <a:spcPts val="0"/>
              </a:spcBef>
              <a:buNone/>
            </a:pPr>
            <a:r>
              <a:rPr lang="en"/>
              <a:t>Multiple instances of the variable can be alive at the same time.</a:t>
            </a:r>
          </a:p>
          <a:p>
            <a:pPr lvl="0">
              <a:spcBef>
                <a:spcPts val="0"/>
              </a:spcBef>
              <a:buNone/>
            </a:pPr>
            <a:r>
              <a:rPr lang="en"/>
              <a:t>Local variables are </a:t>
            </a:r>
            <a:r>
              <a:rPr b="1" lang="en"/>
              <a:t>re-created for every call</a:t>
            </a:r>
            <a:r>
              <a:rPr lang="en"/>
              <a:t>—different calls can’t trample on one another’s local variables.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Closure</a:t>
            </a:r>
          </a:p>
        </p:txBody>
      </p:sp>
      <p:sp>
        <p:nvSpPr>
          <p:cNvPr id="272" name="Shape 27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Being able to reference a specific instance of local variables in an enclosing function—is called </a:t>
            </a:r>
            <a:r>
              <a:rPr b="1" lang="en"/>
              <a:t>closure</a:t>
            </a:r>
            <a:r>
              <a:rPr lang="en"/>
              <a:t>. </a:t>
            </a:r>
          </a:p>
          <a:p>
            <a:pPr lvl="0">
              <a:spcBef>
                <a:spcPts val="0"/>
              </a:spcBef>
              <a:buNone/>
            </a:pPr>
            <a:r>
              <a:rPr lang="en"/>
              <a:t>A function that “closes over” some local variables is called </a:t>
            </a:r>
            <a:r>
              <a:rPr i="1" lang="en"/>
              <a:t>a</a:t>
            </a:r>
            <a:r>
              <a:rPr lang="en"/>
              <a:t> </a:t>
            </a:r>
            <a:r>
              <a:rPr b="1" i="1" lang="en"/>
              <a:t>closure</a:t>
            </a:r>
            <a:r>
              <a:rPr lang="en"/>
              <a:t>. </a:t>
            </a:r>
          </a:p>
          <a:p>
            <a:pPr lvl="0">
              <a:spcBef>
                <a:spcPts val="0"/>
              </a:spcBef>
              <a:buNone/>
            </a:pPr>
            <a:r>
              <a:rPr lang="en"/>
              <a:t>This behavior frees you from having to worry about lifetimes of variables.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Closure</a:t>
            </a:r>
          </a:p>
        </p:txBody>
      </p:sp>
      <p:sp>
        <p:nvSpPr>
          <p:cNvPr id="278" name="Shape 27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function multiplier(factor) {</a:t>
            </a:r>
            <a:br>
              <a:rPr lang="en">
                <a:latin typeface="Roboto Mono"/>
                <a:ea typeface="Roboto Mono"/>
                <a:cs typeface="Roboto Mono"/>
                <a:sym typeface="Roboto Mono"/>
              </a:rPr>
            </a:br>
            <a:r>
              <a:rPr lang="en">
                <a:latin typeface="Roboto Mono"/>
                <a:ea typeface="Roboto Mono"/>
                <a:cs typeface="Roboto Mono"/>
                <a:sym typeface="Roboto Mono"/>
              </a:rPr>
              <a:t>  return function(number) {</a:t>
            </a:r>
            <a:br>
              <a:rPr lang="en">
                <a:latin typeface="Roboto Mono"/>
                <a:ea typeface="Roboto Mono"/>
                <a:cs typeface="Roboto Mono"/>
                <a:sym typeface="Roboto Mono"/>
              </a:rPr>
            </a:br>
            <a:r>
              <a:rPr lang="en">
                <a:latin typeface="Roboto Mono"/>
                <a:ea typeface="Roboto Mono"/>
                <a:cs typeface="Roboto Mono"/>
                <a:sym typeface="Roboto Mono"/>
              </a:rPr>
              <a:t>    return number * factor;</a:t>
            </a:r>
            <a:br>
              <a:rPr lang="en">
                <a:latin typeface="Roboto Mono"/>
                <a:ea typeface="Roboto Mono"/>
                <a:cs typeface="Roboto Mono"/>
                <a:sym typeface="Roboto Mono"/>
              </a:rPr>
            </a:br>
            <a:r>
              <a:rPr lang="en">
                <a:latin typeface="Roboto Mono"/>
                <a:ea typeface="Roboto Mono"/>
                <a:cs typeface="Roboto Mono"/>
                <a:sym typeface="Roboto Mono"/>
              </a:rPr>
              <a:t>  };</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var twice = multiplier(2);</a:t>
            </a:r>
            <a:br>
              <a:rPr lang="en">
                <a:latin typeface="Roboto Mono"/>
                <a:ea typeface="Roboto Mono"/>
                <a:cs typeface="Roboto Mono"/>
                <a:sym typeface="Roboto Mono"/>
              </a:rPr>
            </a:br>
            <a:r>
              <a:rPr lang="en">
                <a:latin typeface="Roboto Mono"/>
                <a:ea typeface="Roboto Mono"/>
                <a:cs typeface="Roboto Mono"/>
                <a:sym typeface="Roboto Mono"/>
              </a:rPr>
              <a:t>console.log(twice(5));</a:t>
            </a:r>
            <a:br>
              <a:rPr lang="en">
                <a:latin typeface="Roboto Mono"/>
                <a:ea typeface="Roboto Mono"/>
                <a:cs typeface="Roboto Mono"/>
                <a:sym typeface="Roboto Mono"/>
              </a:rPr>
            </a:br>
            <a:r>
              <a:rPr lang="en">
                <a:latin typeface="Roboto Mono"/>
                <a:ea typeface="Roboto Mono"/>
                <a:cs typeface="Roboto Mono"/>
                <a:sym typeface="Roboto Mono"/>
              </a:rPr>
              <a:t>// → 10</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nvSpPr>
        <p:spPr>
          <a:xfrm>
            <a:off x="773700" y="589850"/>
            <a:ext cx="7596600" cy="3262800"/>
          </a:xfrm>
          <a:prstGeom prst="rect">
            <a:avLst/>
          </a:prstGeom>
          <a:noFill/>
          <a:ln>
            <a:noFill/>
          </a:ln>
        </p:spPr>
        <p:txBody>
          <a:bodyPr anchorCtr="0" anchor="ctr" bIns="91425" lIns="91425" rIns="91425" tIns="91425">
            <a:noAutofit/>
          </a:bodyPr>
          <a:lstStyle/>
          <a:p>
            <a:pPr lvl="0" rtl="0" algn="ctr">
              <a:spcBef>
                <a:spcPts val="0"/>
              </a:spcBef>
              <a:buNone/>
            </a:pPr>
            <a:r>
              <a:rPr lang="en" sz="3200">
                <a:solidFill>
                  <a:srgbClr val="737373"/>
                </a:solidFill>
                <a:latin typeface="Roboto"/>
                <a:ea typeface="Roboto"/>
                <a:cs typeface="Roboto"/>
                <a:sym typeface="Roboto"/>
              </a:rPr>
              <a:t>“</a:t>
            </a:r>
            <a:r>
              <a:rPr lang="en" sz="2400">
                <a:solidFill>
                  <a:srgbClr val="737373"/>
                </a:solidFill>
                <a:latin typeface="Roboto"/>
                <a:ea typeface="Roboto"/>
                <a:cs typeface="Roboto"/>
                <a:sym typeface="Roboto"/>
              </a:rPr>
              <a:t>Thinking about programs like this takes some practice. A good mental model is to think of the function keyword as “freezing” the code in its body and wrapping it into a package (the function value). So when you read return function(...) {...}, think of it as returning a handle to a piece of computation, frozen for later use.</a:t>
            </a:r>
            <a:r>
              <a:rPr lang="en" sz="3200">
                <a:solidFill>
                  <a:srgbClr val="737373"/>
                </a:solidFill>
                <a:latin typeface="Roboto"/>
                <a:ea typeface="Roboto"/>
                <a:cs typeface="Roboto"/>
                <a:sym typeface="Roboto"/>
              </a:rPr>
              <a:t>”</a:t>
            </a:r>
          </a:p>
        </p:txBody>
      </p:sp>
      <p:cxnSp>
        <p:nvCxnSpPr>
          <p:cNvPr id="284" name="Shape 284"/>
          <p:cNvCxnSpPr/>
          <p:nvPr/>
        </p:nvCxnSpPr>
        <p:spPr>
          <a:xfrm>
            <a:off x="4295550" y="3932100"/>
            <a:ext cx="552900" cy="0"/>
          </a:xfrm>
          <a:prstGeom prst="straightConnector1">
            <a:avLst/>
          </a:prstGeom>
          <a:noFill/>
          <a:ln cap="flat" cmpd="sng" w="28575">
            <a:solidFill>
              <a:srgbClr val="4285F4"/>
            </a:solidFill>
            <a:prstDash val="solid"/>
            <a:round/>
            <a:headEnd len="med" w="med" type="none"/>
            <a:tailEnd len="med" w="med" type="none"/>
          </a:ln>
        </p:spPr>
      </p:cxnSp>
      <p:sp>
        <p:nvSpPr>
          <p:cNvPr id="285" name="Shape 285"/>
          <p:cNvSpPr txBox="1"/>
          <p:nvPr/>
        </p:nvSpPr>
        <p:spPr>
          <a:xfrm>
            <a:off x="773700" y="4011575"/>
            <a:ext cx="7596600" cy="5184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737373"/>
                </a:solidFill>
                <a:latin typeface="Roboto"/>
                <a:ea typeface="Roboto"/>
                <a:cs typeface="Roboto"/>
                <a:sym typeface="Roboto"/>
              </a:rPr>
              <a:t>- Marijn Haverbeke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Recursion</a:t>
            </a:r>
          </a:p>
        </p:txBody>
      </p:sp>
      <p:sp>
        <p:nvSpPr>
          <p:cNvPr id="291" name="Shape 2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function can call itself, as long as it </a:t>
            </a:r>
            <a:r>
              <a:rPr lang="en"/>
              <a:t>takes care </a:t>
            </a:r>
            <a:r>
              <a:rPr lang="en"/>
              <a:t>not </a:t>
            </a:r>
            <a:r>
              <a:rPr lang="en"/>
              <a:t>to </a:t>
            </a:r>
            <a:r>
              <a:rPr lang="en"/>
              <a:t>overflow the stack. </a:t>
            </a:r>
          </a:p>
          <a:p>
            <a:pPr lvl="0">
              <a:spcBef>
                <a:spcPts val="0"/>
              </a:spcBef>
              <a:buNone/>
            </a:pPr>
            <a:r>
              <a:rPr lang="en"/>
              <a:t>Such a function is called </a:t>
            </a:r>
            <a:r>
              <a:rPr b="1" lang="en"/>
              <a:t>recursive</a:t>
            </a:r>
            <a:r>
              <a:rPr lang="en"/>
              <a:t>. </a:t>
            </a:r>
          </a:p>
          <a:p>
            <a:pPr lvl="0">
              <a:spcBef>
                <a:spcPts val="0"/>
              </a:spcBef>
              <a:buNone/>
            </a:pPr>
            <a:r>
              <a:rPr lang="en"/>
              <a:t>Recursion allows some functions to be written in a different style.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Recursion</a:t>
            </a:r>
          </a:p>
        </p:txBody>
      </p:sp>
      <p:sp>
        <p:nvSpPr>
          <p:cNvPr id="297" name="Shape 29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function power(base, exponent) {</a:t>
            </a:r>
            <a:br>
              <a:rPr lang="en">
                <a:latin typeface="Roboto Mono"/>
                <a:ea typeface="Roboto Mono"/>
                <a:cs typeface="Roboto Mono"/>
                <a:sym typeface="Roboto Mono"/>
              </a:rPr>
            </a:br>
            <a:r>
              <a:rPr lang="en">
                <a:latin typeface="Roboto Mono"/>
                <a:ea typeface="Roboto Mono"/>
                <a:cs typeface="Roboto Mono"/>
                <a:sym typeface="Roboto Mono"/>
              </a:rPr>
              <a:t>  if (exponent == 0)</a:t>
            </a:r>
            <a:br>
              <a:rPr lang="en">
                <a:latin typeface="Roboto Mono"/>
                <a:ea typeface="Roboto Mono"/>
                <a:cs typeface="Roboto Mono"/>
                <a:sym typeface="Roboto Mono"/>
              </a:rPr>
            </a:br>
            <a:r>
              <a:rPr lang="en">
                <a:latin typeface="Roboto Mono"/>
                <a:ea typeface="Roboto Mono"/>
                <a:cs typeface="Roboto Mono"/>
                <a:sym typeface="Roboto Mono"/>
              </a:rPr>
              <a:t>    return 1;</a:t>
            </a:r>
            <a:br>
              <a:rPr lang="en">
                <a:latin typeface="Roboto Mono"/>
                <a:ea typeface="Roboto Mono"/>
                <a:cs typeface="Roboto Mono"/>
                <a:sym typeface="Roboto Mono"/>
              </a:rPr>
            </a:br>
            <a:r>
              <a:rPr lang="en">
                <a:latin typeface="Roboto Mono"/>
                <a:ea typeface="Roboto Mono"/>
                <a:cs typeface="Roboto Mono"/>
                <a:sym typeface="Roboto Mono"/>
              </a:rPr>
              <a:t>  else</a:t>
            </a:r>
            <a:br>
              <a:rPr lang="en">
                <a:latin typeface="Roboto Mono"/>
                <a:ea typeface="Roboto Mono"/>
                <a:cs typeface="Roboto Mono"/>
                <a:sym typeface="Roboto Mono"/>
              </a:rPr>
            </a:br>
            <a:r>
              <a:rPr lang="en">
                <a:latin typeface="Roboto Mono"/>
                <a:ea typeface="Roboto Mono"/>
                <a:cs typeface="Roboto Mono"/>
                <a:sym typeface="Roboto Mono"/>
              </a:rPr>
              <a:t>    return base * power(base, exponent - 1);</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console.log(power(2, 3));</a:t>
            </a:r>
            <a:br>
              <a:rPr lang="en">
                <a:latin typeface="Roboto Mono"/>
                <a:ea typeface="Roboto Mono"/>
                <a:cs typeface="Roboto Mono"/>
                <a:sym typeface="Roboto Mono"/>
              </a:rPr>
            </a:br>
            <a:r>
              <a:rPr lang="en">
                <a:latin typeface="Roboto Mono"/>
                <a:ea typeface="Roboto Mono"/>
                <a:cs typeface="Roboto Mono"/>
                <a:sym typeface="Roboto Mono"/>
              </a:rPr>
              <a:t>// → 8</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Recursion</a:t>
            </a:r>
          </a:p>
        </p:txBody>
      </p:sp>
      <p:sp>
        <p:nvSpPr>
          <p:cNvPr id="303" name="Shape 30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function calls itself multiple times with different arguments to achieve the repeated multiplication.</a:t>
            </a:r>
          </a:p>
          <a:p>
            <a:pPr lvl="0">
              <a:spcBef>
                <a:spcPts val="0"/>
              </a:spcBef>
              <a:buNone/>
            </a:pPr>
            <a:r>
              <a:rPr b="1" lang="en"/>
              <a:t>Important problem</a:t>
            </a:r>
            <a:r>
              <a:rPr lang="en"/>
              <a:t>: it’s 10 times slower than the looping version. </a:t>
            </a:r>
          </a:p>
          <a:p>
            <a:pPr lvl="0">
              <a:spcBef>
                <a:spcPts val="0"/>
              </a:spcBef>
              <a:buNone/>
            </a:pPr>
            <a:r>
              <a:rPr lang="en"/>
              <a:t>Running through a loop is a lot cheaper than calling a function multiple times.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Defining a function</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Function definition is a variable definition where the value given to the variable happens to be a function. </a:t>
            </a:r>
          </a:p>
          <a:p>
            <a:pPr lvl="0">
              <a:spcBef>
                <a:spcPts val="0"/>
              </a:spcBef>
              <a:buNone/>
            </a:pPr>
            <a:r>
              <a:rPr lang="en">
                <a:latin typeface="Roboto Mono"/>
                <a:ea typeface="Roboto Mono"/>
                <a:cs typeface="Roboto Mono"/>
                <a:sym typeface="Roboto Mono"/>
              </a:rPr>
              <a:t>var square = function(x) {</a:t>
            </a:r>
            <a:br>
              <a:rPr lang="en">
                <a:latin typeface="Roboto Mono"/>
                <a:ea typeface="Roboto Mono"/>
                <a:cs typeface="Roboto Mono"/>
                <a:sym typeface="Roboto Mono"/>
              </a:rPr>
            </a:br>
            <a:r>
              <a:rPr lang="en">
                <a:latin typeface="Roboto Mono"/>
                <a:ea typeface="Roboto Mono"/>
                <a:cs typeface="Roboto Mono"/>
                <a:sym typeface="Roboto Mono"/>
              </a:rPr>
              <a:t>  return x * x;</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console.log(square(12));</a:t>
            </a:r>
            <a:br>
              <a:rPr lang="en">
                <a:latin typeface="Roboto Mono"/>
                <a:ea typeface="Roboto Mono"/>
                <a:cs typeface="Roboto Mono"/>
                <a:sym typeface="Roboto Mono"/>
              </a:rPr>
            </a:br>
            <a:r>
              <a:rPr lang="en">
                <a:latin typeface="Roboto Mono"/>
                <a:ea typeface="Roboto Mono"/>
                <a:cs typeface="Roboto Mono"/>
                <a:sym typeface="Roboto Mono"/>
              </a:rPr>
              <a:t>// → 144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Recursion</a:t>
            </a:r>
          </a:p>
        </p:txBody>
      </p:sp>
      <p:sp>
        <p:nvSpPr>
          <p:cNvPr id="309" name="Shape 30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Do not worry about efficiency until you know that the program is too slow. </a:t>
            </a:r>
          </a:p>
          <a:p>
            <a:pPr lvl="0">
              <a:spcBef>
                <a:spcPts val="0"/>
              </a:spcBef>
              <a:buNone/>
            </a:pPr>
            <a:r>
              <a:rPr lang="en"/>
              <a:t>If it is, find out which parts are taking up the most time, and start exchanging elegance for efficiency in those parts.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nvSpPr>
        <p:spPr>
          <a:xfrm>
            <a:off x="773700" y="589850"/>
            <a:ext cx="7596600" cy="32628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rgbClr val="737373"/>
                </a:solidFill>
                <a:latin typeface="Roboto"/>
                <a:ea typeface="Roboto"/>
                <a:cs typeface="Roboto"/>
                <a:sym typeface="Roboto"/>
              </a:rPr>
              <a:t>The reason I’m stressing this is that surprisingly many beginning programmers focus fanatically on efficiency, even in the smallest details. The result is bigger, more complicated, and often less correct programs, that take longer to write than their more straightforward equivalents and that usually run only marginally faster.</a:t>
            </a:r>
          </a:p>
        </p:txBody>
      </p:sp>
      <p:cxnSp>
        <p:nvCxnSpPr>
          <p:cNvPr id="315" name="Shape 315"/>
          <p:cNvCxnSpPr/>
          <p:nvPr/>
        </p:nvCxnSpPr>
        <p:spPr>
          <a:xfrm>
            <a:off x="4295550" y="3932100"/>
            <a:ext cx="552900" cy="0"/>
          </a:xfrm>
          <a:prstGeom prst="straightConnector1">
            <a:avLst/>
          </a:prstGeom>
          <a:noFill/>
          <a:ln cap="flat" cmpd="sng" w="28575">
            <a:solidFill>
              <a:srgbClr val="4285F4"/>
            </a:solidFill>
            <a:prstDash val="solid"/>
            <a:round/>
            <a:headEnd len="med" w="med" type="none"/>
            <a:tailEnd len="med" w="med" type="none"/>
          </a:ln>
        </p:spPr>
      </p:cxnSp>
      <p:sp>
        <p:nvSpPr>
          <p:cNvPr id="316" name="Shape 316"/>
          <p:cNvSpPr txBox="1"/>
          <p:nvPr/>
        </p:nvSpPr>
        <p:spPr>
          <a:xfrm>
            <a:off x="773700" y="4011575"/>
            <a:ext cx="7596600" cy="5184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737373"/>
                </a:solidFill>
                <a:latin typeface="Roboto"/>
                <a:ea typeface="Roboto"/>
                <a:cs typeface="Roboto"/>
                <a:sym typeface="Roboto"/>
              </a:rPr>
              <a:t>- Marijn Haverbeke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Functions and side effects</a:t>
            </a:r>
          </a:p>
        </p:txBody>
      </p:sp>
      <p:sp>
        <p:nvSpPr>
          <p:cNvPr id="322" name="Shape 32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Functions can be divided into: </a:t>
            </a:r>
          </a:p>
          <a:p>
            <a:pPr indent="-228600" lvl="0" marL="457200" rtl="0">
              <a:spcBef>
                <a:spcPts val="0"/>
              </a:spcBef>
              <a:buChar char="-"/>
            </a:pPr>
            <a:r>
              <a:rPr lang="en"/>
              <a:t>called for their side effects </a:t>
            </a:r>
          </a:p>
          <a:p>
            <a:pPr indent="-228600" lvl="0" marL="457200" rtl="0">
              <a:spcBef>
                <a:spcPts val="0"/>
              </a:spcBef>
              <a:buChar char="-"/>
            </a:pPr>
            <a:r>
              <a:rPr lang="en"/>
              <a:t>called for their return value </a:t>
            </a:r>
          </a:p>
          <a:p>
            <a:pPr indent="-228600" lvl="0" marL="457200">
              <a:spcBef>
                <a:spcPts val="0"/>
              </a:spcBef>
              <a:buChar char="-"/>
            </a:pPr>
            <a:r>
              <a:rPr lang="en"/>
              <a:t>c</a:t>
            </a:r>
            <a:r>
              <a:rPr lang="en"/>
              <a:t>alled to have both side effects and return a value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Functions that </a:t>
            </a:r>
            <a:r>
              <a:rPr b="1" lang="en"/>
              <a:t>create values</a:t>
            </a:r>
            <a:r>
              <a:rPr lang="en"/>
              <a:t> are</a:t>
            </a:r>
            <a:r>
              <a:rPr b="1" lang="en"/>
              <a:t> more useful </a:t>
            </a:r>
            <a:r>
              <a:rPr lang="en"/>
              <a:t>and easier to combine in new ways than functions that directly perform side effects.</a:t>
            </a:r>
          </a:p>
          <a:p>
            <a:pPr lvl="0">
              <a:spcBef>
                <a:spcPts val="0"/>
              </a:spcBef>
              <a:buNone/>
            </a:pPr>
            <a:r>
              <a:rPr lang="en"/>
              <a:t>A </a:t>
            </a:r>
            <a:r>
              <a:rPr b="1" lang="en"/>
              <a:t>pure function</a:t>
            </a:r>
            <a:r>
              <a:rPr lang="en"/>
              <a:t> is a specific kind of value-producing function that not only has no side effects but also doesn’t rely on side effects from other code.</a:t>
            </a:r>
          </a:p>
          <a:p>
            <a:pPr lvl="0">
              <a:spcBef>
                <a:spcPts val="0"/>
              </a:spcBef>
              <a:buNone/>
            </a:pPr>
            <a:r>
              <a:rPr lang="en"/>
              <a:t>A call to such a function can be mentally substituted by its result, without changing the meaning of the code.</a:t>
            </a:r>
          </a:p>
          <a:p>
            <a:pPr lvl="0">
              <a:spcBef>
                <a:spcPts val="0"/>
              </a:spcBef>
              <a:buNone/>
            </a:pPr>
            <a:r>
              <a:t/>
            </a:r>
            <a:endParaRPr/>
          </a:p>
        </p:txBody>
      </p:sp>
      <p:sp>
        <p:nvSpPr>
          <p:cNvPr id="328" name="Shape 32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Functions and side effects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Functions and side effects</a:t>
            </a:r>
          </a:p>
        </p:txBody>
      </p:sp>
      <p:sp>
        <p:nvSpPr>
          <p:cNvPr id="334" name="Shape 33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Non-pure functions might return different values based on all kinds of factors and have side effects that might be hard to test and think about.</a:t>
            </a:r>
          </a:p>
          <a:p>
            <a:pPr lvl="0">
              <a:spcBef>
                <a:spcPts val="0"/>
              </a:spcBef>
              <a:buNone/>
            </a:pPr>
            <a:r>
              <a:rPr lang="en"/>
              <a:t>No need to feel bad when writing functions that are not pure or to purge them from your code. Side effects are often useful. </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265500" y="1233175"/>
            <a:ext cx="4045199" cy="1482300"/>
          </a:xfrm>
          <a:prstGeom prst="rect">
            <a:avLst/>
          </a:prstGeom>
        </p:spPr>
        <p:txBody>
          <a:bodyPr anchorCtr="0" anchor="b" bIns="91425" lIns="91425" rIns="91425" tIns="91425">
            <a:noAutofit/>
          </a:bodyPr>
          <a:lstStyle/>
          <a:p>
            <a:pPr lvl="0">
              <a:spcBef>
                <a:spcPts val="0"/>
              </a:spcBef>
              <a:buNone/>
            </a:pPr>
            <a:r>
              <a:rPr lang="en"/>
              <a:t>Summary</a:t>
            </a:r>
          </a:p>
        </p:txBody>
      </p:sp>
      <p:sp>
        <p:nvSpPr>
          <p:cNvPr id="340" name="Shape 340"/>
          <p:cNvSpPr txBox="1"/>
          <p:nvPr>
            <p:ph idx="1" type="subTitle"/>
          </p:nvPr>
        </p:nvSpPr>
        <p:spPr>
          <a:xfrm>
            <a:off x="265500" y="2779466"/>
            <a:ext cx="4045199" cy="1235100"/>
          </a:xfrm>
          <a:prstGeom prst="rect">
            <a:avLst/>
          </a:prstGeom>
        </p:spPr>
        <p:txBody>
          <a:bodyPr anchorCtr="0" anchor="t" bIns="91425" lIns="91425" rIns="91425" tIns="91425">
            <a:noAutofit/>
          </a:bodyPr>
          <a:lstStyle/>
          <a:p>
            <a:pPr lvl="0">
              <a:spcBef>
                <a:spcPts val="0"/>
              </a:spcBef>
              <a:buNone/>
            </a:pPr>
            <a:r>
              <a:t/>
            </a:r>
            <a:endParaRPr/>
          </a:p>
        </p:txBody>
      </p:sp>
      <p:sp>
        <p:nvSpPr>
          <p:cNvPr id="341" name="Shape 341"/>
          <p:cNvSpPr txBox="1"/>
          <p:nvPr/>
        </p:nvSpPr>
        <p:spPr>
          <a:xfrm>
            <a:off x="4754200" y="153350"/>
            <a:ext cx="4176300" cy="48249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rPr>
              <a:t>This chapter taught you how to write your own functions. The function keyword, when used as an expression, can create a function value. When used as a statement, it can be used to declare a variable and give it a function as its value.</a:t>
            </a:r>
          </a:p>
          <a:p>
            <a:pPr lvl="0">
              <a:spcBef>
                <a:spcPts val="0"/>
              </a:spcBef>
              <a:buNone/>
            </a:pPr>
            <a:r>
              <a:t/>
            </a:r>
            <a:endParaRPr>
              <a:solidFill>
                <a:schemeClr val="lt1"/>
              </a:solidFill>
            </a:endParaRPr>
          </a:p>
          <a:p>
            <a:pPr lvl="0">
              <a:spcBef>
                <a:spcPts val="0"/>
              </a:spcBef>
              <a:buNone/>
            </a:pPr>
            <a:r>
              <a:rPr lang="en">
                <a:solidFill>
                  <a:schemeClr val="lt1"/>
                </a:solidFill>
              </a:rPr>
              <a:t>A key aspect in understanding functions is understanding local scopes. Parameters and variables declared inside a function are local to the function, re-created every time the function is called, and not visible from the outside. Functions declared inside another function have access to the outer function’s local scope.</a:t>
            </a:r>
          </a:p>
          <a:p>
            <a:pPr lvl="0">
              <a:spcBef>
                <a:spcPts val="0"/>
              </a:spcBef>
              <a:buNone/>
            </a:pPr>
            <a:r>
              <a:t/>
            </a:r>
            <a:endParaRPr>
              <a:solidFill>
                <a:schemeClr val="lt1"/>
              </a:solidFill>
            </a:endParaRPr>
          </a:p>
          <a:p>
            <a:pPr lvl="0">
              <a:spcBef>
                <a:spcPts val="0"/>
              </a:spcBef>
              <a:buNone/>
            </a:pPr>
            <a:r>
              <a:rPr lang="en">
                <a:solidFill>
                  <a:schemeClr val="lt1"/>
                </a:solidFill>
              </a:rPr>
              <a:t>Separating the tasks your program performs into different functions is helpful. You won’t have to repeat yourself as much, and functions can make a program more readable by grouping code into conceptual chunks, in the same way that chapters and sections help organize regular text.</a:t>
            </a:r>
          </a:p>
          <a:p>
            <a:pPr lvl="0">
              <a:spcBef>
                <a:spcPts val="0"/>
              </a:spcBef>
              <a:buNone/>
            </a:pPr>
            <a:r>
              <a:t/>
            </a:r>
            <a:endParaRPr>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Exercise</a:t>
            </a:r>
          </a:p>
        </p:txBody>
      </p:sp>
      <p:sp>
        <p:nvSpPr>
          <p:cNvPr id="347" name="Shape 34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want to write a program that prints two numbers, the numbers of cows and chickens on a farm, with the words Cows and Chickens after them, and zeros padded before both numbers so that they are always three digits long.</a:t>
            </a:r>
          </a:p>
          <a:p>
            <a:pPr lvl="0">
              <a:spcBef>
                <a:spcPts val="0"/>
              </a:spcBef>
              <a:buNone/>
            </a:pPr>
            <a:r>
              <a:rPr lang="en">
                <a:latin typeface="Roboto Mono"/>
                <a:ea typeface="Roboto Mono"/>
                <a:cs typeface="Roboto Mono"/>
                <a:sym typeface="Roboto Mono"/>
              </a:rPr>
              <a:t>007 Cows</a:t>
            </a:r>
            <a:br>
              <a:rPr lang="en">
                <a:latin typeface="Roboto Mono"/>
                <a:ea typeface="Roboto Mono"/>
                <a:cs typeface="Roboto Mono"/>
                <a:sym typeface="Roboto Mono"/>
              </a:rPr>
            </a:br>
            <a:r>
              <a:rPr lang="en">
                <a:latin typeface="Roboto Mono"/>
                <a:ea typeface="Roboto Mono"/>
                <a:cs typeface="Roboto Mono"/>
                <a:sym typeface="Roboto Mono"/>
              </a:rPr>
              <a:t>011 Chickens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Defining a function</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function is </a:t>
            </a:r>
            <a:r>
              <a:rPr b="1" lang="en"/>
              <a:t>created by an expression </a:t>
            </a:r>
            <a:r>
              <a:rPr lang="en"/>
              <a:t>that starts with the </a:t>
            </a:r>
            <a:r>
              <a:rPr b="1" lang="en"/>
              <a:t>keyword function</a:t>
            </a:r>
            <a:r>
              <a:rPr lang="en"/>
              <a:t>.</a:t>
            </a:r>
          </a:p>
          <a:p>
            <a:pPr lvl="0">
              <a:spcBef>
                <a:spcPts val="0"/>
              </a:spcBef>
              <a:buNone/>
            </a:pPr>
            <a:r>
              <a:rPr lang="en"/>
              <a:t>Functions have:</a:t>
            </a:r>
          </a:p>
          <a:p>
            <a:pPr indent="-228600" lvl="0" marL="457200" rtl="0">
              <a:spcBef>
                <a:spcPts val="0"/>
              </a:spcBef>
              <a:buChar char="-"/>
            </a:pPr>
            <a:r>
              <a:rPr b="1" lang="en"/>
              <a:t>parameters </a:t>
            </a:r>
            <a:r>
              <a:rPr lang="en"/>
              <a:t>(in this case, only x)</a:t>
            </a:r>
          </a:p>
          <a:p>
            <a:pPr indent="-228600" lvl="0" marL="457200">
              <a:spcBef>
                <a:spcPts val="0"/>
              </a:spcBef>
              <a:buChar char="-"/>
            </a:pPr>
            <a:r>
              <a:rPr lang="en"/>
              <a:t>a </a:t>
            </a:r>
            <a:r>
              <a:rPr b="1" lang="en"/>
              <a:t>body</a:t>
            </a:r>
            <a:r>
              <a:rPr lang="en"/>
              <a:t>, which contains the statements that are to be executed when the function is called. The body must always be wrapped in braces.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Defining a function</a:t>
            </a:r>
          </a:p>
        </p:txBody>
      </p:sp>
      <p:sp>
        <p:nvSpPr>
          <p:cNvPr id="97" name="Shape 97"/>
          <p:cNvSpPr txBox="1"/>
          <p:nvPr>
            <p:ph idx="1" type="body"/>
          </p:nvPr>
        </p:nvSpPr>
        <p:spPr>
          <a:xfrm>
            <a:off x="471900" y="2737800"/>
            <a:ext cx="3562800" cy="1891500"/>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var makeNoise = function() {</a:t>
            </a:r>
            <a:br>
              <a:rPr lang="en" sz="1200">
                <a:latin typeface="Roboto Mono"/>
                <a:ea typeface="Roboto Mono"/>
                <a:cs typeface="Roboto Mono"/>
                <a:sym typeface="Roboto Mono"/>
              </a:rPr>
            </a:br>
            <a:r>
              <a:rPr lang="en" sz="1200">
                <a:latin typeface="Roboto Mono"/>
                <a:ea typeface="Roboto Mono"/>
                <a:cs typeface="Roboto Mono"/>
                <a:sym typeface="Roboto Mono"/>
              </a:rPr>
              <a:t>  console.log("Pling!");</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lvl="0">
              <a:spcBef>
                <a:spcPts val="0"/>
              </a:spcBef>
              <a:buNone/>
            </a:pPr>
            <a:r>
              <a:rPr lang="en" sz="1200">
                <a:latin typeface="Roboto Mono"/>
                <a:ea typeface="Roboto Mono"/>
                <a:cs typeface="Roboto Mono"/>
                <a:sym typeface="Roboto Mono"/>
              </a:rPr>
              <a:t>makeNoise();</a:t>
            </a:r>
            <a:br>
              <a:rPr lang="en" sz="1200">
                <a:latin typeface="Roboto Mono"/>
                <a:ea typeface="Roboto Mono"/>
                <a:cs typeface="Roboto Mono"/>
                <a:sym typeface="Roboto Mono"/>
              </a:rPr>
            </a:br>
            <a:r>
              <a:rPr lang="en" sz="1200">
                <a:latin typeface="Roboto Mono"/>
                <a:ea typeface="Roboto Mono"/>
                <a:cs typeface="Roboto Mono"/>
                <a:sym typeface="Roboto Mono"/>
              </a:rPr>
              <a:t>// → Pling!</a:t>
            </a:r>
          </a:p>
        </p:txBody>
      </p:sp>
      <p:sp>
        <p:nvSpPr>
          <p:cNvPr id="98" name="Shape 98"/>
          <p:cNvSpPr txBox="1"/>
          <p:nvPr>
            <p:ph idx="2" type="body"/>
          </p:nvPr>
        </p:nvSpPr>
        <p:spPr>
          <a:xfrm>
            <a:off x="4034700" y="2737800"/>
            <a:ext cx="4659600" cy="1891500"/>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var power = function(base, exponent) {</a:t>
            </a:r>
            <a:br>
              <a:rPr lang="en" sz="1200">
                <a:latin typeface="Roboto Mono"/>
                <a:ea typeface="Roboto Mono"/>
                <a:cs typeface="Roboto Mono"/>
                <a:sym typeface="Roboto Mono"/>
              </a:rPr>
            </a:br>
            <a:r>
              <a:rPr lang="en" sz="1200">
                <a:latin typeface="Roboto Mono"/>
                <a:ea typeface="Roboto Mono"/>
                <a:cs typeface="Roboto Mono"/>
                <a:sym typeface="Roboto Mono"/>
              </a:rPr>
              <a:t>  var result = 1;</a:t>
            </a:r>
            <a:br>
              <a:rPr lang="en" sz="1200">
                <a:latin typeface="Roboto Mono"/>
                <a:ea typeface="Roboto Mono"/>
                <a:cs typeface="Roboto Mono"/>
                <a:sym typeface="Roboto Mono"/>
              </a:rPr>
            </a:br>
            <a:r>
              <a:rPr lang="en" sz="1200">
                <a:latin typeface="Roboto Mono"/>
                <a:ea typeface="Roboto Mono"/>
                <a:cs typeface="Roboto Mono"/>
                <a:sym typeface="Roboto Mono"/>
              </a:rPr>
              <a:t>  for (var count = 0; count &lt; exponent; count++)</a:t>
            </a:r>
            <a:br>
              <a:rPr lang="en" sz="1200">
                <a:latin typeface="Roboto Mono"/>
                <a:ea typeface="Roboto Mono"/>
                <a:cs typeface="Roboto Mono"/>
                <a:sym typeface="Roboto Mono"/>
              </a:rPr>
            </a:br>
            <a:r>
              <a:rPr lang="en" sz="1200">
                <a:latin typeface="Roboto Mono"/>
                <a:ea typeface="Roboto Mono"/>
                <a:cs typeface="Roboto Mono"/>
                <a:sym typeface="Roboto Mono"/>
              </a:rPr>
              <a:t>    result *= base;</a:t>
            </a:r>
            <a:br>
              <a:rPr lang="en" sz="1200">
                <a:latin typeface="Roboto Mono"/>
                <a:ea typeface="Roboto Mono"/>
                <a:cs typeface="Roboto Mono"/>
                <a:sym typeface="Roboto Mono"/>
              </a:rPr>
            </a:br>
            <a:r>
              <a:rPr lang="en" sz="1200">
                <a:latin typeface="Roboto Mono"/>
                <a:ea typeface="Roboto Mono"/>
                <a:cs typeface="Roboto Mono"/>
                <a:sym typeface="Roboto Mono"/>
              </a:rPr>
              <a:t>  return result;</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lvl="0">
              <a:spcBef>
                <a:spcPts val="0"/>
              </a:spcBef>
              <a:buNone/>
            </a:pPr>
            <a:r>
              <a:rPr lang="en" sz="1200">
                <a:latin typeface="Roboto Mono"/>
                <a:ea typeface="Roboto Mono"/>
                <a:cs typeface="Roboto Mono"/>
                <a:sym typeface="Roboto Mono"/>
              </a:rPr>
              <a:t>console.log(power(2, 10))</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lang="en" sz="1200">
                <a:latin typeface="Roboto Mono"/>
                <a:ea typeface="Roboto Mono"/>
                <a:cs typeface="Roboto Mono"/>
                <a:sym typeface="Roboto Mono"/>
              </a:rPr>
              <a:t>// → 1024</a:t>
            </a:r>
          </a:p>
          <a:p>
            <a:pPr lvl="0">
              <a:spcBef>
                <a:spcPts val="0"/>
              </a:spcBef>
              <a:buNone/>
            </a:pPr>
            <a:r>
              <a:t/>
            </a:r>
            <a:endParaRPr sz="1200"/>
          </a:p>
        </p:txBody>
      </p:sp>
      <p:sp>
        <p:nvSpPr>
          <p:cNvPr id="99" name="Shape 99"/>
          <p:cNvSpPr txBox="1"/>
          <p:nvPr/>
        </p:nvSpPr>
        <p:spPr>
          <a:xfrm>
            <a:off x="471875" y="1970100"/>
            <a:ext cx="8222100" cy="7677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a:solidFill>
                  <a:schemeClr val="lt2"/>
                </a:solidFill>
                <a:latin typeface="Roboto"/>
                <a:ea typeface="Roboto"/>
                <a:cs typeface="Roboto"/>
                <a:sym typeface="Roboto"/>
              </a:rPr>
              <a:t>A function can have multiple parameters or no parameters at all. In the following example, makeNoise does not list any parameter names, whereas power lists two: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 return statement</a:t>
            </a:r>
          </a:p>
        </p:txBody>
      </p:sp>
      <p:sp>
        <p:nvSpPr>
          <p:cNvPr id="105" name="Shape 10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Some functions</a:t>
            </a:r>
            <a:r>
              <a:rPr b="1" lang="en"/>
              <a:t> produce a value</a:t>
            </a:r>
            <a:r>
              <a:rPr lang="en"/>
              <a:t>, and some don’t. They produce a </a:t>
            </a:r>
            <a:r>
              <a:rPr b="1" lang="en"/>
              <a:t>side effect.</a:t>
            </a:r>
          </a:p>
          <a:p>
            <a:pPr lvl="0">
              <a:spcBef>
                <a:spcPts val="0"/>
              </a:spcBef>
              <a:buNone/>
            </a:pPr>
            <a:r>
              <a:rPr lang="en"/>
              <a:t>A return statement determines the value the function returns. </a:t>
            </a:r>
          </a:p>
          <a:p>
            <a:pPr lvl="0">
              <a:spcBef>
                <a:spcPts val="0"/>
              </a:spcBef>
              <a:buNone/>
            </a:pPr>
            <a:r>
              <a:rPr lang="en"/>
              <a:t>A return statement immediately causes control to jump out of a function.</a:t>
            </a:r>
          </a:p>
          <a:p>
            <a:pPr lvl="0">
              <a:spcBef>
                <a:spcPts val="0"/>
              </a:spcBef>
              <a:buNone/>
            </a:pPr>
            <a:r>
              <a:rPr lang="en"/>
              <a:t>The returned value is given to the code which invoked the function.</a:t>
            </a:r>
          </a:p>
          <a:p>
            <a:pPr lvl="0">
              <a:spcBef>
                <a:spcPts val="0"/>
              </a:spcBef>
              <a:buNone/>
            </a:pPr>
            <a:r>
              <a:rPr lang="en"/>
              <a:t>Return without an expression will cause the function to return </a:t>
            </a:r>
            <a:r>
              <a:rPr b="1" lang="en"/>
              <a:t>undefined</a:t>
            </a:r>
            <a:r>
              <a:rPr lang="en"/>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Parameters and scopes</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t>Parameters</a:t>
            </a:r>
            <a:r>
              <a:rPr lang="en"/>
              <a:t> behave like regular variables.</a:t>
            </a:r>
          </a:p>
          <a:p>
            <a:pPr lvl="0">
              <a:spcBef>
                <a:spcPts val="0"/>
              </a:spcBef>
              <a:buNone/>
            </a:pPr>
            <a:r>
              <a:rPr lang="en"/>
              <a:t>Their initial values are given by the caller of the function,</a:t>
            </a:r>
            <a:br>
              <a:rPr lang="en"/>
            </a:br>
            <a:r>
              <a:rPr lang="en"/>
              <a:t>not the code in the function itself.</a:t>
            </a:r>
          </a:p>
          <a:p>
            <a:pPr lvl="0">
              <a:spcBef>
                <a:spcPts val="0"/>
              </a:spcBef>
              <a:buNone/>
            </a:pPr>
            <a:r>
              <a:rPr b="1" lang="en"/>
              <a:t>Important:</a:t>
            </a:r>
            <a:r>
              <a:rPr lang="en"/>
              <a:t> </a:t>
            </a:r>
            <a:br>
              <a:rPr lang="en"/>
            </a:br>
            <a:r>
              <a:rPr lang="en"/>
              <a:t>The variables created inside of functions, including their parameters, are local to the function. (For example, power function)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Parameters and scope</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This “localness” of variables applies only to parameters and variables declared with the </a:t>
            </a:r>
            <a:r>
              <a:rPr lang="en">
                <a:latin typeface="Roboto Mono"/>
                <a:ea typeface="Roboto Mono"/>
                <a:cs typeface="Roboto Mono"/>
                <a:sym typeface="Roboto Mono"/>
              </a:rPr>
              <a:t>var</a:t>
            </a:r>
            <a:r>
              <a:rPr lang="en"/>
              <a:t> keyword inside the function body.</a:t>
            </a:r>
          </a:p>
          <a:p>
            <a:pPr lvl="0">
              <a:spcBef>
                <a:spcPts val="0"/>
              </a:spcBef>
              <a:buNone/>
            </a:pPr>
            <a:r>
              <a:rPr lang="en"/>
              <a:t>Variables declared outside of any function are called global, because they are visible throughout the program.</a:t>
            </a:r>
          </a:p>
          <a:p>
            <a:pPr lvl="0">
              <a:spcBef>
                <a:spcPts val="0"/>
              </a:spcBef>
              <a:buNone/>
            </a:pPr>
            <a:r>
              <a:rPr lang="en"/>
              <a:t>It is possible to access such variables from inside a function, as long as you haven’t declared a local variable with the same name.</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