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831" r:id="rId5"/>
    <p:sldId id="835" r:id="rId6"/>
    <p:sldId id="830" r:id="rId7"/>
    <p:sldId id="833" r:id="rId8"/>
    <p:sldId id="836" r:id="rId9"/>
    <p:sldId id="839" r:id="rId10"/>
    <p:sldId id="838" r:id="rId11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31"/>
            <p14:sldId id="835"/>
            <p14:sldId id="830"/>
            <p14:sldId id="833"/>
            <p14:sldId id="836"/>
            <p14:sldId id="839"/>
            <p14:sldId id="8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26A0E"/>
    <a:srgbClr val="F1A00F"/>
    <a:srgbClr val="404040"/>
    <a:srgbClr val="1C1C1C"/>
    <a:srgbClr val="DEDEDE"/>
    <a:srgbClr val="66FFCC"/>
    <a:srgbClr val="3DF5A2"/>
    <a:srgbClr val="00FFFF"/>
    <a:srgbClr val="00F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940C5-4A70-D24B-92C0-1244F7E7FB94}" v="37" dt="2022-09-01T12:53:36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>
      <p:cViewPr varScale="1">
        <p:scale>
          <a:sx n="202" d="100"/>
          <a:sy n="202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05/09/2022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5675093#.Yw4aPuzMJhH" TargetMode="External"/><Relationship Id="rId2" Type="http://schemas.openxmlformats.org/officeDocument/2006/relationships/hyperlink" Target="https://www.turing.ac.uk/blog/towards-set-best-practices-doing-research-trusted-research-environments" TargetMode="Externa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A784D9-C0DF-48A5-A320-6F42AA7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2184922"/>
            <a:ext cx="6057288" cy="571512"/>
          </a:xfrm>
        </p:spPr>
        <p:txBody>
          <a:bodyPr/>
          <a:lstStyle/>
          <a:p>
            <a:r>
              <a:rPr lang="en-GB" sz="2800" b="0" dirty="0"/>
              <a:t>Developing and Publishing Code for</a:t>
            </a:r>
            <a:br>
              <a:rPr lang="en-GB" sz="2800" dirty="0"/>
            </a:br>
            <a:r>
              <a:rPr lang="en-GB" sz="2800" b="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Trusted Research Environments:</a:t>
            </a:r>
            <a:br>
              <a:rPr lang="en-GB" sz="2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GB" sz="2800" b="0" dirty="0"/>
              <a:t>Best Practices and Ways of Working</a:t>
            </a:r>
            <a:endParaRPr lang="en-GB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DFAF6-4E83-4424-8C2E-D2D55863F3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3720363"/>
            <a:ext cx="5659996" cy="454025"/>
          </a:xfrm>
        </p:spPr>
        <p:txBody>
          <a:bodyPr/>
          <a:lstStyle/>
          <a:p>
            <a:r>
              <a:rPr lang="en-GB" sz="1600" dirty="0"/>
              <a:t>Lessons from the Wales Multimorbidity Machine Learning project in Collaboration with The Alan Turing Institute</a:t>
            </a:r>
          </a:p>
          <a:p>
            <a:r>
              <a:rPr lang="en-GB" sz="2000" dirty="0"/>
              <a:t>Ed Chalstrey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F0B7035-F78E-04C5-B3A1-2C553EE5C7ED}"/>
              </a:ext>
            </a:extLst>
          </p:cNvPr>
          <p:cNvSpPr/>
          <p:nvPr/>
        </p:nvSpPr>
        <p:spPr>
          <a:xfrm>
            <a:off x="6766560" y="775663"/>
            <a:ext cx="2188254" cy="4117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11B2584E-3CE6-23BE-E1C2-B364B0F4F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15" y="1044702"/>
            <a:ext cx="1753050" cy="626354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B78A6781-12FE-C046-BA2A-F7F638B4F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165" y="1854672"/>
            <a:ext cx="1651000" cy="69850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6396126B-43BF-E7A8-FDD2-1F7FBCD3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18" y="2704188"/>
            <a:ext cx="1847643" cy="615881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FC7BCB3-E876-85D7-2BD7-400FA765C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4" y="4174388"/>
            <a:ext cx="1996978" cy="477838"/>
          </a:xfrm>
          <a:prstGeom prst="rect">
            <a:avLst/>
          </a:prstGeom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A99D05-B1B6-BF1F-FDD3-113517872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4" y="3471085"/>
            <a:ext cx="1968690" cy="6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1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809318-B7CC-42E9-9422-42DE2EE774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2699" y="1798529"/>
            <a:ext cx="8365359" cy="2880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1800" dirty="0"/>
              <a:t>Developing research code as modular scripts and utilising version control software such as </a:t>
            </a:r>
            <a:r>
              <a:rPr lang="en-GB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GitLab</a:t>
            </a:r>
            <a:r>
              <a:rPr lang="en-GB" sz="1800" dirty="0"/>
              <a:t> or </a:t>
            </a:r>
            <a:r>
              <a:rPr lang="en-GB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GitHub</a:t>
            </a:r>
            <a:r>
              <a:rPr lang="en-GB" sz="1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Using unit testing, quality </a:t>
            </a:r>
            <a:r>
              <a:rPr lang="en-GB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checks</a:t>
            </a:r>
            <a:r>
              <a:rPr lang="en-GB" sz="1800" dirty="0"/>
              <a:t> and continuous integration to ensure that research code works as expected.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Using Jupyter or R Markdown </a:t>
            </a:r>
            <a:r>
              <a:rPr lang="en-GB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notebooks</a:t>
            </a:r>
            <a:r>
              <a:rPr lang="en-GB" sz="1800" dirty="0"/>
              <a:t> for data analysis and, where appropriate, the drafting of research papers.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Making use of </a:t>
            </a:r>
            <a:r>
              <a:rPr lang="en-GB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DOIs</a:t>
            </a:r>
            <a:r>
              <a:rPr lang="en-GB" sz="1800" dirty="0"/>
              <a:t> (digital object identifiers), </a:t>
            </a:r>
            <a:r>
              <a:rPr lang="en-GB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citation files</a:t>
            </a:r>
            <a:r>
              <a:rPr lang="en-GB" sz="1800" dirty="0"/>
              <a:t> and </a:t>
            </a:r>
            <a:r>
              <a:rPr lang="en-GB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software licences</a:t>
            </a:r>
            <a:r>
              <a:rPr lang="en-GB" sz="1800" dirty="0"/>
              <a:t> when publishing research software.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DD08BA-CBF1-8A30-5133-ADD5F32E53DB}"/>
              </a:ext>
            </a:extLst>
          </p:cNvPr>
          <p:cNvSpPr txBox="1">
            <a:spLocks/>
          </p:cNvSpPr>
          <p:nvPr/>
        </p:nvSpPr>
        <p:spPr>
          <a:xfrm>
            <a:off x="545312" y="436388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88000" marR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>
                <a:solidFill>
                  <a:schemeClr val="bg1"/>
                </a:solidFill>
              </a:rPr>
              <a:t>Research code best practices </a:t>
            </a:r>
            <a:r>
              <a:rPr lang="en-GB" u="sng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applicable to TREs</a:t>
            </a:r>
          </a:p>
        </p:txBody>
      </p:sp>
    </p:spTree>
    <p:extLst>
      <p:ext uri="{BB962C8B-B14F-4D97-AF65-F5344CB8AC3E}">
        <p14:creationId xmlns:p14="http://schemas.microsoft.com/office/powerpoint/2010/main" val="202182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809318-B7CC-42E9-9422-42DE2EE774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9320" y="2019246"/>
            <a:ext cx="8365359" cy="2880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1800" dirty="0"/>
              <a:t>Considering the advantages and disadvantages associated with </a:t>
            </a:r>
            <a:r>
              <a:rPr lang="en-GB" sz="1800" i="1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where</a:t>
            </a:r>
            <a:r>
              <a:rPr lang="en-GB" sz="1800" dirty="0"/>
              <a:t> research </a:t>
            </a:r>
            <a:r>
              <a:rPr lang="en-GB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code</a:t>
            </a:r>
            <a:r>
              <a:rPr lang="en-GB" sz="1800" dirty="0"/>
              <a:t> destined for publication </a:t>
            </a:r>
            <a:r>
              <a:rPr lang="en-GB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is developed</a:t>
            </a:r>
            <a:r>
              <a:rPr lang="en-GB" sz="1800" dirty="0"/>
              <a:t>, either inside or outside the TRE.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Taking care to </a:t>
            </a:r>
            <a:r>
              <a:rPr lang="en-GB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minimise the risk </a:t>
            </a:r>
            <a:r>
              <a:rPr lang="en-GB" sz="1800" dirty="0"/>
              <a:t>of data leakage when exporting any research outputs from the TRE.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Exploring the options for researchers who lack immediate access to a TRE, or the dataset they’ll be working with e.g. </a:t>
            </a:r>
            <a:r>
              <a:rPr lang="en-GB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synthetic 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857E83-8F0D-A648-4E84-BA2830EF8A57}"/>
              </a:ext>
            </a:extLst>
          </p:cNvPr>
          <p:cNvSpPr txBox="1">
            <a:spLocks/>
          </p:cNvSpPr>
          <p:nvPr/>
        </p:nvSpPr>
        <p:spPr>
          <a:xfrm>
            <a:off x="545312" y="436388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88000" marR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TRE specific </a:t>
            </a:r>
            <a:r>
              <a:rPr lang="en-GB" u="sng" dirty="0">
                <a:solidFill>
                  <a:schemeClr val="bg1"/>
                </a:solidFill>
              </a:rPr>
              <a:t>research code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6828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D1176-71AB-4D83-A1FF-E0EFE1CD8C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To TRE or not to TRE…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4AFE-1435-444F-8E48-5CF962895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2" y="1447800"/>
            <a:ext cx="4651002" cy="2895598"/>
          </a:xfrm>
        </p:spPr>
        <p:txBody>
          <a:bodyPr/>
          <a:lstStyle/>
          <a:p>
            <a:r>
              <a:rPr lang="en-GB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Where</a:t>
            </a:r>
            <a:r>
              <a:rPr lang="en-GB" dirty="0"/>
              <a:t> should researchers write their TRE code?</a:t>
            </a:r>
          </a:p>
          <a:p>
            <a:r>
              <a:rPr lang="en-GB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What</a:t>
            </a:r>
            <a:r>
              <a:rPr lang="en-GB" dirty="0"/>
              <a:t> should be exported from the TRE for publication purposes?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C2D814-DFAE-8BC4-388B-BD4C2B7FD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07" y="1414953"/>
            <a:ext cx="3643310" cy="289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D1176-71AB-4D83-A1FF-E0EFE1CD8C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where</a:t>
            </a:r>
            <a:r>
              <a:rPr lang="en-GB" dirty="0"/>
              <a:t> and the </a:t>
            </a:r>
            <a:r>
              <a:rPr lang="en-GB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what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5395902-AF3D-B1FA-B842-6D26A5CA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74" y="1040400"/>
            <a:ext cx="3429000" cy="28829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1DDD0D9-92EA-51E7-A0F5-5DB524850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1040400"/>
            <a:ext cx="3441700" cy="2882900"/>
          </a:xfrm>
          <a:prstGeom prst="rect">
            <a:avLst/>
          </a:prstGeom>
        </p:spPr>
      </p:pic>
      <p:pic>
        <p:nvPicPr>
          <p:cNvPr id="13" name="Picture 12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28BFFE01-8A4F-9017-E92E-7C6A83EDB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1" y="3994223"/>
            <a:ext cx="2711233" cy="1116627"/>
          </a:xfrm>
          <a:prstGeom prst="rect">
            <a:avLst/>
          </a:prstGeom>
        </p:spPr>
      </p:pic>
      <p:pic>
        <p:nvPicPr>
          <p:cNvPr id="15" name="Picture 14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63C7AD4B-A7A3-FE3C-4963-7BFCAA800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0" y="3994242"/>
            <a:ext cx="2648607" cy="111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D1176-71AB-4D83-A1FF-E0EFE1CD8C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Developing and Publishing Code for</a:t>
            </a:r>
            <a:br>
              <a:rPr lang="en-GB" dirty="0"/>
            </a:br>
            <a:r>
              <a:rPr lang="en-GB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Trusted Research Environments:</a:t>
            </a:r>
            <a:br>
              <a:rPr lang="en-GB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r>
              <a:rPr lang="en-GB" dirty="0"/>
              <a:t>Best Practices and Ways of 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4AFE-1435-444F-8E48-5CF962895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0" y="2635993"/>
            <a:ext cx="8567156" cy="2420005"/>
          </a:xfrm>
        </p:spPr>
        <p:txBody>
          <a:bodyPr/>
          <a:lstStyle/>
          <a:p>
            <a:r>
              <a:rPr lang="en-GB" sz="2400" dirty="0"/>
              <a:t>Blog: </a:t>
            </a:r>
            <a:r>
              <a:rPr lang="en-GB" sz="2400" dirty="0">
                <a:hlinkClick r:id="rId2"/>
              </a:rPr>
              <a:t>https://www.turing.ac.uk/blog/towards-set-best-practices-doing-research-trusted-research-environments</a:t>
            </a:r>
            <a:endParaRPr lang="en-GB" sz="2400" dirty="0"/>
          </a:p>
          <a:p>
            <a:r>
              <a:rPr lang="en-GB" sz="2400" dirty="0"/>
              <a:t>Full report: </a:t>
            </a:r>
            <a:r>
              <a:rPr lang="en-GB" sz="2400" dirty="0">
                <a:hlinkClick r:id="rId3"/>
              </a:rPr>
              <a:t>https://zenodo.org/record/5675093</a:t>
            </a:r>
            <a:r>
              <a:rPr lang="en-GB" sz="2400">
                <a:hlinkClick r:id="rId3"/>
              </a:rPr>
              <a:t>#.Yw4aPuzMJhH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096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D1176-71AB-4D83-A1FF-E0EFE1CD8C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Keeping the discussion going…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4AFE-1435-444F-8E48-5CF962895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567156" cy="2895598"/>
          </a:xfrm>
        </p:spPr>
        <p:txBody>
          <a:bodyPr/>
          <a:lstStyle/>
          <a:p>
            <a:r>
              <a:rPr lang="en-GB" sz="2400" dirty="0"/>
              <a:t>Is the </a:t>
            </a:r>
            <a:r>
              <a:rPr lang="en-GB" sz="24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external development model </a:t>
            </a:r>
            <a:r>
              <a:rPr lang="en-GB" sz="2400" dirty="0"/>
              <a:t>practical?</a:t>
            </a:r>
          </a:p>
          <a:p>
            <a:r>
              <a:rPr lang="en-GB" sz="2400" dirty="0"/>
              <a:t>Could one solution be to </a:t>
            </a:r>
            <a:r>
              <a:rPr lang="en-GB" sz="24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deploy replica TREs</a:t>
            </a:r>
            <a:r>
              <a:rPr lang="en-GB" sz="2400" dirty="0"/>
              <a:t> for researchers to use as their working environment, which lack sensitive data (or contain </a:t>
            </a:r>
            <a:r>
              <a:rPr lang="en-GB" sz="24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synthetic data</a:t>
            </a:r>
            <a:r>
              <a:rPr lang="en-GB" sz="2400" dirty="0"/>
              <a:t>)?</a:t>
            </a:r>
          </a:p>
          <a:p>
            <a:r>
              <a:rPr lang="en-GB" sz="2400" dirty="0"/>
              <a:t>What other </a:t>
            </a:r>
            <a:r>
              <a:rPr lang="en-GB" sz="24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obstacles</a:t>
            </a:r>
            <a:r>
              <a:rPr lang="en-GB" sz="2400" dirty="0"/>
              <a:t> have been faced when </a:t>
            </a:r>
            <a:r>
              <a:rPr lang="en-GB" sz="24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publishing</a:t>
            </a:r>
            <a:r>
              <a:rPr lang="en-GB" sz="2400" dirty="0"/>
              <a:t> TRE research?</a:t>
            </a:r>
          </a:p>
        </p:txBody>
      </p:sp>
    </p:spTree>
    <p:extLst>
      <p:ext uri="{BB962C8B-B14F-4D97-AF65-F5344CB8AC3E}">
        <p14:creationId xmlns:p14="http://schemas.microsoft.com/office/powerpoint/2010/main" val="21018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bdc85b8c2b59763cc3d43b64e49cc8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fbecd554eafde8c36c37c40c8fe240c8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16f2e-ac79-420b-bf02-152a3fab2b22" xsi:nil="true"/>
    <lcf76f155ced4ddcb4097134ff3c332f xmlns="e5618448-e42b-40ea-80d2-fe7c2030a1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3A9A8B-8FD3-436A-9B3D-7176B95C8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e5618448-e42b-40ea-80d2-fe7c2030a18b"/>
    <ds:schemaRef ds:uri="http://schemas.openxmlformats.org/package/2006/metadata/core-properties"/>
    <ds:schemaRef ds:uri="ddc16f2e-ac79-420b-bf02-152a3fab2b2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2818</TotalTime>
  <Words>315</Words>
  <Application>Microsoft Office PowerPoint</Application>
  <PresentationFormat>On-screen Show (16:9)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Developing and Publishing Code for Trusted Research Environments: Best Practices and Ways of 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Ed Chalstrey</cp:lastModifiedBy>
  <cp:revision>4</cp:revision>
  <cp:lastPrinted>2017-11-14T13:34:51Z</cp:lastPrinted>
  <dcterms:created xsi:type="dcterms:W3CDTF">2017-03-06T16:45:41Z</dcterms:created>
  <dcterms:modified xsi:type="dcterms:W3CDTF">2022-09-05T07:49:38Z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