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6" r:id="rId2"/>
    <p:sldId id="257" r:id="rId3"/>
    <p:sldId id="258" r:id="rId4"/>
    <p:sldId id="259" r:id="rId5"/>
    <p:sldId id="261" r:id="rId6"/>
    <p:sldId id="262" r:id="rId7"/>
    <p:sldId id="263"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84" autoAdjust="0"/>
    <p:restoredTop sz="75886" autoAdjust="0"/>
  </p:normalViewPr>
  <p:slideViewPr>
    <p:cSldViewPr snapToGrid="0">
      <p:cViewPr varScale="1">
        <p:scale>
          <a:sx n="74" d="100"/>
          <a:sy n="74" d="100"/>
        </p:scale>
        <p:origin x="112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A93D88A-FF2B-44E7-978E-44C8F8D46DDF}" type="datetimeFigureOut">
              <a:rPr lang="en-GB" smtClean="0"/>
              <a:t>04/09/2022</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F9A574D-8231-4F54-AE71-43A345036D33}" type="slidenum">
              <a:rPr lang="en-GB" smtClean="0"/>
              <a:t>‹#›</a:t>
            </a:fld>
            <a:endParaRPr lang="en-GB"/>
          </a:p>
        </p:txBody>
      </p:sp>
    </p:spTree>
    <p:extLst>
      <p:ext uri="{BB962C8B-B14F-4D97-AF65-F5344CB8AC3E}">
        <p14:creationId xmlns:p14="http://schemas.microsoft.com/office/powerpoint/2010/main" val="2633403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 work for EPCC which is a part of </a:t>
            </a:r>
            <a:r>
              <a:rPr lang="en-GB" dirty="0" err="1"/>
              <a:t>UoE</a:t>
            </a:r>
            <a:r>
              <a:rPr lang="en-GB" dirty="0"/>
              <a:t> (was called Parallel Computer Centre). EPCC runs the Advanced Computing Facility just outside the city which hosts several supercomputers including the UK’s national supercomputer service. EPCC also hosts several TREs, the most famous/important being the Scottish NSH which is run on behalf of PHS for national-scale research studies.</a:t>
            </a:r>
          </a:p>
          <a:p>
            <a:endParaRPr lang="en-GB" dirty="0"/>
          </a:p>
          <a:p>
            <a:r>
              <a:rPr lang="en-GB" dirty="0"/>
              <a:t>The traditional type of TRE includes</a:t>
            </a:r>
          </a:p>
          <a:p>
            <a:r>
              <a:rPr lang="en-GB" dirty="0"/>
              <a:t> VDI access to a remote desktop</a:t>
            </a:r>
          </a:p>
          <a:p>
            <a:r>
              <a:rPr lang="en-GB" dirty="0"/>
              <a:t> Limited software</a:t>
            </a:r>
          </a:p>
          <a:p>
            <a:r>
              <a:rPr lang="en-GB" dirty="0"/>
              <a:t> Cannot install other software without lengthy negotiations</a:t>
            </a:r>
          </a:p>
          <a:p>
            <a:r>
              <a:rPr lang="en-GB" dirty="0"/>
              <a:t> Limited resources (CPU, RAM, disk space, GPUs)</a:t>
            </a:r>
          </a:p>
          <a:p>
            <a:r>
              <a:rPr lang="en-GB" dirty="0"/>
              <a:t> No network access</a:t>
            </a:r>
          </a:p>
          <a:p>
            <a:r>
              <a:rPr lang="en-GB" dirty="0"/>
              <a:t> CRAN mirror</a:t>
            </a:r>
          </a:p>
          <a:p>
            <a:r>
              <a:rPr lang="en-GB" dirty="0"/>
              <a:t>EPCC also hosts traditional HPC environments such as the UK's national supercomputer</a:t>
            </a:r>
          </a:p>
          <a:p>
            <a:r>
              <a:rPr lang="en-GB" dirty="0"/>
              <a:t> Massive resources (CPU, RAM, disk space, GPUs, CS-2)</a:t>
            </a:r>
          </a:p>
          <a:p>
            <a:r>
              <a:rPr lang="en-GB" dirty="0"/>
              <a:t> Full internet access</a:t>
            </a:r>
          </a:p>
          <a:p>
            <a:r>
              <a:rPr lang="en-GB" dirty="0"/>
              <a:t> Unix file sharing controls</a:t>
            </a:r>
          </a:p>
          <a:p>
            <a:r>
              <a:rPr lang="en-GB" dirty="0"/>
              <a:t> Batch jobs, containers</a:t>
            </a:r>
          </a:p>
          <a:p>
            <a:endParaRPr lang="en-GB" dirty="0"/>
          </a:p>
        </p:txBody>
      </p:sp>
      <p:sp>
        <p:nvSpPr>
          <p:cNvPr id="4" name="Slide Number Placeholder 3"/>
          <p:cNvSpPr>
            <a:spLocks noGrp="1"/>
          </p:cNvSpPr>
          <p:nvPr>
            <p:ph type="sldNum" sz="quarter" idx="5"/>
          </p:nvPr>
        </p:nvSpPr>
        <p:spPr/>
        <p:txBody>
          <a:bodyPr/>
          <a:lstStyle/>
          <a:p>
            <a:fld id="{9F9A574D-8231-4F54-AE71-43A345036D33}" type="slidenum">
              <a:rPr lang="en-GB" smtClean="0"/>
              <a:t>1</a:t>
            </a:fld>
            <a:endParaRPr lang="en-GB"/>
          </a:p>
        </p:txBody>
      </p:sp>
    </p:spTree>
    <p:extLst>
      <p:ext uri="{BB962C8B-B14F-4D97-AF65-F5344CB8AC3E}">
        <p14:creationId xmlns:p14="http://schemas.microsoft.com/office/powerpoint/2010/main" val="32715601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Covid hit there was a sudden explosion of research projects which required rapid access to datasets, so that caused a big demand to be more flexible in the provision of research resources, </a:t>
            </a:r>
            <a:r>
              <a:rPr lang="en-US" dirty="0" err="1"/>
              <a:t>eg.</a:t>
            </a:r>
            <a:r>
              <a:rPr lang="en-US" dirty="0"/>
              <a:t> more rapid access to TREs.</a:t>
            </a:r>
          </a:p>
          <a:p>
            <a:endParaRPr lang="en-US" dirty="0"/>
          </a:p>
          <a:p>
            <a:r>
              <a:rPr lang="en-US" dirty="0"/>
              <a:t>One such project was called ISARIC (International Severe Acute Respiratory Infection Consortium Clinical </a:t>
            </a:r>
            <a:r>
              <a:rPr lang="en-US" dirty="0" err="1"/>
              <a:t>Characterisation</a:t>
            </a:r>
            <a:r>
              <a:rPr lang="en-US" dirty="0"/>
              <a:t> Protocol). ODAP grew out of, or around, the ISARIC project. ODAP was designed to fulfil this demand with the shown datasets.</a:t>
            </a:r>
          </a:p>
        </p:txBody>
      </p:sp>
      <p:sp>
        <p:nvSpPr>
          <p:cNvPr id="4" name="Slide Number Placeholder 3"/>
          <p:cNvSpPr>
            <a:spLocks noGrp="1"/>
          </p:cNvSpPr>
          <p:nvPr>
            <p:ph type="sldNum" sz="quarter" idx="5"/>
          </p:nvPr>
        </p:nvSpPr>
        <p:spPr/>
        <p:txBody>
          <a:bodyPr/>
          <a:lstStyle/>
          <a:p>
            <a:fld id="{9F9A574D-8231-4F54-AE71-43A345036D33}" type="slidenum">
              <a:rPr lang="en-GB" smtClean="0"/>
              <a:t>2</a:t>
            </a:fld>
            <a:endParaRPr lang="en-GB"/>
          </a:p>
        </p:txBody>
      </p:sp>
    </p:spTree>
    <p:extLst>
      <p:ext uri="{BB962C8B-B14F-4D97-AF65-F5344CB8AC3E}">
        <p14:creationId xmlns:p14="http://schemas.microsoft.com/office/powerpoint/2010/main" val="40763087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EPCC built a covid response system to help PHS which sits alongside the other resources in the NSH, which was fine, it could host unconsented patient data and perform linkages with other national datasets.</a:t>
            </a:r>
          </a:p>
          <a:p>
            <a:r>
              <a:rPr lang="en-US" dirty="0"/>
              <a:t>The limited resources created some problems</a:t>
            </a:r>
          </a:p>
          <a:p>
            <a:r>
              <a:rPr lang="en-US" dirty="0"/>
              <a:t> * This hampered their data cleaning - very wide tables with 1 million patients took too long</a:t>
            </a:r>
          </a:p>
          <a:p>
            <a:r>
              <a:rPr lang="en-US" dirty="0"/>
              <a:t> * Had to provide users with database access to host GB-sized datasets</a:t>
            </a:r>
          </a:p>
          <a:p>
            <a:endParaRPr lang="en-GB" dirty="0"/>
          </a:p>
        </p:txBody>
      </p:sp>
      <p:sp>
        <p:nvSpPr>
          <p:cNvPr id="4" name="Slide Number Placeholder 3"/>
          <p:cNvSpPr>
            <a:spLocks noGrp="1"/>
          </p:cNvSpPr>
          <p:nvPr>
            <p:ph type="sldNum" sz="quarter" idx="5"/>
          </p:nvPr>
        </p:nvSpPr>
        <p:spPr/>
        <p:txBody>
          <a:bodyPr/>
          <a:lstStyle/>
          <a:p>
            <a:fld id="{9F9A574D-8231-4F54-AE71-43A345036D33}" type="slidenum">
              <a:rPr lang="en-GB" smtClean="0"/>
              <a:t>3</a:t>
            </a:fld>
            <a:endParaRPr lang="en-GB"/>
          </a:p>
        </p:txBody>
      </p:sp>
    </p:spTree>
    <p:extLst>
      <p:ext uri="{BB962C8B-B14F-4D97-AF65-F5344CB8AC3E}">
        <p14:creationId xmlns:p14="http://schemas.microsoft.com/office/powerpoint/2010/main" val="38710112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large amount of the research needed two things: a more flexible resource and more compute power.</a:t>
            </a:r>
          </a:p>
          <a:p>
            <a:r>
              <a:rPr lang="en-US" dirty="0"/>
              <a:t>You can see the genomic data in there, which is an example of a dataset that wouldn’t sit well inside the traditional NSH infrastructure.</a:t>
            </a:r>
            <a:endParaRPr lang="en-GB" dirty="0"/>
          </a:p>
        </p:txBody>
      </p:sp>
      <p:sp>
        <p:nvSpPr>
          <p:cNvPr id="4" name="Slide Number Placeholder 3"/>
          <p:cNvSpPr>
            <a:spLocks noGrp="1"/>
          </p:cNvSpPr>
          <p:nvPr>
            <p:ph type="sldNum" sz="quarter" idx="5"/>
          </p:nvPr>
        </p:nvSpPr>
        <p:spPr/>
        <p:txBody>
          <a:bodyPr/>
          <a:lstStyle/>
          <a:p>
            <a:fld id="{9F9A574D-8231-4F54-AE71-43A345036D33}" type="slidenum">
              <a:rPr lang="en-GB" smtClean="0"/>
              <a:t>4</a:t>
            </a:fld>
            <a:endParaRPr lang="en-GB"/>
          </a:p>
        </p:txBody>
      </p:sp>
    </p:spTree>
    <p:extLst>
      <p:ext uri="{BB962C8B-B14F-4D97-AF65-F5344CB8AC3E}">
        <p14:creationId xmlns:p14="http://schemas.microsoft.com/office/powerpoint/2010/main" val="19355820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pseudo-TRE was developed on one of the HPC systems which could be used for holding consented </a:t>
            </a:r>
            <a:r>
              <a:rPr lang="en-US" dirty="0" err="1"/>
              <a:t>pseudonymised</a:t>
            </a:r>
            <a:r>
              <a:rPr lang="en-US" dirty="0"/>
              <a:t> data such as viral genomic sequences.</a:t>
            </a:r>
          </a:p>
          <a:p>
            <a:r>
              <a:rPr lang="en-US" dirty="0"/>
              <a:t>This was built as a Protected Data Access environment </a:t>
            </a:r>
          </a:p>
          <a:p>
            <a:r>
              <a:rPr lang="en-US" dirty="0"/>
              <a:t>1. the HPC resource (576 CPU, 18 TB RAM,  5 PB Disk)</a:t>
            </a:r>
          </a:p>
          <a:p>
            <a:r>
              <a:rPr lang="en-US" dirty="0"/>
              <a:t>2. set of VMs providing the desktop interface, with a VDI in front</a:t>
            </a:r>
          </a:p>
          <a:p>
            <a:r>
              <a:rPr lang="en-US" dirty="0"/>
              <a:t>3. proxy for access to </a:t>
            </a:r>
            <a:r>
              <a:rPr lang="en-US" dirty="0" err="1"/>
              <a:t>PyPi</a:t>
            </a:r>
            <a:r>
              <a:rPr lang="en-US" dirty="0"/>
              <a:t> and CRAN (and OS upgrades)</a:t>
            </a:r>
          </a:p>
          <a:p>
            <a:r>
              <a:rPr lang="en-US" dirty="0"/>
              <a:t>4. no internet access in HPC for project members</a:t>
            </a:r>
          </a:p>
          <a:p>
            <a:r>
              <a:rPr lang="en-US" dirty="0"/>
              <a:t>5. system for remote interpreters so RStudio and PyCharm can run on the desktop but execute their jobs on the HPC</a:t>
            </a:r>
          </a:p>
          <a:p>
            <a:endParaRPr lang="en-GB" dirty="0"/>
          </a:p>
        </p:txBody>
      </p:sp>
      <p:sp>
        <p:nvSpPr>
          <p:cNvPr id="4" name="Slide Number Placeholder 3"/>
          <p:cNvSpPr>
            <a:spLocks noGrp="1"/>
          </p:cNvSpPr>
          <p:nvPr>
            <p:ph type="sldNum" sz="quarter" idx="5"/>
          </p:nvPr>
        </p:nvSpPr>
        <p:spPr/>
        <p:txBody>
          <a:bodyPr/>
          <a:lstStyle/>
          <a:p>
            <a:fld id="{9F9A574D-8231-4F54-AE71-43A345036D33}" type="slidenum">
              <a:rPr lang="en-GB" smtClean="0"/>
              <a:t>5</a:t>
            </a:fld>
            <a:endParaRPr lang="en-GB"/>
          </a:p>
        </p:txBody>
      </p:sp>
    </p:spTree>
    <p:extLst>
      <p:ext uri="{BB962C8B-B14F-4D97-AF65-F5344CB8AC3E}">
        <p14:creationId xmlns:p14="http://schemas.microsoft.com/office/powerpoint/2010/main" val="31370362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of the problems from separating the HPC resource from the desktop is how to run a GUI such a </a:t>
            </a:r>
            <a:r>
              <a:rPr lang="en-US" dirty="0" err="1"/>
              <a:t>Rstudio</a:t>
            </a:r>
            <a:r>
              <a:rPr lang="en-US" dirty="0"/>
              <a:t> and PyCharm in the desktop but make sure that all computation is performed on the HPC.</a:t>
            </a:r>
          </a:p>
          <a:p>
            <a:r>
              <a:rPr lang="en-US" dirty="0"/>
              <a:t>We implemented this using a SSH tunnel, but it does bring added complexity for users and the possibility of making mistakes.</a:t>
            </a:r>
            <a:endParaRPr lang="en-GB" dirty="0"/>
          </a:p>
        </p:txBody>
      </p:sp>
      <p:sp>
        <p:nvSpPr>
          <p:cNvPr id="4" name="Slide Number Placeholder 3"/>
          <p:cNvSpPr>
            <a:spLocks noGrp="1"/>
          </p:cNvSpPr>
          <p:nvPr>
            <p:ph type="sldNum" sz="quarter" idx="5"/>
          </p:nvPr>
        </p:nvSpPr>
        <p:spPr/>
        <p:txBody>
          <a:bodyPr/>
          <a:lstStyle/>
          <a:p>
            <a:fld id="{9F9A574D-8231-4F54-AE71-43A345036D33}" type="slidenum">
              <a:rPr lang="en-GB" smtClean="0"/>
              <a:t>6</a:t>
            </a:fld>
            <a:endParaRPr lang="en-GB"/>
          </a:p>
        </p:txBody>
      </p:sp>
    </p:spTree>
    <p:extLst>
      <p:ext uri="{BB962C8B-B14F-4D97-AF65-F5344CB8AC3E}">
        <p14:creationId xmlns:p14="http://schemas.microsoft.com/office/powerpoint/2010/main" val="21769000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There's obviously some limitations in this system, and there’s a requirement that ODAP become a fully-fledged TRE capable of holding unconsented patient data,</a:t>
            </a:r>
          </a:p>
          <a:p>
            <a:r>
              <a:rPr lang="en-US" dirty="0"/>
              <a:t>so the future design involves moving the whole HPC system inside the Safe Haven Services environment</a:t>
            </a:r>
          </a:p>
          <a:p>
            <a:r>
              <a:rPr lang="en-US" dirty="0"/>
              <a:t>* which is very expensive!</a:t>
            </a:r>
          </a:p>
          <a:p>
            <a:r>
              <a:rPr lang="en-US"/>
              <a:t>* but the diagram fails to show the complexity of running multiple save havens within that environment</a:t>
            </a:r>
          </a:p>
          <a:p>
            <a:endParaRPr lang="en-US" dirty="0"/>
          </a:p>
          <a:p>
            <a:r>
              <a:rPr lang="en-US" dirty="0"/>
              <a:t>Looking for ways to improve this such as namespaces or containers</a:t>
            </a:r>
          </a:p>
          <a:p>
            <a:endParaRPr lang="en-US" dirty="0"/>
          </a:p>
          <a:p>
            <a:endParaRPr lang="en-GB" dirty="0"/>
          </a:p>
        </p:txBody>
      </p:sp>
      <p:sp>
        <p:nvSpPr>
          <p:cNvPr id="4" name="Slide Number Placeholder 3"/>
          <p:cNvSpPr>
            <a:spLocks noGrp="1"/>
          </p:cNvSpPr>
          <p:nvPr>
            <p:ph type="sldNum" sz="quarter" idx="5"/>
          </p:nvPr>
        </p:nvSpPr>
        <p:spPr/>
        <p:txBody>
          <a:bodyPr/>
          <a:lstStyle/>
          <a:p>
            <a:fld id="{9F9A574D-8231-4F54-AE71-43A345036D33}" type="slidenum">
              <a:rPr lang="en-GB" smtClean="0"/>
              <a:t>7</a:t>
            </a:fld>
            <a:endParaRPr lang="en-GB"/>
          </a:p>
        </p:txBody>
      </p:sp>
    </p:spTree>
    <p:extLst>
      <p:ext uri="{BB962C8B-B14F-4D97-AF65-F5344CB8AC3E}">
        <p14:creationId xmlns:p14="http://schemas.microsoft.com/office/powerpoint/2010/main" val="23577428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70579D-B6FF-F322-2C4E-B317742AC54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8ABB1BB9-A1F0-CCB2-A764-028549930BB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9EB032D4-163F-06AF-75B1-7824092F93C7}"/>
              </a:ext>
            </a:extLst>
          </p:cNvPr>
          <p:cNvSpPr>
            <a:spLocks noGrp="1"/>
          </p:cNvSpPr>
          <p:nvPr>
            <p:ph type="dt" sz="half" idx="10"/>
          </p:nvPr>
        </p:nvSpPr>
        <p:spPr/>
        <p:txBody>
          <a:bodyPr/>
          <a:lstStyle/>
          <a:p>
            <a:fld id="{1C902DB7-E51B-46B1-9CA6-DE7C580943B3}" type="datetimeFigureOut">
              <a:rPr lang="en-GB" smtClean="0"/>
              <a:t>04/09/2022</a:t>
            </a:fld>
            <a:endParaRPr lang="en-GB"/>
          </a:p>
        </p:txBody>
      </p:sp>
      <p:sp>
        <p:nvSpPr>
          <p:cNvPr id="5" name="Footer Placeholder 4">
            <a:extLst>
              <a:ext uri="{FF2B5EF4-FFF2-40B4-BE49-F238E27FC236}">
                <a16:creationId xmlns:a16="http://schemas.microsoft.com/office/drawing/2014/main" id="{184CE933-5EE6-F9BA-4A51-B2599607539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3E776E5-1E78-8E29-32BD-6AD65C99CAD6}"/>
              </a:ext>
            </a:extLst>
          </p:cNvPr>
          <p:cNvSpPr>
            <a:spLocks noGrp="1"/>
          </p:cNvSpPr>
          <p:nvPr>
            <p:ph type="sldNum" sz="quarter" idx="12"/>
          </p:nvPr>
        </p:nvSpPr>
        <p:spPr/>
        <p:txBody>
          <a:bodyPr/>
          <a:lstStyle/>
          <a:p>
            <a:fld id="{75D73D33-3523-4A63-B9D8-C7151E8C2C08}" type="slidenum">
              <a:rPr lang="en-GB" smtClean="0"/>
              <a:t>‹#›</a:t>
            </a:fld>
            <a:endParaRPr lang="en-GB"/>
          </a:p>
        </p:txBody>
      </p:sp>
    </p:spTree>
    <p:extLst>
      <p:ext uri="{BB962C8B-B14F-4D97-AF65-F5344CB8AC3E}">
        <p14:creationId xmlns:p14="http://schemas.microsoft.com/office/powerpoint/2010/main" val="22373684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2FA9C1-A134-EC9F-5EB1-6A7DA2DCF2FC}"/>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55571324-38D8-7324-D526-3CE77E66E68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3DD66D9-F423-FAE2-8EA5-17BF0861512E}"/>
              </a:ext>
            </a:extLst>
          </p:cNvPr>
          <p:cNvSpPr>
            <a:spLocks noGrp="1"/>
          </p:cNvSpPr>
          <p:nvPr>
            <p:ph type="dt" sz="half" idx="10"/>
          </p:nvPr>
        </p:nvSpPr>
        <p:spPr/>
        <p:txBody>
          <a:bodyPr/>
          <a:lstStyle/>
          <a:p>
            <a:fld id="{1C902DB7-E51B-46B1-9CA6-DE7C580943B3}" type="datetimeFigureOut">
              <a:rPr lang="en-GB" smtClean="0"/>
              <a:t>04/09/2022</a:t>
            </a:fld>
            <a:endParaRPr lang="en-GB"/>
          </a:p>
        </p:txBody>
      </p:sp>
      <p:sp>
        <p:nvSpPr>
          <p:cNvPr id="5" name="Footer Placeholder 4">
            <a:extLst>
              <a:ext uri="{FF2B5EF4-FFF2-40B4-BE49-F238E27FC236}">
                <a16:creationId xmlns:a16="http://schemas.microsoft.com/office/drawing/2014/main" id="{699E041E-9A92-8F53-A875-ED28A284044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D1D3AA8-23BC-B0A7-4A6B-FBD8BC877C6F}"/>
              </a:ext>
            </a:extLst>
          </p:cNvPr>
          <p:cNvSpPr>
            <a:spLocks noGrp="1"/>
          </p:cNvSpPr>
          <p:nvPr>
            <p:ph type="sldNum" sz="quarter" idx="12"/>
          </p:nvPr>
        </p:nvSpPr>
        <p:spPr/>
        <p:txBody>
          <a:bodyPr/>
          <a:lstStyle/>
          <a:p>
            <a:fld id="{75D73D33-3523-4A63-B9D8-C7151E8C2C08}" type="slidenum">
              <a:rPr lang="en-GB" smtClean="0"/>
              <a:t>‹#›</a:t>
            </a:fld>
            <a:endParaRPr lang="en-GB"/>
          </a:p>
        </p:txBody>
      </p:sp>
    </p:spTree>
    <p:extLst>
      <p:ext uri="{BB962C8B-B14F-4D97-AF65-F5344CB8AC3E}">
        <p14:creationId xmlns:p14="http://schemas.microsoft.com/office/powerpoint/2010/main" val="9090738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80A012A-AA9C-8C6F-BD4C-4E7D8063AFF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BBEB9814-6A10-E021-643E-0E4917ED4BB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1CD9DC1-D1A0-A8D1-B15C-1ED23BF04F7A}"/>
              </a:ext>
            </a:extLst>
          </p:cNvPr>
          <p:cNvSpPr>
            <a:spLocks noGrp="1"/>
          </p:cNvSpPr>
          <p:nvPr>
            <p:ph type="dt" sz="half" idx="10"/>
          </p:nvPr>
        </p:nvSpPr>
        <p:spPr/>
        <p:txBody>
          <a:bodyPr/>
          <a:lstStyle/>
          <a:p>
            <a:fld id="{1C902DB7-E51B-46B1-9CA6-DE7C580943B3}" type="datetimeFigureOut">
              <a:rPr lang="en-GB" smtClean="0"/>
              <a:t>04/09/2022</a:t>
            </a:fld>
            <a:endParaRPr lang="en-GB"/>
          </a:p>
        </p:txBody>
      </p:sp>
      <p:sp>
        <p:nvSpPr>
          <p:cNvPr id="5" name="Footer Placeholder 4">
            <a:extLst>
              <a:ext uri="{FF2B5EF4-FFF2-40B4-BE49-F238E27FC236}">
                <a16:creationId xmlns:a16="http://schemas.microsoft.com/office/drawing/2014/main" id="{EA4696A7-C33D-248A-886C-12E7F2FA082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97A237D-F952-5E1D-029B-454E603A016B}"/>
              </a:ext>
            </a:extLst>
          </p:cNvPr>
          <p:cNvSpPr>
            <a:spLocks noGrp="1"/>
          </p:cNvSpPr>
          <p:nvPr>
            <p:ph type="sldNum" sz="quarter" idx="12"/>
          </p:nvPr>
        </p:nvSpPr>
        <p:spPr/>
        <p:txBody>
          <a:bodyPr/>
          <a:lstStyle/>
          <a:p>
            <a:fld id="{75D73D33-3523-4A63-B9D8-C7151E8C2C08}" type="slidenum">
              <a:rPr lang="en-GB" smtClean="0"/>
              <a:t>‹#›</a:t>
            </a:fld>
            <a:endParaRPr lang="en-GB"/>
          </a:p>
        </p:txBody>
      </p:sp>
    </p:spTree>
    <p:extLst>
      <p:ext uri="{BB962C8B-B14F-4D97-AF65-F5344CB8AC3E}">
        <p14:creationId xmlns:p14="http://schemas.microsoft.com/office/powerpoint/2010/main" val="34627663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CC3CC9-B37F-CBB1-ACC5-F87F2AFB906B}"/>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D6642C6A-4284-5157-E829-C8238A1EA75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17D6837-0C6C-4C7D-169B-9BC4933CD93F}"/>
              </a:ext>
            </a:extLst>
          </p:cNvPr>
          <p:cNvSpPr>
            <a:spLocks noGrp="1"/>
          </p:cNvSpPr>
          <p:nvPr>
            <p:ph type="dt" sz="half" idx="10"/>
          </p:nvPr>
        </p:nvSpPr>
        <p:spPr/>
        <p:txBody>
          <a:bodyPr/>
          <a:lstStyle/>
          <a:p>
            <a:fld id="{1C902DB7-E51B-46B1-9CA6-DE7C580943B3}" type="datetimeFigureOut">
              <a:rPr lang="en-GB" smtClean="0"/>
              <a:t>04/09/2022</a:t>
            </a:fld>
            <a:endParaRPr lang="en-GB"/>
          </a:p>
        </p:txBody>
      </p:sp>
      <p:sp>
        <p:nvSpPr>
          <p:cNvPr id="5" name="Footer Placeholder 4">
            <a:extLst>
              <a:ext uri="{FF2B5EF4-FFF2-40B4-BE49-F238E27FC236}">
                <a16:creationId xmlns:a16="http://schemas.microsoft.com/office/drawing/2014/main" id="{1E8A142B-D7FD-9500-8182-BE6F255727E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CED801F-4E51-46AA-70CB-A27738A42DAF}"/>
              </a:ext>
            </a:extLst>
          </p:cNvPr>
          <p:cNvSpPr>
            <a:spLocks noGrp="1"/>
          </p:cNvSpPr>
          <p:nvPr>
            <p:ph type="sldNum" sz="quarter" idx="12"/>
          </p:nvPr>
        </p:nvSpPr>
        <p:spPr/>
        <p:txBody>
          <a:bodyPr/>
          <a:lstStyle/>
          <a:p>
            <a:fld id="{75D73D33-3523-4A63-B9D8-C7151E8C2C08}" type="slidenum">
              <a:rPr lang="en-GB" smtClean="0"/>
              <a:t>‹#›</a:t>
            </a:fld>
            <a:endParaRPr lang="en-GB"/>
          </a:p>
        </p:txBody>
      </p:sp>
    </p:spTree>
    <p:extLst>
      <p:ext uri="{BB962C8B-B14F-4D97-AF65-F5344CB8AC3E}">
        <p14:creationId xmlns:p14="http://schemas.microsoft.com/office/powerpoint/2010/main" val="33030216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FDDBB-27DC-D160-AB52-03A071E90B3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DC6CB9D6-090D-633C-FB7A-6D4724172A0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13715B0-789A-9822-AD2D-E1E070937B13}"/>
              </a:ext>
            </a:extLst>
          </p:cNvPr>
          <p:cNvSpPr>
            <a:spLocks noGrp="1"/>
          </p:cNvSpPr>
          <p:nvPr>
            <p:ph type="dt" sz="half" idx="10"/>
          </p:nvPr>
        </p:nvSpPr>
        <p:spPr/>
        <p:txBody>
          <a:bodyPr/>
          <a:lstStyle/>
          <a:p>
            <a:fld id="{1C902DB7-E51B-46B1-9CA6-DE7C580943B3}" type="datetimeFigureOut">
              <a:rPr lang="en-GB" smtClean="0"/>
              <a:t>04/09/2022</a:t>
            </a:fld>
            <a:endParaRPr lang="en-GB"/>
          </a:p>
        </p:txBody>
      </p:sp>
      <p:sp>
        <p:nvSpPr>
          <p:cNvPr id="5" name="Footer Placeholder 4">
            <a:extLst>
              <a:ext uri="{FF2B5EF4-FFF2-40B4-BE49-F238E27FC236}">
                <a16:creationId xmlns:a16="http://schemas.microsoft.com/office/drawing/2014/main" id="{BFB64B87-6743-0846-0678-2E1AEAC8279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26AB8D2-1A2E-5B61-37DA-A21DB96AE296}"/>
              </a:ext>
            </a:extLst>
          </p:cNvPr>
          <p:cNvSpPr>
            <a:spLocks noGrp="1"/>
          </p:cNvSpPr>
          <p:nvPr>
            <p:ph type="sldNum" sz="quarter" idx="12"/>
          </p:nvPr>
        </p:nvSpPr>
        <p:spPr/>
        <p:txBody>
          <a:bodyPr/>
          <a:lstStyle/>
          <a:p>
            <a:fld id="{75D73D33-3523-4A63-B9D8-C7151E8C2C08}" type="slidenum">
              <a:rPr lang="en-GB" smtClean="0"/>
              <a:t>‹#›</a:t>
            </a:fld>
            <a:endParaRPr lang="en-GB"/>
          </a:p>
        </p:txBody>
      </p:sp>
    </p:spTree>
    <p:extLst>
      <p:ext uri="{BB962C8B-B14F-4D97-AF65-F5344CB8AC3E}">
        <p14:creationId xmlns:p14="http://schemas.microsoft.com/office/powerpoint/2010/main" val="7205575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BBF03-529A-DDA3-F050-A35667206A43}"/>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052004F4-4E79-E89E-5DA3-831812520B1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BC87935C-DBFB-4D7B-415F-3024650BBE9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338061A5-F5FA-2BA6-5C53-DDA42DDA19AB}"/>
              </a:ext>
            </a:extLst>
          </p:cNvPr>
          <p:cNvSpPr>
            <a:spLocks noGrp="1"/>
          </p:cNvSpPr>
          <p:nvPr>
            <p:ph type="dt" sz="half" idx="10"/>
          </p:nvPr>
        </p:nvSpPr>
        <p:spPr/>
        <p:txBody>
          <a:bodyPr/>
          <a:lstStyle/>
          <a:p>
            <a:fld id="{1C902DB7-E51B-46B1-9CA6-DE7C580943B3}" type="datetimeFigureOut">
              <a:rPr lang="en-GB" smtClean="0"/>
              <a:t>04/09/2022</a:t>
            </a:fld>
            <a:endParaRPr lang="en-GB"/>
          </a:p>
        </p:txBody>
      </p:sp>
      <p:sp>
        <p:nvSpPr>
          <p:cNvPr id="6" name="Footer Placeholder 5">
            <a:extLst>
              <a:ext uri="{FF2B5EF4-FFF2-40B4-BE49-F238E27FC236}">
                <a16:creationId xmlns:a16="http://schemas.microsoft.com/office/drawing/2014/main" id="{EF493B7A-68D9-2E70-300B-74F732471B8C}"/>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0FC2AE66-2368-12A9-51D8-C976E45A70F9}"/>
              </a:ext>
            </a:extLst>
          </p:cNvPr>
          <p:cNvSpPr>
            <a:spLocks noGrp="1"/>
          </p:cNvSpPr>
          <p:nvPr>
            <p:ph type="sldNum" sz="quarter" idx="12"/>
          </p:nvPr>
        </p:nvSpPr>
        <p:spPr/>
        <p:txBody>
          <a:bodyPr/>
          <a:lstStyle/>
          <a:p>
            <a:fld id="{75D73D33-3523-4A63-B9D8-C7151E8C2C08}" type="slidenum">
              <a:rPr lang="en-GB" smtClean="0"/>
              <a:t>‹#›</a:t>
            </a:fld>
            <a:endParaRPr lang="en-GB"/>
          </a:p>
        </p:txBody>
      </p:sp>
    </p:spTree>
    <p:extLst>
      <p:ext uri="{BB962C8B-B14F-4D97-AF65-F5344CB8AC3E}">
        <p14:creationId xmlns:p14="http://schemas.microsoft.com/office/powerpoint/2010/main" val="867042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F8FFAA-8A4A-AD94-CF85-B80B01A41A1C}"/>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914F6284-FCB5-51A4-356A-97E15228251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316C23C-4B96-5310-02B8-1858FDB1704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ECB2BE74-39E6-EEA8-F3C0-DA24685B39B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A49D515-82D1-0D19-BEB1-5BB50CC10B9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92AB651F-503B-1964-5837-B1C17C5FF7B9}"/>
              </a:ext>
            </a:extLst>
          </p:cNvPr>
          <p:cNvSpPr>
            <a:spLocks noGrp="1"/>
          </p:cNvSpPr>
          <p:nvPr>
            <p:ph type="dt" sz="half" idx="10"/>
          </p:nvPr>
        </p:nvSpPr>
        <p:spPr/>
        <p:txBody>
          <a:bodyPr/>
          <a:lstStyle/>
          <a:p>
            <a:fld id="{1C902DB7-E51B-46B1-9CA6-DE7C580943B3}" type="datetimeFigureOut">
              <a:rPr lang="en-GB" smtClean="0"/>
              <a:t>04/09/2022</a:t>
            </a:fld>
            <a:endParaRPr lang="en-GB"/>
          </a:p>
        </p:txBody>
      </p:sp>
      <p:sp>
        <p:nvSpPr>
          <p:cNvPr id="8" name="Footer Placeholder 7">
            <a:extLst>
              <a:ext uri="{FF2B5EF4-FFF2-40B4-BE49-F238E27FC236}">
                <a16:creationId xmlns:a16="http://schemas.microsoft.com/office/drawing/2014/main" id="{3A7DEA8F-AF74-2E5F-E11C-D4AB53264488}"/>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4E4FE04F-05A4-EAB6-FF18-8ABD34B65201}"/>
              </a:ext>
            </a:extLst>
          </p:cNvPr>
          <p:cNvSpPr>
            <a:spLocks noGrp="1"/>
          </p:cNvSpPr>
          <p:nvPr>
            <p:ph type="sldNum" sz="quarter" idx="12"/>
          </p:nvPr>
        </p:nvSpPr>
        <p:spPr/>
        <p:txBody>
          <a:bodyPr/>
          <a:lstStyle/>
          <a:p>
            <a:fld id="{75D73D33-3523-4A63-B9D8-C7151E8C2C08}" type="slidenum">
              <a:rPr lang="en-GB" smtClean="0"/>
              <a:t>‹#›</a:t>
            </a:fld>
            <a:endParaRPr lang="en-GB"/>
          </a:p>
        </p:txBody>
      </p:sp>
    </p:spTree>
    <p:extLst>
      <p:ext uri="{BB962C8B-B14F-4D97-AF65-F5344CB8AC3E}">
        <p14:creationId xmlns:p14="http://schemas.microsoft.com/office/powerpoint/2010/main" val="938033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B37068-ACAE-EEF4-4E57-CC9ADB134475}"/>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E6FAA9E8-8AE5-AC36-9C6C-C68754E73EC3}"/>
              </a:ext>
            </a:extLst>
          </p:cNvPr>
          <p:cNvSpPr>
            <a:spLocks noGrp="1"/>
          </p:cNvSpPr>
          <p:nvPr>
            <p:ph type="dt" sz="half" idx="10"/>
          </p:nvPr>
        </p:nvSpPr>
        <p:spPr/>
        <p:txBody>
          <a:bodyPr/>
          <a:lstStyle/>
          <a:p>
            <a:fld id="{1C902DB7-E51B-46B1-9CA6-DE7C580943B3}" type="datetimeFigureOut">
              <a:rPr lang="en-GB" smtClean="0"/>
              <a:t>04/09/2022</a:t>
            </a:fld>
            <a:endParaRPr lang="en-GB"/>
          </a:p>
        </p:txBody>
      </p:sp>
      <p:sp>
        <p:nvSpPr>
          <p:cNvPr id="4" name="Footer Placeholder 3">
            <a:extLst>
              <a:ext uri="{FF2B5EF4-FFF2-40B4-BE49-F238E27FC236}">
                <a16:creationId xmlns:a16="http://schemas.microsoft.com/office/drawing/2014/main" id="{874365CA-1B9F-A27E-185A-8F95397BAE3D}"/>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C3C76D8E-09CF-379D-CFE6-AA6BD7E70050}"/>
              </a:ext>
            </a:extLst>
          </p:cNvPr>
          <p:cNvSpPr>
            <a:spLocks noGrp="1"/>
          </p:cNvSpPr>
          <p:nvPr>
            <p:ph type="sldNum" sz="quarter" idx="12"/>
          </p:nvPr>
        </p:nvSpPr>
        <p:spPr/>
        <p:txBody>
          <a:bodyPr/>
          <a:lstStyle/>
          <a:p>
            <a:fld id="{75D73D33-3523-4A63-B9D8-C7151E8C2C08}" type="slidenum">
              <a:rPr lang="en-GB" smtClean="0"/>
              <a:t>‹#›</a:t>
            </a:fld>
            <a:endParaRPr lang="en-GB"/>
          </a:p>
        </p:txBody>
      </p:sp>
    </p:spTree>
    <p:extLst>
      <p:ext uri="{BB962C8B-B14F-4D97-AF65-F5344CB8AC3E}">
        <p14:creationId xmlns:p14="http://schemas.microsoft.com/office/powerpoint/2010/main" val="876016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86AFE94-3A38-40D7-5CE8-0575D6654B76}"/>
              </a:ext>
            </a:extLst>
          </p:cNvPr>
          <p:cNvSpPr>
            <a:spLocks noGrp="1"/>
          </p:cNvSpPr>
          <p:nvPr>
            <p:ph type="dt" sz="half" idx="10"/>
          </p:nvPr>
        </p:nvSpPr>
        <p:spPr/>
        <p:txBody>
          <a:bodyPr/>
          <a:lstStyle/>
          <a:p>
            <a:fld id="{1C902DB7-E51B-46B1-9CA6-DE7C580943B3}" type="datetimeFigureOut">
              <a:rPr lang="en-GB" smtClean="0"/>
              <a:t>04/09/2022</a:t>
            </a:fld>
            <a:endParaRPr lang="en-GB"/>
          </a:p>
        </p:txBody>
      </p:sp>
      <p:sp>
        <p:nvSpPr>
          <p:cNvPr id="3" name="Footer Placeholder 2">
            <a:extLst>
              <a:ext uri="{FF2B5EF4-FFF2-40B4-BE49-F238E27FC236}">
                <a16:creationId xmlns:a16="http://schemas.microsoft.com/office/drawing/2014/main" id="{93BE18B3-5002-FADA-C562-14EB2FD22C3F}"/>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294FA21E-97D0-496D-7988-626ECD5494B2}"/>
              </a:ext>
            </a:extLst>
          </p:cNvPr>
          <p:cNvSpPr>
            <a:spLocks noGrp="1"/>
          </p:cNvSpPr>
          <p:nvPr>
            <p:ph type="sldNum" sz="quarter" idx="12"/>
          </p:nvPr>
        </p:nvSpPr>
        <p:spPr/>
        <p:txBody>
          <a:bodyPr/>
          <a:lstStyle/>
          <a:p>
            <a:fld id="{75D73D33-3523-4A63-B9D8-C7151E8C2C08}" type="slidenum">
              <a:rPr lang="en-GB" smtClean="0"/>
              <a:t>‹#›</a:t>
            </a:fld>
            <a:endParaRPr lang="en-GB"/>
          </a:p>
        </p:txBody>
      </p:sp>
    </p:spTree>
    <p:extLst>
      <p:ext uri="{BB962C8B-B14F-4D97-AF65-F5344CB8AC3E}">
        <p14:creationId xmlns:p14="http://schemas.microsoft.com/office/powerpoint/2010/main" val="36279256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D9092-D77A-652C-31F4-CF7C428714C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09A53C3A-762C-CF50-1A85-388A5C3710B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947AA994-5FF9-23E8-8531-E83AE0659F4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9E3974C-2DD5-0B8D-6EA9-16E5F0815A15}"/>
              </a:ext>
            </a:extLst>
          </p:cNvPr>
          <p:cNvSpPr>
            <a:spLocks noGrp="1"/>
          </p:cNvSpPr>
          <p:nvPr>
            <p:ph type="dt" sz="half" idx="10"/>
          </p:nvPr>
        </p:nvSpPr>
        <p:spPr/>
        <p:txBody>
          <a:bodyPr/>
          <a:lstStyle/>
          <a:p>
            <a:fld id="{1C902DB7-E51B-46B1-9CA6-DE7C580943B3}" type="datetimeFigureOut">
              <a:rPr lang="en-GB" smtClean="0"/>
              <a:t>04/09/2022</a:t>
            </a:fld>
            <a:endParaRPr lang="en-GB"/>
          </a:p>
        </p:txBody>
      </p:sp>
      <p:sp>
        <p:nvSpPr>
          <p:cNvPr id="6" name="Footer Placeholder 5">
            <a:extLst>
              <a:ext uri="{FF2B5EF4-FFF2-40B4-BE49-F238E27FC236}">
                <a16:creationId xmlns:a16="http://schemas.microsoft.com/office/drawing/2014/main" id="{8E4D95F5-909F-48B4-6DCB-79F3D379072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20D0FCA-5595-9AB4-E924-72F18D72C7E4}"/>
              </a:ext>
            </a:extLst>
          </p:cNvPr>
          <p:cNvSpPr>
            <a:spLocks noGrp="1"/>
          </p:cNvSpPr>
          <p:nvPr>
            <p:ph type="sldNum" sz="quarter" idx="12"/>
          </p:nvPr>
        </p:nvSpPr>
        <p:spPr/>
        <p:txBody>
          <a:bodyPr/>
          <a:lstStyle/>
          <a:p>
            <a:fld id="{75D73D33-3523-4A63-B9D8-C7151E8C2C08}" type="slidenum">
              <a:rPr lang="en-GB" smtClean="0"/>
              <a:t>‹#›</a:t>
            </a:fld>
            <a:endParaRPr lang="en-GB"/>
          </a:p>
        </p:txBody>
      </p:sp>
    </p:spTree>
    <p:extLst>
      <p:ext uri="{BB962C8B-B14F-4D97-AF65-F5344CB8AC3E}">
        <p14:creationId xmlns:p14="http://schemas.microsoft.com/office/powerpoint/2010/main" val="26068939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70E98-122D-385D-936A-A535F5EC444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4B0DA92D-ABA6-382A-8837-99A81BDD865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A0E3D511-4561-9AD2-B866-3150051F02F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2A7640C-CD0F-661A-7C09-5071BE409AC7}"/>
              </a:ext>
            </a:extLst>
          </p:cNvPr>
          <p:cNvSpPr>
            <a:spLocks noGrp="1"/>
          </p:cNvSpPr>
          <p:nvPr>
            <p:ph type="dt" sz="half" idx="10"/>
          </p:nvPr>
        </p:nvSpPr>
        <p:spPr/>
        <p:txBody>
          <a:bodyPr/>
          <a:lstStyle/>
          <a:p>
            <a:fld id="{1C902DB7-E51B-46B1-9CA6-DE7C580943B3}" type="datetimeFigureOut">
              <a:rPr lang="en-GB" smtClean="0"/>
              <a:t>04/09/2022</a:t>
            </a:fld>
            <a:endParaRPr lang="en-GB"/>
          </a:p>
        </p:txBody>
      </p:sp>
      <p:sp>
        <p:nvSpPr>
          <p:cNvPr id="6" name="Footer Placeholder 5">
            <a:extLst>
              <a:ext uri="{FF2B5EF4-FFF2-40B4-BE49-F238E27FC236}">
                <a16:creationId xmlns:a16="http://schemas.microsoft.com/office/drawing/2014/main" id="{2800F260-B579-7D05-9CFC-113A79CF030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D16A548-375B-F522-5A63-BE19EB31C9A6}"/>
              </a:ext>
            </a:extLst>
          </p:cNvPr>
          <p:cNvSpPr>
            <a:spLocks noGrp="1"/>
          </p:cNvSpPr>
          <p:nvPr>
            <p:ph type="sldNum" sz="quarter" idx="12"/>
          </p:nvPr>
        </p:nvSpPr>
        <p:spPr/>
        <p:txBody>
          <a:bodyPr/>
          <a:lstStyle/>
          <a:p>
            <a:fld id="{75D73D33-3523-4A63-B9D8-C7151E8C2C08}" type="slidenum">
              <a:rPr lang="en-GB" smtClean="0"/>
              <a:t>‹#›</a:t>
            </a:fld>
            <a:endParaRPr lang="en-GB"/>
          </a:p>
        </p:txBody>
      </p:sp>
    </p:spTree>
    <p:extLst>
      <p:ext uri="{BB962C8B-B14F-4D97-AF65-F5344CB8AC3E}">
        <p14:creationId xmlns:p14="http://schemas.microsoft.com/office/powerpoint/2010/main" val="36379094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BD6980A-546E-5CFF-F385-15123223333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0866CAA1-C6E1-C706-5959-5A28E1A2032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E1B15CD-4FA7-0F3B-72B1-68EBE013F75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C902DB7-E51B-46B1-9CA6-DE7C580943B3}" type="datetimeFigureOut">
              <a:rPr lang="en-GB" smtClean="0"/>
              <a:t>04/09/2022</a:t>
            </a:fld>
            <a:endParaRPr lang="en-GB"/>
          </a:p>
        </p:txBody>
      </p:sp>
      <p:sp>
        <p:nvSpPr>
          <p:cNvPr id="5" name="Footer Placeholder 4">
            <a:extLst>
              <a:ext uri="{FF2B5EF4-FFF2-40B4-BE49-F238E27FC236}">
                <a16:creationId xmlns:a16="http://schemas.microsoft.com/office/drawing/2014/main" id="{8CEFE1D6-3571-BF8A-D63B-242368B307E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E4CAA871-FAE4-9DB7-7CDF-C96F5C12202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5D73D33-3523-4A63-B9D8-C7151E8C2C08}" type="slidenum">
              <a:rPr lang="en-GB" smtClean="0"/>
              <a:t>‹#›</a:t>
            </a:fld>
            <a:endParaRPr lang="en-GB"/>
          </a:p>
        </p:txBody>
      </p:sp>
    </p:spTree>
    <p:extLst>
      <p:ext uri="{BB962C8B-B14F-4D97-AF65-F5344CB8AC3E}">
        <p14:creationId xmlns:p14="http://schemas.microsoft.com/office/powerpoint/2010/main" val="6235434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03A5949D-2131-A9E3-722C-712470E14E0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524000" y="1245870"/>
            <a:ext cx="6972300" cy="2228850"/>
          </a:xfrm>
          <a:prstGeom prst="rect">
            <a:avLst/>
          </a:prstGeom>
        </p:spPr>
      </p:pic>
      <p:pic>
        <p:nvPicPr>
          <p:cNvPr id="7" name="Graphic 6">
            <a:extLst>
              <a:ext uri="{FF2B5EF4-FFF2-40B4-BE49-F238E27FC236}">
                <a16:creationId xmlns:a16="http://schemas.microsoft.com/office/drawing/2014/main" id="{3060D3C5-2745-50E3-7CF6-1186EEA78EC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35330" y="5735636"/>
            <a:ext cx="2857500" cy="752475"/>
          </a:xfrm>
          <a:prstGeom prst="rect">
            <a:avLst/>
          </a:prstGeom>
        </p:spPr>
      </p:pic>
      <p:pic>
        <p:nvPicPr>
          <p:cNvPr id="9" name="Picture 8" descr="Shape&#10;&#10;Description automatically generated with medium confidence">
            <a:extLst>
              <a:ext uri="{FF2B5EF4-FFF2-40B4-BE49-F238E27FC236}">
                <a16:creationId xmlns:a16="http://schemas.microsoft.com/office/drawing/2014/main" id="{E00EC315-79E9-A2CC-B5FB-5835107E1E6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015217" y="5881558"/>
            <a:ext cx="2532893" cy="606553"/>
          </a:xfrm>
          <a:prstGeom prst="rect">
            <a:avLst/>
          </a:prstGeom>
        </p:spPr>
      </p:pic>
    </p:spTree>
    <p:extLst>
      <p:ext uri="{BB962C8B-B14F-4D97-AF65-F5344CB8AC3E}">
        <p14:creationId xmlns:p14="http://schemas.microsoft.com/office/powerpoint/2010/main" val="28681941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C69B96-675F-27F9-043C-EF0ED4B0A474}"/>
              </a:ext>
            </a:extLst>
          </p:cNvPr>
          <p:cNvSpPr>
            <a:spLocks noGrp="1"/>
          </p:cNvSpPr>
          <p:nvPr>
            <p:ph type="title"/>
          </p:nvPr>
        </p:nvSpPr>
        <p:spPr/>
        <p:txBody>
          <a:bodyPr/>
          <a:lstStyle/>
          <a:p>
            <a:r>
              <a:rPr lang="en-US" dirty="0"/>
              <a:t>ODAP</a:t>
            </a:r>
            <a:endParaRPr lang="en-GB" dirty="0"/>
          </a:p>
        </p:txBody>
      </p:sp>
      <p:pic>
        <p:nvPicPr>
          <p:cNvPr id="5" name="Content Placeholder 4" descr="Timeline&#10;&#10;Description automatically generated">
            <a:extLst>
              <a:ext uri="{FF2B5EF4-FFF2-40B4-BE49-F238E27FC236}">
                <a16:creationId xmlns:a16="http://schemas.microsoft.com/office/drawing/2014/main" id="{C687BD0D-F2DA-FC36-B2D3-8DFDF33FB7FF}"/>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349607" y="0"/>
            <a:ext cx="5357101" cy="6858062"/>
          </a:xfrm>
        </p:spPr>
      </p:pic>
      <p:sp>
        <p:nvSpPr>
          <p:cNvPr id="7" name="TextBox 6">
            <a:extLst>
              <a:ext uri="{FF2B5EF4-FFF2-40B4-BE49-F238E27FC236}">
                <a16:creationId xmlns:a16="http://schemas.microsoft.com/office/drawing/2014/main" id="{67942E11-1936-EB3C-7EA7-E8F8222A3F67}"/>
              </a:ext>
            </a:extLst>
          </p:cNvPr>
          <p:cNvSpPr txBox="1"/>
          <p:nvPr/>
        </p:nvSpPr>
        <p:spPr>
          <a:xfrm>
            <a:off x="660400" y="1825625"/>
            <a:ext cx="3060700" cy="5078313"/>
          </a:xfrm>
          <a:prstGeom prst="rect">
            <a:avLst/>
          </a:prstGeom>
          <a:noFill/>
        </p:spPr>
        <p:txBody>
          <a:bodyPr wrap="square" rtlCol="0">
            <a:spAutoFit/>
          </a:bodyPr>
          <a:lstStyle/>
          <a:p>
            <a:pPr algn="l"/>
            <a:r>
              <a:rPr lang="en-US" b="0" i="0" dirty="0">
                <a:solidFill>
                  <a:srgbClr val="000000"/>
                </a:solidFill>
                <a:effectLst/>
                <a:latin typeface="Times New Roman" panose="02020603050405020304" pitchFamily="18" charset="0"/>
              </a:rPr>
              <a:t>The ODAP is designed to facilitate the rapid, collaborative, informative research to better understand and </a:t>
            </a:r>
            <a:r>
              <a:rPr lang="en-US" b="0" i="0" dirty="0" err="1">
                <a:solidFill>
                  <a:srgbClr val="000000"/>
                </a:solidFill>
                <a:effectLst/>
                <a:latin typeface="Times New Roman" panose="02020603050405020304" pitchFamily="18" charset="0"/>
              </a:rPr>
              <a:t>characterise</a:t>
            </a:r>
            <a:r>
              <a:rPr lang="en-US" b="0" i="0" dirty="0">
                <a:solidFill>
                  <a:srgbClr val="000000"/>
                </a:solidFill>
                <a:effectLst/>
                <a:latin typeface="Times New Roman" panose="02020603050405020304" pitchFamily="18" charset="0"/>
              </a:rPr>
              <a:t> new infections and clinical threats of public health interest. We curate, link and facilitate sharing of academic research with other UK data sources. The ODAP is built around the ISARIC Clinical </a:t>
            </a:r>
            <a:r>
              <a:rPr lang="en-US" b="0" i="0" dirty="0" err="1">
                <a:solidFill>
                  <a:srgbClr val="000000"/>
                </a:solidFill>
                <a:effectLst/>
                <a:latin typeface="Times New Roman" panose="02020603050405020304" pitchFamily="18" charset="0"/>
              </a:rPr>
              <a:t>Characterisation</a:t>
            </a:r>
            <a:r>
              <a:rPr lang="en-US" b="0" i="0" dirty="0">
                <a:solidFill>
                  <a:srgbClr val="000000"/>
                </a:solidFill>
                <a:effectLst/>
                <a:latin typeface="Times New Roman" panose="02020603050405020304" pitchFamily="18" charset="0"/>
              </a:rPr>
              <a:t> Protocol for Emerging Infections (CCP-UK), an internationally-</a:t>
            </a:r>
            <a:r>
              <a:rPr lang="en-US" b="0" i="0" dirty="0" err="1">
                <a:solidFill>
                  <a:srgbClr val="000000"/>
                </a:solidFill>
                <a:effectLst/>
                <a:latin typeface="Times New Roman" panose="02020603050405020304" pitchFamily="18" charset="0"/>
              </a:rPr>
              <a:t>harmonised</a:t>
            </a:r>
            <a:r>
              <a:rPr lang="en-US" b="0" i="0" dirty="0">
                <a:solidFill>
                  <a:srgbClr val="000000"/>
                </a:solidFill>
                <a:effectLst/>
                <a:latin typeface="Times New Roman" panose="02020603050405020304" pitchFamily="18" charset="0"/>
              </a:rPr>
              <a:t> UK-wide research study.</a:t>
            </a:r>
          </a:p>
          <a:p>
            <a:br>
              <a:rPr lang="en-US" dirty="0"/>
            </a:br>
            <a:endParaRPr lang="en-GB" dirty="0"/>
          </a:p>
        </p:txBody>
      </p:sp>
    </p:spTree>
    <p:extLst>
      <p:ext uri="{BB962C8B-B14F-4D97-AF65-F5344CB8AC3E}">
        <p14:creationId xmlns:p14="http://schemas.microsoft.com/office/powerpoint/2010/main" val="24780431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9102C9-BCBD-C8E8-C456-A3989D750B44}"/>
              </a:ext>
            </a:extLst>
          </p:cNvPr>
          <p:cNvSpPr>
            <a:spLocks noGrp="1"/>
          </p:cNvSpPr>
          <p:nvPr>
            <p:ph type="title"/>
          </p:nvPr>
        </p:nvSpPr>
        <p:spPr>
          <a:xfrm>
            <a:off x="381480" y="633045"/>
            <a:ext cx="3135923" cy="2532185"/>
          </a:xfrm>
        </p:spPr>
        <p:txBody>
          <a:bodyPr/>
          <a:lstStyle/>
          <a:p>
            <a:r>
              <a:rPr lang="en-US" dirty="0"/>
              <a:t>Traditional TRE Environment</a:t>
            </a:r>
            <a:br>
              <a:rPr lang="en-US" dirty="0"/>
            </a:br>
            <a:endParaRPr lang="en-GB" dirty="0"/>
          </a:p>
        </p:txBody>
      </p:sp>
      <p:pic>
        <p:nvPicPr>
          <p:cNvPr id="5" name="Content Placeholder 4" descr="A picture containing timeline&#10;&#10;Description automatically generated">
            <a:extLst>
              <a:ext uri="{FF2B5EF4-FFF2-40B4-BE49-F238E27FC236}">
                <a16:creationId xmlns:a16="http://schemas.microsoft.com/office/drawing/2014/main" id="{124524D0-B8A3-2284-0A81-20235FAF0733}"/>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869096" y="953355"/>
            <a:ext cx="7443674" cy="5593888"/>
          </a:xfrm>
        </p:spPr>
      </p:pic>
      <p:sp>
        <p:nvSpPr>
          <p:cNvPr id="6" name="TextBox 5">
            <a:extLst>
              <a:ext uri="{FF2B5EF4-FFF2-40B4-BE49-F238E27FC236}">
                <a16:creationId xmlns:a16="http://schemas.microsoft.com/office/drawing/2014/main" id="{050A24E3-7F40-25C4-3159-ACB13975A324}"/>
              </a:ext>
            </a:extLst>
          </p:cNvPr>
          <p:cNvSpPr txBox="1"/>
          <p:nvPr/>
        </p:nvSpPr>
        <p:spPr>
          <a:xfrm>
            <a:off x="468923" y="3165230"/>
            <a:ext cx="2954215" cy="1754326"/>
          </a:xfrm>
          <a:prstGeom prst="rect">
            <a:avLst/>
          </a:prstGeom>
          <a:noFill/>
        </p:spPr>
        <p:txBody>
          <a:bodyPr wrap="square" rtlCol="0">
            <a:spAutoFit/>
          </a:bodyPr>
          <a:lstStyle/>
          <a:p>
            <a:r>
              <a:rPr lang="en-US" dirty="0"/>
              <a:t>Hosted in the National Safe Haven.</a:t>
            </a:r>
          </a:p>
          <a:p>
            <a:endParaRPr lang="en-US" dirty="0"/>
          </a:p>
          <a:p>
            <a:r>
              <a:rPr lang="en-US" dirty="0"/>
              <a:t>Research users get VDI access to a small desktop VM with limited resources.</a:t>
            </a:r>
            <a:endParaRPr lang="en-GB" dirty="0"/>
          </a:p>
        </p:txBody>
      </p:sp>
    </p:spTree>
    <p:extLst>
      <p:ext uri="{BB962C8B-B14F-4D97-AF65-F5344CB8AC3E}">
        <p14:creationId xmlns:p14="http://schemas.microsoft.com/office/powerpoint/2010/main" val="32421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87DF4A-6863-C6E8-E5E4-B9217B7CCF6D}"/>
              </a:ext>
            </a:extLst>
          </p:cNvPr>
          <p:cNvSpPr>
            <a:spLocks noGrp="1"/>
          </p:cNvSpPr>
          <p:nvPr>
            <p:ph type="title"/>
          </p:nvPr>
        </p:nvSpPr>
        <p:spPr/>
        <p:txBody>
          <a:bodyPr/>
          <a:lstStyle/>
          <a:p>
            <a:r>
              <a:rPr lang="en-US" dirty="0"/>
              <a:t>ODAP “Flexible Compute Space</a:t>
            </a:r>
            <a:endParaRPr lang="en-GB" dirty="0"/>
          </a:p>
        </p:txBody>
      </p:sp>
      <p:pic>
        <p:nvPicPr>
          <p:cNvPr id="5" name="Content Placeholder 4" descr="Diagram&#10;&#10;Description automatically generated with low confidence">
            <a:extLst>
              <a:ext uri="{FF2B5EF4-FFF2-40B4-BE49-F238E27FC236}">
                <a16:creationId xmlns:a16="http://schemas.microsoft.com/office/drawing/2014/main" id="{BA613329-C005-5483-641A-63AEDD37963F}"/>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415632" y="1690688"/>
            <a:ext cx="8539895" cy="5032375"/>
          </a:xfrm>
        </p:spPr>
      </p:pic>
    </p:spTree>
    <p:extLst>
      <p:ext uri="{BB962C8B-B14F-4D97-AF65-F5344CB8AC3E}">
        <p14:creationId xmlns:p14="http://schemas.microsoft.com/office/powerpoint/2010/main" val="41585615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42B060-78AF-8B93-601C-211E3433807B}"/>
              </a:ext>
            </a:extLst>
          </p:cNvPr>
          <p:cNvSpPr>
            <a:spLocks noGrp="1"/>
          </p:cNvSpPr>
          <p:nvPr>
            <p:ph type="title"/>
          </p:nvPr>
        </p:nvSpPr>
        <p:spPr/>
        <p:txBody>
          <a:bodyPr/>
          <a:lstStyle/>
          <a:p>
            <a:r>
              <a:rPr lang="en-US" dirty="0"/>
              <a:t>ODAP “Flexible Compute Space”</a:t>
            </a:r>
            <a:endParaRPr lang="en-GB" dirty="0"/>
          </a:p>
        </p:txBody>
      </p:sp>
      <p:pic>
        <p:nvPicPr>
          <p:cNvPr id="5" name="Content Placeholder 4" descr="Diagram&#10;&#10;Description automatically generated">
            <a:extLst>
              <a:ext uri="{FF2B5EF4-FFF2-40B4-BE49-F238E27FC236}">
                <a16:creationId xmlns:a16="http://schemas.microsoft.com/office/drawing/2014/main" id="{DD8A39A4-0E07-CD14-2154-E56EA0E0E073}"/>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008802" y="1462209"/>
            <a:ext cx="6510336" cy="5291341"/>
          </a:xfrm>
        </p:spPr>
      </p:pic>
    </p:spTree>
    <p:extLst>
      <p:ext uri="{BB962C8B-B14F-4D97-AF65-F5344CB8AC3E}">
        <p14:creationId xmlns:p14="http://schemas.microsoft.com/office/powerpoint/2010/main" val="12997405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0CC8A8-149C-1F3C-67FB-CA2EC3FE2729}"/>
              </a:ext>
            </a:extLst>
          </p:cNvPr>
          <p:cNvSpPr>
            <a:spLocks noGrp="1"/>
          </p:cNvSpPr>
          <p:nvPr>
            <p:ph type="title"/>
          </p:nvPr>
        </p:nvSpPr>
        <p:spPr/>
        <p:txBody>
          <a:bodyPr/>
          <a:lstStyle/>
          <a:p>
            <a:r>
              <a:rPr lang="en-US" dirty="0"/>
              <a:t>Remote R and Python interpreters</a:t>
            </a:r>
            <a:endParaRPr lang="en-GB" dirty="0"/>
          </a:p>
        </p:txBody>
      </p:sp>
      <p:pic>
        <p:nvPicPr>
          <p:cNvPr id="7" name="Content Placeholder 6" descr="Diagram&#10;&#10;Description automatically generated">
            <a:extLst>
              <a:ext uri="{FF2B5EF4-FFF2-40B4-BE49-F238E27FC236}">
                <a16:creationId xmlns:a16="http://schemas.microsoft.com/office/drawing/2014/main" id="{BF61FC1B-0A69-1D95-A42C-87EF9B494958}"/>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717188" y="1690688"/>
            <a:ext cx="7678602" cy="4411112"/>
          </a:xfrm>
        </p:spPr>
      </p:pic>
    </p:spTree>
    <p:extLst>
      <p:ext uri="{BB962C8B-B14F-4D97-AF65-F5344CB8AC3E}">
        <p14:creationId xmlns:p14="http://schemas.microsoft.com/office/powerpoint/2010/main" val="14052708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253A1-6B0E-5684-6357-2AE9BBCB2B31}"/>
              </a:ext>
            </a:extLst>
          </p:cNvPr>
          <p:cNvSpPr>
            <a:spLocks noGrp="1"/>
          </p:cNvSpPr>
          <p:nvPr>
            <p:ph type="title"/>
          </p:nvPr>
        </p:nvSpPr>
        <p:spPr/>
        <p:txBody>
          <a:bodyPr/>
          <a:lstStyle/>
          <a:p>
            <a:r>
              <a:rPr lang="en-US" dirty="0"/>
              <a:t>ODAP v2</a:t>
            </a:r>
            <a:endParaRPr lang="en-GB" dirty="0"/>
          </a:p>
        </p:txBody>
      </p:sp>
      <p:pic>
        <p:nvPicPr>
          <p:cNvPr id="5" name="Content Placeholder 4" descr="Diagram&#10;&#10;Description automatically generated">
            <a:extLst>
              <a:ext uri="{FF2B5EF4-FFF2-40B4-BE49-F238E27FC236}">
                <a16:creationId xmlns:a16="http://schemas.microsoft.com/office/drawing/2014/main" id="{E3C2207C-9D7E-E72E-02F0-13D6FCE47939}"/>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348789" y="1825625"/>
            <a:ext cx="5494421" cy="4351338"/>
          </a:xfrm>
        </p:spPr>
      </p:pic>
    </p:spTree>
    <p:extLst>
      <p:ext uri="{BB962C8B-B14F-4D97-AF65-F5344CB8AC3E}">
        <p14:creationId xmlns:p14="http://schemas.microsoft.com/office/powerpoint/2010/main" val="1587736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1313</TotalTime>
  <Words>719</Words>
  <Application>Microsoft Office PowerPoint</Application>
  <PresentationFormat>Widescreen</PresentationFormat>
  <Paragraphs>56</Paragraphs>
  <Slides>7</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Calibri Light</vt:lpstr>
      <vt:lpstr>Times New Roman</vt:lpstr>
      <vt:lpstr>Office Theme</vt:lpstr>
      <vt:lpstr>PowerPoint Presentation</vt:lpstr>
      <vt:lpstr>ODAP</vt:lpstr>
      <vt:lpstr>Traditional TRE Environment </vt:lpstr>
      <vt:lpstr>ODAP “Flexible Compute Space</vt:lpstr>
      <vt:lpstr>ODAP “Flexible Compute Space”</vt:lpstr>
      <vt:lpstr>Remote R and Python interpreters</vt:lpstr>
      <vt:lpstr>ODAP v2</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Andrew Brooks</dc:creator>
  <cp:lastModifiedBy>Andrew Brooks</cp:lastModifiedBy>
  <cp:revision>13</cp:revision>
  <dcterms:created xsi:type="dcterms:W3CDTF">2022-09-04T09:21:07Z</dcterms:created>
  <dcterms:modified xsi:type="dcterms:W3CDTF">2022-09-05T07:14:58Z</dcterms:modified>
</cp:coreProperties>
</file>