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Average" panose="020B0604020202020204" charset="0"/>
      <p:regular r:id="rId21"/>
    </p:embeddedFont>
    <p:embeddedFont>
      <p:font typeface="Oswald"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49" autoAdjust="0"/>
  </p:normalViewPr>
  <p:slideViewPr>
    <p:cSldViewPr snapToGrid="0">
      <p:cViewPr varScale="1">
        <p:scale>
          <a:sx n="86" d="100"/>
          <a:sy n="86" d="100"/>
        </p:scale>
        <p:origin x="13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885786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dirty="0"/>
              <a:t>Hello and welcome everyone, I’m Marouan SAMI a computer science student, I’m giving this presentation to sum up my work during those 2 months as a TAMIS member.</a:t>
            </a:r>
          </a:p>
        </p:txBody>
      </p:sp>
    </p:spTree>
    <p:extLst>
      <p:ext uri="{BB962C8B-B14F-4D97-AF65-F5344CB8AC3E}">
        <p14:creationId xmlns:p14="http://schemas.microsoft.com/office/powerpoint/2010/main" val="22412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JDart is the extension that brings concolic execution to JPF, it tracks symbolic values and branches and builds the constraints tree.</a:t>
            </a:r>
          </a:p>
          <a:p>
            <a:pPr lvl="0">
              <a:spcBef>
                <a:spcPts val="0"/>
              </a:spcBef>
              <a:buNone/>
            </a:pPr>
            <a:r>
              <a:rPr lang="fr"/>
              <a:t>To resolve symbolic expressions it uses by default Microsoft Z3 constaint solver but it also provides a solver abstraction layer in order to allow the integration of other constraint solvers.</a:t>
            </a:r>
          </a:p>
        </p:txBody>
      </p:sp>
    </p:spTree>
    <p:extLst>
      <p:ext uri="{BB962C8B-B14F-4D97-AF65-F5344CB8AC3E}">
        <p14:creationId xmlns:p14="http://schemas.microsoft.com/office/powerpoint/2010/main" val="284913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Let’s see a small example of how all of this works</a:t>
            </a:r>
          </a:p>
        </p:txBody>
      </p:sp>
    </p:spTree>
    <p:extLst>
      <p:ext uri="{BB962C8B-B14F-4D97-AF65-F5344CB8AC3E}">
        <p14:creationId xmlns:p14="http://schemas.microsoft.com/office/powerpoint/2010/main" val="1007925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Now we reached the tricky part!</a:t>
            </a:r>
          </a:p>
          <a:p>
            <a:pPr lvl="0">
              <a:spcBef>
                <a:spcPts val="0"/>
              </a:spcBef>
              <a:buNone/>
            </a:pPr>
            <a:r>
              <a:rPr lang="fr"/>
              <a:t>As we saw, JPF creates its own virtual machine to be able to analyse Java bytecode so to run java card applets we should integrate its API.</a:t>
            </a:r>
          </a:p>
        </p:txBody>
      </p:sp>
    </p:spTree>
    <p:extLst>
      <p:ext uri="{BB962C8B-B14F-4D97-AF65-F5344CB8AC3E}">
        <p14:creationId xmlns:p14="http://schemas.microsoft.com/office/powerpoint/2010/main" val="3956440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The global architecture is quite complex, it’s not always simple to know what code get processed at which level.</a:t>
            </a:r>
          </a:p>
          <a:p>
            <a:pPr lvl="0">
              <a:spcBef>
                <a:spcPts val="0"/>
              </a:spcBef>
              <a:buNone/>
            </a:pPr>
            <a:r>
              <a:rPr lang="fr"/>
              <a:t>To make it worse, most of the standard libraries get processed by both VMs in different instantiations.</a:t>
            </a:r>
          </a:p>
          <a:p>
            <a:pPr lvl="0">
              <a:spcBef>
                <a:spcPts val="0"/>
              </a:spcBef>
              <a:buNone/>
            </a:pPr>
            <a:r>
              <a:rPr lang="fr"/>
              <a:t>Here we can see the different layers and different calls. </a:t>
            </a:r>
          </a:p>
          <a:p>
            <a:pPr lvl="0" rtl="0">
              <a:lnSpc>
                <a:spcPct val="150000"/>
              </a:lnSpc>
              <a:spcBef>
                <a:spcPts val="0"/>
              </a:spcBef>
              <a:buNone/>
            </a:pPr>
            <a:r>
              <a:rPr lang="fr"/>
              <a:t>to actually make tests using concolic execution on java card applets it is necessary to do some modifications on the Java Card API due to native methods that it contains.</a:t>
            </a:r>
          </a:p>
          <a:p>
            <a:pPr lvl="0" rtl="0">
              <a:lnSpc>
                <a:spcPct val="150000"/>
              </a:lnSpc>
              <a:spcBef>
                <a:spcPts val="0"/>
              </a:spcBef>
              <a:buNone/>
            </a:pPr>
            <a:r>
              <a:rPr lang="fr"/>
              <a:t>So basically we need to integrate the Java card framework inside this architecture and make sure it gets processed correctly because we can’t run the JCVM inside a computer so the idea here is to make JPF tests our java card applets as they are normal java programs</a:t>
            </a:r>
          </a:p>
          <a:p>
            <a:pPr lvl="0" rtl="0">
              <a:lnSpc>
                <a:spcPct val="150000"/>
              </a:lnSpc>
              <a:spcBef>
                <a:spcPts val="0"/>
              </a:spcBef>
              <a:buNone/>
            </a:pPr>
            <a:r>
              <a:rPr lang="fr"/>
              <a:t>but we need to make it look like the real Java card runtime environment.</a:t>
            </a:r>
          </a:p>
          <a:p>
            <a:pPr lvl="0">
              <a:lnSpc>
                <a:spcPct val="150000"/>
              </a:lnSpc>
              <a:spcBef>
                <a:spcPts val="0"/>
              </a:spcBef>
              <a:buNone/>
            </a:pPr>
            <a:endParaRPr/>
          </a:p>
          <a:p>
            <a:pPr lvl="0">
              <a:spcBef>
                <a:spcPts val="0"/>
              </a:spcBef>
              <a:buNone/>
            </a:pPr>
            <a:endParaRPr/>
          </a:p>
        </p:txBody>
      </p:sp>
    </p:spTree>
    <p:extLst>
      <p:ext uri="{BB962C8B-B14F-4D97-AF65-F5344CB8AC3E}">
        <p14:creationId xmlns:p14="http://schemas.microsoft.com/office/powerpoint/2010/main" val="3480084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dirty="0"/>
              <a:t>	 	 	 	</a:t>
            </a:r>
          </a:p>
          <a:p>
            <a:pPr lvl="0">
              <a:lnSpc>
                <a:spcPct val="150000"/>
              </a:lnSpc>
              <a:spcBef>
                <a:spcPts val="0"/>
              </a:spcBef>
              <a:buNone/>
            </a:pPr>
            <a:r>
              <a:rPr lang="fr" dirty="0" smtClean="0"/>
              <a:t>We’ll start with a small demo of J</a:t>
            </a:r>
            <a:r>
              <a:rPr lang="fr-FR" dirty="0" smtClean="0"/>
              <a:t>d</a:t>
            </a:r>
            <a:r>
              <a:rPr lang="fr" dirty="0" smtClean="0"/>
              <a:t>art running on java cards.</a:t>
            </a:r>
          </a:p>
          <a:p>
            <a:pPr lvl="0">
              <a:lnSpc>
                <a:spcPct val="150000"/>
              </a:lnSpc>
              <a:spcBef>
                <a:spcPts val="0"/>
              </a:spcBef>
              <a:buNone/>
            </a:pPr>
            <a:endParaRPr lang="fr" dirty="0" smtClean="0"/>
          </a:p>
          <a:p>
            <a:pPr lvl="0">
              <a:lnSpc>
                <a:spcPct val="150000"/>
              </a:lnSpc>
              <a:spcBef>
                <a:spcPts val="0"/>
              </a:spcBef>
              <a:buNone/>
            </a:pPr>
            <a:r>
              <a:rPr lang="fr" dirty="0" smtClean="0"/>
              <a:t>Applying </a:t>
            </a:r>
            <a:r>
              <a:rPr lang="fr" dirty="0"/>
              <a:t>JPF to a program gives a clear view of its structure, it also gives what are the exact conditions to be satisfied that causes exception raise and unexpected results.</a:t>
            </a:r>
          </a:p>
          <a:p>
            <a:pPr lvl="0" rtl="0">
              <a:lnSpc>
                <a:spcPct val="150000"/>
              </a:lnSpc>
              <a:spcBef>
                <a:spcPts val="0"/>
              </a:spcBef>
              <a:buNone/>
            </a:pPr>
            <a:r>
              <a:rPr lang="fr" dirty="0"/>
              <a:t>But what if we want to know if the applet follows the ISO 7816 specification and no forbidden transition from a state to another is violated</a:t>
            </a:r>
            <a:r>
              <a:rPr lang="fr" dirty="0" smtClean="0"/>
              <a:t>?</a:t>
            </a:r>
            <a:endParaRPr lang="fr" dirty="0"/>
          </a:p>
        </p:txBody>
      </p:sp>
    </p:spTree>
    <p:extLst>
      <p:ext uri="{BB962C8B-B14F-4D97-AF65-F5344CB8AC3E}">
        <p14:creationId xmlns:p14="http://schemas.microsoft.com/office/powerpoint/2010/main" val="207346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50000"/>
              </a:lnSpc>
              <a:spcBef>
                <a:spcPts val="0"/>
              </a:spcBef>
              <a:buNone/>
            </a:pPr>
            <a:r>
              <a:rPr lang="fr" sz="1400"/>
              <a:t>One way to resolve this is to create a concolic fuzzer over JPF. This fuzzer would discover every path and every branch using the concrete values generated by the concolic execution.</a:t>
            </a:r>
          </a:p>
          <a:p>
            <a:pPr lvl="0">
              <a:lnSpc>
                <a:spcPct val="150000"/>
              </a:lnSpc>
              <a:spcBef>
                <a:spcPts val="0"/>
              </a:spcBef>
              <a:buNone/>
            </a:pPr>
            <a:r>
              <a:rPr lang="fr" sz="1400"/>
              <a:t>JPF has an extension that does a concolic fuzzing called JFuzz, unfortunately it is no longer maintained and there is no good support for this extension. But we still can create our own Concolic fuzzer based on this one !</a:t>
            </a:r>
          </a:p>
          <a:p>
            <a:pPr lvl="0">
              <a:spcBef>
                <a:spcPts val="0"/>
              </a:spcBef>
              <a:buNone/>
            </a:pPr>
            <a:endParaRPr/>
          </a:p>
        </p:txBody>
      </p:sp>
    </p:spTree>
    <p:extLst>
      <p:ext uri="{BB962C8B-B14F-4D97-AF65-F5344CB8AC3E}">
        <p14:creationId xmlns:p14="http://schemas.microsoft.com/office/powerpoint/2010/main" val="412880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Another alternative is to generate an automata of the SUT that describes all its states and transitions. </a:t>
            </a:r>
          </a:p>
          <a:p>
            <a:pPr lvl="0" rtl="0">
              <a:spcBef>
                <a:spcPts val="0"/>
              </a:spcBef>
              <a:buNone/>
            </a:pPr>
            <a:r>
              <a:rPr lang="fr"/>
              <a:t>Since JPF is a model checker realising this idea is relatively easy. This automata generated will be compared to the automata given by the ISO 7816 specification. Considering that the vendor may add his own specific states and transitions in his implementation of the specification. It is still possible to determine what is safe and what may cause problems</a:t>
            </a:r>
          </a:p>
          <a:p>
            <a:pPr lvl="0">
              <a:spcBef>
                <a:spcPts val="0"/>
              </a:spcBef>
              <a:buNone/>
            </a:pPr>
            <a:endParaRPr/>
          </a:p>
        </p:txBody>
      </p:sp>
    </p:spTree>
    <p:extLst>
      <p:ext uri="{BB962C8B-B14F-4D97-AF65-F5344CB8AC3E}">
        <p14:creationId xmlns:p14="http://schemas.microsoft.com/office/powerpoint/2010/main" val="3114839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JPF is a great tool for testing java programs, thanks to its extensiveness however there are no extension designed for Java Card.</a:t>
            </a:r>
          </a:p>
          <a:p>
            <a:pPr lvl="0">
              <a:spcBef>
                <a:spcPts val="0"/>
              </a:spcBef>
              <a:buNone/>
            </a:pPr>
            <a:r>
              <a:rPr lang="fr"/>
              <a:t>We believe that contributing in this field will make a good contribution to the community.</a:t>
            </a:r>
          </a:p>
        </p:txBody>
      </p:sp>
    </p:spTree>
    <p:extLst>
      <p:ext uri="{BB962C8B-B14F-4D97-AF65-F5344CB8AC3E}">
        <p14:creationId xmlns:p14="http://schemas.microsoft.com/office/powerpoint/2010/main" val="1426028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3850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dirty="0"/>
              <a:t>Today we’ll talk about Testing Java card applets using concolic execution technique.</a:t>
            </a:r>
          </a:p>
          <a:p>
            <a:pPr lvl="0">
              <a:spcBef>
                <a:spcPts val="0"/>
              </a:spcBef>
              <a:buNone/>
            </a:pPr>
            <a:r>
              <a:rPr lang="fr" dirty="0"/>
              <a:t>We’ll start with a brief introduction to smart card and java card (probably most of you have an idea what Java cards are ;) )</a:t>
            </a:r>
          </a:p>
          <a:p>
            <a:pPr lvl="0">
              <a:spcBef>
                <a:spcPts val="0"/>
              </a:spcBef>
              <a:buNone/>
            </a:pPr>
            <a:r>
              <a:rPr lang="fr" dirty="0"/>
              <a:t>Then we’ll discover Java Path Finder a path exploration tool, Concolic execution, some extension of the JPF tool.</a:t>
            </a:r>
          </a:p>
          <a:p>
            <a:pPr lvl="0">
              <a:spcBef>
                <a:spcPts val="0"/>
              </a:spcBef>
              <a:buNone/>
            </a:pPr>
            <a:r>
              <a:rPr lang="fr" dirty="0"/>
              <a:t>well then things will get a little bit more complicated when we’ll integrate the java card framework into this tool</a:t>
            </a:r>
          </a:p>
          <a:p>
            <a:pPr lvl="0">
              <a:spcBef>
                <a:spcPts val="0"/>
              </a:spcBef>
              <a:buNone/>
            </a:pPr>
            <a:r>
              <a:rPr lang="fr" dirty="0"/>
              <a:t>Finally we’ll get to the point of testing Java card applets.</a:t>
            </a:r>
          </a:p>
          <a:p>
            <a:pPr lvl="0">
              <a:spcBef>
                <a:spcPts val="0"/>
              </a:spcBef>
              <a:buNone/>
            </a:pPr>
            <a:r>
              <a:rPr lang="fr" dirty="0"/>
              <a:t>So let's start !</a:t>
            </a:r>
          </a:p>
          <a:p>
            <a:pPr lvl="0">
              <a:spcBef>
                <a:spcPts val="0"/>
              </a:spcBef>
              <a:buNone/>
            </a:pPr>
            <a:endParaRPr dirty="0"/>
          </a:p>
        </p:txBody>
      </p:sp>
    </p:spTree>
    <p:extLst>
      <p:ext uri="{BB962C8B-B14F-4D97-AF65-F5344CB8AC3E}">
        <p14:creationId xmlns:p14="http://schemas.microsoft.com/office/powerpoint/2010/main" val="312937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Before we can talk about Java Card we need to know what smart cards are, Well they are tiny computers that we carry with us everyday !</a:t>
            </a:r>
          </a:p>
          <a:p>
            <a:pPr lvl="0">
              <a:spcBef>
                <a:spcPts val="0"/>
              </a:spcBef>
              <a:buNone/>
            </a:pPr>
            <a:r>
              <a:rPr lang="fr"/>
              <a:t>your SIM Card, your Bank card, and even your social security card</a:t>
            </a:r>
          </a:p>
          <a:p>
            <a:pPr lvl="0">
              <a:spcBef>
                <a:spcPts val="0"/>
              </a:spcBef>
              <a:buNone/>
            </a:pPr>
            <a:r>
              <a:rPr lang="fr"/>
              <a:t>Those integrated circuit cards are have a CPU architecture of 8 or even 16 bits, some kilobytes of memory and IO support to communicate with external devices, actually it can ensure transactions and encrypted data exchanges.</a:t>
            </a:r>
          </a:p>
          <a:p>
            <a:pPr lvl="0">
              <a:spcBef>
                <a:spcPts val="0"/>
              </a:spcBef>
              <a:buNone/>
            </a:pPr>
            <a:endParaRPr/>
          </a:p>
          <a:p>
            <a:pPr lvl="0">
              <a:spcBef>
                <a:spcPts val="0"/>
              </a:spcBef>
              <a:buNone/>
            </a:pPr>
            <a:endParaRPr/>
          </a:p>
          <a:p>
            <a:pPr lvl="0">
              <a:spcBef>
                <a:spcPts val="0"/>
              </a:spcBef>
              <a:buNone/>
            </a:pPr>
            <a:endParaRPr/>
          </a:p>
        </p:txBody>
      </p:sp>
    </p:spTree>
    <p:extLst>
      <p:ext uri="{BB962C8B-B14F-4D97-AF65-F5344CB8AC3E}">
        <p14:creationId xmlns:p14="http://schemas.microsoft.com/office/powerpoint/2010/main" val="384449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dirty="0"/>
              <a:t>Java card is a system build upon Smart cards to make possible programming java language of them.</a:t>
            </a:r>
          </a:p>
          <a:p>
            <a:pPr lvl="0">
              <a:spcBef>
                <a:spcPts val="0"/>
              </a:spcBef>
              <a:buNone/>
            </a:pPr>
            <a:r>
              <a:rPr lang="fr" dirty="0"/>
              <a:t>Well yeah it is java language but..</a:t>
            </a:r>
          </a:p>
        </p:txBody>
      </p:sp>
    </p:spTree>
    <p:extLst>
      <p:ext uri="{BB962C8B-B14F-4D97-AF65-F5344CB8AC3E}">
        <p14:creationId xmlns:p14="http://schemas.microsoft.com/office/powerpoint/2010/main" val="1762638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fr"/>
              <a:t>The Java Card virtual machine is a split of two parts: off-card part and on-card part.</a:t>
            </a:r>
          </a:p>
          <a:p>
            <a:pPr lvl="0" rtl="0">
              <a:lnSpc>
                <a:spcPct val="150000"/>
              </a:lnSpc>
              <a:spcBef>
                <a:spcPts val="0"/>
              </a:spcBef>
              <a:buNone/>
            </a:pPr>
            <a:r>
              <a:rPr lang="fr"/>
              <a:t>Many tasks such as class loading, bytecode verification, resolution and linking, are processed by the off-card virtual machine, where resources are not as limited as in the card.</a:t>
            </a:r>
          </a:p>
          <a:p>
            <a:pPr lvl="0" rtl="0">
              <a:lnSpc>
                <a:spcPct val="150000"/>
              </a:lnSpc>
              <a:spcBef>
                <a:spcPts val="0"/>
              </a:spcBef>
              <a:buNone/>
            </a:pPr>
            <a:r>
              <a:rPr lang="fr"/>
              <a:t>The on-card VM provides the runtime environment</a:t>
            </a:r>
          </a:p>
          <a:p>
            <a:pPr lvl="0" rtl="0">
              <a:spcBef>
                <a:spcPts val="0"/>
              </a:spcBef>
              <a:buNone/>
            </a:pPr>
            <a:endParaRPr/>
          </a:p>
          <a:p>
            <a:pPr lvl="0">
              <a:spcBef>
                <a:spcPts val="0"/>
              </a:spcBef>
              <a:buNone/>
            </a:pPr>
            <a:endParaRPr/>
          </a:p>
        </p:txBody>
      </p:sp>
    </p:spTree>
    <p:extLst>
      <p:ext uri="{BB962C8B-B14F-4D97-AF65-F5344CB8AC3E}">
        <p14:creationId xmlns:p14="http://schemas.microsoft.com/office/powerpoint/2010/main" val="220986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Java Path Finder is a state model checker for Java programs. JPF was created by the NASA to test its rovers. Btw curiosity was also tested by this amazing tool.</a:t>
            </a:r>
          </a:p>
          <a:p>
            <a:pPr lvl="0">
              <a:spcBef>
                <a:spcPts val="0"/>
              </a:spcBef>
              <a:buNone/>
            </a:pPr>
            <a:r>
              <a:rPr lang="fr"/>
              <a:t>So mainly JPF is a virtual machine that runs inside the Java virtual machine to be able to analyse bytecode, it executes the software under test as many times as needed to be able to explore every path that it contains.</a:t>
            </a:r>
          </a:p>
          <a:p>
            <a:pPr lvl="0">
              <a:spcBef>
                <a:spcPts val="0"/>
              </a:spcBef>
              <a:buNone/>
            </a:pPr>
            <a:r>
              <a:rPr lang="fr"/>
              <a:t>While exploring paths, JPF checks for property violation like unhandled exceptions, deadlocks… Then it reports the trace that leads to those violations.</a:t>
            </a:r>
          </a:p>
          <a:p>
            <a:pPr lvl="0">
              <a:spcBef>
                <a:spcPts val="0"/>
              </a:spcBef>
              <a:buNone/>
            </a:pPr>
            <a:endParaRPr/>
          </a:p>
          <a:p>
            <a:pPr lvl="0">
              <a:spcBef>
                <a:spcPts val="0"/>
              </a:spcBef>
              <a:buNone/>
            </a:pPr>
            <a:endParaRPr/>
          </a:p>
        </p:txBody>
      </p:sp>
    </p:spTree>
    <p:extLst>
      <p:ext uri="{BB962C8B-B14F-4D97-AF65-F5344CB8AC3E}">
        <p14:creationId xmlns:p14="http://schemas.microsoft.com/office/powerpoint/2010/main" val="2257091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Model checking doesn’t depend on guesses, if there is a property violation then JPF will find it since it is a method that exhaustively explores all possible behaviours</a:t>
            </a:r>
          </a:p>
          <a:p>
            <a:pPr lvl="0">
              <a:spcBef>
                <a:spcPts val="0"/>
              </a:spcBef>
              <a:buNone/>
            </a:pPr>
            <a:r>
              <a:rPr lang="fr"/>
              <a:t>and that’s why it’s very effective.</a:t>
            </a:r>
          </a:p>
          <a:p>
            <a:pPr lvl="0">
              <a:spcBef>
                <a:spcPts val="0"/>
              </a:spcBef>
              <a:buNone/>
            </a:pPr>
            <a:r>
              <a:rPr lang="fr"/>
              <a:t>but when trying to explore and execute every path in the program, usually the number of those paths grows out of hand which is known as state explosion problem.</a:t>
            </a:r>
          </a:p>
          <a:p>
            <a:pPr lvl="0">
              <a:spcBef>
                <a:spcPts val="0"/>
              </a:spcBef>
              <a:buNone/>
            </a:pPr>
            <a:r>
              <a:rPr lang="fr"/>
              <a:t>To solve this issue, JPF do state matching so it compares the current state to a previously seen states if it matches then we skip this path exploration and backtrack to a previous position that has unexplored paths.</a:t>
            </a:r>
          </a:p>
        </p:txBody>
      </p:sp>
    </p:spTree>
    <p:extLst>
      <p:ext uri="{BB962C8B-B14F-4D97-AF65-F5344CB8AC3E}">
        <p14:creationId xmlns:p14="http://schemas.microsoft.com/office/powerpoint/2010/main" val="161465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Java Path finder is not a black box tool, one of the greatest features that it offers is its extensiveness ! </a:t>
            </a:r>
          </a:p>
          <a:p>
            <a:pPr lvl="0">
              <a:spcBef>
                <a:spcPts val="0"/>
              </a:spcBef>
              <a:buNone/>
            </a:pPr>
            <a:r>
              <a:rPr lang="fr"/>
              <a:t>Anyone can create his own extension upon JPF, and actually there is a lot of useful extensions !</a:t>
            </a:r>
          </a:p>
          <a:p>
            <a:pPr lvl="0">
              <a:spcBef>
                <a:spcPts val="0"/>
              </a:spcBef>
              <a:buNone/>
            </a:pPr>
            <a:r>
              <a:rPr lang="fr"/>
              <a:t>One of them is JDart a concolic execution engine.</a:t>
            </a:r>
          </a:p>
        </p:txBody>
      </p:sp>
    </p:spTree>
    <p:extLst>
      <p:ext uri="{BB962C8B-B14F-4D97-AF65-F5344CB8AC3E}">
        <p14:creationId xmlns:p14="http://schemas.microsoft.com/office/powerpoint/2010/main" val="699141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dirty="0"/>
              <a:t>Concolic execution is a technique that uses both symbolic and concrete execution to solve a constraint path it allows to maximize code coverage.</a:t>
            </a:r>
          </a:p>
          <a:p>
            <a:pPr lvl="0">
              <a:spcBef>
                <a:spcPts val="0"/>
              </a:spcBef>
              <a:buNone/>
            </a:pPr>
            <a:r>
              <a:rPr lang="fr" dirty="0"/>
              <a:t>A concolic execution starts with concrete input value, as the program execution proceeds, symbolic path constraints are formed.</a:t>
            </a:r>
          </a:p>
          <a:p>
            <a:pPr lvl="0">
              <a:spcBef>
                <a:spcPts val="0"/>
              </a:spcBef>
              <a:buNone/>
            </a:pPr>
            <a:r>
              <a:rPr lang="fr" dirty="0"/>
              <a:t>Those symbolic constraints are in fact logic formulae composed of set of conditional statements that were collected along the way.</a:t>
            </a:r>
          </a:p>
          <a:p>
            <a:pPr lvl="0">
              <a:spcBef>
                <a:spcPts val="0"/>
              </a:spcBef>
              <a:buNone/>
            </a:pPr>
            <a:r>
              <a:rPr lang="fr" dirty="0"/>
              <a:t>Then it negates a sub-formula of the path constraint so we can build a new vector of concrete input values</a:t>
            </a:r>
          </a:p>
          <a:p>
            <a:pPr lvl="0">
              <a:spcBef>
                <a:spcPts val="0"/>
              </a:spcBef>
              <a:buNone/>
            </a:pPr>
            <a:r>
              <a:rPr lang="fr" dirty="0"/>
              <a:t>we use this vector for another execution that will result in new path definition.</a:t>
            </a:r>
          </a:p>
          <a:p>
            <a:pPr lvl="0">
              <a:spcBef>
                <a:spcPts val="0"/>
              </a:spcBef>
              <a:buNone/>
            </a:pPr>
            <a:r>
              <a:rPr lang="fr" dirty="0"/>
              <a:t>We can repeate those procedures until all possible paths are discovered.</a:t>
            </a:r>
          </a:p>
          <a:p>
            <a:pPr lvl="0">
              <a:spcBef>
                <a:spcPts val="0"/>
              </a:spcBef>
              <a:buNone/>
            </a:pPr>
            <a:endParaRPr dirty="0"/>
          </a:p>
          <a:p>
            <a:pPr lvl="0">
              <a:spcBef>
                <a:spcPts val="0"/>
              </a:spcBef>
              <a:buNone/>
            </a:pPr>
            <a:endParaRPr dirty="0"/>
          </a:p>
          <a:p>
            <a:pPr lvl="0">
              <a:spcBef>
                <a:spcPts val="0"/>
              </a:spcBef>
              <a:buNone/>
            </a:pPr>
            <a:endParaRPr dirty="0"/>
          </a:p>
        </p:txBody>
      </p:sp>
    </p:spTree>
    <p:extLst>
      <p:ext uri="{BB962C8B-B14F-4D97-AF65-F5344CB8AC3E}">
        <p14:creationId xmlns:p14="http://schemas.microsoft.com/office/powerpoint/2010/main" val="205931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lt1"/>
                </a:solidFill>
              </a:rPr>
              <a:t>‹N°›</a:t>
            </a:fld>
            <a:endParaRPr lang="f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lt1"/>
                </a:solidFill>
              </a:rPr>
              <a:t>‹N°›</a:t>
            </a:fld>
            <a:endParaRPr lang="f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fr" sz="1000">
                <a:solidFill>
                  <a:schemeClr val="accent3"/>
                </a:solidFill>
                <a:latin typeface="Average"/>
                <a:ea typeface="Average"/>
                <a:cs typeface="Average"/>
                <a:sym typeface="Average"/>
              </a:rPr>
              <a:t>‹N°›</a:t>
            </a:fld>
            <a:endParaRPr lang="fr"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r>
              <a:rPr lang="fr" dirty="0"/>
              <a:t>Testing Java Card Applets using concolic execution</a:t>
            </a:r>
          </a:p>
        </p:txBody>
      </p:sp>
      <p:sp>
        <p:nvSpPr>
          <p:cNvPr id="60" name="Shape 60"/>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r>
              <a:rPr lang="fr" dirty="0"/>
              <a:t>Marouan SAMI - TAMIS Team</a:t>
            </a:r>
          </a:p>
        </p:txBody>
      </p:sp>
      <p:pic>
        <p:nvPicPr>
          <p:cNvPr id="61" name="Shape 61" descr="Afficher l'image d'origine"/>
          <p:cNvPicPr preferRelativeResize="0"/>
          <p:nvPr/>
        </p:nvPicPr>
        <p:blipFill>
          <a:blip r:embed="rId3">
            <a:alphaModFix/>
          </a:blip>
          <a:stretch>
            <a:fillRect/>
          </a:stretch>
        </p:blipFill>
        <p:spPr>
          <a:xfrm>
            <a:off x="6712549" y="79225"/>
            <a:ext cx="2284475" cy="9494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fr"/>
              <a:t>JDart (½)</a:t>
            </a:r>
          </a:p>
        </p:txBody>
      </p:sp>
      <p:sp>
        <p:nvSpPr>
          <p:cNvPr id="123" name="Shape 12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sp>
        <p:nvSpPr>
          <p:cNvPr id="124" name="Shape 12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accent3"/>
                </a:solidFill>
              </a:rPr>
              <a:t>10</a:t>
            </a:fld>
            <a:endParaRPr lang="fr">
              <a:solidFill>
                <a:schemeClr val="accent3"/>
              </a:solidFill>
            </a:endParaRPr>
          </a:p>
        </p:txBody>
      </p:sp>
      <p:pic>
        <p:nvPicPr>
          <p:cNvPr id="125" name="Shape 125"/>
          <p:cNvPicPr preferRelativeResize="0"/>
          <p:nvPr/>
        </p:nvPicPr>
        <p:blipFill>
          <a:blip r:embed="rId3">
            <a:alphaModFix/>
          </a:blip>
          <a:stretch>
            <a:fillRect/>
          </a:stretch>
        </p:blipFill>
        <p:spPr>
          <a:xfrm>
            <a:off x="301834" y="1579825"/>
            <a:ext cx="8540340" cy="19838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fr"/>
              <a:t>JDart (2/2)</a:t>
            </a:r>
          </a:p>
        </p:txBody>
      </p:sp>
      <p:sp>
        <p:nvSpPr>
          <p:cNvPr id="131" name="Shape 13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sp>
        <p:nvSpPr>
          <p:cNvPr id="132" name="Shape 13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11</a:t>
            </a:fld>
            <a:endParaRPr lang="fr"/>
          </a:p>
        </p:txBody>
      </p:sp>
      <p:pic>
        <p:nvPicPr>
          <p:cNvPr id="133" name="Shape 133"/>
          <p:cNvPicPr preferRelativeResize="0"/>
          <p:nvPr/>
        </p:nvPicPr>
        <p:blipFill>
          <a:blip r:embed="rId3">
            <a:alphaModFix/>
          </a:blip>
          <a:stretch>
            <a:fillRect/>
          </a:stretch>
        </p:blipFill>
        <p:spPr>
          <a:xfrm>
            <a:off x="1339375" y="1231450"/>
            <a:ext cx="6205350" cy="30308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rtl="0">
              <a:spcBef>
                <a:spcPts val="0"/>
              </a:spcBef>
              <a:buNone/>
            </a:pPr>
            <a:r>
              <a:rPr lang="fr" sz="4200"/>
              <a:t>Integrating Java card framework</a:t>
            </a:r>
          </a:p>
        </p:txBody>
      </p:sp>
      <p:sp>
        <p:nvSpPr>
          <p:cNvPr id="139" name="Shape 1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12</a:t>
            </a:fld>
            <a:endParaRPr lang="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65500" y="1081400"/>
            <a:ext cx="4045200" cy="1710300"/>
          </a:xfrm>
          <a:prstGeom prst="rect">
            <a:avLst/>
          </a:prstGeom>
        </p:spPr>
        <p:txBody>
          <a:bodyPr lIns="91425" tIns="91425" rIns="91425" bIns="91425" anchor="b" anchorCtr="0">
            <a:noAutofit/>
          </a:bodyPr>
          <a:lstStyle/>
          <a:p>
            <a:pPr lvl="0">
              <a:spcBef>
                <a:spcPts val="0"/>
              </a:spcBef>
              <a:buNone/>
            </a:pPr>
            <a:r>
              <a:rPr lang="fr"/>
              <a:t>Integrating Java card framework</a:t>
            </a:r>
          </a:p>
        </p:txBody>
      </p:sp>
      <p:sp>
        <p:nvSpPr>
          <p:cNvPr id="145" name="Shape 145"/>
          <p:cNvSpPr txBox="1">
            <a:spLocks noGrp="1"/>
          </p:cNvSpPr>
          <p:nvPr>
            <p:ph type="subTitle" idx="1"/>
          </p:nvPr>
        </p:nvSpPr>
        <p:spPr>
          <a:xfrm>
            <a:off x="265500" y="2845200"/>
            <a:ext cx="4045200" cy="1345500"/>
          </a:xfrm>
          <a:prstGeom prst="rect">
            <a:avLst/>
          </a:prstGeom>
        </p:spPr>
        <p:txBody>
          <a:bodyPr lIns="91425" tIns="91425" rIns="91425" bIns="91425" anchor="t" anchorCtr="0">
            <a:noAutofit/>
          </a:bodyPr>
          <a:lstStyle/>
          <a:p>
            <a:pPr lvl="0">
              <a:spcBef>
                <a:spcPts val="0"/>
              </a:spcBef>
              <a:buNone/>
            </a:pPr>
            <a:endParaRPr/>
          </a:p>
        </p:txBody>
      </p:sp>
      <p:sp>
        <p:nvSpPr>
          <p:cNvPr id="146" name="Shape 146"/>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a:spcBef>
                <a:spcPts val="0"/>
              </a:spcBef>
              <a:buNone/>
            </a:pPr>
            <a:endParaRPr/>
          </a:p>
        </p:txBody>
      </p:sp>
      <p:sp>
        <p:nvSpPr>
          <p:cNvPr id="147" name="Shape 14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13</a:t>
            </a:fld>
            <a:endParaRPr lang="fr"/>
          </a:p>
        </p:txBody>
      </p:sp>
      <p:pic>
        <p:nvPicPr>
          <p:cNvPr id="148" name="Shape 148"/>
          <p:cNvPicPr preferRelativeResize="0"/>
          <p:nvPr/>
        </p:nvPicPr>
        <p:blipFill>
          <a:blip r:embed="rId3">
            <a:alphaModFix/>
          </a:blip>
          <a:stretch>
            <a:fillRect/>
          </a:stretch>
        </p:blipFill>
        <p:spPr>
          <a:xfrm>
            <a:off x="4603974" y="1681050"/>
            <a:ext cx="4488274" cy="25096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a:lnSpc>
                <a:spcPct val="150000"/>
              </a:lnSpc>
              <a:spcBef>
                <a:spcPts val="0"/>
              </a:spcBef>
              <a:buNone/>
            </a:pPr>
            <a:r>
              <a:rPr lang="fr"/>
              <a:t>Java Card under test</a:t>
            </a:r>
          </a:p>
        </p:txBody>
      </p:sp>
      <p:sp>
        <p:nvSpPr>
          <p:cNvPr id="154" name="Shape 1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14</a:t>
            </a:fld>
            <a:endParaRPr lang="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265500" y="1081400"/>
            <a:ext cx="4045200" cy="1710300"/>
          </a:xfrm>
          <a:prstGeom prst="rect">
            <a:avLst/>
          </a:prstGeom>
        </p:spPr>
        <p:txBody>
          <a:bodyPr lIns="91425" tIns="91425" rIns="91425" bIns="91425" anchor="b" anchorCtr="0">
            <a:noAutofit/>
          </a:bodyPr>
          <a:lstStyle/>
          <a:p>
            <a:pPr lvl="0">
              <a:spcBef>
                <a:spcPts val="0"/>
              </a:spcBef>
              <a:buNone/>
            </a:pPr>
            <a:r>
              <a:rPr lang="fr"/>
              <a:t>Java Card under test</a:t>
            </a:r>
          </a:p>
        </p:txBody>
      </p:sp>
      <p:sp>
        <p:nvSpPr>
          <p:cNvPr id="160" name="Shape 160"/>
          <p:cNvSpPr txBox="1">
            <a:spLocks noGrp="1"/>
          </p:cNvSpPr>
          <p:nvPr>
            <p:ph type="subTitle" idx="1"/>
          </p:nvPr>
        </p:nvSpPr>
        <p:spPr>
          <a:xfrm>
            <a:off x="265500" y="2845200"/>
            <a:ext cx="4045200" cy="1345500"/>
          </a:xfrm>
          <a:prstGeom prst="rect">
            <a:avLst/>
          </a:prstGeom>
        </p:spPr>
        <p:txBody>
          <a:bodyPr lIns="91425" tIns="91425" rIns="91425" bIns="91425" anchor="t" anchorCtr="0">
            <a:noAutofit/>
          </a:bodyPr>
          <a:lstStyle/>
          <a:p>
            <a:pPr lvl="0">
              <a:spcBef>
                <a:spcPts val="0"/>
              </a:spcBef>
              <a:buNone/>
            </a:pPr>
            <a:r>
              <a:rPr lang="fr"/>
              <a:t>Fuzzing</a:t>
            </a:r>
          </a:p>
        </p:txBody>
      </p:sp>
      <p:sp>
        <p:nvSpPr>
          <p:cNvPr id="161" name="Shape 161"/>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a:spcBef>
                <a:spcPts val="0"/>
              </a:spcBef>
              <a:buNone/>
            </a:pPr>
            <a:endParaRPr/>
          </a:p>
        </p:txBody>
      </p:sp>
      <p:sp>
        <p:nvSpPr>
          <p:cNvPr id="162" name="Shape 16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15</a:t>
            </a:fld>
            <a:endParaRPr lang="fr"/>
          </a:p>
        </p:txBody>
      </p:sp>
      <p:pic>
        <p:nvPicPr>
          <p:cNvPr id="163" name="Shape 163"/>
          <p:cNvPicPr preferRelativeResize="0"/>
          <p:nvPr/>
        </p:nvPicPr>
        <p:blipFill>
          <a:blip r:embed="rId3">
            <a:alphaModFix/>
          </a:blip>
          <a:stretch>
            <a:fillRect/>
          </a:stretch>
        </p:blipFill>
        <p:spPr>
          <a:xfrm>
            <a:off x="4565675" y="724200"/>
            <a:ext cx="4584659" cy="36950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a:spcBef>
                <a:spcPts val="0"/>
              </a:spcBef>
              <a:buNone/>
            </a:pPr>
            <a:r>
              <a:rPr lang="fr"/>
              <a:t>Java card under test: Creating automata</a:t>
            </a:r>
          </a:p>
        </p:txBody>
      </p:sp>
      <p:sp>
        <p:nvSpPr>
          <p:cNvPr id="169" name="Shape 16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16</a:t>
            </a:fld>
            <a:endParaRPr lang="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a:spcBef>
                <a:spcPts val="0"/>
              </a:spcBef>
              <a:buNone/>
            </a:pPr>
            <a:r>
              <a:rPr lang="fr"/>
              <a:t>Conclusion</a:t>
            </a:r>
          </a:p>
        </p:txBody>
      </p:sp>
      <p:sp>
        <p:nvSpPr>
          <p:cNvPr id="175" name="Shape 17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17</a:t>
            </a:fld>
            <a:endParaRPr lang="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90250" y="526350"/>
            <a:ext cx="6227100" cy="4090800"/>
          </a:xfrm>
          <a:prstGeom prst="rect">
            <a:avLst/>
          </a:prstGeom>
        </p:spPr>
        <p:txBody>
          <a:bodyPr lIns="91425" tIns="91425" rIns="91425" bIns="91425" anchor="ctr" anchorCtr="0">
            <a:noAutofit/>
          </a:bodyPr>
          <a:lstStyle/>
          <a:p>
            <a:pPr lvl="0">
              <a:spcBef>
                <a:spcPts val="0"/>
              </a:spcBef>
              <a:buNone/>
            </a:pPr>
            <a:r>
              <a:rPr lang="fr"/>
              <a:t>Thank you.</a:t>
            </a:r>
          </a:p>
        </p:txBody>
      </p:sp>
      <p:sp>
        <p:nvSpPr>
          <p:cNvPr id="181" name="Shape 18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18</a:t>
            </a:fld>
            <a:endParaRPr lang="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fr"/>
              <a:t>Introduction</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50000"/>
              </a:lnSpc>
              <a:spcBef>
                <a:spcPts val="0"/>
              </a:spcBef>
              <a:buChar char="➔"/>
            </a:pPr>
            <a:r>
              <a:rPr lang="fr" dirty="0"/>
              <a:t>Java Card </a:t>
            </a:r>
          </a:p>
          <a:p>
            <a:pPr marL="457200" lvl="0" indent="-228600" rtl="0">
              <a:lnSpc>
                <a:spcPct val="150000"/>
              </a:lnSpc>
              <a:spcBef>
                <a:spcPts val="0"/>
              </a:spcBef>
              <a:buChar char="➔"/>
            </a:pPr>
            <a:r>
              <a:rPr lang="fr" dirty="0"/>
              <a:t>Path exploration &amp; JPF</a:t>
            </a:r>
          </a:p>
          <a:p>
            <a:pPr marL="457200" lvl="0" indent="-228600" rtl="0">
              <a:lnSpc>
                <a:spcPct val="150000"/>
              </a:lnSpc>
              <a:spcBef>
                <a:spcPts val="0"/>
              </a:spcBef>
              <a:buChar char="➔"/>
            </a:pPr>
            <a:r>
              <a:rPr lang="fr" dirty="0"/>
              <a:t>Concolic execution &amp; JDart</a:t>
            </a:r>
          </a:p>
          <a:p>
            <a:pPr marL="457200" lvl="0" indent="-228600" rtl="0">
              <a:lnSpc>
                <a:spcPct val="150000"/>
              </a:lnSpc>
              <a:spcBef>
                <a:spcPts val="0"/>
              </a:spcBef>
              <a:buChar char="➔"/>
            </a:pPr>
            <a:r>
              <a:rPr lang="fr" dirty="0"/>
              <a:t>Integrating Java Card Framework</a:t>
            </a:r>
          </a:p>
          <a:p>
            <a:pPr marL="457200" lvl="0" indent="-228600" rtl="0">
              <a:lnSpc>
                <a:spcPct val="150000"/>
              </a:lnSpc>
              <a:spcBef>
                <a:spcPts val="0"/>
              </a:spcBef>
              <a:buChar char="➔"/>
            </a:pPr>
            <a:r>
              <a:rPr lang="fr" dirty="0"/>
              <a:t>Java Card under test</a:t>
            </a:r>
          </a:p>
          <a:p>
            <a:pPr marL="457200" lvl="0" indent="-228600">
              <a:lnSpc>
                <a:spcPct val="150000"/>
              </a:lnSpc>
              <a:spcBef>
                <a:spcPts val="0"/>
              </a:spcBef>
              <a:buChar char="➔"/>
            </a:pPr>
            <a:r>
              <a:rPr lang="fr" dirty="0"/>
              <a:t>Conclusion</a:t>
            </a:r>
          </a:p>
        </p:txBody>
      </p:sp>
      <p:sp>
        <p:nvSpPr>
          <p:cNvPr id="68" name="Shape 6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2</a:t>
            </a:fld>
            <a:endParaRPr lang="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1000"/>
                                        <p:tgtEl>
                                          <p:spTgt spid="67">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animEffect transition="in" filter="fade">
                                      <p:cBhvr>
                                        <p:cTn id="11" dur="1000"/>
                                        <p:tgtEl>
                                          <p:spTgt spid="67">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animEffect transition="in" filter="fade">
                                      <p:cBhvr>
                                        <p:cTn id="15" dur="1000"/>
                                        <p:tgtEl>
                                          <p:spTgt spid="67">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animEffect transition="in" filter="fade">
                                      <p:cBhvr>
                                        <p:cTn id="19" dur="1000"/>
                                        <p:tgtEl>
                                          <p:spTgt spid="67">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67">
                                            <p:txEl>
                                              <p:pRg st="4" end="4"/>
                                            </p:txEl>
                                          </p:spTgt>
                                        </p:tgtEl>
                                        <p:attrNameLst>
                                          <p:attrName>style.visibility</p:attrName>
                                        </p:attrNameLst>
                                      </p:cBhvr>
                                      <p:to>
                                        <p:strVal val="visible"/>
                                      </p:to>
                                    </p:set>
                                    <p:animEffect transition="in" filter="fade">
                                      <p:cBhvr>
                                        <p:cTn id="23" dur="1000"/>
                                        <p:tgtEl>
                                          <p:spTgt spid="67">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67">
                                            <p:txEl>
                                              <p:pRg st="5" end="5"/>
                                            </p:txEl>
                                          </p:spTgt>
                                        </p:tgtEl>
                                        <p:attrNameLst>
                                          <p:attrName>style.visibility</p:attrName>
                                        </p:attrNameLst>
                                      </p:cBhvr>
                                      <p:to>
                                        <p:strVal val="visible"/>
                                      </p:to>
                                    </p:set>
                                    <p:animEffect transition="in" filter="fade">
                                      <p:cBhvr>
                                        <p:cTn id="27" dur="1000"/>
                                        <p:tgtEl>
                                          <p:spTgt spid="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a:spcBef>
                <a:spcPts val="0"/>
              </a:spcBef>
              <a:buNone/>
            </a:pPr>
            <a:r>
              <a:rPr lang="fr"/>
              <a:t>What are Java Cards ?</a:t>
            </a:r>
          </a:p>
        </p:txBody>
      </p:sp>
      <p:sp>
        <p:nvSpPr>
          <p:cNvPr id="74" name="Shape 7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3</a:t>
            </a:fld>
            <a:endParaRPr lang="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fr" dirty="0"/>
              <a:t>Java Card (½)</a:t>
            </a:r>
          </a:p>
        </p:txBody>
      </p:sp>
      <p:sp>
        <p:nvSpPr>
          <p:cNvPr id="80" name="Shape 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fr" dirty="0"/>
              <a:t>Java language, however..</a:t>
            </a:r>
          </a:p>
          <a:p>
            <a:pPr marL="457200" lvl="0" indent="-228600" rtl="0">
              <a:spcBef>
                <a:spcPts val="0"/>
              </a:spcBef>
            </a:pPr>
            <a:r>
              <a:rPr lang="fr" dirty="0"/>
              <a:t>No garbage collection</a:t>
            </a:r>
          </a:p>
          <a:p>
            <a:pPr marL="457200" lvl="0" indent="-228600" rtl="0">
              <a:spcBef>
                <a:spcPts val="0"/>
              </a:spcBef>
            </a:pPr>
            <a:r>
              <a:rPr lang="fr" dirty="0"/>
              <a:t>No Strings, no floats, no multidimensional arrays</a:t>
            </a:r>
          </a:p>
          <a:p>
            <a:pPr marL="457200" lvl="0" indent="-228600" rtl="0">
              <a:spcBef>
                <a:spcPts val="0"/>
              </a:spcBef>
            </a:pPr>
            <a:r>
              <a:rPr lang="fr" dirty="0"/>
              <a:t>No threads</a:t>
            </a:r>
          </a:p>
          <a:p>
            <a:pPr lvl="0">
              <a:spcBef>
                <a:spcPts val="0"/>
              </a:spcBef>
              <a:buNone/>
            </a:pPr>
            <a:r>
              <a:rPr lang="fr" dirty="0"/>
              <a:t>At least we have Exceptions</a:t>
            </a:r>
          </a:p>
        </p:txBody>
      </p:sp>
      <p:sp>
        <p:nvSpPr>
          <p:cNvPr id="81" name="Shape 8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4</a:t>
            </a:fld>
            <a:endParaRPr lang="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fr"/>
              <a:t>Java Card : Virtual Machine(2/2)</a:t>
            </a:r>
          </a:p>
        </p:txBody>
      </p:sp>
      <p:sp>
        <p:nvSpPr>
          <p:cNvPr id="87" name="Shape 8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88" name="Shape 88"/>
          <p:cNvPicPr preferRelativeResize="0"/>
          <p:nvPr/>
        </p:nvPicPr>
        <p:blipFill>
          <a:blip r:embed="rId3">
            <a:alphaModFix/>
          </a:blip>
          <a:stretch>
            <a:fillRect/>
          </a:stretch>
        </p:blipFill>
        <p:spPr>
          <a:xfrm>
            <a:off x="1821837" y="1577025"/>
            <a:ext cx="5500324" cy="3104474"/>
          </a:xfrm>
          <a:prstGeom prst="rect">
            <a:avLst/>
          </a:prstGeom>
          <a:noFill/>
          <a:ln>
            <a:noFill/>
          </a:ln>
        </p:spPr>
      </p:pic>
      <p:sp>
        <p:nvSpPr>
          <p:cNvPr id="89" name="Shape 8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5</a:t>
            </a:fld>
            <a:endParaRPr lang="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a:spcBef>
                <a:spcPts val="0"/>
              </a:spcBef>
              <a:buNone/>
            </a:pPr>
            <a:r>
              <a:rPr lang="fr"/>
              <a:t>Path exploration &amp; JPF</a:t>
            </a:r>
          </a:p>
        </p:txBody>
      </p:sp>
      <p:sp>
        <p:nvSpPr>
          <p:cNvPr id="95" name="Shape 9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6</a:t>
            </a:fld>
            <a:endParaRPr lang="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65500" y="1081400"/>
            <a:ext cx="4045200" cy="1710300"/>
          </a:xfrm>
          <a:prstGeom prst="rect">
            <a:avLst/>
          </a:prstGeom>
        </p:spPr>
        <p:txBody>
          <a:bodyPr lIns="91425" tIns="91425" rIns="91425" bIns="91425" anchor="b" anchorCtr="0">
            <a:noAutofit/>
          </a:bodyPr>
          <a:lstStyle/>
          <a:p>
            <a:pPr lvl="0">
              <a:spcBef>
                <a:spcPts val="0"/>
              </a:spcBef>
              <a:buNone/>
            </a:pPr>
            <a:r>
              <a:rPr lang="fr"/>
              <a:t>Model Checking doesn’t depend on guesses</a:t>
            </a:r>
          </a:p>
        </p:txBody>
      </p:sp>
      <p:sp>
        <p:nvSpPr>
          <p:cNvPr id="101" name="Shape 10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7</a:t>
            </a:fld>
            <a:endParaRPr lang="fr"/>
          </a:p>
        </p:txBody>
      </p:sp>
      <p:sp>
        <p:nvSpPr>
          <p:cNvPr id="102" name="Shape 102"/>
          <p:cNvSpPr txBox="1">
            <a:spLocks noGrp="1"/>
          </p:cNvSpPr>
          <p:nvPr>
            <p:ph type="subTitle" idx="1"/>
          </p:nvPr>
        </p:nvSpPr>
        <p:spPr>
          <a:xfrm>
            <a:off x="265500" y="2845200"/>
            <a:ext cx="4045200" cy="1345500"/>
          </a:xfrm>
          <a:prstGeom prst="rect">
            <a:avLst/>
          </a:prstGeom>
        </p:spPr>
        <p:txBody>
          <a:bodyPr lIns="91425" tIns="91425" rIns="91425" bIns="91425" anchor="t" anchorCtr="0">
            <a:noAutofit/>
          </a:bodyPr>
          <a:lstStyle/>
          <a:p>
            <a:pPr lvl="0">
              <a:spcBef>
                <a:spcPts val="0"/>
              </a:spcBef>
              <a:buNone/>
            </a:pPr>
            <a:endParaRPr/>
          </a:p>
        </p:txBody>
      </p:sp>
      <p:pic>
        <p:nvPicPr>
          <p:cNvPr id="103" name="Shape 103"/>
          <p:cNvPicPr preferRelativeResize="0"/>
          <p:nvPr/>
        </p:nvPicPr>
        <p:blipFill>
          <a:blip r:embed="rId3">
            <a:alphaModFix/>
          </a:blip>
          <a:stretch>
            <a:fillRect/>
          </a:stretch>
        </p:blipFill>
        <p:spPr>
          <a:xfrm>
            <a:off x="4881452" y="1081399"/>
            <a:ext cx="3818699" cy="34750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rtl="0">
              <a:spcBef>
                <a:spcPts val="0"/>
              </a:spcBef>
              <a:buNone/>
            </a:pPr>
            <a:r>
              <a:rPr lang="fr"/>
              <a:t>Concolic execution &amp; JDart</a:t>
            </a:r>
          </a:p>
        </p:txBody>
      </p:sp>
      <p:sp>
        <p:nvSpPr>
          <p:cNvPr id="109" name="Shape 10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8</a:t>
            </a:fld>
            <a:endParaRPr lang="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65500" y="1081400"/>
            <a:ext cx="4045200" cy="1710300"/>
          </a:xfrm>
          <a:prstGeom prst="rect">
            <a:avLst/>
          </a:prstGeom>
        </p:spPr>
        <p:txBody>
          <a:bodyPr lIns="91425" tIns="91425" rIns="91425" bIns="91425" anchor="b" anchorCtr="0">
            <a:noAutofit/>
          </a:bodyPr>
          <a:lstStyle/>
          <a:p>
            <a:pPr lvl="0">
              <a:spcBef>
                <a:spcPts val="0"/>
              </a:spcBef>
              <a:buNone/>
            </a:pPr>
            <a:r>
              <a:rPr lang="fr"/>
              <a:t>Concolic execution</a:t>
            </a:r>
          </a:p>
        </p:txBody>
      </p:sp>
      <p:sp>
        <p:nvSpPr>
          <p:cNvPr id="115" name="Shape 11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9</a:t>
            </a:fld>
            <a:endParaRPr lang="fr"/>
          </a:p>
        </p:txBody>
      </p:sp>
      <p:sp>
        <p:nvSpPr>
          <p:cNvPr id="116" name="Shape 116"/>
          <p:cNvSpPr txBox="1">
            <a:spLocks noGrp="1"/>
          </p:cNvSpPr>
          <p:nvPr>
            <p:ph type="subTitle" idx="1"/>
          </p:nvPr>
        </p:nvSpPr>
        <p:spPr>
          <a:xfrm>
            <a:off x="265500" y="2845200"/>
            <a:ext cx="4045200" cy="1345500"/>
          </a:xfrm>
          <a:prstGeom prst="rect">
            <a:avLst/>
          </a:prstGeom>
        </p:spPr>
        <p:txBody>
          <a:bodyPr lIns="91425" tIns="91425" rIns="91425" bIns="91425" anchor="t" anchorCtr="0">
            <a:noAutofit/>
          </a:bodyPr>
          <a:lstStyle/>
          <a:p>
            <a:pPr lvl="0" rtl="0">
              <a:spcBef>
                <a:spcPts val="0"/>
              </a:spcBef>
              <a:buNone/>
            </a:pPr>
            <a:r>
              <a:rPr lang="fr"/>
              <a:t>Symbolic &amp; concrete </a:t>
            </a:r>
          </a:p>
          <a:p>
            <a:pPr lvl="0" rtl="0">
              <a:spcBef>
                <a:spcPts val="0"/>
              </a:spcBef>
              <a:buNone/>
            </a:pPr>
            <a:r>
              <a:rPr lang="fr"/>
              <a:t>execution</a:t>
            </a:r>
          </a:p>
        </p:txBody>
      </p:sp>
      <p:sp>
        <p:nvSpPr>
          <p:cNvPr id="117" name="Shape 117"/>
          <p:cNvSpPr txBox="1">
            <a:spLocks noGrp="1"/>
          </p:cNvSpPr>
          <p:nvPr>
            <p:ph type="body" idx="2"/>
          </p:nvPr>
        </p:nvSpPr>
        <p:spPr>
          <a:xfrm>
            <a:off x="4939500" y="272955"/>
            <a:ext cx="3837000" cy="4146345"/>
          </a:xfrm>
          <a:prstGeom prst="rect">
            <a:avLst/>
          </a:prstGeom>
        </p:spPr>
        <p:txBody>
          <a:bodyPr lIns="91425" tIns="91425" rIns="91425" bIns="91425" anchor="ctr" anchorCtr="0">
            <a:noAutofit/>
          </a:bodyPr>
          <a:lstStyle/>
          <a:p>
            <a:pPr marL="457200" lvl="0" indent="-228600" rtl="0">
              <a:spcBef>
                <a:spcPts val="0"/>
              </a:spcBef>
              <a:buChar char="➔"/>
            </a:pPr>
            <a:r>
              <a:rPr lang="fr" dirty="0" smtClean="0"/>
              <a:t>It starts with concrete input value</a:t>
            </a:r>
          </a:p>
          <a:p>
            <a:pPr marL="457200" indent="-228600">
              <a:buFont typeface="Average"/>
              <a:buChar char="➔"/>
            </a:pPr>
            <a:r>
              <a:rPr lang="fr" dirty="0"/>
              <a:t>Creating logic formulae from a set of conditional </a:t>
            </a:r>
            <a:r>
              <a:rPr lang="fr" dirty="0" smtClean="0"/>
              <a:t>statements</a:t>
            </a:r>
            <a:endParaRPr dirty="0"/>
          </a:p>
          <a:p>
            <a:pPr marL="457200" lvl="0" indent="-228600" rtl="0">
              <a:spcBef>
                <a:spcPts val="0"/>
              </a:spcBef>
              <a:buChar char="➔"/>
            </a:pPr>
            <a:r>
              <a:rPr lang="fr" dirty="0"/>
              <a:t>Negating a sub-formula to get a new vector of concrete </a:t>
            </a:r>
            <a:r>
              <a:rPr lang="fr" dirty="0" smtClean="0"/>
              <a:t>inputs</a:t>
            </a:r>
            <a:endParaRPr dirty="0"/>
          </a:p>
          <a:p>
            <a:pPr marL="457200" lvl="0" indent="-228600" rtl="0">
              <a:spcBef>
                <a:spcPts val="0"/>
              </a:spcBef>
              <a:buChar char="➔"/>
            </a:pPr>
            <a:r>
              <a:rPr lang="fr" dirty="0"/>
              <a:t>Re-execute the program with the new concrete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10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10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1000"/>
                                        <p:tgtEl>
                                          <p:spTgt spid="1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1281</Words>
  <Application>Microsoft Office PowerPoint</Application>
  <PresentationFormat>Affichage à l'écran (16:9)</PresentationFormat>
  <Paragraphs>109</Paragraphs>
  <Slides>18</Slides>
  <Notes>18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Average</vt:lpstr>
      <vt:lpstr>Oswald</vt:lpstr>
      <vt:lpstr>slate</vt:lpstr>
      <vt:lpstr>Testing Java Card Applets using concolic execution</vt:lpstr>
      <vt:lpstr>Introduction</vt:lpstr>
      <vt:lpstr>What are Java Cards ?</vt:lpstr>
      <vt:lpstr>Java Card (½)</vt:lpstr>
      <vt:lpstr>Java Card : Virtual Machine(2/2)</vt:lpstr>
      <vt:lpstr>Path exploration &amp; JPF</vt:lpstr>
      <vt:lpstr>Model Checking doesn’t depend on guesses</vt:lpstr>
      <vt:lpstr>Concolic execution &amp; JDart</vt:lpstr>
      <vt:lpstr>Concolic execution</vt:lpstr>
      <vt:lpstr>JDart (½)</vt:lpstr>
      <vt:lpstr>JDart (2/2)</vt:lpstr>
      <vt:lpstr>Integrating Java card framework</vt:lpstr>
      <vt:lpstr>Integrating Java card framework</vt:lpstr>
      <vt:lpstr>Java Card under test</vt:lpstr>
      <vt:lpstr>Java Card under test</vt:lpstr>
      <vt:lpstr>Java card under test: Creating automata</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Java Card Applets using concolic execution</dc:title>
  <cp:lastModifiedBy>Marouan Sami</cp:lastModifiedBy>
  <cp:revision>3</cp:revision>
  <dcterms:modified xsi:type="dcterms:W3CDTF">2016-08-29T08:34:54Z</dcterms:modified>
</cp:coreProperties>
</file>