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76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1001014"/>
            <a:ext cx="617347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45A89"/>
                </a:solidFill>
                <a:latin typeface="Carlito"/>
                <a:cs typeface="Carlito"/>
              </a:rPr>
              <a:t>Отчёт </a:t>
            </a:r>
            <a:r>
              <a:rPr sz="1800" b="1" spc="-5" dirty="0">
                <a:solidFill>
                  <a:srgbClr val="345A89"/>
                </a:solidFill>
                <a:latin typeface="Carlito"/>
                <a:cs typeface="Carlito"/>
              </a:rPr>
              <a:t>по лабораторной </a:t>
            </a:r>
            <a:r>
              <a:rPr sz="1800" b="1" dirty="0">
                <a:solidFill>
                  <a:srgbClr val="345A89"/>
                </a:solidFill>
                <a:latin typeface="Carlito"/>
                <a:cs typeface="Carlito"/>
              </a:rPr>
              <a:t>работе</a:t>
            </a:r>
            <a:r>
              <a:rPr sz="1800" b="1" spc="-15" dirty="0">
                <a:solidFill>
                  <a:srgbClr val="345A89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345A89"/>
                </a:solidFill>
                <a:latin typeface="Carlito"/>
                <a:cs typeface="Carlito"/>
              </a:rPr>
              <a:t>№4</a:t>
            </a:r>
            <a:endParaRPr sz="1800" dirty="0">
              <a:latin typeface="Carlito"/>
              <a:cs typeface="Carlito"/>
            </a:endParaRPr>
          </a:p>
          <a:p>
            <a:pPr marL="4445" algn="ctr">
              <a:lnSpc>
                <a:spcPct val="100000"/>
              </a:lnSpc>
              <a:spcBef>
                <a:spcPts val="1260"/>
              </a:spcBef>
            </a:pPr>
            <a:r>
              <a:rPr sz="1500" b="1" spc="-5" dirty="0">
                <a:solidFill>
                  <a:srgbClr val="345A89"/>
                </a:solidFill>
                <a:latin typeface="Carlito"/>
                <a:cs typeface="Carlito"/>
              </a:rPr>
              <a:t>Дискреционное разграничение прав </a:t>
            </a:r>
            <a:r>
              <a:rPr sz="1500" b="1" dirty="0">
                <a:solidFill>
                  <a:srgbClr val="345A89"/>
                </a:solidFill>
                <a:latin typeface="Carlito"/>
                <a:cs typeface="Carlito"/>
              </a:rPr>
              <a:t>в </a:t>
            </a:r>
            <a:r>
              <a:rPr sz="1500" b="1" spc="-5" dirty="0">
                <a:solidFill>
                  <a:srgbClr val="345A89"/>
                </a:solidFill>
                <a:latin typeface="Carlito"/>
                <a:cs typeface="Carlito"/>
              </a:rPr>
              <a:t>Linux. Расширенные</a:t>
            </a:r>
            <a:r>
              <a:rPr sz="1500" b="1" spc="25" dirty="0">
                <a:solidFill>
                  <a:srgbClr val="345A89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345A89"/>
                </a:solidFill>
                <a:latin typeface="Carlito"/>
                <a:cs typeface="Carlito"/>
              </a:rPr>
              <a:t>атрибуты</a:t>
            </a:r>
            <a:endParaRPr sz="1500" dirty="0">
              <a:latin typeface="Carlito"/>
              <a:cs typeface="Carlito"/>
            </a:endParaRPr>
          </a:p>
          <a:p>
            <a:pPr marL="3810" algn="ctr">
              <a:lnSpc>
                <a:spcPct val="100000"/>
              </a:lnSpc>
              <a:spcBef>
                <a:spcPts val="1245"/>
              </a:spcBef>
            </a:pPr>
            <a:r>
              <a:rPr sz="1200" spc="-30" dirty="0">
                <a:latin typeface="Georgia"/>
                <a:cs typeface="Georgia"/>
              </a:rPr>
              <a:t>Оразклычев </a:t>
            </a:r>
            <a:r>
              <a:rPr lang="ru-RU" sz="1200" spc="-15" dirty="0">
                <a:latin typeface="Georgia"/>
                <a:cs typeface="Georgia"/>
              </a:rPr>
              <a:t>Давут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НФИбд-02-18</a:t>
            </a:r>
            <a:endParaRPr sz="1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85" dirty="0">
                <a:solidFill>
                  <a:srgbClr val="365F91"/>
                </a:solidFill>
                <a:latin typeface="Arial"/>
                <a:cs typeface="Arial"/>
              </a:rPr>
              <a:t>Содержание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45" dirty="0">
                <a:latin typeface="Georgia"/>
                <a:cs typeface="Georgia"/>
                <a:hlinkClick r:id="rId2" action="ppaction://hlinksldjump"/>
              </a:rPr>
              <a:t>Цель   </a:t>
            </a:r>
            <a:r>
              <a:rPr sz="1200" spc="-5" dirty="0">
                <a:latin typeface="Georgia"/>
                <a:cs typeface="Georgia"/>
                <a:hlinkClick r:id="rId2" action="ppaction://hlinksldjump"/>
              </a:rPr>
              <a:t>работы</a:t>
            </a:r>
            <a:r>
              <a:rPr sz="1200" spc="-35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200" spc="-75" dirty="0">
                <a:latin typeface="Georgia"/>
                <a:cs typeface="Georgia"/>
                <a:hlinkClick r:id="rId2" action="ppaction://hlinksldjump"/>
              </a:rPr>
              <a:t>.................................................................................................................................................................1</a:t>
            </a:r>
            <a:endParaRPr sz="1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00" spc="-25" dirty="0">
                <a:latin typeface="Georgia"/>
                <a:cs typeface="Georgia"/>
                <a:hlinkClick r:id="rId2" action="ppaction://hlinksldjump"/>
              </a:rPr>
              <a:t>Выполнение </a:t>
            </a:r>
            <a:r>
              <a:rPr sz="1200" spc="-15" dirty="0">
                <a:latin typeface="Georgia"/>
                <a:cs typeface="Georgia"/>
                <a:hlinkClick r:id="rId2" action="ppaction://hlinksldjump"/>
              </a:rPr>
              <a:t>лабораторной </a:t>
            </a:r>
            <a:r>
              <a:rPr sz="1200" spc="-5" dirty="0">
                <a:latin typeface="Georgia"/>
                <a:cs typeface="Georgia"/>
                <a:hlinkClick r:id="rId2" action="ppaction://hlinksldjump"/>
              </a:rPr>
              <a:t>работы</a:t>
            </a:r>
            <a:r>
              <a:rPr sz="1200" spc="-165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200" spc="-70" dirty="0">
                <a:latin typeface="Georgia"/>
                <a:cs typeface="Georgia"/>
                <a:hlinkClick r:id="rId2" action="ppaction://hlinksldjump"/>
              </a:rPr>
              <a:t>................................................................................................................1</a:t>
            </a:r>
            <a:endParaRPr sz="1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spc="-75" dirty="0">
                <a:latin typeface="Georgia"/>
                <a:cs typeface="Georgia"/>
                <a:hlinkClick r:id="rId3" action="ppaction://hlinksldjump"/>
              </a:rPr>
              <a:t>Вывод...............................................................................................................................................................................4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3627247"/>
            <a:ext cx="5764530" cy="150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Цель</a:t>
            </a:r>
            <a:r>
              <a:rPr sz="1600" b="1" spc="-10" dirty="0">
                <a:solidFill>
                  <a:srgbClr val="4F81BC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работы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1400"/>
              </a:lnSpc>
              <a:spcBef>
                <a:spcPts val="1045"/>
              </a:spcBef>
            </a:pPr>
            <a:r>
              <a:rPr sz="1200" spc="-35" dirty="0">
                <a:latin typeface="Georgia"/>
                <a:cs typeface="Georgia"/>
              </a:rPr>
              <a:t>Получение </a:t>
            </a:r>
            <a:r>
              <a:rPr sz="1200" spc="-25" dirty="0">
                <a:latin typeface="Georgia"/>
                <a:cs typeface="Georgia"/>
              </a:rPr>
              <a:t>практических </a:t>
            </a:r>
            <a:r>
              <a:rPr sz="1200" spc="-10" dirty="0">
                <a:latin typeface="Georgia"/>
                <a:cs typeface="Georgia"/>
              </a:rPr>
              <a:t>навыков </a:t>
            </a:r>
            <a:r>
              <a:rPr sz="1200" spc="-5" dirty="0">
                <a:latin typeface="Georgia"/>
                <a:cs typeface="Georgia"/>
              </a:rPr>
              <a:t>работы </a:t>
            </a:r>
            <a:r>
              <a:rPr sz="1200" spc="5" dirty="0">
                <a:latin typeface="Georgia"/>
                <a:cs typeface="Georgia"/>
              </a:rPr>
              <a:t>в </a:t>
            </a:r>
            <a:r>
              <a:rPr sz="1200" spc="-25" dirty="0">
                <a:latin typeface="Georgia"/>
                <a:cs typeface="Georgia"/>
              </a:rPr>
              <a:t>консоли </a:t>
            </a:r>
            <a:r>
              <a:rPr sz="1200" spc="-20" dirty="0">
                <a:latin typeface="Georgia"/>
                <a:cs typeface="Georgia"/>
              </a:rPr>
              <a:t>с </a:t>
            </a:r>
            <a:r>
              <a:rPr sz="1200" spc="-30" dirty="0">
                <a:latin typeface="Georgia"/>
                <a:cs typeface="Georgia"/>
              </a:rPr>
              <a:t>расширенными </a:t>
            </a:r>
            <a:r>
              <a:rPr sz="1200" spc="-10" dirty="0">
                <a:latin typeface="Georgia"/>
                <a:cs typeface="Georgia"/>
              </a:rPr>
              <a:t>атрибутами  </a:t>
            </a:r>
            <a:r>
              <a:rPr sz="1200" spc="-30" dirty="0">
                <a:latin typeface="Georgia"/>
                <a:cs typeface="Georgia"/>
              </a:rPr>
              <a:t>файлов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Выполнение лабораторной</a:t>
            </a:r>
            <a:r>
              <a:rPr sz="1600" b="1" dirty="0">
                <a:solidFill>
                  <a:srgbClr val="4F81BC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работы</a:t>
            </a:r>
            <a:endParaRPr sz="16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spcBef>
                <a:spcPts val="229"/>
              </a:spcBef>
              <a:tabLst>
                <a:tab pos="469265" algn="l"/>
              </a:tabLst>
            </a:pPr>
            <a:r>
              <a:rPr sz="1200" spc="30" dirty="0">
                <a:latin typeface="Georgia"/>
                <a:cs typeface="Georgia"/>
              </a:rPr>
              <a:t>1.	</a:t>
            </a:r>
            <a:r>
              <a:rPr sz="1200" spc="-35" dirty="0">
                <a:latin typeface="Georgia"/>
                <a:cs typeface="Georgia"/>
              </a:rPr>
              <a:t>От </a:t>
            </a:r>
            <a:r>
              <a:rPr sz="1200" spc="-25" dirty="0">
                <a:latin typeface="Georgia"/>
                <a:cs typeface="Georgia"/>
              </a:rPr>
              <a:t>имени </a:t>
            </a:r>
            <a:r>
              <a:rPr sz="1200" spc="-10" dirty="0">
                <a:latin typeface="Georgia"/>
                <a:cs typeface="Georgia"/>
              </a:rPr>
              <a:t>пользователя </a:t>
            </a:r>
            <a:r>
              <a:rPr sz="1200" spc="-15" dirty="0">
                <a:latin typeface="Georgia"/>
                <a:cs typeface="Georgia"/>
              </a:rPr>
              <a:t>guest </a:t>
            </a:r>
            <a:r>
              <a:rPr sz="1200" spc="-20" dirty="0">
                <a:latin typeface="Georgia"/>
                <a:cs typeface="Georgia"/>
              </a:rPr>
              <a:t>определили </a:t>
            </a:r>
            <a:r>
              <a:rPr sz="1200" spc="-25" dirty="0">
                <a:latin typeface="Georgia"/>
                <a:cs typeface="Georgia"/>
              </a:rPr>
              <a:t>расширенные </a:t>
            </a:r>
            <a:r>
              <a:rPr sz="1200" dirty="0">
                <a:latin typeface="Georgia"/>
                <a:cs typeface="Georgia"/>
              </a:rPr>
              <a:t>атрибуты</a:t>
            </a:r>
            <a:r>
              <a:rPr sz="1200" spc="-6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файла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5229225"/>
            <a:ext cx="6155055" cy="12007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i="1" spc="-55" dirty="0">
                <a:latin typeface="Trebuchet MS"/>
                <a:cs typeface="Trebuchet MS"/>
              </a:rPr>
              <a:t>Определение </a:t>
            </a:r>
            <a:r>
              <a:rPr sz="1200" i="1" spc="-45" dirty="0">
                <a:latin typeface="Trebuchet MS"/>
                <a:cs typeface="Trebuchet MS"/>
              </a:rPr>
              <a:t>расширенные </a:t>
            </a:r>
            <a:r>
              <a:rPr sz="1200" i="1" spc="-50" dirty="0">
                <a:latin typeface="Trebuchet MS"/>
                <a:cs typeface="Trebuchet MS"/>
              </a:rPr>
              <a:t>атрибуты</a:t>
            </a:r>
            <a:r>
              <a:rPr sz="1200" i="1" spc="-260" dirty="0">
                <a:latin typeface="Trebuchet MS"/>
                <a:cs typeface="Trebuchet MS"/>
              </a:rPr>
              <a:t> </a:t>
            </a:r>
            <a:r>
              <a:rPr sz="1200" i="1" spc="-30" dirty="0">
                <a:latin typeface="Trebuchet MS"/>
                <a:cs typeface="Trebuchet MS"/>
              </a:rPr>
              <a:t>файла</a:t>
            </a:r>
            <a:endParaRPr sz="1200">
              <a:latin typeface="Trebuchet MS"/>
              <a:cs typeface="Trebuchet MS"/>
            </a:endParaRPr>
          </a:p>
          <a:p>
            <a:pPr marL="469265" marR="27940" indent="-304800">
              <a:lnSpc>
                <a:spcPts val="1430"/>
              </a:lnSpc>
              <a:spcBef>
                <a:spcPts val="62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200" spc="-25" dirty="0">
                <a:latin typeface="Georgia"/>
                <a:cs typeface="Georgia"/>
              </a:rPr>
              <a:t>Установили командой </a:t>
            </a:r>
            <a:r>
              <a:rPr sz="1200" b="1" spc="-5" dirty="0">
                <a:latin typeface="Caladea"/>
                <a:cs typeface="Caladea"/>
              </a:rPr>
              <a:t>chmod 600 file1 </a:t>
            </a:r>
            <a:r>
              <a:rPr sz="1200" spc="-25" dirty="0">
                <a:latin typeface="Georgia"/>
                <a:cs typeface="Georgia"/>
              </a:rPr>
              <a:t>на </a:t>
            </a:r>
            <a:r>
              <a:rPr sz="1200" spc="-45" dirty="0">
                <a:latin typeface="Georgia"/>
                <a:cs typeface="Georgia"/>
              </a:rPr>
              <a:t>файл </a:t>
            </a:r>
            <a:r>
              <a:rPr sz="1200" b="1" spc="-5" dirty="0">
                <a:latin typeface="Caladea"/>
                <a:cs typeface="Caladea"/>
              </a:rPr>
              <a:t>file1 </a:t>
            </a:r>
            <a:r>
              <a:rPr sz="1200" spc="-35" dirty="0">
                <a:latin typeface="Georgia"/>
                <a:cs typeface="Georgia"/>
              </a:rPr>
              <a:t>права, </a:t>
            </a:r>
            <a:r>
              <a:rPr sz="1200" spc="-30" dirty="0">
                <a:latin typeface="Georgia"/>
                <a:cs typeface="Georgia"/>
              </a:rPr>
              <a:t>разрешающие </a:t>
            </a:r>
            <a:r>
              <a:rPr sz="1200" spc="-10" dirty="0">
                <a:latin typeface="Georgia"/>
                <a:cs typeface="Georgia"/>
              </a:rPr>
              <a:t>чтение  </a:t>
            </a:r>
            <a:r>
              <a:rPr sz="1200" spc="-30" dirty="0">
                <a:latin typeface="Georgia"/>
                <a:cs typeface="Georgia"/>
              </a:rPr>
              <a:t>и </a:t>
            </a:r>
            <a:r>
              <a:rPr sz="1200" spc="-20" dirty="0">
                <a:latin typeface="Georgia"/>
                <a:cs typeface="Georgia"/>
              </a:rPr>
              <a:t>запись для </a:t>
            </a:r>
            <a:r>
              <a:rPr sz="1200" spc="-15" dirty="0">
                <a:latin typeface="Georgia"/>
                <a:cs typeface="Georgia"/>
              </a:rPr>
              <a:t>владельца</a:t>
            </a:r>
            <a:r>
              <a:rPr sz="1200" spc="-5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файла</a:t>
            </a:r>
            <a:endParaRPr sz="1200">
              <a:latin typeface="Georgia"/>
              <a:cs typeface="Georgia"/>
            </a:endParaRPr>
          </a:p>
          <a:p>
            <a:pPr marL="469265" marR="5080" indent="-304800">
              <a:lnSpc>
                <a:spcPts val="1430"/>
              </a:lnSpc>
              <a:spcBef>
                <a:spcPts val="96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200" spc="-35" dirty="0">
                <a:latin typeface="Georgia"/>
                <a:cs typeface="Georgia"/>
              </a:rPr>
              <a:t>Попробовали </a:t>
            </a:r>
            <a:r>
              <a:rPr sz="1200" dirty="0">
                <a:latin typeface="Georgia"/>
                <a:cs typeface="Georgia"/>
              </a:rPr>
              <a:t>установить </a:t>
            </a:r>
            <a:r>
              <a:rPr sz="1200" spc="-25" dirty="0">
                <a:latin typeface="Georgia"/>
                <a:cs typeface="Georgia"/>
              </a:rPr>
              <a:t>на </a:t>
            </a:r>
            <a:r>
              <a:rPr sz="1200" spc="-40" dirty="0">
                <a:latin typeface="Georgia"/>
                <a:cs typeface="Georgia"/>
              </a:rPr>
              <a:t>файл </a:t>
            </a:r>
            <a:r>
              <a:rPr sz="1200" spc="5" dirty="0">
                <a:latin typeface="Georgia"/>
                <a:cs typeface="Georgia"/>
              </a:rPr>
              <a:t>/home/guest/dir1/file1 </a:t>
            </a:r>
            <a:r>
              <a:rPr sz="1200" spc="-25" dirty="0">
                <a:latin typeface="Georgia"/>
                <a:cs typeface="Georgia"/>
              </a:rPr>
              <a:t>расширенный </a:t>
            </a:r>
            <a:r>
              <a:rPr sz="1200" dirty="0">
                <a:latin typeface="Georgia"/>
                <a:cs typeface="Georgia"/>
              </a:rPr>
              <a:t>атрибут </a:t>
            </a:r>
            <a:r>
              <a:rPr sz="1200" spc="-20" dirty="0">
                <a:latin typeface="Georgia"/>
                <a:cs typeface="Georgia"/>
              </a:rPr>
              <a:t>a  </a:t>
            </a:r>
            <a:r>
              <a:rPr sz="1200" spc="15" dirty="0">
                <a:latin typeface="Georgia"/>
                <a:cs typeface="Georgia"/>
              </a:rPr>
              <a:t>от </a:t>
            </a:r>
            <a:r>
              <a:rPr sz="1200" spc="-30" dirty="0">
                <a:latin typeface="Georgia"/>
                <a:cs typeface="Georgia"/>
              </a:rPr>
              <a:t>имени </a:t>
            </a:r>
            <a:r>
              <a:rPr sz="1200" spc="-10" dirty="0">
                <a:latin typeface="Georgia"/>
                <a:cs typeface="Georgia"/>
              </a:rPr>
              <a:t>пользователя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guest: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7361682"/>
            <a:ext cx="5443220" cy="7131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i="1" spc="-35" dirty="0">
                <a:latin typeface="Trebuchet MS"/>
                <a:cs typeface="Trebuchet MS"/>
              </a:rPr>
              <a:t>Установка </a:t>
            </a:r>
            <a:r>
              <a:rPr sz="1200" i="1" spc="-45" dirty="0">
                <a:latin typeface="Trebuchet MS"/>
                <a:cs typeface="Trebuchet MS"/>
              </a:rPr>
              <a:t>расширенного</a:t>
            </a:r>
            <a:r>
              <a:rPr sz="1200" i="1" spc="-165" dirty="0">
                <a:latin typeface="Trebuchet MS"/>
                <a:cs typeface="Trebuchet MS"/>
              </a:rPr>
              <a:t> </a:t>
            </a:r>
            <a:r>
              <a:rPr sz="1200" i="1" spc="-50" dirty="0">
                <a:latin typeface="Trebuchet MS"/>
                <a:cs typeface="Trebuchet MS"/>
              </a:rPr>
              <a:t>аттрибута</a:t>
            </a:r>
            <a:endParaRPr sz="1200">
              <a:latin typeface="Trebuchet MS"/>
              <a:cs typeface="Trebuchet MS"/>
            </a:endParaRPr>
          </a:p>
          <a:p>
            <a:pPr marL="469265" marR="5080" indent="-304800">
              <a:lnSpc>
                <a:spcPts val="1400"/>
              </a:lnSpc>
              <a:spcBef>
                <a:spcPts val="645"/>
              </a:spcBef>
              <a:tabLst>
                <a:tab pos="469265" algn="l"/>
              </a:tabLst>
            </a:pPr>
            <a:r>
              <a:rPr sz="1200" spc="-50" dirty="0">
                <a:latin typeface="Georgia"/>
                <a:cs typeface="Georgia"/>
              </a:rPr>
              <a:t>4.	</a:t>
            </a:r>
            <a:r>
              <a:rPr sz="1200" spc="-40" dirty="0">
                <a:latin typeface="Georgia"/>
                <a:cs typeface="Georgia"/>
              </a:rPr>
              <a:t>Повысили </a:t>
            </a:r>
            <a:r>
              <a:rPr sz="1200" spc="-15" dirty="0">
                <a:latin typeface="Georgia"/>
                <a:cs typeface="Georgia"/>
              </a:rPr>
              <a:t>свои </a:t>
            </a:r>
            <a:r>
              <a:rPr sz="1200" spc="-25" dirty="0">
                <a:latin typeface="Georgia"/>
                <a:cs typeface="Georgia"/>
              </a:rPr>
              <a:t>права </a:t>
            </a:r>
            <a:r>
              <a:rPr sz="1200" spc="-20" dirty="0">
                <a:latin typeface="Georgia"/>
                <a:cs typeface="Georgia"/>
              </a:rPr>
              <a:t>с </a:t>
            </a:r>
            <a:r>
              <a:rPr sz="1200" spc="-30" dirty="0">
                <a:latin typeface="Georgia"/>
                <a:cs typeface="Georgia"/>
              </a:rPr>
              <a:t>помощью </a:t>
            </a:r>
            <a:r>
              <a:rPr sz="1200" spc="-25" dirty="0">
                <a:latin typeface="Georgia"/>
                <a:cs typeface="Georgia"/>
              </a:rPr>
              <a:t>команды </a:t>
            </a:r>
            <a:r>
              <a:rPr sz="1200" spc="-40" dirty="0">
                <a:latin typeface="Georgia"/>
                <a:cs typeface="Georgia"/>
              </a:rPr>
              <a:t>su. </a:t>
            </a:r>
            <a:r>
              <a:rPr sz="1200" spc="-30" dirty="0">
                <a:latin typeface="Georgia"/>
                <a:cs typeface="Georgia"/>
              </a:rPr>
              <a:t>Попробовали </a:t>
            </a:r>
            <a:r>
              <a:rPr sz="1200" dirty="0">
                <a:latin typeface="Georgia"/>
                <a:cs typeface="Georgia"/>
              </a:rPr>
              <a:t>установить  </a:t>
            </a:r>
            <a:r>
              <a:rPr sz="1200" spc="-25" dirty="0">
                <a:latin typeface="Georgia"/>
                <a:cs typeface="Georgia"/>
              </a:rPr>
              <a:t>расширенный </a:t>
            </a:r>
            <a:r>
              <a:rPr sz="1200" dirty="0">
                <a:latin typeface="Georgia"/>
                <a:cs typeface="Georgia"/>
              </a:rPr>
              <a:t>атрибут </a:t>
            </a:r>
            <a:r>
              <a:rPr sz="1200" b="1" dirty="0">
                <a:latin typeface="Caladea"/>
                <a:cs typeface="Caladea"/>
              </a:rPr>
              <a:t>a </a:t>
            </a:r>
            <a:r>
              <a:rPr sz="1200" spc="-25" dirty="0">
                <a:latin typeface="Georgia"/>
                <a:cs typeface="Georgia"/>
              </a:rPr>
              <a:t>на </a:t>
            </a:r>
            <a:r>
              <a:rPr sz="1200" spc="-45" dirty="0">
                <a:latin typeface="Georgia"/>
                <a:cs typeface="Georgia"/>
              </a:rPr>
              <a:t>файл </a:t>
            </a:r>
            <a:r>
              <a:rPr sz="1200" b="1" spc="-5" dirty="0">
                <a:latin typeface="Caladea"/>
                <a:cs typeface="Caladea"/>
              </a:rPr>
              <a:t>/home/guest/dir1/file1 </a:t>
            </a:r>
            <a:r>
              <a:rPr sz="1200" spc="15" dirty="0">
                <a:latin typeface="Georgia"/>
                <a:cs typeface="Georgia"/>
              </a:rPr>
              <a:t>от</a:t>
            </a:r>
            <a:r>
              <a:rPr sz="1200" spc="-30" dirty="0">
                <a:latin typeface="Georgia"/>
                <a:cs typeface="Georgia"/>
              </a:rPr>
              <a:t> имени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135" y="720090"/>
            <a:ext cx="5333619" cy="4473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0135" y="6544182"/>
            <a:ext cx="4772025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269" y="699007"/>
            <a:ext cx="140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Georgia"/>
                <a:cs typeface="Georgia"/>
              </a:rPr>
              <a:t>суперпользователя: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520" y="3907663"/>
            <a:ext cx="5549265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316865" algn="l"/>
                <a:tab pos="317500" algn="l"/>
              </a:tabLst>
            </a:pPr>
            <a:r>
              <a:rPr sz="1200" spc="-35" dirty="0">
                <a:latin typeface="Georgia"/>
                <a:cs typeface="Georgia"/>
              </a:rPr>
              <a:t>От </a:t>
            </a:r>
            <a:r>
              <a:rPr sz="1200" spc="-10" dirty="0">
                <a:latin typeface="Georgia"/>
                <a:cs typeface="Georgia"/>
              </a:rPr>
              <a:t>пользователя </a:t>
            </a:r>
            <a:r>
              <a:rPr sz="1200" spc="-15" dirty="0">
                <a:latin typeface="Georgia"/>
                <a:cs typeface="Georgia"/>
              </a:rPr>
              <a:t>guest </a:t>
            </a:r>
            <a:r>
              <a:rPr sz="1200" spc="-20" dirty="0">
                <a:latin typeface="Georgia"/>
                <a:cs typeface="Georgia"/>
              </a:rPr>
              <a:t>проверили </a:t>
            </a:r>
            <a:r>
              <a:rPr sz="1200" spc="-15" dirty="0">
                <a:latin typeface="Georgia"/>
                <a:cs typeface="Georgia"/>
              </a:rPr>
              <a:t>правильность </a:t>
            </a:r>
            <a:r>
              <a:rPr sz="1200" spc="-10" dirty="0">
                <a:latin typeface="Georgia"/>
                <a:cs typeface="Georgia"/>
              </a:rPr>
              <a:t>установления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атрибута:</a:t>
            </a:r>
            <a:endParaRPr sz="1200">
              <a:latin typeface="Georgia"/>
              <a:cs typeface="Georgia"/>
            </a:endParaRPr>
          </a:p>
          <a:p>
            <a:pPr marL="316865" indent="-304800">
              <a:lnSpc>
                <a:spcPct val="100000"/>
              </a:lnSpc>
              <a:spcBef>
                <a:spcPts val="969"/>
              </a:spcBef>
              <a:buAutoNum type="arabicPeriod" startAt="5"/>
              <a:tabLst>
                <a:tab pos="316865" algn="l"/>
                <a:tab pos="317500" algn="l"/>
              </a:tabLst>
            </a:pPr>
            <a:r>
              <a:rPr sz="1200" spc="-30" dirty="0">
                <a:latin typeface="Georgia"/>
                <a:cs typeface="Georgia"/>
              </a:rPr>
              <a:t>Выполнили </a:t>
            </a:r>
            <a:r>
              <a:rPr sz="1200" spc="-15" dirty="0">
                <a:latin typeface="Georgia"/>
                <a:cs typeface="Georgia"/>
              </a:rPr>
              <a:t>дозапись </a:t>
            </a:r>
            <a:r>
              <a:rPr sz="1200" spc="5" dirty="0">
                <a:latin typeface="Georgia"/>
                <a:cs typeface="Georgia"/>
              </a:rPr>
              <a:t>в </a:t>
            </a:r>
            <a:r>
              <a:rPr sz="1200" spc="-45" dirty="0">
                <a:latin typeface="Georgia"/>
                <a:cs typeface="Georgia"/>
              </a:rPr>
              <a:t>файл </a:t>
            </a:r>
            <a:r>
              <a:rPr sz="1200" spc="15" dirty="0">
                <a:latin typeface="Georgia"/>
                <a:cs typeface="Georgia"/>
              </a:rPr>
              <a:t>file1 </a:t>
            </a:r>
            <a:r>
              <a:rPr sz="1200" spc="-15" dirty="0">
                <a:latin typeface="Georgia"/>
                <a:cs typeface="Georgia"/>
              </a:rPr>
              <a:t>слова </a:t>
            </a:r>
            <a:r>
              <a:rPr sz="1200" spc="-45" dirty="0">
                <a:latin typeface="Georgia"/>
                <a:cs typeface="Georgia"/>
              </a:rPr>
              <a:t>«test» </a:t>
            </a:r>
            <a:r>
              <a:rPr sz="1200" spc="-25" dirty="0">
                <a:latin typeface="Georgia"/>
                <a:cs typeface="Georgia"/>
              </a:rPr>
              <a:t>командой </a:t>
            </a:r>
            <a:r>
              <a:rPr sz="1200" spc="-30" dirty="0">
                <a:latin typeface="Georgia"/>
                <a:cs typeface="Georgia"/>
              </a:rPr>
              <a:t>и </a:t>
            </a:r>
            <a:r>
              <a:rPr sz="1200" spc="-20" dirty="0">
                <a:latin typeface="Georgia"/>
                <a:cs typeface="Georgia"/>
              </a:rPr>
              <a:t>после </a:t>
            </a:r>
            <a:r>
              <a:rPr sz="1200" spc="-35" dirty="0">
                <a:latin typeface="Georgia"/>
                <a:cs typeface="Georgia"/>
              </a:rPr>
              <a:t>прочли</a:t>
            </a:r>
            <a:r>
              <a:rPr sz="1200" spc="-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его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5755005"/>
            <a:ext cx="6052820" cy="11988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i="1" spc="-30" dirty="0">
                <a:latin typeface="Trebuchet MS"/>
                <a:cs typeface="Trebuchet MS"/>
              </a:rPr>
              <a:t>Попытка</a:t>
            </a:r>
            <a:r>
              <a:rPr sz="1200" i="1" spc="-100" dirty="0">
                <a:latin typeface="Trebuchet MS"/>
                <a:cs typeface="Trebuchet MS"/>
              </a:rPr>
              <a:t> </a:t>
            </a:r>
            <a:r>
              <a:rPr sz="1200" i="1" spc="-35" dirty="0">
                <a:latin typeface="Trebuchet MS"/>
                <a:cs typeface="Trebuchet MS"/>
              </a:rPr>
              <a:t>записи</a:t>
            </a:r>
            <a:endParaRPr sz="1200">
              <a:latin typeface="Trebuchet MS"/>
              <a:cs typeface="Trebuchet MS"/>
            </a:endParaRPr>
          </a:p>
          <a:p>
            <a:pPr marL="469265" marR="146685" indent="-304800">
              <a:lnSpc>
                <a:spcPts val="1420"/>
              </a:lnSpc>
              <a:spcBef>
                <a:spcPts val="630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sz="1200" spc="-35" dirty="0">
                <a:latin typeface="Georgia"/>
                <a:cs typeface="Georgia"/>
              </a:rPr>
              <a:t>Попробовали </a:t>
            </a:r>
            <a:r>
              <a:rPr sz="1200" spc="-5" dirty="0">
                <a:latin typeface="Georgia"/>
                <a:cs typeface="Georgia"/>
              </a:rPr>
              <a:t>удалить </a:t>
            </a:r>
            <a:r>
              <a:rPr sz="1200" spc="-45" dirty="0">
                <a:latin typeface="Georgia"/>
                <a:cs typeface="Georgia"/>
              </a:rPr>
              <a:t>файл </a:t>
            </a:r>
            <a:r>
              <a:rPr sz="1200" spc="15" dirty="0">
                <a:latin typeface="Georgia"/>
                <a:cs typeface="Georgia"/>
              </a:rPr>
              <a:t>file1 </a:t>
            </a:r>
            <a:r>
              <a:rPr sz="1200" spc="-20" dirty="0">
                <a:latin typeface="Georgia"/>
                <a:cs typeface="Georgia"/>
              </a:rPr>
              <a:t>либо </a:t>
            </a:r>
            <a:r>
              <a:rPr sz="1200" spc="5" dirty="0">
                <a:latin typeface="Georgia"/>
                <a:cs typeface="Georgia"/>
              </a:rPr>
              <a:t>стереть </a:t>
            </a:r>
            <a:r>
              <a:rPr sz="1200" spc="-30" dirty="0">
                <a:latin typeface="Georgia"/>
                <a:cs typeface="Georgia"/>
              </a:rPr>
              <a:t>имеющуюся </a:t>
            </a:r>
            <a:r>
              <a:rPr sz="1200" spc="5" dirty="0">
                <a:latin typeface="Georgia"/>
                <a:cs typeface="Georgia"/>
              </a:rPr>
              <a:t>в </a:t>
            </a:r>
            <a:r>
              <a:rPr sz="1200" spc="-25" dirty="0">
                <a:latin typeface="Georgia"/>
                <a:cs typeface="Georgia"/>
              </a:rPr>
              <a:t>нём </a:t>
            </a:r>
            <a:r>
              <a:rPr sz="1200" spc="-35" dirty="0">
                <a:latin typeface="Georgia"/>
                <a:cs typeface="Georgia"/>
              </a:rPr>
              <a:t>информацию  </a:t>
            </a:r>
            <a:r>
              <a:rPr sz="1200" spc="-30" dirty="0">
                <a:latin typeface="Georgia"/>
                <a:cs typeface="Georgia"/>
              </a:rPr>
              <a:t>командой. </a:t>
            </a:r>
            <a:r>
              <a:rPr sz="1200" spc="-40" dirty="0">
                <a:latin typeface="Georgia"/>
                <a:cs typeface="Georgia"/>
              </a:rPr>
              <a:t>Ничего </a:t>
            </a:r>
            <a:r>
              <a:rPr sz="1200" spc="-20" dirty="0">
                <a:latin typeface="Georgia"/>
                <a:cs typeface="Georgia"/>
              </a:rPr>
              <a:t>не</a:t>
            </a:r>
            <a:r>
              <a:rPr sz="1200" spc="-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вышло</a:t>
            </a:r>
            <a:endParaRPr sz="1200">
              <a:latin typeface="Georgia"/>
              <a:cs typeface="Georgia"/>
            </a:endParaRPr>
          </a:p>
          <a:p>
            <a:pPr marL="469265" marR="5080" indent="-304800">
              <a:lnSpc>
                <a:spcPts val="1420"/>
              </a:lnSpc>
              <a:spcBef>
                <a:spcPts val="975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sz="1200" spc="-30" dirty="0">
                <a:latin typeface="Georgia"/>
                <a:cs typeface="Georgia"/>
              </a:rPr>
              <a:t>Убрали </a:t>
            </a:r>
            <a:r>
              <a:rPr sz="1200" spc="-10" dirty="0">
                <a:latin typeface="Georgia"/>
                <a:cs typeface="Georgia"/>
              </a:rPr>
              <a:t>ему </a:t>
            </a:r>
            <a:r>
              <a:rPr sz="1200" spc="-25" dirty="0">
                <a:latin typeface="Georgia"/>
                <a:cs typeface="Georgia"/>
              </a:rPr>
              <a:t>ограничения </a:t>
            </a:r>
            <a:r>
              <a:rPr sz="1200" spc="-30" dirty="0">
                <a:latin typeface="Georgia"/>
                <a:cs typeface="Georgia"/>
              </a:rPr>
              <a:t>и </a:t>
            </a:r>
            <a:r>
              <a:rPr sz="1200" spc="-25" dirty="0">
                <a:latin typeface="Georgia"/>
                <a:cs typeface="Georgia"/>
              </a:rPr>
              <a:t>сняли </a:t>
            </a:r>
            <a:r>
              <a:rPr sz="1200" spc="-50" dirty="0">
                <a:latin typeface="Georgia"/>
                <a:cs typeface="Georgia"/>
              </a:rPr>
              <a:t>флажок. </a:t>
            </a:r>
            <a:r>
              <a:rPr sz="1200" spc="-45" dirty="0">
                <a:latin typeface="Georgia"/>
                <a:cs typeface="Georgia"/>
              </a:rPr>
              <a:t>После </a:t>
            </a:r>
            <a:r>
              <a:rPr sz="1200" spc="-5" dirty="0">
                <a:latin typeface="Georgia"/>
                <a:cs typeface="Georgia"/>
              </a:rPr>
              <a:t>этого </a:t>
            </a:r>
            <a:r>
              <a:rPr sz="1200" spc="-20" dirty="0">
                <a:latin typeface="Georgia"/>
                <a:cs typeface="Georgia"/>
              </a:rPr>
              <a:t>с </a:t>
            </a:r>
            <a:r>
              <a:rPr sz="1200" spc="-40" dirty="0">
                <a:latin typeface="Georgia"/>
                <a:cs typeface="Georgia"/>
              </a:rPr>
              <a:t>файлом </a:t>
            </a:r>
            <a:r>
              <a:rPr sz="1200" spc="-10" dirty="0">
                <a:latin typeface="Georgia"/>
                <a:cs typeface="Georgia"/>
              </a:rPr>
              <a:t>доступны стали  </a:t>
            </a:r>
            <a:r>
              <a:rPr sz="1200" spc="-5" dirty="0">
                <a:latin typeface="Georgia"/>
                <a:cs typeface="Georgia"/>
              </a:rPr>
              <a:t>все</a:t>
            </a:r>
            <a:r>
              <a:rPr sz="1200" spc="-35" dirty="0">
                <a:latin typeface="Georgia"/>
                <a:cs typeface="Georgia"/>
              </a:rPr>
              <a:t> манипуляции.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8582355"/>
            <a:ext cx="5668645" cy="7143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i="1" spc="-30" dirty="0">
                <a:latin typeface="Trebuchet MS"/>
                <a:cs typeface="Trebuchet MS"/>
              </a:rPr>
              <a:t>Попытка </a:t>
            </a:r>
            <a:r>
              <a:rPr sz="1200" i="1" spc="-35" dirty="0">
                <a:latin typeface="Trebuchet MS"/>
                <a:cs typeface="Trebuchet MS"/>
              </a:rPr>
              <a:t>записи </a:t>
            </a:r>
            <a:r>
              <a:rPr sz="1200" i="1" spc="-70" dirty="0">
                <a:latin typeface="Trebuchet MS"/>
                <a:cs typeface="Trebuchet MS"/>
              </a:rPr>
              <a:t>без</a:t>
            </a:r>
            <a:r>
              <a:rPr sz="1200" i="1" spc="-240" dirty="0">
                <a:latin typeface="Trebuchet MS"/>
                <a:cs typeface="Trebuchet MS"/>
              </a:rPr>
              <a:t> </a:t>
            </a:r>
            <a:r>
              <a:rPr sz="1200" i="1" spc="-45" dirty="0">
                <a:latin typeface="Trebuchet MS"/>
                <a:cs typeface="Trebuchet MS"/>
              </a:rPr>
              <a:t>ограничений</a:t>
            </a:r>
            <a:endParaRPr sz="1200">
              <a:latin typeface="Trebuchet MS"/>
              <a:cs typeface="Trebuchet MS"/>
            </a:endParaRPr>
          </a:p>
          <a:p>
            <a:pPr marL="469265" marR="5080" indent="-304800">
              <a:lnSpc>
                <a:spcPts val="1420"/>
              </a:lnSpc>
              <a:spcBef>
                <a:spcPts val="625"/>
              </a:spcBef>
              <a:tabLst>
                <a:tab pos="469265" algn="l"/>
              </a:tabLst>
            </a:pPr>
            <a:r>
              <a:rPr sz="1200" spc="-50" dirty="0">
                <a:latin typeface="Georgia"/>
                <a:cs typeface="Georgia"/>
              </a:rPr>
              <a:t>9.	</a:t>
            </a:r>
            <a:r>
              <a:rPr sz="1200" spc="-30" dirty="0">
                <a:latin typeface="Georgia"/>
                <a:cs typeface="Georgia"/>
              </a:rPr>
              <a:t>Повторили </a:t>
            </a:r>
            <a:r>
              <a:rPr sz="1200" spc="-5" dirty="0">
                <a:latin typeface="Georgia"/>
                <a:cs typeface="Georgia"/>
              </a:rPr>
              <a:t>все действия </a:t>
            </a:r>
            <a:r>
              <a:rPr sz="1200" spc="-30" dirty="0">
                <a:latin typeface="Georgia"/>
                <a:cs typeface="Georgia"/>
              </a:rPr>
              <a:t>по </a:t>
            </a:r>
            <a:r>
              <a:rPr sz="1200" spc="-40" dirty="0">
                <a:latin typeface="Georgia"/>
                <a:cs typeface="Georgia"/>
              </a:rPr>
              <a:t>шагам, </a:t>
            </a:r>
            <a:r>
              <a:rPr sz="1200" spc="-20" dirty="0">
                <a:latin typeface="Georgia"/>
                <a:cs typeface="Georgia"/>
              </a:rPr>
              <a:t>заменив </a:t>
            </a:r>
            <a:r>
              <a:rPr sz="1200" dirty="0">
                <a:latin typeface="Georgia"/>
                <a:cs typeface="Georgia"/>
              </a:rPr>
              <a:t>атрибут </a:t>
            </a:r>
            <a:r>
              <a:rPr sz="1200" spc="-85" dirty="0">
                <a:latin typeface="Georgia"/>
                <a:cs typeface="Georgia"/>
              </a:rPr>
              <a:t>«a» </a:t>
            </a:r>
            <a:r>
              <a:rPr sz="1200" spc="-5" dirty="0">
                <a:latin typeface="Georgia"/>
                <a:cs typeface="Georgia"/>
              </a:rPr>
              <a:t>атрибутом </a:t>
            </a:r>
            <a:r>
              <a:rPr sz="1200" spc="-80" dirty="0">
                <a:latin typeface="Georgia"/>
                <a:cs typeface="Georgia"/>
              </a:rPr>
              <a:t>«i». </a:t>
            </a:r>
            <a:r>
              <a:rPr sz="1200" spc="-30" dirty="0">
                <a:latin typeface="Georgia"/>
                <a:cs typeface="Georgia"/>
              </a:rPr>
              <a:t>Все  </a:t>
            </a:r>
            <a:r>
              <a:rPr sz="1200" spc="-10" dirty="0">
                <a:latin typeface="Georgia"/>
                <a:cs typeface="Georgia"/>
              </a:rPr>
              <a:t>действия </a:t>
            </a:r>
            <a:r>
              <a:rPr sz="1200" spc="-20" dirty="0">
                <a:latin typeface="Georgia"/>
                <a:cs typeface="Georgia"/>
              </a:rPr>
              <a:t>также </a:t>
            </a:r>
            <a:r>
              <a:rPr sz="1200" spc="-15" dirty="0">
                <a:latin typeface="Georgia"/>
                <a:cs typeface="Georgia"/>
              </a:rPr>
              <a:t>обвенчались</a:t>
            </a:r>
            <a:r>
              <a:rPr sz="1200" spc="-55" dirty="0">
                <a:latin typeface="Georgia"/>
                <a:cs typeface="Georgia"/>
              </a:rPr>
              <a:t> </a:t>
            </a:r>
            <a:r>
              <a:rPr sz="1200" spc="-15" dirty="0">
                <a:latin typeface="Georgia"/>
                <a:cs typeface="Georgia"/>
              </a:rPr>
              <a:t>неудачей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7335" y="898778"/>
            <a:ext cx="5333111" cy="290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135" y="4538408"/>
            <a:ext cx="4314825" cy="1180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0135" y="7069835"/>
            <a:ext cx="5333238" cy="14766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4442586"/>
            <a:ext cx="563118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latin typeface="Trebuchet MS"/>
                <a:cs typeface="Trebuchet MS"/>
              </a:rPr>
              <a:t>Попытка </a:t>
            </a:r>
            <a:r>
              <a:rPr sz="1200" i="1" spc="-35" dirty="0">
                <a:latin typeface="Trebuchet MS"/>
                <a:cs typeface="Trebuchet MS"/>
              </a:rPr>
              <a:t>записи </a:t>
            </a:r>
            <a:r>
              <a:rPr sz="1200" i="1" spc="-30" dirty="0">
                <a:latin typeface="Trebuchet MS"/>
                <a:cs typeface="Trebuchet MS"/>
              </a:rPr>
              <a:t>с</a:t>
            </a:r>
            <a:r>
              <a:rPr sz="1200" i="1" spc="-280" dirty="0">
                <a:latin typeface="Trebuchet MS"/>
                <a:cs typeface="Trebuchet MS"/>
              </a:rPr>
              <a:t> </a:t>
            </a:r>
            <a:r>
              <a:rPr sz="1200" i="1" spc="-55" dirty="0">
                <a:latin typeface="Trebuchet MS"/>
                <a:cs typeface="Trebuchet MS"/>
              </a:rPr>
              <a:t>аттрибутом </a:t>
            </a:r>
            <a:r>
              <a:rPr sz="1200" i="1" spc="-25" dirty="0">
                <a:latin typeface="Trebuchet MS"/>
                <a:cs typeface="Trebuchet MS"/>
              </a:rPr>
              <a:t>+i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4F81BC"/>
                </a:solidFill>
                <a:latin typeface="Carlito"/>
                <a:cs typeface="Carlito"/>
              </a:rPr>
              <a:t>Вывод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1420"/>
              </a:lnSpc>
              <a:spcBef>
                <a:spcPts val="1019"/>
              </a:spcBef>
            </a:pPr>
            <a:r>
              <a:rPr sz="1200" spc="-45" dirty="0">
                <a:latin typeface="Georgia"/>
                <a:cs typeface="Georgia"/>
              </a:rPr>
              <a:t>Получили </a:t>
            </a:r>
            <a:r>
              <a:rPr sz="1200" spc="-20" dirty="0">
                <a:latin typeface="Georgia"/>
                <a:cs typeface="Georgia"/>
              </a:rPr>
              <a:t>практические </a:t>
            </a:r>
            <a:r>
              <a:rPr sz="1200" spc="-15" dirty="0">
                <a:latin typeface="Georgia"/>
                <a:cs typeface="Georgia"/>
              </a:rPr>
              <a:t>навыки </a:t>
            </a:r>
            <a:r>
              <a:rPr sz="1200" spc="-5" dirty="0">
                <a:latin typeface="Georgia"/>
                <a:cs typeface="Georgia"/>
              </a:rPr>
              <a:t>работы </a:t>
            </a:r>
            <a:r>
              <a:rPr sz="1200" spc="5" dirty="0">
                <a:latin typeface="Georgia"/>
                <a:cs typeface="Georgia"/>
              </a:rPr>
              <a:t>в </a:t>
            </a:r>
            <a:r>
              <a:rPr sz="1200" spc="-20" dirty="0">
                <a:latin typeface="Georgia"/>
                <a:cs typeface="Georgia"/>
              </a:rPr>
              <a:t>консоли с </a:t>
            </a:r>
            <a:r>
              <a:rPr sz="1200" spc="-30" dirty="0">
                <a:latin typeface="Georgia"/>
                <a:cs typeface="Georgia"/>
              </a:rPr>
              <a:t>расширенными </a:t>
            </a:r>
            <a:r>
              <a:rPr sz="1200" spc="-10" dirty="0">
                <a:latin typeface="Georgia"/>
                <a:cs typeface="Georgia"/>
              </a:rPr>
              <a:t>атрибутами  </a:t>
            </a:r>
            <a:r>
              <a:rPr sz="1200" spc="-30" dirty="0">
                <a:latin typeface="Georgia"/>
                <a:cs typeface="Georgia"/>
              </a:rPr>
              <a:t>файлов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135" y="720090"/>
            <a:ext cx="5333238" cy="3614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Caladea</vt:lpstr>
      <vt:lpstr>Calibri</vt:lpstr>
      <vt:lpstr>Carlito</vt:lpstr>
      <vt:lpstr>Georgia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№4</dc:title>
  <dc:creator>Оразклычев Довлет НФИбд-02-18</dc:creator>
  <cp:lastModifiedBy>Давут Оразклычев</cp:lastModifiedBy>
  <cp:revision>1</cp:revision>
  <dcterms:created xsi:type="dcterms:W3CDTF">2022-02-06T11:56:43Z</dcterms:created>
  <dcterms:modified xsi:type="dcterms:W3CDTF">2022-02-06T12:00:07Z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2021-10-30T00:00:00Z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2022-02-06T00:00:00Z</vt:filetime>
  </property>
</Properties>
</file>